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5.xml" ContentType="application/vnd.openxmlformats-officedocument.presentationml.notesSlide+xml"/>
  <Override PartName="/ppt/theme/themeOverride9.xml" ContentType="application/vnd.openxmlformats-officedocument.themeOverride+xml"/>
  <Override PartName="/ppt/notesSlides/notesSlide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7.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8.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9.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1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11.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12.xml" ContentType="application/vnd.openxmlformats-officedocument.presentationml.notesSlide+xml"/>
  <Override PartName="/ppt/theme/themeOverride22.xml" ContentType="application/vnd.openxmlformats-officedocument.themeOverride+xml"/>
  <Override PartName="/ppt/notesSlides/notesSlide13.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14.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15.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notesSlides/notesSlide16.xml" ContentType="application/vnd.openxmlformats-officedocument.presentationml.notesSlide+xml"/>
  <Override PartName="/ppt/theme/themeOverride30.xml" ContentType="application/vnd.openxmlformats-officedocument.themeOverride+xml"/>
  <Override PartName="/ppt/notesSlides/notesSlide17.xml" ContentType="application/vnd.openxmlformats-officedocument.presentationml.notesSlide+xml"/>
  <Override PartName="/ppt/theme/themeOverride31.xml" ContentType="application/vnd.openxmlformats-officedocument.themeOverride+xml"/>
  <Override PartName="/ppt/notesSlides/notesSlide18.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19.xml" ContentType="application/vnd.openxmlformats-officedocument.presentationml.notesSl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7" r:id="rId1"/>
  </p:sldMasterIdLst>
  <p:notesMasterIdLst>
    <p:notesMasterId r:id="rId43"/>
  </p:notesMasterIdLst>
  <p:sldIdLst>
    <p:sldId id="300" r:id="rId2"/>
    <p:sldId id="328" r:id="rId3"/>
    <p:sldId id="316" r:id="rId4"/>
    <p:sldId id="309" r:id="rId5"/>
    <p:sldId id="308" r:id="rId6"/>
    <p:sldId id="307" r:id="rId7"/>
    <p:sldId id="317" r:id="rId8"/>
    <p:sldId id="301" r:id="rId9"/>
    <p:sldId id="302" r:id="rId10"/>
    <p:sldId id="333" r:id="rId11"/>
    <p:sldId id="327" r:id="rId12"/>
    <p:sldId id="334" r:id="rId13"/>
    <p:sldId id="303" r:id="rId14"/>
    <p:sldId id="335" r:id="rId15"/>
    <p:sldId id="304" r:id="rId16"/>
    <p:sldId id="336" r:id="rId17"/>
    <p:sldId id="305" r:id="rId18"/>
    <p:sldId id="337" r:id="rId19"/>
    <p:sldId id="306" r:id="rId20"/>
    <p:sldId id="338" r:id="rId21"/>
    <p:sldId id="310" r:id="rId22"/>
    <p:sldId id="312" r:id="rId23"/>
    <p:sldId id="329" r:id="rId24"/>
    <p:sldId id="330" r:id="rId25"/>
    <p:sldId id="313" r:id="rId26"/>
    <p:sldId id="332" r:id="rId27"/>
    <p:sldId id="314" r:id="rId28"/>
    <p:sldId id="331" r:id="rId29"/>
    <p:sldId id="315" r:id="rId30"/>
    <p:sldId id="320" r:id="rId31"/>
    <p:sldId id="311" r:id="rId32"/>
    <p:sldId id="319" r:id="rId33"/>
    <p:sldId id="323" r:id="rId34"/>
    <p:sldId id="324" r:id="rId35"/>
    <p:sldId id="325" r:id="rId36"/>
    <p:sldId id="318" r:id="rId37"/>
    <p:sldId id="326" r:id="rId38"/>
    <p:sldId id="321" r:id="rId39"/>
    <p:sldId id="339" r:id="rId40"/>
    <p:sldId id="340" r:id="rId41"/>
    <p:sldId id="322" r:id="rId42"/>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592727"/>
    <a:srgbClr val="62281E"/>
    <a:srgbClr val="45312F"/>
    <a:srgbClr val="333300"/>
    <a:srgbClr val="5B361B"/>
    <a:srgbClr val="692E0D"/>
    <a:srgbClr val="6441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3881" autoAdjust="0"/>
  </p:normalViewPr>
  <p:slideViewPr>
    <p:cSldViewPr>
      <p:cViewPr varScale="1">
        <p:scale>
          <a:sx n="92" d="100"/>
          <a:sy n="92" d="100"/>
        </p:scale>
        <p:origin x="1138" y="72"/>
      </p:cViewPr>
      <p:guideLst>
        <p:guide orient="horz" pos="2160"/>
        <p:guide pos="2880"/>
      </p:guideLst>
    </p:cSldViewPr>
  </p:slideViewPr>
  <p:notesTextViewPr>
    <p:cViewPr>
      <p:scale>
        <a:sx n="1" d="1"/>
        <a:sy n="1" d="1"/>
      </p:scale>
      <p:origin x="0" y="0"/>
    </p:cViewPr>
  </p:notesTextViewPr>
  <p:sorterViewPr>
    <p:cViewPr>
      <p:scale>
        <a:sx n="150" d="100"/>
        <a:sy n="150" d="100"/>
      </p:scale>
      <p:origin x="0" y="-234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A18DC60-05F3-72C4-D5EF-1E7C0DFE582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CH"/>
          </a:p>
        </p:txBody>
      </p:sp>
      <p:sp>
        <p:nvSpPr>
          <p:cNvPr id="3" name="Segnaposto data 2">
            <a:extLst>
              <a:ext uri="{FF2B5EF4-FFF2-40B4-BE49-F238E27FC236}">
                <a16:creationId xmlns:a16="http://schemas.microsoft.com/office/drawing/2014/main" id="{1FE471C4-A7CF-64DB-457B-FC14842BEF6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2B0164A-32D9-4DB4-862A-7E11EA78EEB7}" type="datetimeFigureOut">
              <a:rPr lang="it-CH"/>
              <a:pPr>
                <a:defRPr/>
              </a:pPr>
              <a:t>15.07.2025</a:t>
            </a:fld>
            <a:endParaRPr lang="it-CH"/>
          </a:p>
        </p:txBody>
      </p:sp>
      <p:sp>
        <p:nvSpPr>
          <p:cNvPr id="4" name="Segnaposto immagine diapositiva 3">
            <a:extLst>
              <a:ext uri="{FF2B5EF4-FFF2-40B4-BE49-F238E27FC236}">
                <a16:creationId xmlns:a16="http://schemas.microsoft.com/office/drawing/2014/main" id="{11800279-87E8-8C37-8B4F-00A6E61B7AD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765410D9-A98E-72E7-295F-F151B3AD20B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97B8CCF3-B84A-1D10-A947-945F49C2CBF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CH"/>
          </a:p>
        </p:txBody>
      </p:sp>
      <p:sp>
        <p:nvSpPr>
          <p:cNvPr id="7" name="Segnaposto numero diapositiva 6">
            <a:extLst>
              <a:ext uri="{FF2B5EF4-FFF2-40B4-BE49-F238E27FC236}">
                <a16:creationId xmlns:a16="http://schemas.microsoft.com/office/drawing/2014/main" id="{909D5C30-0E67-829E-BAC2-DF342D9ECBA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6047764-7FCE-4258-83C5-722DCB25ACD6}"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a:extLst>
              <a:ext uri="{FF2B5EF4-FFF2-40B4-BE49-F238E27FC236}">
                <a16:creationId xmlns:a16="http://schemas.microsoft.com/office/drawing/2014/main" id="{8DB29D58-F8F0-DA55-0E64-C4BB2349FC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egnaposto note 2">
            <a:extLst>
              <a:ext uri="{FF2B5EF4-FFF2-40B4-BE49-F238E27FC236}">
                <a16:creationId xmlns:a16="http://schemas.microsoft.com/office/drawing/2014/main" id="{1B14E824-CE72-626E-4C9A-37ED0EDBB5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0484" name="Segnaposto numero diapositiva 3">
            <a:extLst>
              <a:ext uri="{FF2B5EF4-FFF2-40B4-BE49-F238E27FC236}">
                <a16:creationId xmlns:a16="http://schemas.microsoft.com/office/drawing/2014/main" id="{FBBBE9DE-EF4B-4EFC-A88A-10076FACAA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8C085E-6D84-4355-B974-72311DD33B01}" type="slidenum">
              <a:rPr lang="it-CH" altLang="en-US" smtClean="0">
                <a:solidFill>
                  <a:srgbClr val="000000"/>
                </a:solidFill>
                <a:cs typeface="Arial" panose="020B0604020202020204" pitchFamily="34" charset="0"/>
              </a:rPr>
              <a:pPr>
                <a:spcBef>
                  <a:spcPct val="0"/>
                </a:spcBef>
              </a:pPr>
              <a:t>1</a:t>
            </a:fld>
            <a:endParaRPr lang="it-CH" altLang="en-US">
              <a:solidFill>
                <a:srgbClr val="000000"/>
              </a:solidFill>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a:extLst>
              <a:ext uri="{FF2B5EF4-FFF2-40B4-BE49-F238E27FC236}">
                <a16:creationId xmlns:a16="http://schemas.microsoft.com/office/drawing/2014/main" id="{F656B3D7-F219-8726-0543-CDCB924D3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egnaposto note 2">
            <a:extLst>
              <a:ext uri="{FF2B5EF4-FFF2-40B4-BE49-F238E27FC236}">
                <a16:creationId xmlns:a16="http://schemas.microsoft.com/office/drawing/2014/main" id="{38CA638A-794A-2C0D-D8CA-9A089D2AFD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variante è la più corta e diretta tra Bellinzona e Locarno. Il traffico tra Lugano e Locarno è penalizzato fino a completamento della galleria Bironico-Quartino. Viene promosso l’asse Locarno - San Gottardo + San Bernardino.</a:t>
            </a:r>
          </a:p>
          <a:p>
            <a:r>
              <a:rPr lang="it-CH" altLang="it-CH"/>
              <a:t>Costo circa 1.2  miliardi di frs.</a:t>
            </a:r>
          </a:p>
          <a:p>
            <a:endParaRPr lang="it-CH" altLang="it-CH"/>
          </a:p>
          <a:p>
            <a:r>
              <a:rPr lang="it-CH" altLang="it-CH"/>
              <a:t>Tecnicamente il materiale di scavo della galleria di circonvallazione di Gudo lunga circa 5 Km può essere riutilizzato sul posto per coprire le gallerie artificiali. L’impatto ambientale è ridotto.</a:t>
            </a:r>
          </a:p>
        </p:txBody>
      </p:sp>
      <p:sp>
        <p:nvSpPr>
          <p:cNvPr id="41988" name="Segnaposto numero diapositiva 3">
            <a:extLst>
              <a:ext uri="{FF2B5EF4-FFF2-40B4-BE49-F238E27FC236}">
                <a16:creationId xmlns:a16="http://schemas.microsoft.com/office/drawing/2014/main" id="{D73D7C0A-63AB-BA30-05D5-D860CC34E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B3E903-B5D7-48FE-B124-160BAD8826B5}" type="slidenum">
              <a:rPr lang="it-CH" altLang="en-US" smtClean="0">
                <a:solidFill>
                  <a:srgbClr val="000000"/>
                </a:solidFill>
                <a:cs typeface="Arial" panose="020B0604020202020204" pitchFamily="34" charset="0"/>
              </a:rPr>
              <a:pPr>
                <a:spcBef>
                  <a:spcPct val="0"/>
                </a:spcBef>
              </a:pPr>
              <a:t>17</a:t>
            </a:fld>
            <a:endParaRPr lang="it-CH" altLang="en-US">
              <a:solidFill>
                <a:srgbClr val="000000"/>
              </a:solidFill>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a:extLst>
              <a:ext uri="{FF2B5EF4-FFF2-40B4-BE49-F238E27FC236}">
                <a16:creationId xmlns:a16="http://schemas.microsoft.com/office/drawing/2014/main" id="{700CB462-C6C6-781B-464E-76F5CAC91B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a:extLst>
              <a:ext uri="{FF2B5EF4-FFF2-40B4-BE49-F238E27FC236}">
                <a16:creationId xmlns:a16="http://schemas.microsoft.com/office/drawing/2014/main" id="{59CDE04B-697C-8F43-C379-1822EF71C0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è la variante migliore e rappresenta il massimo che si può ottenere.</a:t>
            </a:r>
          </a:p>
          <a:p>
            <a:r>
              <a:rPr lang="it-CH" altLang="it-CH" b="1"/>
              <a:t>Le tre città del Ticino sono collegate direttamente</a:t>
            </a:r>
            <a:r>
              <a:rPr lang="it-CH" altLang="it-CH"/>
              <a:t>.</a:t>
            </a:r>
          </a:p>
          <a:p>
            <a:r>
              <a:rPr lang="it-CH" altLang="it-CH"/>
              <a:t>La galleria Bironico - Quartino può essere eseguita in un secondo tempo.</a:t>
            </a:r>
          </a:p>
          <a:p>
            <a:r>
              <a:rPr lang="it-CH" altLang="it-CH"/>
              <a:t>Vengono percorsi meno Km = meno inquinamento e meno perdita di tempo.</a:t>
            </a:r>
          </a:p>
          <a:p>
            <a:r>
              <a:rPr lang="it-CH" altLang="it-CH"/>
              <a:t>Viene promosso l’asse Brissago-Gandria </a:t>
            </a:r>
          </a:p>
          <a:p>
            <a:r>
              <a:rPr lang="it-CH" altLang="it-CH"/>
              <a:t>e</a:t>
            </a:r>
          </a:p>
          <a:p>
            <a:r>
              <a:rPr lang="it-CH" altLang="it-CH"/>
              <a:t>l’asse San Gottardo/San Bernardino - Brissago.</a:t>
            </a:r>
          </a:p>
          <a:p>
            <a:endParaRPr lang="it-CH" altLang="it-CH"/>
          </a:p>
          <a:p>
            <a:r>
              <a:rPr lang="it-CH" altLang="it-CH"/>
              <a:t>Pensando al futuro è sensato costruire subito la variante sponda destra e pianificare la galleria Bironico-Quartino.</a:t>
            </a:r>
          </a:p>
        </p:txBody>
      </p:sp>
      <p:sp>
        <p:nvSpPr>
          <p:cNvPr id="44036" name="Segnaposto numero diapositiva 3">
            <a:extLst>
              <a:ext uri="{FF2B5EF4-FFF2-40B4-BE49-F238E27FC236}">
                <a16:creationId xmlns:a16="http://schemas.microsoft.com/office/drawing/2014/main" id="{C66AD6E1-AD54-39F9-5ECD-94C5EE4446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6D5885-E326-483A-9E0D-17D50E418076}" type="slidenum">
              <a:rPr lang="it-CH" altLang="en-US" smtClean="0">
                <a:solidFill>
                  <a:srgbClr val="000000"/>
                </a:solidFill>
                <a:cs typeface="Arial" panose="020B0604020202020204" pitchFamily="34" charset="0"/>
              </a:rPr>
              <a:pPr>
                <a:spcBef>
                  <a:spcPct val="0"/>
                </a:spcBef>
              </a:pPr>
              <a:t>19</a:t>
            </a:fld>
            <a:endParaRPr lang="it-CH" altLang="en-US">
              <a:solidFill>
                <a:srgbClr val="000000"/>
              </a:solidFill>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a:extLst>
              <a:ext uri="{FF2B5EF4-FFF2-40B4-BE49-F238E27FC236}">
                <a16:creationId xmlns:a16="http://schemas.microsoft.com/office/drawing/2014/main" id="{AE109698-21DA-E707-69AC-15AD092B4A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egnaposto note 2">
            <a:extLst>
              <a:ext uri="{FF2B5EF4-FFF2-40B4-BE49-F238E27FC236}">
                <a16:creationId xmlns:a16="http://schemas.microsoft.com/office/drawing/2014/main" id="{366BF46E-2718-3C46-FDB0-5F64E15ABD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46084" name="Segnaposto numero diapositiva 3">
            <a:extLst>
              <a:ext uri="{FF2B5EF4-FFF2-40B4-BE49-F238E27FC236}">
                <a16:creationId xmlns:a16="http://schemas.microsoft.com/office/drawing/2014/main" id="{BFC4ED5C-0BC1-FB53-A756-034BB9A962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92C8B-EDA1-4073-80D6-F7589E355E21}" type="slidenum">
              <a:rPr lang="it-CH" altLang="en-US" smtClean="0">
                <a:solidFill>
                  <a:srgbClr val="000000"/>
                </a:solidFill>
                <a:cs typeface="Arial" panose="020B0604020202020204" pitchFamily="34" charset="0"/>
              </a:rPr>
              <a:pPr>
                <a:spcBef>
                  <a:spcPct val="0"/>
                </a:spcBef>
              </a:pPr>
              <a:t>21</a:t>
            </a:fld>
            <a:endParaRPr lang="it-CH" altLang="en-US">
              <a:solidFill>
                <a:srgbClr val="000000"/>
              </a:solidFill>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a:extLst>
              <a:ext uri="{FF2B5EF4-FFF2-40B4-BE49-F238E27FC236}">
                <a16:creationId xmlns:a16="http://schemas.microsoft.com/office/drawing/2014/main" id="{1BD5B3FC-2455-7D15-BE60-99D5464760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egnaposto note 2">
            <a:extLst>
              <a:ext uri="{FF2B5EF4-FFF2-40B4-BE49-F238E27FC236}">
                <a16:creationId xmlns:a16="http://schemas.microsoft.com/office/drawing/2014/main" id="{E3E2EC6E-9230-4B32-ED58-989AF354B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Il traffico da Nord e da Bellinzona in direzione di Locarno, e viceversa, grazie anche al semi-svincolo di Bellinzona viene già separato a Sementina.</a:t>
            </a:r>
          </a:p>
          <a:p>
            <a:r>
              <a:rPr lang="it-CH" altLang="it-CH"/>
              <a:t>In tutte le altre varianti questa corrente di traffico deve percorrere l’A2 fino a Camorino.</a:t>
            </a:r>
          </a:p>
          <a:p>
            <a:endParaRPr lang="it-CH" altLang="it-CH"/>
          </a:p>
          <a:p>
            <a:r>
              <a:rPr lang="it-CH" altLang="it-CH"/>
              <a:t>I due tratti di galleria artificiale coperta a Sementina e a Cugnasco fungono da ripari fonici, permettono di utilizzare sul posto il materiale di scavo della galleria e rendono fruibile lo spazio sopra l’autostrada, per esempio con i campi di calcio e/o la circonvallazione di Sementina.</a:t>
            </a:r>
          </a:p>
          <a:p>
            <a:endParaRPr lang="it-CH" altLang="it-CH"/>
          </a:p>
          <a:p>
            <a:r>
              <a:rPr lang="it-CH" altLang="it-CH"/>
              <a:t>Questa variante permette di creare 2 svincoli (Sementina e Gudo/Cugnasco). </a:t>
            </a:r>
          </a:p>
        </p:txBody>
      </p:sp>
      <p:sp>
        <p:nvSpPr>
          <p:cNvPr id="48132" name="Segnaposto numero diapositiva 3">
            <a:extLst>
              <a:ext uri="{FF2B5EF4-FFF2-40B4-BE49-F238E27FC236}">
                <a16:creationId xmlns:a16="http://schemas.microsoft.com/office/drawing/2014/main" id="{58DBCE28-56CC-5B50-57CC-37241573C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CCA240-F50D-49F7-BB6A-340C40B792AE}" type="slidenum">
              <a:rPr lang="it-CH" altLang="en-US" smtClean="0">
                <a:solidFill>
                  <a:srgbClr val="000000"/>
                </a:solidFill>
                <a:cs typeface="Arial" panose="020B0604020202020204" pitchFamily="34" charset="0"/>
              </a:rPr>
              <a:pPr>
                <a:spcBef>
                  <a:spcPct val="0"/>
                </a:spcBef>
              </a:pPr>
              <a:t>22</a:t>
            </a:fld>
            <a:endParaRPr lang="it-CH" altLang="en-US">
              <a:solidFill>
                <a:srgbClr val="000000"/>
              </a:solidFill>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a:extLst>
              <a:ext uri="{FF2B5EF4-FFF2-40B4-BE49-F238E27FC236}">
                <a16:creationId xmlns:a16="http://schemas.microsoft.com/office/drawing/2014/main" id="{C404F06A-7CC1-1310-8CE9-C3A0E7095A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egnaposto note 2">
            <a:extLst>
              <a:ext uri="{FF2B5EF4-FFF2-40B4-BE49-F238E27FC236}">
                <a16:creationId xmlns:a16="http://schemas.microsoft.com/office/drawing/2014/main" id="{19B4B43A-EDD9-1DB3-467C-32E2B6A8BA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 lunghezze dei due tracciati devono essere calcolate in due modi:</a:t>
            </a:r>
          </a:p>
          <a:p>
            <a:r>
              <a:rPr lang="it-CH" altLang="it-CH"/>
              <a:t>La parte effettivamente costruita </a:t>
            </a:r>
          </a:p>
          <a:p>
            <a:r>
              <a:rPr lang="it-CH" altLang="it-CH"/>
              <a:t>e</a:t>
            </a:r>
          </a:p>
          <a:p>
            <a:r>
              <a:rPr lang="it-CH" altLang="it-CH"/>
              <a:t>Il tratto autostradale che i veicoli provenienti da Bellinzona e da Nord e diretti a Locarno percorreranno partendo da un punto comune che potrebbe essere la diramazione di Sementina o il semi-svincolo di Bellinzona. </a:t>
            </a:r>
          </a:p>
          <a:p>
            <a:r>
              <a:rPr lang="it-CH" altLang="it-CH"/>
              <a:t>In questo caso agli 11 km della variante «ufficiale» sponda sinistra si aggiunge il tratto di 1,5 Km di A2 tra lo svincolo di Camorino e la diramazione di Sementina.</a:t>
            </a:r>
          </a:p>
          <a:p>
            <a:endParaRPr lang="it-CH" altLang="it-CH"/>
          </a:p>
          <a:p>
            <a:endParaRPr lang="it-CH" altLang="it-CH"/>
          </a:p>
          <a:p>
            <a:r>
              <a:rPr lang="it-CH" altLang="it-CH"/>
              <a:t>Costi</a:t>
            </a:r>
          </a:p>
          <a:p>
            <a:r>
              <a:rPr lang="it-CH" altLang="it-CH"/>
              <a:t>Considerando che il costo del II. tubo della galleria del S. Gottardo, è di </a:t>
            </a:r>
            <a:r>
              <a:rPr lang="it-CH" altLang="it-CH" b="1"/>
              <a:t>2 miliardi per 16 km</a:t>
            </a:r>
            <a:r>
              <a:rPr lang="it-CH" altLang="it-CH"/>
              <a:t>, si può desumere che una</a:t>
            </a:r>
          </a:p>
          <a:p>
            <a:r>
              <a:rPr lang="it-CH" altLang="it-CH" b="1"/>
              <a:t>galleria monotubo </a:t>
            </a:r>
            <a:r>
              <a:rPr lang="it-CH" altLang="it-CH"/>
              <a:t>costa: 2 miliardi / 16 = 120 milioni al Km  </a:t>
            </a:r>
          </a:p>
          <a:p>
            <a:r>
              <a:rPr lang="it-CH" altLang="it-CH"/>
              <a:t>e la</a:t>
            </a:r>
          </a:p>
          <a:p>
            <a:r>
              <a:rPr lang="it-CH" altLang="it-CH" b="1"/>
              <a:t>galleria bitubo </a:t>
            </a:r>
            <a:r>
              <a:rPr lang="it-CH" altLang="it-CH"/>
              <a:t>costa:  2 x 120 = 240 milioni / Km.           </a:t>
            </a:r>
          </a:p>
          <a:p>
            <a:endParaRPr lang="it-CH" altLang="it-CH"/>
          </a:p>
          <a:p>
            <a:r>
              <a:rPr lang="it-CH" altLang="it-CH"/>
              <a:t>Conseguentemente la galleria della </a:t>
            </a:r>
            <a:r>
              <a:rPr lang="it-CH" altLang="it-CH" b="1"/>
              <a:t>variante ufficiale </a:t>
            </a:r>
            <a:r>
              <a:rPr lang="it-CH" altLang="it-CH"/>
              <a:t>(Camorino - Quartino) lunga 8 km costerà </a:t>
            </a:r>
          </a:p>
          <a:p>
            <a:r>
              <a:rPr lang="it-CH" altLang="it-CH"/>
              <a:t>8 x 240 = 1,920 miliardi a cui vanno aggiunti i tratti a cielo aperto prima e dopo la galleria, il nuovo ponte sul fiume Ticino, lo smaltimento dell’escavato (2 milioni di m3), l’adattamento dello svincolo di Camorino, le espropriazioni. </a:t>
            </a:r>
          </a:p>
          <a:p>
            <a:r>
              <a:rPr lang="it-CH" altLang="it-CH"/>
              <a:t>Totale circa </a:t>
            </a:r>
            <a:r>
              <a:rPr lang="it-CH" altLang="it-CH" b="1"/>
              <a:t>2,2 miliardi</a:t>
            </a:r>
          </a:p>
          <a:p>
            <a:endParaRPr lang="it-CH" altLang="it-CH"/>
          </a:p>
          <a:p>
            <a:r>
              <a:rPr lang="it-CH" altLang="it-CH"/>
              <a:t>Costo variante sponda destra </a:t>
            </a:r>
          </a:p>
          <a:p>
            <a:r>
              <a:rPr lang="it-CH" altLang="it-CH"/>
              <a:t>Galleria di 4 km x 240 milioni / km = 960 milioni. A questi vanno aggiunti i tratti in galleria artificiale e a cielo aperto, i costi per la diramazione di Sementina, le espropriazioni.</a:t>
            </a:r>
          </a:p>
          <a:p>
            <a:r>
              <a:rPr lang="it-CH" altLang="it-CH"/>
              <a:t>Totale circa </a:t>
            </a:r>
            <a:r>
              <a:rPr lang="it-CH" altLang="it-CH" b="1"/>
              <a:t>1,2 miliardi</a:t>
            </a:r>
          </a:p>
          <a:p>
            <a:endParaRPr lang="it-CH" altLang="it-CH"/>
          </a:p>
          <a:p>
            <a:r>
              <a:rPr lang="it-CH" altLang="it-CH"/>
              <a:t>Costo variante galleria Bironico - Quartino:</a:t>
            </a:r>
          </a:p>
          <a:p>
            <a:r>
              <a:rPr lang="it-CH" altLang="it-CH"/>
              <a:t>Galleria: 6 Km x 240 milioni = 1,44 miliardi a cui si aggiungono i costi per il tratto a cielo aperto da Quartino alla rotonda aeroporto e il nuovo ponte sul Ticino, la diramazione di Bironico e le espropriazioni.</a:t>
            </a:r>
          </a:p>
          <a:p>
            <a:r>
              <a:rPr lang="it-CH" altLang="it-CH"/>
              <a:t>Totale circa </a:t>
            </a:r>
            <a:r>
              <a:rPr lang="it-CH" altLang="it-CH" b="1"/>
              <a:t>1,6 miliardi</a:t>
            </a:r>
          </a:p>
          <a:p>
            <a:endParaRPr lang="it-CH" altLang="it-CH" b="1"/>
          </a:p>
          <a:p>
            <a:r>
              <a:rPr lang="it-CH" altLang="it-CH"/>
              <a:t>Si può dunque considerare che la soluzione ideale e definitiva (variante sponda destra + galleria Bironico-Quartino) costa (solo) 600 milioni più della variante ufficiale. Tuttavia la galleria Bironico-Quartino può essere solo programmata ma procrastinata nel tempo.</a:t>
            </a:r>
          </a:p>
          <a:p>
            <a:endParaRPr lang="it-CH" altLang="it-CH"/>
          </a:p>
          <a:p>
            <a:r>
              <a:rPr lang="it-CH" altLang="it-CH" b="1"/>
              <a:t>Conclusione: pensando al futuro è sensato costruire subito la variante sponda destra e pianificare la galleria Bironico-Quartino.</a:t>
            </a:r>
          </a:p>
        </p:txBody>
      </p:sp>
      <p:sp>
        <p:nvSpPr>
          <p:cNvPr id="52228" name="Segnaposto numero diapositiva 3">
            <a:extLst>
              <a:ext uri="{FF2B5EF4-FFF2-40B4-BE49-F238E27FC236}">
                <a16:creationId xmlns:a16="http://schemas.microsoft.com/office/drawing/2014/main" id="{16719AF5-77B9-7C44-A538-BEA396C324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D3EB06-C07B-4B90-90A7-9B29FEC7468D}" type="slidenum">
              <a:rPr lang="it-CH" altLang="en-US" smtClean="0">
                <a:solidFill>
                  <a:srgbClr val="000000"/>
                </a:solidFill>
                <a:cs typeface="Arial" panose="020B0604020202020204" pitchFamily="34" charset="0"/>
              </a:rPr>
              <a:pPr>
                <a:spcBef>
                  <a:spcPct val="0"/>
                </a:spcBef>
              </a:pPr>
              <a:t>25</a:t>
            </a:fld>
            <a:endParaRPr lang="it-CH" altLang="en-US">
              <a:solidFill>
                <a:srgbClr val="000000"/>
              </a:solidFill>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718A8991-0D17-3E63-2394-B5B885A05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a:extLst>
              <a:ext uri="{FF2B5EF4-FFF2-40B4-BE49-F238E27FC236}">
                <a16:creationId xmlns:a16="http://schemas.microsoft.com/office/drawing/2014/main" id="{A84FF03D-2F44-5ACD-9C1C-9444D82790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Con un ragionamento a lungo termine si può concludere che la galleria Bironico-Quartino, oltre a costituire un tassello importante del collegamento veloce Lugano-Locarno, sarà pure parte del collegamento internazionale Brissago-Gandria il cui percorso sarà per 2/3 in galleria.</a:t>
            </a:r>
          </a:p>
          <a:p>
            <a:endParaRPr lang="it-CH" altLang="it-CH"/>
          </a:p>
          <a:p>
            <a:r>
              <a:rPr lang="it-CH" altLang="it-CH"/>
              <a:t>Questa disposizione considera pure un futuro collegamento Locarno - St. Moritz tramite un’eventuale galleria </a:t>
            </a:r>
          </a:p>
        </p:txBody>
      </p:sp>
      <p:sp>
        <p:nvSpPr>
          <p:cNvPr id="54276" name="Segnaposto numero diapositiva 3">
            <a:extLst>
              <a:ext uri="{FF2B5EF4-FFF2-40B4-BE49-F238E27FC236}">
                <a16:creationId xmlns:a16="http://schemas.microsoft.com/office/drawing/2014/main" id="{2E3BA4A1-AA0E-48E2-D98C-0267B262E1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BE1463-7E93-4F24-880F-AE3E08B062E7}" type="slidenum">
              <a:rPr lang="it-CH" altLang="en-US" smtClean="0">
                <a:solidFill>
                  <a:srgbClr val="000000"/>
                </a:solidFill>
                <a:cs typeface="Arial" panose="020B0604020202020204" pitchFamily="34" charset="0"/>
              </a:rPr>
              <a:pPr>
                <a:spcBef>
                  <a:spcPct val="0"/>
                </a:spcBef>
              </a:pPr>
              <a:t>27</a:t>
            </a:fld>
            <a:endParaRPr lang="it-CH" altLang="en-US">
              <a:solidFill>
                <a:srgbClr val="000000"/>
              </a:solidFill>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a:extLst>
              <a:ext uri="{FF2B5EF4-FFF2-40B4-BE49-F238E27FC236}">
                <a16:creationId xmlns:a16="http://schemas.microsoft.com/office/drawing/2014/main" id="{584F8CF9-BF13-05E5-3AF5-13162BD05C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egnaposto note 2">
            <a:extLst>
              <a:ext uri="{FF2B5EF4-FFF2-40B4-BE49-F238E27FC236}">
                <a16:creationId xmlns:a16="http://schemas.microsoft.com/office/drawing/2014/main" id="{7F33AA25-2DC2-EB3B-B62D-F5921D034F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Sementina ha già chiesto una circonvallazione per sgravare Via al Ticino.</a:t>
            </a:r>
          </a:p>
          <a:p>
            <a:endParaRPr lang="it-CH" altLang="it-CH"/>
          </a:p>
          <a:p>
            <a:r>
              <a:rPr lang="it-CH" altLang="it-CH"/>
              <a:t>La circonvallazione può essere posizionata sopra l’autostrada dove questa corre in galleria artificiale (sovrapposizione delle infrastrutture).</a:t>
            </a:r>
          </a:p>
        </p:txBody>
      </p:sp>
      <p:sp>
        <p:nvSpPr>
          <p:cNvPr id="57348" name="Segnaposto numero diapositiva 3">
            <a:extLst>
              <a:ext uri="{FF2B5EF4-FFF2-40B4-BE49-F238E27FC236}">
                <a16:creationId xmlns:a16="http://schemas.microsoft.com/office/drawing/2014/main" id="{4D1E1CE6-63A3-8363-FE05-07AC33B7AA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334AB9-7361-47B3-88D5-77F772C54B74}" type="slidenum">
              <a:rPr lang="it-CH" altLang="en-US" smtClean="0">
                <a:solidFill>
                  <a:srgbClr val="000000"/>
                </a:solidFill>
                <a:cs typeface="Arial" panose="020B0604020202020204" pitchFamily="34" charset="0"/>
              </a:rPr>
              <a:pPr>
                <a:spcBef>
                  <a:spcPct val="0"/>
                </a:spcBef>
              </a:pPr>
              <a:t>29</a:t>
            </a:fld>
            <a:endParaRPr lang="it-CH" altLang="en-US">
              <a:solidFill>
                <a:srgbClr val="000000"/>
              </a:solidFill>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a:extLst>
              <a:ext uri="{FF2B5EF4-FFF2-40B4-BE49-F238E27FC236}">
                <a16:creationId xmlns:a16="http://schemas.microsoft.com/office/drawing/2014/main" id="{443F2377-63D7-2FE5-D56F-2FB508F0D6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Segnaposto note 2">
            <a:extLst>
              <a:ext uri="{FF2B5EF4-FFF2-40B4-BE49-F238E27FC236}">
                <a16:creationId xmlns:a16="http://schemas.microsoft.com/office/drawing/2014/main" id="{085CC02F-C6CD-BD70-BA3B-5B97048555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59396" name="Segnaposto numero diapositiva 3">
            <a:extLst>
              <a:ext uri="{FF2B5EF4-FFF2-40B4-BE49-F238E27FC236}">
                <a16:creationId xmlns:a16="http://schemas.microsoft.com/office/drawing/2014/main" id="{E6D5D425-B6BF-9373-C333-E352EC3602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81822E-17FC-4C5E-BD7B-0282FDD5DEC9}" type="slidenum">
              <a:rPr lang="it-CH" altLang="en-US" smtClean="0">
                <a:solidFill>
                  <a:srgbClr val="000000"/>
                </a:solidFill>
                <a:cs typeface="Arial" panose="020B0604020202020204" pitchFamily="34" charset="0"/>
              </a:rPr>
              <a:pPr>
                <a:spcBef>
                  <a:spcPct val="0"/>
                </a:spcBef>
              </a:pPr>
              <a:t>30</a:t>
            </a:fld>
            <a:endParaRPr lang="it-CH" altLang="en-US">
              <a:solidFill>
                <a:srgbClr val="000000"/>
              </a:solidFill>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a:extLst>
              <a:ext uri="{FF2B5EF4-FFF2-40B4-BE49-F238E27FC236}">
                <a16:creationId xmlns:a16="http://schemas.microsoft.com/office/drawing/2014/main" id="{03B72935-FD31-65CD-7DD0-E86477C707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Segnaposto note 2">
            <a:extLst>
              <a:ext uri="{FF2B5EF4-FFF2-40B4-BE49-F238E27FC236}">
                <a16:creationId xmlns:a16="http://schemas.microsoft.com/office/drawing/2014/main" id="{66E9D153-A325-82CD-A320-FF92F2D3C7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61444" name="Segnaposto numero diapositiva 3">
            <a:extLst>
              <a:ext uri="{FF2B5EF4-FFF2-40B4-BE49-F238E27FC236}">
                <a16:creationId xmlns:a16="http://schemas.microsoft.com/office/drawing/2014/main" id="{F8B26C8F-DD25-7060-97B1-46EF38B8B8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7D9E79-07EF-41F1-B47D-CBAF95F8D5C1}" type="slidenum">
              <a:rPr lang="it-CH" altLang="en-US" smtClean="0">
                <a:solidFill>
                  <a:srgbClr val="000000"/>
                </a:solidFill>
                <a:cs typeface="Arial" panose="020B0604020202020204" pitchFamily="34" charset="0"/>
              </a:rPr>
              <a:pPr>
                <a:spcBef>
                  <a:spcPct val="0"/>
                </a:spcBef>
              </a:pPr>
              <a:t>31</a:t>
            </a:fld>
            <a:endParaRPr lang="it-CH" altLang="en-US">
              <a:solidFill>
                <a:srgbClr val="000000"/>
              </a:solidFill>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a:extLst>
              <a:ext uri="{FF2B5EF4-FFF2-40B4-BE49-F238E27FC236}">
                <a16:creationId xmlns:a16="http://schemas.microsoft.com/office/drawing/2014/main" id="{BBA92CF9-CD78-B1FD-6F98-93FB8B0219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Segnaposto note 2">
            <a:extLst>
              <a:ext uri="{FF2B5EF4-FFF2-40B4-BE49-F238E27FC236}">
                <a16:creationId xmlns:a16="http://schemas.microsoft.com/office/drawing/2014/main" id="{6047F6E6-5798-5C21-3C38-1B1A563EC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egnaposto numero diapositiva 3">
            <a:extLst>
              <a:ext uri="{FF2B5EF4-FFF2-40B4-BE49-F238E27FC236}">
                <a16:creationId xmlns:a16="http://schemas.microsoft.com/office/drawing/2014/main" id="{C6EC5176-D4C8-A932-1810-6DB4A9C5F7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575BAC-F5A4-4D52-9FF6-AB84D3976C7C}" type="slidenum">
              <a:rPr lang="it-CH" altLang="en-US" smtClean="0"/>
              <a:pPr/>
              <a:t>36</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id="{AAFAE70E-A197-E169-DFAA-A8B22FCADE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egnaposto note 2">
            <a:extLst>
              <a:ext uri="{FF2B5EF4-FFF2-40B4-BE49-F238E27FC236}">
                <a16:creationId xmlns:a16="http://schemas.microsoft.com/office/drawing/2014/main" id="{2B196D75-9BC2-A485-48A9-BE1CAF96AB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4580" name="Segnaposto numero diapositiva 3">
            <a:extLst>
              <a:ext uri="{FF2B5EF4-FFF2-40B4-BE49-F238E27FC236}">
                <a16:creationId xmlns:a16="http://schemas.microsoft.com/office/drawing/2014/main" id="{3C5F05ED-118D-23F0-AE76-F85C8F3FD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A3A227-B25D-4548-93B9-C84D2830CEBD}" type="slidenum">
              <a:rPr lang="it-CH" altLang="en-US" smtClean="0">
                <a:solidFill>
                  <a:srgbClr val="000000"/>
                </a:solidFill>
                <a:cs typeface="Arial" panose="020B0604020202020204" pitchFamily="34" charset="0"/>
              </a:rPr>
              <a:pPr>
                <a:spcBef>
                  <a:spcPct val="0"/>
                </a:spcBef>
              </a:pPr>
              <a:t>4</a:t>
            </a:fld>
            <a:endParaRPr lang="it-CH" altLang="en-US">
              <a:solidFill>
                <a:srgbClr val="000000"/>
              </a:solidFill>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a:extLst>
              <a:ext uri="{FF2B5EF4-FFF2-40B4-BE49-F238E27FC236}">
                <a16:creationId xmlns:a16="http://schemas.microsoft.com/office/drawing/2014/main" id="{373825D8-1B85-0735-62D6-40F459449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egnaposto note 2">
            <a:extLst>
              <a:ext uri="{FF2B5EF4-FFF2-40B4-BE49-F238E27FC236}">
                <a16:creationId xmlns:a16="http://schemas.microsoft.com/office/drawing/2014/main" id="{4B3454D9-9C75-818B-5E34-0F479D3121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71684" name="Segnaposto numero diapositiva 3">
            <a:extLst>
              <a:ext uri="{FF2B5EF4-FFF2-40B4-BE49-F238E27FC236}">
                <a16:creationId xmlns:a16="http://schemas.microsoft.com/office/drawing/2014/main" id="{24404E29-4F70-95C6-887B-3D89C289BC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7BE854-54D9-483C-9F88-6490B335589F}" type="slidenum">
              <a:rPr lang="it-CH" altLang="en-US" smtClean="0">
                <a:solidFill>
                  <a:srgbClr val="000000"/>
                </a:solidFill>
                <a:cs typeface="Arial" panose="020B0604020202020204" pitchFamily="34" charset="0"/>
              </a:rPr>
              <a:pPr>
                <a:spcBef>
                  <a:spcPct val="0"/>
                </a:spcBef>
              </a:pPr>
              <a:t>41</a:t>
            </a:fld>
            <a:endParaRPr lang="it-CH" altLang="en-US">
              <a:solidFill>
                <a:srgbClr val="000000"/>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a:extLst>
              <a:ext uri="{FF2B5EF4-FFF2-40B4-BE49-F238E27FC236}">
                <a16:creationId xmlns:a16="http://schemas.microsoft.com/office/drawing/2014/main" id="{C28E5199-4872-A7F5-96B6-6EF5557973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a:extLst>
              <a:ext uri="{FF2B5EF4-FFF2-40B4-BE49-F238E27FC236}">
                <a16:creationId xmlns:a16="http://schemas.microsoft.com/office/drawing/2014/main" id="{3E945929-4599-68A9-8B94-71C2C9E950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6628" name="Segnaposto numero diapositiva 3">
            <a:extLst>
              <a:ext uri="{FF2B5EF4-FFF2-40B4-BE49-F238E27FC236}">
                <a16:creationId xmlns:a16="http://schemas.microsoft.com/office/drawing/2014/main" id="{17BB5904-70CC-567D-5C4C-0DED36BCA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729113-17E9-4EA3-8A06-B65715FF9CA4}" type="slidenum">
              <a:rPr lang="it-CH" altLang="en-US" smtClean="0">
                <a:solidFill>
                  <a:srgbClr val="000000"/>
                </a:solidFill>
                <a:cs typeface="Arial" panose="020B0604020202020204" pitchFamily="34" charset="0"/>
              </a:rPr>
              <a:pPr>
                <a:spcBef>
                  <a:spcPct val="0"/>
                </a:spcBef>
              </a:pPr>
              <a:t>5</a:t>
            </a:fld>
            <a:endParaRPr lang="it-CH" altLang="en-US">
              <a:solidFill>
                <a:srgbClr val="000000"/>
              </a:solidFill>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a:extLst>
              <a:ext uri="{FF2B5EF4-FFF2-40B4-BE49-F238E27FC236}">
                <a16:creationId xmlns:a16="http://schemas.microsoft.com/office/drawing/2014/main" id="{20412AA7-09E2-2CEF-3BBD-B9D2E51B0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a:extLst>
              <a:ext uri="{FF2B5EF4-FFF2-40B4-BE49-F238E27FC236}">
                <a16:creationId xmlns:a16="http://schemas.microsoft.com/office/drawing/2014/main" id="{4D4DE1BC-690E-E372-B95E-3A26883FE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8676" name="Segnaposto numero diapositiva 3">
            <a:extLst>
              <a:ext uri="{FF2B5EF4-FFF2-40B4-BE49-F238E27FC236}">
                <a16:creationId xmlns:a16="http://schemas.microsoft.com/office/drawing/2014/main" id="{B9F617F4-2D42-1D83-0552-C764CEA2E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11EDA3-B9BA-461B-8A5C-776A3DD46056}" type="slidenum">
              <a:rPr lang="it-CH" altLang="en-US" smtClean="0">
                <a:solidFill>
                  <a:srgbClr val="000000"/>
                </a:solidFill>
                <a:cs typeface="Arial" panose="020B0604020202020204" pitchFamily="34" charset="0"/>
              </a:rPr>
              <a:pPr>
                <a:spcBef>
                  <a:spcPct val="0"/>
                </a:spcBef>
              </a:pPr>
              <a:t>6</a:t>
            </a:fld>
            <a:endParaRPr lang="it-CH" altLang="en-US">
              <a:solidFill>
                <a:srgbClr val="000000"/>
              </a:solidFill>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a:extLst>
              <a:ext uri="{FF2B5EF4-FFF2-40B4-BE49-F238E27FC236}">
                <a16:creationId xmlns:a16="http://schemas.microsoft.com/office/drawing/2014/main" id="{83132414-0434-1E88-1455-1B62BD77E2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egnaposto note 2">
            <a:extLst>
              <a:ext uri="{FF2B5EF4-FFF2-40B4-BE49-F238E27FC236}">
                <a16:creationId xmlns:a16="http://schemas.microsoft.com/office/drawing/2014/main" id="{49C2CEC8-D86D-AF88-3127-F24173F292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31748" name="Segnaposto numero diapositiva 3">
            <a:extLst>
              <a:ext uri="{FF2B5EF4-FFF2-40B4-BE49-F238E27FC236}">
                <a16:creationId xmlns:a16="http://schemas.microsoft.com/office/drawing/2014/main" id="{02D5FD56-1710-D190-7339-D7947ABAA8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14FD60-53CC-4F1D-BA9B-609127B814C3}" type="slidenum">
              <a:rPr lang="it-CH" altLang="en-US" smtClean="0">
                <a:solidFill>
                  <a:srgbClr val="000000"/>
                </a:solidFill>
                <a:cs typeface="Arial" panose="020B0604020202020204" pitchFamily="34" charset="0"/>
              </a:rPr>
              <a:pPr>
                <a:spcBef>
                  <a:spcPct val="0"/>
                </a:spcBef>
              </a:pPr>
              <a:t>8</a:t>
            </a:fld>
            <a:endParaRPr lang="it-CH" altLang="en-US">
              <a:solidFill>
                <a:srgbClr val="000000"/>
              </a:solidFill>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D84FF8F2-C2F5-D7B9-120F-C3D6C2389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58B77F10-AE2E-1CFB-6A32-D66E68D09E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variante «ufficiale» proposta dal cantone prevede una galleria da Camorino a Quartino lunga circa 8 Km e con 2 tubi.</a:t>
            </a:r>
          </a:p>
          <a:p>
            <a:r>
              <a:rPr lang="it-CH" altLang="it-CH"/>
              <a:t>Questa variante sfavorisce il traffico tra Lugano e Locarno, e anche il traffico tra Bellinzona e Locarno è penalizzato da una maggiore lunghezza.</a:t>
            </a:r>
          </a:p>
          <a:p>
            <a:r>
              <a:rPr lang="it-CH" altLang="it-CH"/>
              <a:t>Questa variante preclude a lungo termine la realizzazione della soluzione completa ideale.</a:t>
            </a:r>
          </a:p>
          <a:p>
            <a:r>
              <a:rPr lang="it-CH" altLang="it-CH"/>
              <a:t>Costo circa 2,2 miliardi di frs.</a:t>
            </a:r>
          </a:p>
          <a:p>
            <a:endParaRPr lang="it-CH" altLang="it-CH"/>
          </a:p>
          <a:p>
            <a:r>
              <a:rPr lang="it-CH" altLang="it-CH"/>
              <a:t>Le problematiche tecniche maggiori sono il </a:t>
            </a:r>
            <a:r>
              <a:rPr lang="it-CH" altLang="it-CH" b="1"/>
              <a:t>costo elevato </a:t>
            </a:r>
            <a:r>
              <a:rPr lang="it-CH" altLang="it-CH"/>
              <a:t>(2 miliardi), il </a:t>
            </a:r>
            <a:r>
              <a:rPr lang="it-CH" altLang="it-CH" b="1"/>
              <a:t>deposito del materiale escavato </a:t>
            </a:r>
            <a:r>
              <a:rPr lang="it-CH" altLang="it-CH"/>
              <a:t>(circa 2 milioni di m3), </a:t>
            </a:r>
            <a:r>
              <a:rPr lang="it-CH" altLang="it-CH" b="1"/>
              <a:t>l’incrocio a Camorino con Alptransit e la rampa del Ceneri dell’A2</a:t>
            </a:r>
            <a:r>
              <a:rPr lang="it-CH" altLang="it-CH"/>
              <a:t>, l’attraversamento del Piano di Magadino tra Quartino e la rotonda aeroporto e relativo </a:t>
            </a:r>
            <a:r>
              <a:rPr lang="it-CH" altLang="it-CH" b="1"/>
              <a:t>ponte sul fiume Ticino</a:t>
            </a:r>
            <a:r>
              <a:rPr lang="it-CH" altLang="it-CH"/>
              <a:t>. </a:t>
            </a:r>
          </a:p>
          <a:p>
            <a:r>
              <a:rPr lang="it-CH" altLang="it-CH"/>
              <a:t>L’impatto ambientale è importante a causa del materiale di scavo che deve essere depositato sul territorio.</a:t>
            </a:r>
          </a:p>
        </p:txBody>
      </p:sp>
      <p:sp>
        <p:nvSpPr>
          <p:cNvPr id="33796" name="Segnaposto numero diapositiva 3">
            <a:extLst>
              <a:ext uri="{FF2B5EF4-FFF2-40B4-BE49-F238E27FC236}">
                <a16:creationId xmlns:a16="http://schemas.microsoft.com/office/drawing/2014/main" id="{FF185B5D-3ADE-2102-74A5-88BBC8CAFF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004A4F-CB47-41BE-AB7B-7741B739FE4A}" type="slidenum">
              <a:rPr lang="it-CH" altLang="en-US" smtClean="0">
                <a:solidFill>
                  <a:srgbClr val="000000"/>
                </a:solidFill>
                <a:cs typeface="Arial" panose="020B0604020202020204" pitchFamily="34" charset="0"/>
              </a:rPr>
              <a:pPr>
                <a:spcBef>
                  <a:spcPct val="0"/>
                </a:spcBef>
              </a:pPr>
              <a:t>9</a:t>
            </a:fld>
            <a:endParaRPr lang="it-CH" altLang="en-US">
              <a:solidFill>
                <a:srgbClr val="000000"/>
              </a:solidFill>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a:extLst>
              <a:ext uri="{FF2B5EF4-FFF2-40B4-BE49-F238E27FC236}">
                <a16:creationId xmlns:a16="http://schemas.microsoft.com/office/drawing/2014/main" id="{C5F31840-00CA-2D29-F312-6EDABD0F51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a:extLst>
              <a:ext uri="{FF2B5EF4-FFF2-40B4-BE49-F238E27FC236}">
                <a16:creationId xmlns:a16="http://schemas.microsoft.com/office/drawing/2014/main" id="{6E4A39D5-AE89-88F1-139D-4B14FDE80F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variante che attraversa il Piano di Magadino</a:t>
            </a:r>
          </a:p>
          <a:p>
            <a:r>
              <a:rPr lang="it-CH" altLang="it-CH"/>
              <a:t>Questa variante sfavorisce il traffico tra Lugano e Locarno, e anche il traffico tra Bellinzona e Locarno è penalizzato da una maggiore lunghezza.</a:t>
            </a:r>
          </a:p>
          <a:p>
            <a:r>
              <a:rPr lang="it-CH" altLang="it-CH"/>
              <a:t>Questa variante preclude a lungo termine la realizzazione della soluzione completa ideale. Difficilmente il tracciato può essere coperto</a:t>
            </a:r>
          </a:p>
          <a:p>
            <a:r>
              <a:rPr lang="it-CH" altLang="it-CH"/>
              <a:t>Grande occupazione di terreno agricolo. È necessario un </a:t>
            </a:r>
            <a:r>
              <a:rPr lang="it-CH" altLang="it-CH" b="1"/>
              <a:t>ponte sul fiume Ticino</a:t>
            </a:r>
            <a:r>
              <a:rPr lang="it-CH" altLang="it-CH"/>
              <a:t>. Non si crea materiale escavato.</a:t>
            </a:r>
          </a:p>
          <a:p>
            <a:r>
              <a:rPr lang="it-CH" altLang="it-CH"/>
              <a:t>Costo circa 600 milioni di frs.</a:t>
            </a:r>
          </a:p>
          <a:p>
            <a:endParaRPr lang="it-CH" altLang="it-CH"/>
          </a:p>
        </p:txBody>
      </p:sp>
      <p:sp>
        <p:nvSpPr>
          <p:cNvPr id="35844" name="Segnaposto numero diapositiva 3">
            <a:extLst>
              <a:ext uri="{FF2B5EF4-FFF2-40B4-BE49-F238E27FC236}">
                <a16:creationId xmlns:a16="http://schemas.microsoft.com/office/drawing/2014/main" id="{71E96603-DEDA-1351-8549-6A51B9D090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DD49F9-FB58-46A3-9ECD-1159AEA359DA}" type="slidenum">
              <a:rPr lang="it-CH" altLang="en-US" smtClean="0">
                <a:solidFill>
                  <a:srgbClr val="000000"/>
                </a:solidFill>
                <a:cs typeface="Arial" panose="020B0604020202020204" pitchFamily="34" charset="0"/>
              </a:rPr>
              <a:pPr>
                <a:spcBef>
                  <a:spcPct val="0"/>
                </a:spcBef>
              </a:pPr>
              <a:t>11</a:t>
            </a:fld>
            <a:endParaRPr lang="it-CH" altLang="en-US">
              <a:solidFill>
                <a:srgbClr val="000000"/>
              </a:solidFill>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171A2802-6836-C172-FBF0-AD0371694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a:extLst>
              <a:ext uri="{FF2B5EF4-FFF2-40B4-BE49-F238E27FC236}">
                <a16:creationId xmlns:a16="http://schemas.microsoft.com/office/drawing/2014/main" id="{2DFF6603-DDD0-7919-240D-8E8C64BB7C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variante è una soluzione ibrida e comunque negativa.</a:t>
            </a:r>
          </a:p>
          <a:p>
            <a:r>
              <a:rPr lang="it-CH" altLang="it-CH"/>
              <a:t> Il traffico tra Bellinzona e Locarno è sfavorito perchè deve salire fino a Robasacco per poi ridiscendere a Quartino.  Inoltre questa soluzione rende superflui i collegamenti diretti Bellinzona-Locarno e Lugano-Locarno renderebbe perenne il maggior spreco complessivo di energia per gli spostamenti tra le tre città.</a:t>
            </a:r>
          </a:p>
          <a:p>
            <a:r>
              <a:rPr lang="it-CH" altLang="it-CH"/>
              <a:t>Tecnicamente questa soluzione necessita la costruzione di molti viadotti e forse anche gallerie tra Robasacco e Quartino e di un ponte sul fiume  Ticino. L’impatto ambientale è ridotto.</a:t>
            </a:r>
          </a:p>
        </p:txBody>
      </p:sp>
      <p:sp>
        <p:nvSpPr>
          <p:cNvPr id="37892" name="Segnaposto numero diapositiva 3">
            <a:extLst>
              <a:ext uri="{FF2B5EF4-FFF2-40B4-BE49-F238E27FC236}">
                <a16:creationId xmlns:a16="http://schemas.microsoft.com/office/drawing/2014/main" id="{4798919F-0969-018A-878D-C59CA612CC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2C2B4-9F6E-4437-8E4F-B907AF3CC813}" type="slidenum">
              <a:rPr lang="it-CH" altLang="en-US" smtClean="0">
                <a:solidFill>
                  <a:srgbClr val="000000"/>
                </a:solidFill>
                <a:cs typeface="Arial" panose="020B0604020202020204" pitchFamily="34" charset="0"/>
              </a:rPr>
              <a:pPr>
                <a:spcBef>
                  <a:spcPct val="0"/>
                </a:spcBef>
              </a:pPr>
              <a:t>13</a:t>
            </a:fld>
            <a:endParaRPr lang="it-CH" altLang="en-US">
              <a:solidFill>
                <a:srgbClr val="000000"/>
              </a:solidFill>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a:extLst>
              <a:ext uri="{FF2B5EF4-FFF2-40B4-BE49-F238E27FC236}">
                <a16:creationId xmlns:a16="http://schemas.microsoft.com/office/drawing/2014/main" id="{6E532BF3-EED2-DB84-0588-372F01C7C5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egnaposto note 2">
            <a:extLst>
              <a:ext uri="{FF2B5EF4-FFF2-40B4-BE49-F238E27FC236}">
                <a16:creationId xmlns:a16="http://schemas.microsoft.com/office/drawing/2014/main" id="{9FD68C96-A091-EC90-9624-42F3DD6BDE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variante presa a sé stante favorisce il traffico tra Lugano e Locarno ma penalizza molto il traffico tra Bellinzona e Locarno. </a:t>
            </a:r>
          </a:p>
          <a:p>
            <a:r>
              <a:rPr lang="it-CH" altLang="it-CH"/>
              <a:t>Viene promosso l’asse Brissago-Gandria.</a:t>
            </a:r>
          </a:p>
          <a:p>
            <a:r>
              <a:rPr lang="it-CH" altLang="it-CH"/>
              <a:t>Lo scavo della galleria Bironico - Quartino di circa 5,5 Km crea molto materiale di scavo che deve essere depositato altrove. Inoltre deve essere costruito un nuovo ponte sul fiume Ticino.</a:t>
            </a:r>
          </a:p>
        </p:txBody>
      </p:sp>
      <p:sp>
        <p:nvSpPr>
          <p:cNvPr id="39940" name="Segnaposto numero diapositiva 3">
            <a:extLst>
              <a:ext uri="{FF2B5EF4-FFF2-40B4-BE49-F238E27FC236}">
                <a16:creationId xmlns:a16="http://schemas.microsoft.com/office/drawing/2014/main" id="{9F919E8A-1D5A-530D-73C3-17F7BA8256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ECC9D9-4CCC-4FF9-94FE-FD3ACBA9598E}" type="slidenum">
              <a:rPr lang="it-CH" altLang="en-US" smtClean="0">
                <a:solidFill>
                  <a:srgbClr val="000000"/>
                </a:solidFill>
                <a:cs typeface="Arial" panose="020B0604020202020204" pitchFamily="34" charset="0"/>
              </a:rPr>
              <a:pPr>
                <a:spcBef>
                  <a:spcPct val="0"/>
                </a:spcBef>
              </a:pPr>
              <a:t>15</a:t>
            </a:fld>
            <a:endParaRPr lang="it-CH" altLang="en-US">
              <a:solidFill>
                <a:srgbClr val="000000"/>
              </a:solidFill>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537B1C-2F39-451D-7C1E-6E7CD9CA4D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4F61DDC-2F2F-7BA3-7D61-D50FDD909E2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CF6726-711B-7B79-5FB4-DE481D399AFD}"/>
              </a:ext>
            </a:extLst>
          </p:cNvPr>
          <p:cNvSpPr>
            <a:spLocks noGrp="1" noChangeArrowheads="1"/>
          </p:cNvSpPr>
          <p:nvPr>
            <p:ph type="sldNum" sz="quarter" idx="12"/>
          </p:nvPr>
        </p:nvSpPr>
        <p:spPr/>
        <p:txBody>
          <a:bodyPr/>
          <a:lstStyle>
            <a:lvl1pPr>
              <a:defRPr/>
            </a:lvl1pPr>
          </a:lstStyle>
          <a:p>
            <a:pPr>
              <a:defRPr/>
            </a:pPr>
            <a:fld id="{843020B6-3B9C-4742-9418-3C05B673AC36}" type="slidenum">
              <a:rPr lang="it-IT" altLang="en-US"/>
              <a:pPr>
                <a:defRPr/>
              </a:pPr>
              <a:t>‹N›</a:t>
            </a:fld>
            <a:endParaRPr lang="it-IT" altLang="en-US"/>
          </a:p>
        </p:txBody>
      </p:sp>
    </p:spTree>
    <p:extLst>
      <p:ext uri="{BB962C8B-B14F-4D97-AF65-F5344CB8AC3E}">
        <p14:creationId xmlns:p14="http://schemas.microsoft.com/office/powerpoint/2010/main" val="3241374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08FAED-DEB0-E4A6-82AD-8EEBF13DA6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8E4D5A5-02F2-08EF-8FA8-07E9545F8F6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B9EDD53-93B3-DB39-A61E-A76D432EE15D}"/>
              </a:ext>
            </a:extLst>
          </p:cNvPr>
          <p:cNvSpPr>
            <a:spLocks noGrp="1" noChangeArrowheads="1"/>
          </p:cNvSpPr>
          <p:nvPr>
            <p:ph type="sldNum" sz="quarter" idx="12"/>
          </p:nvPr>
        </p:nvSpPr>
        <p:spPr/>
        <p:txBody>
          <a:bodyPr/>
          <a:lstStyle>
            <a:lvl1pPr>
              <a:defRPr/>
            </a:lvl1pPr>
          </a:lstStyle>
          <a:p>
            <a:pPr>
              <a:defRPr/>
            </a:pPr>
            <a:fld id="{DCDD98B4-E80B-4F7D-BC24-3FD1ACA97A11}" type="slidenum">
              <a:rPr lang="it-IT" altLang="en-US"/>
              <a:pPr>
                <a:defRPr/>
              </a:pPr>
              <a:t>‹N›</a:t>
            </a:fld>
            <a:endParaRPr lang="it-IT" altLang="en-US"/>
          </a:p>
        </p:txBody>
      </p:sp>
    </p:spTree>
    <p:extLst>
      <p:ext uri="{BB962C8B-B14F-4D97-AF65-F5344CB8AC3E}">
        <p14:creationId xmlns:p14="http://schemas.microsoft.com/office/powerpoint/2010/main" val="125093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2DAA2B-0B51-84CC-F31F-7307F7C6AD9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821CDD0-36CD-A3D3-768A-24BA686AFC6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6118E48-2C1A-C77A-706F-1ADD5C0D4A9B}"/>
              </a:ext>
            </a:extLst>
          </p:cNvPr>
          <p:cNvSpPr>
            <a:spLocks noGrp="1" noChangeArrowheads="1"/>
          </p:cNvSpPr>
          <p:nvPr>
            <p:ph type="sldNum" sz="quarter" idx="12"/>
          </p:nvPr>
        </p:nvSpPr>
        <p:spPr/>
        <p:txBody>
          <a:bodyPr/>
          <a:lstStyle>
            <a:lvl1pPr>
              <a:defRPr/>
            </a:lvl1pPr>
          </a:lstStyle>
          <a:p>
            <a:pPr>
              <a:defRPr/>
            </a:pPr>
            <a:fld id="{FAFB6959-F403-44E5-838C-B493881E1334}" type="slidenum">
              <a:rPr lang="it-IT" altLang="en-US"/>
              <a:pPr>
                <a:defRPr/>
              </a:pPr>
              <a:t>‹N›</a:t>
            </a:fld>
            <a:endParaRPr lang="it-IT" altLang="en-US"/>
          </a:p>
        </p:txBody>
      </p:sp>
    </p:spTree>
    <p:extLst>
      <p:ext uri="{BB962C8B-B14F-4D97-AF65-F5344CB8AC3E}">
        <p14:creationId xmlns:p14="http://schemas.microsoft.com/office/powerpoint/2010/main" val="883074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C3ABCA-29B4-7276-5A82-0489D99E4C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82A1D7D-3431-28E7-ABC4-13CDCB0FA36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07B3317-1363-D05B-019A-299ABD41693E}"/>
              </a:ext>
            </a:extLst>
          </p:cNvPr>
          <p:cNvSpPr>
            <a:spLocks noGrp="1" noChangeArrowheads="1"/>
          </p:cNvSpPr>
          <p:nvPr>
            <p:ph type="sldNum" sz="quarter" idx="12"/>
          </p:nvPr>
        </p:nvSpPr>
        <p:spPr/>
        <p:txBody>
          <a:bodyPr/>
          <a:lstStyle>
            <a:lvl1pPr>
              <a:defRPr/>
            </a:lvl1pPr>
          </a:lstStyle>
          <a:p>
            <a:pPr>
              <a:defRPr/>
            </a:pPr>
            <a:fld id="{DE681346-7165-4158-9733-64E8B603832F}" type="slidenum">
              <a:rPr lang="it-IT" altLang="en-US"/>
              <a:pPr>
                <a:defRPr/>
              </a:pPr>
              <a:t>‹N›</a:t>
            </a:fld>
            <a:endParaRPr lang="it-IT" altLang="en-US"/>
          </a:p>
        </p:txBody>
      </p:sp>
    </p:spTree>
    <p:extLst>
      <p:ext uri="{BB962C8B-B14F-4D97-AF65-F5344CB8AC3E}">
        <p14:creationId xmlns:p14="http://schemas.microsoft.com/office/powerpoint/2010/main" val="2764764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EF0F6A9-5311-97FD-0C1E-631C6C52AF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9A6AD54-4665-7C9B-69AB-CF9E790ED34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172A072-F133-2B4C-88C7-2465A9C08FFD}"/>
              </a:ext>
            </a:extLst>
          </p:cNvPr>
          <p:cNvSpPr>
            <a:spLocks noGrp="1" noChangeArrowheads="1"/>
          </p:cNvSpPr>
          <p:nvPr>
            <p:ph type="sldNum" sz="quarter" idx="12"/>
          </p:nvPr>
        </p:nvSpPr>
        <p:spPr/>
        <p:txBody>
          <a:bodyPr/>
          <a:lstStyle>
            <a:lvl1pPr>
              <a:defRPr/>
            </a:lvl1pPr>
          </a:lstStyle>
          <a:p>
            <a:pPr>
              <a:defRPr/>
            </a:pPr>
            <a:fld id="{03101B02-85D5-4AD6-B9D2-A86AA1756B66}" type="slidenum">
              <a:rPr lang="it-IT" altLang="en-US"/>
              <a:pPr>
                <a:defRPr/>
              </a:pPr>
              <a:t>‹N›</a:t>
            </a:fld>
            <a:endParaRPr lang="it-IT" altLang="en-US"/>
          </a:p>
        </p:txBody>
      </p:sp>
    </p:spTree>
    <p:extLst>
      <p:ext uri="{BB962C8B-B14F-4D97-AF65-F5344CB8AC3E}">
        <p14:creationId xmlns:p14="http://schemas.microsoft.com/office/powerpoint/2010/main" val="322702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C081C8-179D-FBD7-6C67-D9A0BE8703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0AC98F5-A44E-ADB0-50DB-E023287D7D7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C5A0CB0-82E4-11BD-D17D-EF1D75457D6A}"/>
              </a:ext>
            </a:extLst>
          </p:cNvPr>
          <p:cNvSpPr>
            <a:spLocks noGrp="1" noChangeArrowheads="1"/>
          </p:cNvSpPr>
          <p:nvPr>
            <p:ph type="sldNum" sz="quarter" idx="12"/>
          </p:nvPr>
        </p:nvSpPr>
        <p:spPr/>
        <p:txBody>
          <a:bodyPr/>
          <a:lstStyle>
            <a:lvl1pPr>
              <a:defRPr/>
            </a:lvl1pPr>
          </a:lstStyle>
          <a:p>
            <a:pPr>
              <a:defRPr/>
            </a:pPr>
            <a:fld id="{53BEDA05-BB23-4475-A45E-F4F4BBD7FF84}" type="slidenum">
              <a:rPr lang="it-IT" altLang="en-US"/>
              <a:pPr>
                <a:defRPr/>
              </a:pPr>
              <a:t>‹N›</a:t>
            </a:fld>
            <a:endParaRPr lang="it-IT" altLang="en-US"/>
          </a:p>
        </p:txBody>
      </p:sp>
    </p:spTree>
    <p:extLst>
      <p:ext uri="{BB962C8B-B14F-4D97-AF65-F5344CB8AC3E}">
        <p14:creationId xmlns:p14="http://schemas.microsoft.com/office/powerpoint/2010/main" val="3261675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EC3A50-8AF7-451F-EEB0-EACF21EE94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A16AF4B-84A2-5225-D31F-308F09A6D1C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1F4642D-2AF3-4FB3-8805-F9DE413444DE}"/>
              </a:ext>
            </a:extLst>
          </p:cNvPr>
          <p:cNvSpPr>
            <a:spLocks noGrp="1" noChangeArrowheads="1"/>
          </p:cNvSpPr>
          <p:nvPr>
            <p:ph type="sldNum" sz="quarter" idx="12"/>
          </p:nvPr>
        </p:nvSpPr>
        <p:spPr/>
        <p:txBody>
          <a:bodyPr/>
          <a:lstStyle>
            <a:lvl1pPr>
              <a:defRPr/>
            </a:lvl1pPr>
          </a:lstStyle>
          <a:p>
            <a:pPr>
              <a:defRPr/>
            </a:pPr>
            <a:fld id="{9491514A-1241-4CFB-8C6E-0005B89D05F2}" type="slidenum">
              <a:rPr lang="it-IT" altLang="en-US"/>
              <a:pPr>
                <a:defRPr/>
              </a:pPr>
              <a:t>‹N›</a:t>
            </a:fld>
            <a:endParaRPr lang="it-IT" altLang="en-US"/>
          </a:p>
        </p:txBody>
      </p:sp>
    </p:spTree>
    <p:extLst>
      <p:ext uri="{BB962C8B-B14F-4D97-AF65-F5344CB8AC3E}">
        <p14:creationId xmlns:p14="http://schemas.microsoft.com/office/powerpoint/2010/main" val="365222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D0C7741-7AF7-7231-191C-9E89A5D835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DB08FB7-46AC-A6AD-6544-0971DB0F6CA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544E31D-A6A2-9A30-AC41-2F01E9448731}"/>
              </a:ext>
            </a:extLst>
          </p:cNvPr>
          <p:cNvSpPr>
            <a:spLocks noGrp="1" noChangeArrowheads="1"/>
          </p:cNvSpPr>
          <p:nvPr>
            <p:ph type="sldNum" sz="quarter" idx="12"/>
          </p:nvPr>
        </p:nvSpPr>
        <p:spPr/>
        <p:txBody>
          <a:bodyPr/>
          <a:lstStyle>
            <a:lvl1pPr>
              <a:defRPr/>
            </a:lvl1pPr>
          </a:lstStyle>
          <a:p>
            <a:pPr>
              <a:defRPr/>
            </a:pPr>
            <a:fld id="{24E6D1EE-2347-45BD-BE22-06F893EB4CBE}" type="slidenum">
              <a:rPr lang="it-IT" altLang="en-US"/>
              <a:pPr>
                <a:defRPr/>
              </a:pPr>
              <a:t>‹N›</a:t>
            </a:fld>
            <a:endParaRPr lang="it-IT" altLang="en-US"/>
          </a:p>
        </p:txBody>
      </p:sp>
    </p:spTree>
    <p:extLst>
      <p:ext uri="{BB962C8B-B14F-4D97-AF65-F5344CB8AC3E}">
        <p14:creationId xmlns:p14="http://schemas.microsoft.com/office/powerpoint/2010/main" val="354896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5182F1-0226-88AE-66DB-5343DEB9AB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A39AC53-4167-F9D8-A86B-D5CD8832E94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9A5B993-CEBC-5101-5514-55F5F70FE990}"/>
              </a:ext>
            </a:extLst>
          </p:cNvPr>
          <p:cNvSpPr>
            <a:spLocks noGrp="1" noChangeArrowheads="1"/>
          </p:cNvSpPr>
          <p:nvPr>
            <p:ph type="sldNum" sz="quarter" idx="12"/>
          </p:nvPr>
        </p:nvSpPr>
        <p:spPr/>
        <p:txBody>
          <a:bodyPr/>
          <a:lstStyle>
            <a:lvl1pPr>
              <a:defRPr/>
            </a:lvl1pPr>
          </a:lstStyle>
          <a:p>
            <a:pPr>
              <a:defRPr/>
            </a:pPr>
            <a:fld id="{3A77BD45-2AA2-431D-910C-7DB873BB267D}" type="slidenum">
              <a:rPr lang="it-IT" altLang="en-US"/>
              <a:pPr>
                <a:defRPr/>
              </a:pPr>
              <a:t>‹N›</a:t>
            </a:fld>
            <a:endParaRPr lang="it-IT" altLang="en-US"/>
          </a:p>
        </p:txBody>
      </p:sp>
    </p:spTree>
    <p:extLst>
      <p:ext uri="{BB962C8B-B14F-4D97-AF65-F5344CB8AC3E}">
        <p14:creationId xmlns:p14="http://schemas.microsoft.com/office/powerpoint/2010/main" val="328627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B3E02E-4F7B-F7CA-B1A7-0BAA47B793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DBBE0A4-4A5E-A46D-3465-96801EA7F59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35C3F65-F628-54EA-89F4-2A013B2B14CC}"/>
              </a:ext>
            </a:extLst>
          </p:cNvPr>
          <p:cNvSpPr>
            <a:spLocks noGrp="1" noChangeArrowheads="1"/>
          </p:cNvSpPr>
          <p:nvPr>
            <p:ph type="sldNum" sz="quarter" idx="12"/>
          </p:nvPr>
        </p:nvSpPr>
        <p:spPr/>
        <p:txBody>
          <a:bodyPr/>
          <a:lstStyle>
            <a:lvl1pPr>
              <a:defRPr/>
            </a:lvl1pPr>
          </a:lstStyle>
          <a:p>
            <a:pPr>
              <a:defRPr/>
            </a:pPr>
            <a:fld id="{80EB737B-3DE1-4DC4-8F48-752EFADA4F80}" type="slidenum">
              <a:rPr lang="it-IT" altLang="en-US"/>
              <a:pPr>
                <a:defRPr/>
              </a:pPr>
              <a:t>‹N›</a:t>
            </a:fld>
            <a:endParaRPr lang="it-IT" altLang="en-US"/>
          </a:p>
        </p:txBody>
      </p:sp>
    </p:spTree>
    <p:extLst>
      <p:ext uri="{BB962C8B-B14F-4D97-AF65-F5344CB8AC3E}">
        <p14:creationId xmlns:p14="http://schemas.microsoft.com/office/powerpoint/2010/main" val="146474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21482B-EC96-EA11-2AFC-56FA69DF01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93E55F4-DD0C-FB43-2C7E-97E77F64E63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9A014BD-A509-C3CC-19E4-11D1E0850E5E}"/>
              </a:ext>
            </a:extLst>
          </p:cNvPr>
          <p:cNvSpPr>
            <a:spLocks noGrp="1" noChangeArrowheads="1"/>
          </p:cNvSpPr>
          <p:nvPr>
            <p:ph type="sldNum" sz="quarter" idx="12"/>
          </p:nvPr>
        </p:nvSpPr>
        <p:spPr/>
        <p:txBody>
          <a:bodyPr/>
          <a:lstStyle>
            <a:lvl1pPr>
              <a:defRPr/>
            </a:lvl1pPr>
          </a:lstStyle>
          <a:p>
            <a:pPr>
              <a:defRPr/>
            </a:pPr>
            <a:fld id="{996C1200-35BF-4ECE-8903-DA5D6C938EE6}" type="slidenum">
              <a:rPr lang="it-IT" altLang="en-US"/>
              <a:pPr>
                <a:defRPr/>
              </a:pPr>
              <a:t>‹N›</a:t>
            </a:fld>
            <a:endParaRPr lang="it-IT" altLang="en-US"/>
          </a:p>
        </p:txBody>
      </p:sp>
    </p:spTree>
    <p:extLst>
      <p:ext uri="{BB962C8B-B14F-4D97-AF65-F5344CB8AC3E}">
        <p14:creationId xmlns:p14="http://schemas.microsoft.com/office/powerpoint/2010/main" val="337172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D7D382-728B-8A16-AD8E-4EBD5D78CE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C2A46C9-6611-32CF-0CCE-9A9120A58D8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B4B766A-C5FA-3902-D2FC-FF50AC549411}"/>
              </a:ext>
            </a:extLst>
          </p:cNvPr>
          <p:cNvSpPr>
            <a:spLocks noGrp="1" noChangeArrowheads="1"/>
          </p:cNvSpPr>
          <p:nvPr>
            <p:ph type="sldNum" sz="quarter" idx="12"/>
          </p:nvPr>
        </p:nvSpPr>
        <p:spPr/>
        <p:txBody>
          <a:bodyPr/>
          <a:lstStyle>
            <a:lvl1pPr>
              <a:defRPr/>
            </a:lvl1pPr>
          </a:lstStyle>
          <a:p>
            <a:pPr>
              <a:defRPr/>
            </a:pPr>
            <a:fld id="{B2C3F874-A2FF-4572-BF5C-B37281E0F05B}" type="slidenum">
              <a:rPr lang="it-IT" altLang="en-US"/>
              <a:pPr>
                <a:defRPr/>
              </a:pPr>
              <a:t>‹N›</a:t>
            </a:fld>
            <a:endParaRPr lang="it-IT" altLang="en-US"/>
          </a:p>
        </p:txBody>
      </p:sp>
    </p:spTree>
    <p:extLst>
      <p:ext uri="{BB962C8B-B14F-4D97-AF65-F5344CB8AC3E}">
        <p14:creationId xmlns:p14="http://schemas.microsoft.com/office/powerpoint/2010/main" val="216108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5837C22-4C71-DD50-E79F-4E0962CEFD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0FD34C2-BB27-5244-C89D-071E273FCA0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0704CA6-DAB6-69B0-471E-31CD7151018F}"/>
              </a:ext>
            </a:extLst>
          </p:cNvPr>
          <p:cNvSpPr>
            <a:spLocks noGrp="1" noChangeArrowheads="1"/>
          </p:cNvSpPr>
          <p:nvPr>
            <p:ph type="sldNum" sz="quarter" idx="12"/>
          </p:nvPr>
        </p:nvSpPr>
        <p:spPr/>
        <p:txBody>
          <a:bodyPr/>
          <a:lstStyle>
            <a:lvl1pPr>
              <a:defRPr/>
            </a:lvl1pPr>
          </a:lstStyle>
          <a:p>
            <a:pPr>
              <a:defRPr/>
            </a:pPr>
            <a:fld id="{2788E3AB-8427-45D4-8042-F363BF571809}" type="slidenum">
              <a:rPr lang="it-IT" altLang="en-US"/>
              <a:pPr>
                <a:defRPr/>
              </a:pPr>
              <a:t>‹N›</a:t>
            </a:fld>
            <a:endParaRPr lang="it-IT" altLang="en-US"/>
          </a:p>
        </p:txBody>
      </p:sp>
    </p:spTree>
    <p:extLst>
      <p:ext uri="{BB962C8B-B14F-4D97-AF65-F5344CB8AC3E}">
        <p14:creationId xmlns:p14="http://schemas.microsoft.com/office/powerpoint/2010/main" val="214224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2D5980-D947-FF65-3586-8A3D70BAEE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B85E8BF5-9568-55A8-FB65-BE5F2589F64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306612D-7785-0E2D-F5A0-ABC6B6A4E9E3}"/>
              </a:ext>
            </a:extLst>
          </p:cNvPr>
          <p:cNvSpPr>
            <a:spLocks noGrp="1" noChangeArrowheads="1"/>
          </p:cNvSpPr>
          <p:nvPr>
            <p:ph type="sldNum" sz="quarter" idx="12"/>
          </p:nvPr>
        </p:nvSpPr>
        <p:spPr/>
        <p:txBody>
          <a:bodyPr/>
          <a:lstStyle>
            <a:lvl1pPr>
              <a:defRPr/>
            </a:lvl1pPr>
          </a:lstStyle>
          <a:p>
            <a:pPr>
              <a:defRPr/>
            </a:pPr>
            <a:fld id="{BAC44739-47B0-4A94-AE36-6D84B00BDC87}" type="slidenum">
              <a:rPr lang="it-IT" altLang="en-US"/>
              <a:pPr>
                <a:defRPr/>
              </a:pPr>
              <a:t>‹N›</a:t>
            </a:fld>
            <a:endParaRPr lang="it-IT" altLang="en-US"/>
          </a:p>
        </p:txBody>
      </p:sp>
    </p:spTree>
    <p:extLst>
      <p:ext uri="{BB962C8B-B14F-4D97-AF65-F5344CB8AC3E}">
        <p14:creationId xmlns:p14="http://schemas.microsoft.com/office/powerpoint/2010/main" val="70252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DF8E06-6C60-1D2F-A3A5-65A5F1DB52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D88587B-75CB-2D64-9D5E-53D8626DDAB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55B602-2B8D-DF39-B0E5-AE9BF46A2426}"/>
              </a:ext>
            </a:extLst>
          </p:cNvPr>
          <p:cNvSpPr>
            <a:spLocks noGrp="1" noChangeArrowheads="1"/>
          </p:cNvSpPr>
          <p:nvPr>
            <p:ph type="sldNum" sz="quarter" idx="12"/>
          </p:nvPr>
        </p:nvSpPr>
        <p:spPr/>
        <p:txBody>
          <a:bodyPr/>
          <a:lstStyle>
            <a:lvl1pPr>
              <a:defRPr/>
            </a:lvl1pPr>
          </a:lstStyle>
          <a:p>
            <a:pPr>
              <a:defRPr/>
            </a:pPr>
            <a:fld id="{E9F19C25-1128-46AA-BBD4-A0A6B52350BA}" type="slidenum">
              <a:rPr lang="it-IT" altLang="en-US"/>
              <a:pPr>
                <a:defRPr/>
              </a:pPr>
              <a:t>‹N›</a:t>
            </a:fld>
            <a:endParaRPr lang="it-IT" altLang="en-US"/>
          </a:p>
        </p:txBody>
      </p:sp>
    </p:spTree>
    <p:extLst>
      <p:ext uri="{BB962C8B-B14F-4D97-AF65-F5344CB8AC3E}">
        <p14:creationId xmlns:p14="http://schemas.microsoft.com/office/powerpoint/2010/main" val="154895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C661BA-A8AF-4D9D-B086-C1826CE9A7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6563799-79E1-4C5C-EBC5-CC5998D3A65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144CC0A-BCA3-3616-B2F3-15FE9608D15E}"/>
              </a:ext>
            </a:extLst>
          </p:cNvPr>
          <p:cNvSpPr>
            <a:spLocks noGrp="1" noChangeArrowheads="1"/>
          </p:cNvSpPr>
          <p:nvPr>
            <p:ph type="sldNum" sz="quarter" idx="12"/>
          </p:nvPr>
        </p:nvSpPr>
        <p:spPr/>
        <p:txBody>
          <a:bodyPr/>
          <a:lstStyle>
            <a:lvl1pPr>
              <a:defRPr/>
            </a:lvl1pPr>
          </a:lstStyle>
          <a:p>
            <a:pPr>
              <a:defRPr/>
            </a:pPr>
            <a:fld id="{DA004EF8-2D19-42A8-A83B-DDA77B60A2C6}" type="slidenum">
              <a:rPr lang="it-IT" altLang="en-US"/>
              <a:pPr>
                <a:defRPr/>
              </a:pPr>
              <a:t>‹N›</a:t>
            </a:fld>
            <a:endParaRPr lang="it-IT" altLang="en-US"/>
          </a:p>
        </p:txBody>
      </p:sp>
    </p:spTree>
    <p:extLst>
      <p:ext uri="{BB962C8B-B14F-4D97-AF65-F5344CB8AC3E}">
        <p14:creationId xmlns:p14="http://schemas.microsoft.com/office/powerpoint/2010/main" val="1812741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086782-6240-9721-0D87-FA93A49C36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3EF86EF3-1282-12DF-E097-14B215AF168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50E9F38-ACB7-CB11-A92B-A055D634BE1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E6FD96D-D25C-9016-3ADD-2D53EF4657D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B2C4365-7C54-49A0-7EE7-7B4187B79E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2982C9D-7260-41AE-BEBB-22EA2B3B4B3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485529" r:id="rId1"/>
    <p:sldLayoutId id="2147485530" r:id="rId2"/>
    <p:sldLayoutId id="2147485531" r:id="rId3"/>
    <p:sldLayoutId id="2147485532" r:id="rId4"/>
    <p:sldLayoutId id="2147485533" r:id="rId5"/>
    <p:sldLayoutId id="2147485534" r:id="rId6"/>
    <p:sldLayoutId id="2147485535" r:id="rId7"/>
    <p:sldLayoutId id="2147485536" r:id="rId8"/>
    <p:sldLayoutId id="2147485537" r:id="rId9"/>
    <p:sldLayoutId id="2147485538" r:id="rId10"/>
    <p:sldLayoutId id="2147485539" r:id="rId11"/>
    <p:sldLayoutId id="2147485540" r:id="rId12"/>
    <p:sldLayoutId id="2147485541" r:id="rId13"/>
    <p:sldLayoutId id="2147485542" r:id="rId14"/>
    <p:sldLayoutId id="2147485543" r:id="rId15"/>
    <p:sldLayoutId id="214748554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1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13.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15.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17.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19.xml"/><Relationship Id="rId5" Type="http://schemas.openxmlformats.org/officeDocument/2006/relationships/image" Target="../media/image18.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22.xml"/><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hemeOverride" Target="../theme/themeOverride25.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hemeOverride" Target="../theme/themeOverride27.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hemeOverride" Target="../theme/themeOverride29.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3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3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7.xml"/><Relationship Id="rId1" Type="http://schemas.openxmlformats.org/officeDocument/2006/relationships/themeOverride" Target="../theme/themeOverride34.xml"/><Relationship Id="rId5" Type="http://schemas.openxmlformats.org/officeDocument/2006/relationships/image" Target="../media/image37.jp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hemeOverride" Target="../theme/themeOverride35.xml"/><Relationship Id="rId4" Type="http://schemas.openxmlformats.org/officeDocument/2006/relationships/image" Target="../media/image39.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36.xml"/><Relationship Id="rId5" Type="http://schemas.openxmlformats.org/officeDocument/2006/relationships/image" Target="../media/image41.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7.xml"/><Relationship Id="rId1" Type="http://schemas.openxmlformats.org/officeDocument/2006/relationships/themeOverride" Target="../theme/themeOverride37.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hemeOverride" Target="../theme/themeOverride38.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4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9.xml"/><Relationship Id="rId5" Type="http://schemas.openxmlformats.org/officeDocument/2006/relationships/image" Target="../media/image1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3031ABC-2AF4-ADD2-66F4-27846BC8339E}"/>
              </a:ext>
            </a:extLst>
          </p:cNvPr>
          <p:cNvSpPr txBox="1"/>
          <p:nvPr/>
        </p:nvSpPr>
        <p:spPr>
          <a:xfrm>
            <a:off x="792163" y="1916113"/>
            <a:ext cx="7559675" cy="2355850"/>
          </a:xfrm>
          <a:prstGeom prst="rect">
            <a:avLst/>
          </a:prstGeom>
          <a:solidFill>
            <a:srgbClr val="FFFF00"/>
          </a:solidFill>
          <a:ln w="28575">
            <a:solidFill>
              <a:schemeClr val="accent4">
                <a:lumMod val="95000"/>
                <a:lumOff val="5000"/>
              </a:schemeClr>
            </a:solidFill>
          </a:ln>
        </p:spPr>
        <p:txBody>
          <a:bodyPr tIns="502920" bIns="365760">
            <a:spAutoFit/>
          </a:bodyPr>
          <a:lstStyle/>
          <a:p>
            <a:pPr algn="ctr">
              <a:defRPr/>
            </a:pPr>
            <a:r>
              <a:rPr lang="en-US" sz="2600" b="1" dirty="0">
                <a:latin typeface="Arial" panose="020B0604020202020204" pitchFamily="34" charset="0"/>
                <a:cs typeface="Arial" panose="020B0604020202020204" pitchFamily="34" charset="0"/>
              </a:rPr>
              <a:t>STUDIO PROPOSITIVO DI</a:t>
            </a:r>
          </a:p>
          <a:p>
            <a:pPr algn="ctr">
              <a:defRPr/>
            </a:pPr>
            <a:endParaRPr lang="en-US" sz="2600" b="1" dirty="0">
              <a:latin typeface="Arial" panose="020B0604020202020204" pitchFamily="34" charset="0"/>
              <a:cs typeface="Arial" panose="020B0604020202020204" pitchFamily="34" charset="0"/>
            </a:endParaRPr>
          </a:p>
          <a:p>
            <a:pPr algn="ctr">
              <a:defRPr/>
            </a:pPr>
            <a:r>
              <a:rPr lang="en-US" sz="2600" b="1" dirty="0">
                <a:latin typeface="Arial" panose="020B0604020202020204" pitchFamily="34" charset="0"/>
                <a:cs typeface="Arial" panose="020B0604020202020204" pitchFamily="34" charset="0"/>
              </a:rPr>
              <a:t>ALLACCIAMENTO AUTOSTRADALE A2 - A13</a:t>
            </a:r>
          </a:p>
          <a:p>
            <a:pPr>
              <a:defRPr/>
            </a:pPr>
            <a:endParaRPr lang="en-US" dirty="0"/>
          </a:p>
        </p:txBody>
      </p:sp>
      <p:sp>
        <p:nvSpPr>
          <p:cNvPr id="19459" name="Segnaposto numero diapositiva 5">
            <a:extLst>
              <a:ext uri="{FF2B5EF4-FFF2-40B4-BE49-F238E27FC236}">
                <a16:creationId xmlns:a16="http://schemas.microsoft.com/office/drawing/2014/main" id="{5D520143-7F3A-A487-019D-224AF8FB7DDC}"/>
              </a:ext>
            </a:extLst>
          </p:cNvPr>
          <p:cNvSpPr>
            <a:spLocks noGrp="1" noChangeArrowheads="1"/>
          </p:cNvSpPr>
          <p:nvPr>
            <p:ph type="sldNum" sz="quarter" idx="12"/>
          </p:nvPr>
        </p:nvSpPr>
        <p:spPr>
          <a:xfrm>
            <a:off x="7861300" y="594995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B05359-CC49-4E53-80A2-611614E99649}" type="slidenum">
              <a:rPr lang="it-IT" altLang="en-US" sz="2000" b="1" smtClean="0">
                <a:cs typeface="Arial" panose="020B0604020202020204" pitchFamily="34" charset="0"/>
              </a:rPr>
              <a:pPr>
                <a:spcBef>
                  <a:spcPct val="0"/>
                </a:spcBef>
                <a:buFontTx/>
                <a:buNone/>
              </a:pPr>
              <a:t>1</a:t>
            </a:fld>
            <a:endParaRPr lang="it-IT" altLang="en-US" sz="2000" b="1">
              <a:cs typeface="Arial" panose="020B0604020202020204" pitchFamily="34" charset="0"/>
            </a:endParaRPr>
          </a:p>
        </p:txBody>
      </p:sp>
      <p:sp>
        <p:nvSpPr>
          <p:cNvPr id="19460" name="CasellaDiTesto 6">
            <a:extLst>
              <a:ext uri="{FF2B5EF4-FFF2-40B4-BE49-F238E27FC236}">
                <a16:creationId xmlns:a16="http://schemas.microsoft.com/office/drawing/2014/main" id="{31D3E6E9-0F36-A3DF-7E97-3E9E0030FB35}"/>
              </a:ext>
            </a:extLst>
          </p:cNvPr>
          <p:cNvSpPr txBox="1">
            <a:spLocks noChangeArrowheads="1"/>
          </p:cNvSpPr>
          <p:nvPr/>
        </p:nvSpPr>
        <p:spPr bwMode="auto">
          <a:xfrm>
            <a:off x="814388" y="6002338"/>
            <a:ext cx="284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panose="020F0502020204030204" pitchFamily="34" charset="0"/>
              </a:rPr>
              <a:t>Camorino, </a:t>
            </a:r>
            <a:r>
              <a:rPr lang="en-US" altLang="en-US" sz="1800" dirty="0" err="1">
                <a:latin typeface="Calibri" panose="020F0502020204030204" pitchFamily="34" charset="0"/>
              </a:rPr>
              <a:t>dicembre</a:t>
            </a:r>
            <a:r>
              <a:rPr lang="en-US" altLang="en-US" sz="1800" dirty="0">
                <a:latin typeface="Calibri" panose="020F0502020204030204" pitchFamily="34" charset="0"/>
              </a:rPr>
              <a:t> 2022</a:t>
            </a:r>
          </a:p>
        </p:txBody>
      </p:sp>
      <p:sp>
        <p:nvSpPr>
          <p:cNvPr id="2" name="Rettangolo 1">
            <a:extLst>
              <a:ext uri="{FF2B5EF4-FFF2-40B4-BE49-F238E27FC236}">
                <a16:creationId xmlns:a16="http://schemas.microsoft.com/office/drawing/2014/main" id="{8C9BB740-39D5-7642-E875-C3FDA8BCDE77}"/>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6F0933-1173-050C-3C0E-CBA5353538C5}"/>
              </a:ext>
            </a:extLst>
          </p:cNvPr>
          <p:cNvSpPr>
            <a:spLocks noGrp="1"/>
          </p:cNvSpPr>
          <p:nvPr>
            <p:ph type="sldNum" sz="quarter" idx="12"/>
          </p:nvPr>
        </p:nvSpPr>
        <p:spPr/>
        <p:txBody>
          <a:bodyPr/>
          <a:lstStyle/>
          <a:p>
            <a:pPr>
              <a:defRPr/>
            </a:pPr>
            <a:fld id="{BAC44739-47B0-4A94-AE36-6D84B00BDC87}" type="slidenum">
              <a:rPr lang="it-IT" altLang="en-US" smtClean="0"/>
              <a:pPr>
                <a:defRPr/>
              </a:pPr>
              <a:t>10</a:t>
            </a:fld>
            <a:endParaRPr lang="it-IT" altLang="en-US"/>
          </a:p>
        </p:txBody>
      </p:sp>
      <p:sp>
        <p:nvSpPr>
          <p:cNvPr id="4" name="CasellaDiTesto 3">
            <a:extLst>
              <a:ext uri="{FF2B5EF4-FFF2-40B4-BE49-F238E27FC236}">
                <a16:creationId xmlns:a16="http://schemas.microsoft.com/office/drawing/2014/main" id="{83C8A63A-2B81-CE1B-61C5-DCEB764D6E0E}"/>
              </a:ext>
            </a:extLst>
          </p:cNvPr>
          <p:cNvSpPr txBox="1"/>
          <p:nvPr/>
        </p:nvSpPr>
        <p:spPr>
          <a:xfrm>
            <a:off x="683568" y="548680"/>
            <a:ext cx="8244916" cy="6123536"/>
          </a:xfrm>
          <a:prstGeom prst="rect">
            <a:avLst/>
          </a:prstGeom>
          <a:noFill/>
        </p:spPr>
        <p:txBody>
          <a:bodyPr wrap="square">
            <a:spAutoFit/>
          </a:bodyPr>
          <a:lstStyle/>
          <a:p>
            <a:pPr>
              <a:lnSpc>
                <a:spcPct val="107000"/>
              </a:lnSpc>
              <a:spcAft>
                <a:spcPts val="800"/>
              </a:spcAft>
            </a:pPr>
            <a:r>
              <a:rPr lang="it-IT" b="1" dirty="0">
                <a:latin typeface="Arial" panose="020B0604020202020204" pitchFamily="34" charset="0"/>
                <a:ea typeface="Calibri" panose="020F0502020204030204" pitchFamily="34" charset="0"/>
                <a:cs typeface="Times New Roman" panose="02020603050405020304" pitchFamily="18" charset="0"/>
              </a:rPr>
              <a:t>V</a:t>
            </a:r>
            <a:r>
              <a:rPr lang="it-IT" sz="1800" b="1" dirty="0">
                <a:effectLst/>
                <a:latin typeface="Arial" panose="020B0604020202020204" pitchFamily="34" charset="0"/>
                <a:ea typeface="Calibri" panose="020F0502020204030204" pitchFamily="34" charset="0"/>
                <a:cs typeface="Times New Roman" panose="02020603050405020304" pitchFamily="18" charset="0"/>
              </a:rPr>
              <a:t>ariante «Ufficiale» proposta dal Cantone Ticino - Sponda sinistra</a:t>
            </a: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Questa variante prevede una galleria bitubo da Camorino a Quartino lunga circa 8 Km.</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Questa variante sfavorisce il traffico tra Lugano e Locarno costretto a passare da Camorino, e anche il traffico tra Bellinzona e Locarno è penalizzato da una maggiore lunghezza del percorso.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Questa variante preclude a lungo termine la realizzazione della soluzione completa ideale.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Le problematiche tecniche maggiori sono il costo elevato (2.2 miliardi), il deposito del materiale escavato (circa 2 milioni di m3), l’allacciamento all’A2 e l’incrocio a Camorino con </a:t>
            </a:r>
            <a:r>
              <a:rPr lang="it-IT" sz="1800" dirty="0" err="1">
                <a:effectLst/>
                <a:latin typeface="Arial" panose="020B0604020202020204" pitchFamily="34" charset="0"/>
                <a:ea typeface="Calibri" panose="020F0502020204030204" pitchFamily="34" charset="0"/>
                <a:cs typeface="Times New Roman" panose="02020603050405020304" pitchFamily="18" charset="0"/>
              </a:rPr>
              <a:t>Alptransit</a:t>
            </a:r>
            <a:r>
              <a:rPr lang="it-IT" sz="1800" dirty="0">
                <a:effectLst/>
                <a:latin typeface="Arial" panose="020B0604020202020204" pitchFamily="34" charset="0"/>
                <a:ea typeface="Calibri" panose="020F0502020204030204" pitchFamily="34" charset="0"/>
                <a:cs typeface="Times New Roman" panose="02020603050405020304" pitchFamily="18" charset="0"/>
              </a:rPr>
              <a:t>, l’attraversamento del Piano di </a:t>
            </a:r>
            <a:r>
              <a:rPr lang="it-IT" sz="1800" dirty="0" err="1">
                <a:effectLst/>
                <a:latin typeface="Arial" panose="020B0604020202020204" pitchFamily="34" charset="0"/>
                <a:ea typeface="Calibri" panose="020F0502020204030204" pitchFamily="34" charset="0"/>
                <a:cs typeface="Times New Roman" panose="02020603050405020304" pitchFamily="18" charset="0"/>
              </a:rPr>
              <a:t>Magadino</a:t>
            </a:r>
            <a:r>
              <a:rPr lang="it-IT" sz="1800" dirty="0">
                <a:effectLst/>
                <a:latin typeface="Arial" panose="020B0604020202020204" pitchFamily="34" charset="0"/>
                <a:ea typeface="Calibri" panose="020F0502020204030204" pitchFamily="34" charset="0"/>
                <a:cs typeface="Times New Roman" panose="02020603050405020304" pitchFamily="18" charset="0"/>
              </a:rPr>
              <a:t> tra Quartino e la rotonda aeroporto e relativo ponte sul fiume Ticino,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L’impatto ambientale è importante a causa del materiale di scavo che deve essere depositato sul territorio o scaricato nel lago e la vicinanza delle Bolle di </a:t>
            </a:r>
            <a:r>
              <a:rPr lang="it-IT" sz="1800" dirty="0" err="1">
                <a:effectLst/>
                <a:latin typeface="Arial" panose="020B0604020202020204" pitchFamily="34" charset="0"/>
                <a:ea typeface="Calibri" panose="020F0502020204030204" pitchFamily="34" charset="0"/>
                <a:cs typeface="Times New Roman" panose="02020603050405020304" pitchFamily="18" charset="0"/>
              </a:rPr>
              <a:t>Magadino</a:t>
            </a:r>
            <a:r>
              <a:rPr lang="it-IT" sz="1800" dirty="0">
                <a:effectLst/>
                <a:latin typeface="Arial" panose="020B0604020202020204" pitchFamily="34" charset="0"/>
                <a:ea typeface="Calibri" panose="020F0502020204030204" pitchFamily="34" charset="0"/>
                <a:cs typeface="Times New Roman" panose="02020603050405020304" pitchFamily="18" charset="0"/>
              </a:rPr>
              <a:t> (zona naturalistica protetta).</a:t>
            </a:r>
            <a:r>
              <a:rPr lang="it-IT" dirty="0">
                <a:latin typeface="Arial" panose="020B0604020202020204" pitchFamily="34" charset="0"/>
                <a:ea typeface="Calibri" panose="020F0502020204030204" pitchFamily="34" charset="0"/>
                <a:cs typeface="Times New Roman" panose="02020603050405020304" pitchFamily="18" charset="0"/>
              </a:rPr>
              <a:t> Non serve né la sponda destra né la sponda sinistra del Piano di </a:t>
            </a:r>
            <a:r>
              <a:rPr lang="it-IT" dirty="0" err="1">
                <a:latin typeface="Arial" panose="020B0604020202020204" pitchFamily="34" charset="0"/>
                <a:ea typeface="Calibri" panose="020F0502020204030204" pitchFamily="34" charset="0"/>
                <a:cs typeface="Times New Roman" panose="02020603050405020304" pitchFamily="18" charset="0"/>
              </a:rPr>
              <a:t>Magadino</a:t>
            </a:r>
            <a:r>
              <a:rPr lang="it-IT" dirty="0">
                <a:latin typeface="Arial" panose="020B0604020202020204" pitchFamily="34" charset="0"/>
                <a:ea typeface="Calibri" panose="020F0502020204030204" pitchFamily="34" charset="0"/>
                <a:cs typeface="Times New Roman" panose="02020603050405020304" pitchFamily="18" charset="0"/>
              </a:rPr>
              <a:t> (solo Quartino).</a:t>
            </a:r>
          </a:p>
          <a:p>
            <a:pPr>
              <a:lnSpc>
                <a:spcPct val="107000"/>
              </a:lnSpc>
              <a:spcAft>
                <a:spcPts val="800"/>
              </a:spcAft>
            </a:pPr>
            <a:r>
              <a:rPr lang="it-IT" dirty="0">
                <a:latin typeface="Arial" panose="020B0604020202020204" pitchFamily="34" charset="0"/>
                <a:ea typeface="Calibri" panose="020F0502020204030204" pitchFamily="34" charset="0"/>
                <a:cs typeface="Times New Roman" panose="02020603050405020304" pitchFamily="18" charset="0"/>
              </a:rPr>
              <a:t>Costo stimato: circa 2,2 miliardi di </a:t>
            </a:r>
            <a:r>
              <a:rPr lang="it-IT" dirty="0" err="1">
                <a:latin typeface="Arial" panose="020B0604020202020204" pitchFamily="34" charset="0"/>
                <a:ea typeface="Calibri" panose="020F0502020204030204" pitchFamily="34" charset="0"/>
                <a:cs typeface="Times New Roman" panose="02020603050405020304" pitchFamily="18" charset="0"/>
              </a:rPr>
              <a:t>Frs</a:t>
            </a:r>
            <a:r>
              <a:rPr lang="it-IT" dirty="0">
                <a:latin typeface="Arial" panose="020B060402020202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Segnaposto numero diapositiva 3">
            <a:extLst>
              <a:ext uri="{FF2B5EF4-FFF2-40B4-BE49-F238E27FC236}">
                <a16:creationId xmlns:a16="http://schemas.microsoft.com/office/drawing/2014/main" id="{716A6191-C38C-7151-C729-21F68E2DDED5}"/>
              </a:ext>
            </a:extLst>
          </p:cNvPr>
          <p:cNvSpPr txBox="1">
            <a:spLocks noChangeArrowheads="1"/>
          </p:cNvSpPr>
          <p:nvPr/>
        </p:nvSpPr>
        <p:spPr bwMode="auto">
          <a:xfrm>
            <a:off x="7632144" y="5860375"/>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10</a:t>
            </a:fld>
            <a:endParaRPr lang="it-IT" altLang="en-US" sz="2000" b="1" dirty="0">
              <a:cs typeface="Arial" panose="020B0604020202020204" pitchFamily="34" charset="0"/>
            </a:endParaRPr>
          </a:p>
        </p:txBody>
      </p:sp>
      <p:sp>
        <p:nvSpPr>
          <p:cNvPr id="5" name="Rettangolo 4">
            <a:extLst>
              <a:ext uri="{FF2B5EF4-FFF2-40B4-BE49-F238E27FC236}">
                <a16:creationId xmlns:a16="http://schemas.microsoft.com/office/drawing/2014/main" id="{4D8B6B30-8BA0-666A-CADC-00D015482698}"/>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29908047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818" name="Segnaposto numero diapositiva 2">
            <a:extLst>
              <a:ext uri="{FF2B5EF4-FFF2-40B4-BE49-F238E27FC236}">
                <a16:creationId xmlns:a16="http://schemas.microsoft.com/office/drawing/2014/main" id="{E818D949-82B0-EEF5-24F0-DD77BD29A7B2}"/>
              </a:ext>
            </a:extLst>
          </p:cNvPr>
          <p:cNvSpPr>
            <a:spLocks noGrp="1" noChangeArrowheads="1"/>
          </p:cNvSpPr>
          <p:nvPr>
            <p:ph type="sldNum" sz="quarter" idx="12"/>
          </p:nvPr>
        </p:nvSpPr>
        <p:spPr>
          <a:xfrm>
            <a:off x="7740351" y="5745956"/>
            <a:ext cx="886123" cy="419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907E11-6805-4D0B-B19E-F5970D6578B0}" type="slidenum">
              <a:rPr lang="it-IT" altLang="en-US" sz="2000" b="1" smtClean="0">
                <a:solidFill>
                  <a:srgbClr val="000000"/>
                </a:solidFill>
                <a:cs typeface="Arial" panose="020B0604020202020204" pitchFamily="34" charset="0"/>
              </a:rPr>
              <a:pPr>
                <a:spcBef>
                  <a:spcPct val="0"/>
                </a:spcBef>
                <a:buFontTx/>
                <a:buNone/>
              </a:pPr>
              <a:t>11</a:t>
            </a:fld>
            <a:endParaRPr lang="it-IT" altLang="en-US" sz="2000" b="1" dirty="0">
              <a:solidFill>
                <a:srgbClr val="000000"/>
              </a:solidFill>
              <a:cs typeface="Arial" panose="020B0604020202020204" pitchFamily="34" charset="0"/>
            </a:endParaRPr>
          </a:p>
        </p:txBody>
      </p:sp>
      <p:sp>
        <p:nvSpPr>
          <p:cNvPr id="2" name="Rettangolo 1">
            <a:extLst>
              <a:ext uri="{FF2B5EF4-FFF2-40B4-BE49-F238E27FC236}">
                <a16:creationId xmlns:a16="http://schemas.microsoft.com/office/drawing/2014/main" id="{C8EF3EDE-BA09-49FE-83B3-7EBA79948D4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4820" name="Immagine 4">
            <a:extLst>
              <a:ext uri="{FF2B5EF4-FFF2-40B4-BE49-F238E27FC236}">
                <a16:creationId xmlns:a16="http://schemas.microsoft.com/office/drawing/2014/main" id="{4AED0D6D-ACC9-9497-26FA-84B3724C5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25" y="795338"/>
            <a:ext cx="5975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52A48B9-4E50-0F04-FFE6-30D7882591FB}"/>
              </a:ext>
            </a:extLst>
          </p:cNvPr>
          <p:cNvSpPr>
            <a:spLocks noGrp="1"/>
          </p:cNvSpPr>
          <p:nvPr>
            <p:ph type="sldNum" sz="quarter" idx="12"/>
          </p:nvPr>
        </p:nvSpPr>
        <p:spPr/>
        <p:txBody>
          <a:bodyPr/>
          <a:lstStyle/>
          <a:p>
            <a:pPr>
              <a:defRPr/>
            </a:pPr>
            <a:fld id="{BAC44739-47B0-4A94-AE36-6D84B00BDC87}" type="slidenum">
              <a:rPr lang="it-IT" altLang="en-US" smtClean="0"/>
              <a:pPr>
                <a:defRPr/>
              </a:pPr>
              <a:t>12</a:t>
            </a:fld>
            <a:endParaRPr lang="it-IT" altLang="en-US"/>
          </a:p>
        </p:txBody>
      </p:sp>
      <p:sp>
        <p:nvSpPr>
          <p:cNvPr id="3" name="CasellaDiTesto 2">
            <a:extLst>
              <a:ext uri="{FF2B5EF4-FFF2-40B4-BE49-F238E27FC236}">
                <a16:creationId xmlns:a16="http://schemas.microsoft.com/office/drawing/2014/main" id="{FA5281A1-2BB8-0423-8CC7-3DC2C68E5D04}"/>
              </a:ext>
            </a:extLst>
          </p:cNvPr>
          <p:cNvSpPr txBox="1"/>
          <p:nvPr/>
        </p:nvSpPr>
        <p:spPr>
          <a:xfrm>
            <a:off x="1187624" y="1305341"/>
            <a:ext cx="7027978" cy="4247317"/>
          </a:xfrm>
          <a:prstGeom prst="rect">
            <a:avLst/>
          </a:prstGeom>
          <a:noFill/>
        </p:spPr>
        <p:txBody>
          <a:bodyPr wrap="square" rtlCol="0">
            <a:spAutoFit/>
          </a:bodyPr>
          <a:lstStyle/>
          <a:p>
            <a:r>
              <a:rPr lang="it-CH" b="1" dirty="0">
                <a:latin typeface="Arial" panose="020B0604020202020204" pitchFamily="34" charset="0"/>
                <a:cs typeface="Arial" panose="020B0604020202020204" pitchFamily="34" charset="0"/>
              </a:rPr>
              <a:t>Variante sul Piano di </a:t>
            </a:r>
            <a:r>
              <a:rPr lang="it-CH" b="1" dirty="0" err="1">
                <a:latin typeface="Arial" panose="020B0604020202020204" pitchFamily="34" charset="0"/>
                <a:cs typeface="Arial" panose="020B0604020202020204" pitchFamily="34" charset="0"/>
              </a:rPr>
              <a:t>Magadino</a:t>
            </a:r>
            <a:endParaRPr lang="it-CH" b="1" dirty="0">
              <a:latin typeface="Arial" panose="020B0604020202020204" pitchFamily="34" charset="0"/>
              <a:cs typeface="Arial" panose="020B0604020202020204" pitchFamily="34" charset="0"/>
            </a:endParaRP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variante sfavorisce il traffico tra Lugano e Locarno, e anche il traffico tra Bellinzona e Locarno è penalizzato da una maggiore lunghezza.</a:t>
            </a:r>
          </a:p>
          <a:p>
            <a:r>
              <a:rPr lang="it-CH" dirty="0">
                <a:latin typeface="Arial" panose="020B0604020202020204" pitchFamily="34" charset="0"/>
                <a:cs typeface="Arial" panose="020B0604020202020204" pitchFamily="34" charset="0"/>
              </a:rPr>
              <a:t>Questa variante preclude a lungo termine la realizzazione della soluzione completa ideale. Difficilmente il tracciato può essere coperto</a:t>
            </a:r>
          </a:p>
          <a:p>
            <a:r>
              <a:rPr lang="it-CH" dirty="0">
                <a:latin typeface="Arial" panose="020B0604020202020204" pitchFamily="34" charset="0"/>
                <a:cs typeface="Arial" panose="020B0604020202020204" pitchFamily="34" charset="0"/>
              </a:rPr>
              <a:t>Grande occupazione di terreno agricolo. È necessario un ponte sul fiume Ticino e un complicato allacciamento all’A2 in zona svincolo di Camorino. Non si crea materiale escavato. Probabilmente necessiteranno ripari fonici. Una variante simile chiamata Variante 95 è stata bocciata in votazione popolare nel 2007.</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Costo stimato: circa 600 milioni di </a:t>
            </a:r>
            <a:r>
              <a:rPr lang="it-CH" dirty="0" err="1">
                <a:latin typeface="Arial" panose="020B0604020202020204" pitchFamily="34" charset="0"/>
                <a:cs typeface="Arial" panose="020B0604020202020204" pitchFamily="34" charset="0"/>
              </a:rPr>
              <a:t>Frs</a:t>
            </a:r>
            <a:r>
              <a:rPr lang="it-CH" dirty="0">
                <a:latin typeface="Arial" panose="020B0604020202020204" pitchFamily="34" charset="0"/>
                <a:cs typeface="Arial" panose="020B0604020202020204" pitchFamily="34" charset="0"/>
              </a:rPr>
              <a:t>. + espropriazioni.</a:t>
            </a:r>
          </a:p>
        </p:txBody>
      </p:sp>
      <p:sp>
        <p:nvSpPr>
          <p:cNvPr id="4" name="Segnaposto numero diapositiva 2">
            <a:extLst>
              <a:ext uri="{FF2B5EF4-FFF2-40B4-BE49-F238E27FC236}">
                <a16:creationId xmlns:a16="http://schemas.microsoft.com/office/drawing/2014/main" id="{353063AF-178F-27BD-5327-71BCD650143F}"/>
              </a:ext>
            </a:extLst>
          </p:cNvPr>
          <p:cNvSpPr txBox="1">
            <a:spLocks noChangeArrowheads="1"/>
          </p:cNvSpPr>
          <p:nvPr/>
        </p:nvSpPr>
        <p:spPr bwMode="auto">
          <a:xfrm>
            <a:off x="7688912" y="5925041"/>
            <a:ext cx="909365"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ED907E11-6805-4D0B-B19E-F5970D6578B0}" type="slidenum">
              <a:rPr lang="it-IT" altLang="en-US" sz="2000" b="1" smtClean="0">
                <a:solidFill>
                  <a:srgbClr val="000000"/>
                </a:solidFill>
                <a:cs typeface="Arial" panose="020B0604020202020204" pitchFamily="34" charset="0"/>
              </a:rPr>
              <a:pPr>
                <a:spcBef>
                  <a:spcPct val="0"/>
                </a:spcBef>
                <a:buFontTx/>
                <a:buNone/>
              </a:pPr>
              <a:t>12</a:t>
            </a:fld>
            <a:endParaRPr lang="it-IT" altLang="en-US" sz="2000" b="1" dirty="0">
              <a:solidFill>
                <a:srgbClr val="000000"/>
              </a:solidFill>
              <a:cs typeface="Arial" panose="020B0604020202020204" pitchFamily="34" charset="0"/>
            </a:endParaRPr>
          </a:p>
        </p:txBody>
      </p:sp>
      <p:sp>
        <p:nvSpPr>
          <p:cNvPr id="5" name="Rettangolo 4">
            <a:extLst>
              <a:ext uri="{FF2B5EF4-FFF2-40B4-BE49-F238E27FC236}">
                <a16:creationId xmlns:a16="http://schemas.microsoft.com/office/drawing/2014/main" id="{5024AE87-A282-FAC6-16F6-92DA18BBC28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401754414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6866" name="Segnaposto numero diapositiva 3">
            <a:extLst>
              <a:ext uri="{FF2B5EF4-FFF2-40B4-BE49-F238E27FC236}">
                <a16:creationId xmlns:a16="http://schemas.microsoft.com/office/drawing/2014/main" id="{15448F80-3897-E02F-5241-F64CCFAEBBE1}"/>
              </a:ext>
            </a:extLst>
          </p:cNvPr>
          <p:cNvSpPr>
            <a:spLocks noGrp="1" noChangeArrowheads="1"/>
          </p:cNvSpPr>
          <p:nvPr>
            <p:ph type="sldNum" sz="quarter" idx="12"/>
          </p:nvPr>
        </p:nvSpPr>
        <p:spPr>
          <a:xfrm>
            <a:off x="7812088" y="5732463"/>
            <a:ext cx="874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13</a:t>
            </a:fld>
            <a:endParaRPr lang="it-IT" altLang="en-US" sz="2000" b="1" dirty="0">
              <a:cs typeface="Arial" panose="020B0604020202020204" pitchFamily="34" charset="0"/>
            </a:endParaRPr>
          </a:p>
        </p:txBody>
      </p:sp>
      <p:pic>
        <p:nvPicPr>
          <p:cNvPr id="36867" name="Immagine 2">
            <a:extLst>
              <a:ext uri="{FF2B5EF4-FFF2-40B4-BE49-F238E27FC236}">
                <a16:creationId xmlns:a16="http://schemas.microsoft.com/office/drawing/2014/main" id="{A68E9177-0CCB-8BE3-F3ED-E17A31846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187" y="735012"/>
            <a:ext cx="588962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423B1CAC-65F0-6D34-1D10-E2D3E679DC55}"/>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6869" name="CasellaDiTesto 2">
            <a:extLst>
              <a:ext uri="{FF2B5EF4-FFF2-40B4-BE49-F238E27FC236}">
                <a16:creationId xmlns:a16="http://schemas.microsoft.com/office/drawing/2014/main" id="{B79DD59B-66B2-8D89-6204-C861C94EAE59}"/>
              </a:ext>
            </a:extLst>
          </p:cNvPr>
          <p:cNvSpPr txBox="1">
            <a:spLocks noChangeArrowheads="1"/>
          </p:cNvSpPr>
          <p:nvPr/>
        </p:nvSpPr>
        <p:spPr bwMode="auto">
          <a:xfrm>
            <a:off x="2411413" y="4508500"/>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3" name="Ovale 2">
            <a:extLst>
              <a:ext uri="{FF2B5EF4-FFF2-40B4-BE49-F238E27FC236}">
                <a16:creationId xmlns:a16="http://schemas.microsoft.com/office/drawing/2014/main" id="{7ACC5AA6-384B-D03E-8D14-C9FD27AA0567}"/>
              </a:ext>
            </a:extLst>
          </p:cNvPr>
          <p:cNvSpPr/>
          <p:nvPr/>
        </p:nvSpPr>
        <p:spPr bwMode="auto">
          <a:xfrm>
            <a:off x="4355976" y="3573016"/>
            <a:ext cx="144016" cy="1440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CH" sz="1600" b="0" i="0" u="none" strike="noStrike" cap="none" normalizeH="0" baseline="0">
              <a:ln>
                <a:noFill/>
              </a:ln>
              <a:solidFill>
                <a:srgbClr val="00FF00"/>
              </a:solidFill>
              <a:effectLst/>
              <a:latin typeface="Arial" charset="0"/>
            </a:endParaRPr>
          </a:p>
        </p:txBody>
      </p:sp>
      <p:sp>
        <p:nvSpPr>
          <p:cNvPr id="4" name="Ovale 3">
            <a:extLst>
              <a:ext uri="{FF2B5EF4-FFF2-40B4-BE49-F238E27FC236}">
                <a16:creationId xmlns:a16="http://schemas.microsoft.com/office/drawing/2014/main" id="{A6237482-8AB3-2904-DF34-F503BE4C711A}"/>
              </a:ext>
            </a:extLst>
          </p:cNvPr>
          <p:cNvSpPr/>
          <p:nvPr/>
        </p:nvSpPr>
        <p:spPr bwMode="auto">
          <a:xfrm>
            <a:off x="3181937" y="3568907"/>
            <a:ext cx="144016" cy="1440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CH" sz="1600" b="0" i="0" u="none" strike="noStrike" cap="none" normalizeH="0" baseline="0">
              <a:ln>
                <a:noFill/>
              </a:ln>
              <a:solidFill>
                <a:srgbClr val="00FF00"/>
              </a:solidFill>
              <a:effectLst/>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FC264AB-1C3D-EEE4-52F7-9E501FBCAF2D}"/>
              </a:ext>
            </a:extLst>
          </p:cNvPr>
          <p:cNvSpPr txBox="1"/>
          <p:nvPr/>
        </p:nvSpPr>
        <p:spPr>
          <a:xfrm>
            <a:off x="1259632" y="1179310"/>
            <a:ext cx="7200800" cy="5078313"/>
          </a:xfrm>
          <a:prstGeom prst="rect">
            <a:avLst/>
          </a:prstGeom>
          <a:noFill/>
        </p:spPr>
        <p:txBody>
          <a:bodyPr wrap="square" rtlCol="0">
            <a:spAutoFit/>
          </a:bodyPr>
          <a:lstStyle/>
          <a:p>
            <a:r>
              <a:rPr lang="it-CH" b="1" dirty="0">
                <a:latin typeface="Arial" panose="020B0604020202020204" pitchFamily="34" charset="0"/>
                <a:cs typeface="Arial" panose="020B0604020202020204" pitchFamily="34" charset="0"/>
              </a:rPr>
              <a:t>Variante «Panoramica»</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variante è una soluzione ibrida e comunque negativa.</a:t>
            </a:r>
          </a:p>
          <a:p>
            <a:r>
              <a:rPr lang="it-CH" dirty="0">
                <a:latin typeface="Arial" panose="020B0604020202020204" pitchFamily="34" charset="0"/>
                <a:cs typeface="Arial" panose="020B0604020202020204" pitchFamily="34" charset="0"/>
              </a:rPr>
              <a:t>Il traffico tra Bellinzona e Locarno è sfavorito </a:t>
            </a:r>
            <a:r>
              <a:rPr lang="it-CH" dirty="0" err="1">
                <a:latin typeface="Arial" panose="020B0604020202020204" pitchFamily="34" charset="0"/>
                <a:cs typeface="Arial" panose="020B0604020202020204" pitchFamily="34" charset="0"/>
              </a:rPr>
              <a:t>perchè</a:t>
            </a:r>
            <a:r>
              <a:rPr lang="it-CH" dirty="0">
                <a:latin typeface="Arial" panose="020B0604020202020204" pitchFamily="34" charset="0"/>
                <a:cs typeface="Arial" panose="020B0604020202020204" pitchFamily="34" charset="0"/>
              </a:rPr>
              <a:t> deve salire fino a </a:t>
            </a:r>
            <a:r>
              <a:rPr lang="it-CH" dirty="0" err="1">
                <a:latin typeface="Arial" panose="020B0604020202020204" pitchFamily="34" charset="0"/>
                <a:cs typeface="Arial" panose="020B0604020202020204" pitchFamily="34" charset="0"/>
              </a:rPr>
              <a:t>Robasacco</a:t>
            </a:r>
            <a:r>
              <a:rPr lang="it-CH" dirty="0">
                <a:latin typeface="Arial" panose="020B0604020202020204" pitchFamily="34" charset="0"/>
                <a:cs typeface="Arial" panose="020B0604020202020204" pitchFamily="34" charset="0"/>
              </a:rPr>
              <a:t> per poi ridiscendere a Quartino e percorrere la trafficata A2 da Bellinzona fino a </a:t>
            </a:r>
            <a:r>
              <a:rPr lang="it-CH" dirty="0" err="1">
                <a:latin typeface="Arial" panose="020B0604020202020204" pitchFamily="34" charset="0"/>
                <a:cs typeface="Arial" panose="020B0604020202020204" pitchFamily="34" charset="0"/>
              </a:rPr>
              <a:t>Robasacco</a:t>
            </a:r>
            <a:r>
              <a:rPr lang="it-CH" dirty="0">
                <a:latin typeface="Arial" panose="020B0604020202020204" pitchFamily="34" charset="0"/>
                <a:cs typeface="Arial" panose="020B0604020202020204" pitchFamily="34" charset="0"/>
              </a:rPr>
              <a:t>.  Inoltre questa soluzione rende superflui i collegamenti diretti Bellinzona-Locarno e Lugano-Locarno, inoltre renderebbe perenne il maggior spreco complessivo di energia per gli spostamenti tra le tre città.</a:t>
            </a:r>
          </a:p>
          <a:p>
            <a:r>
              <a:rPr lang="it-CH" dirty="0">
                <a:latin typeface="Arial" panose="020B0604020202020204" pitchFamily="34" charset="0"/>
                <a:cs typeface="Arial" panose="020B0604020202020204" pitchFamily="34" charset="0"/>
              </a:rPr>
              <a:t>Tecnicamente questa soluzione necessita la costruzione di vari viadotti e forse anche di alcune gallerie tra </a:t>
            </a:r>
            <a:r>
              <a:rPr lang="it-CH" dirty="0" err="1">
                <a:latin typeface="Arial" panose="020B0604020202020204" pitchFamily="34" charset="0"/>
                <a:cs typeface="Arial" panose="020B0604020202020204" pitchFamily="34" charset="0"/>
              </a:rPr>
              <a:t>Robasacco</a:t>
            </a:r>
            <a:r>
              <a:rPr lang="it-CH" dirty="0">
                <a:latin typeface="Arial" panose="020B0604020202020204" pitchFamily="34" charset="0"/>
                <a:cs typeface="Arial" panose="020B0604020202020204" pitchFamily="34" charset="0"/>
              </a:rPr>
              <a:t> e Quartino e di un ponte sul fiume Ticino. L’impatto ambientale è medio.</a:t>
            </a:r>
            <a:r>
              <a:rPr lang="it-IT" dirty="0">
                <a:latin typeface="Arial" panose="020B0604020202020204" pitchFamily="34" charset="0"/>
                <a:cs typeface="Arial" panose="020B0604020202020204" pitchFamily="34" charset="0"/>
              </a:rPr>
              <a:t> Comunque il tracciato passa vicino alla zona protetta delle Bolle di </a:t>
            </a:r>
            <a:r>
              <a:rPr lang="it-IT" dirty="0" err="1">
                <a:latin typeface="Arial" panose="020B0604020202020204" pitchFamily="34" charset="0"/>
                <a:cs typeface="Arial" panose="020B0604020202020204" pitchFamily="34" charset="0"/>
              </a:rPr>
              <a:t>Magadino</a:t>
            </a:r>
            <a:r>
              <a:rPr lang="it-IT" dirty="0">
                <a:latin typeface="Arial" panose="020B0604020202020204" pitchFamily="34" charset="0"/>
                <a:cs typeface="Arial" panose="020B0604020202020204" pitchFamily="34" charset="0"/>
              </a:rPr>
              <a:t>. </a:t>
            </a:r>
            <a:endParaRPr lang="it-CH" dirty="0">
              <a:latin typeface="Arial" panose="020B0604020202020204" pitchFamily="34" charset="0"/>
              <a:cs typeface="Arial" panose="020B0604020202020204" pitchFamily="34" charset="0"/>
            </a:endParaRP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Costo stimato: circa 1.2  miliardi di </a:t>
            </a:r>
            <a:r>
              <a:rPr lang="it-CH" dirty="0" err="1">
                <a:latin typeface="Arial" panose="020B0604020202020204" pitchFamily="34" charset="0"/>
                <a:cs typeface="Arial" panose="020B0604020202020204" pitchFamily="34" charset="0"/>
              </a:rPr>
              <a:t>Frs</a:t>
            </a:r>
            <a:r>
              <a:rPr lang="it-CH" dirty="0">
                <a:latin typeface="Arial" panose="020B0604020202020204" pitchFamily="34" charset="0"/>
                <a:cs typeface="Arial" panose="020B0604020202020204" pitchFamily="34" charset="0"/>
              </a:rPr>
              <a:t>.</a:t>
            </a:r>
          </a:p>
          <a:p>
            <a:endParaRPr lang="it-CH" dirty="0"/>
          </a:p>
          <a:p>
            <a:endParaRPr lang="it-CH" dirty="0"/>
          </a:p>
        </p:txBody>
      </p:sp>
      <p:sp>
        <p:nvSpPr>
          <p:cNvPr id="4" name="Segnaposto numero diapositiva 3">
            <a:extLst>
              <a:ext uri="{FF2B5EF4-FFF2-40B4-BE49-F238E27FC236}">
                <a16:creationId xmlns:a16="http://schemas.microsoft.com/office/drawing/2014/main" id="{1633C49E-A722-F3C5-7951-919A44FAC812}"/>
              </a:ext>
            </a:extLst>
          </p:cNvPr>
          <p:cNvSpPr txBox="1">
            <a:spLocks noChangeArrowheads="1"/>
          </p:cNvSpPr>
          <p:nvPr/>
        </p:nvSpPr>
        <p:spPr bwMode="auto">
          <a:xfrm>
            <a:off x="7380312" y="5764442"/>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14</a:t>
            </a:fld>
            <a:endParaRPr lang="it-IT" altLang="en-US" sz="2000" b="1" dirty="0">
              <a:cs typeface="Arial" panose="020B0604020202020204" pitchFamily="34" charset="0"/>
            </a:endParaRPr>
          </a:p>
        </p:txBody>
      </p:sp>
      <p:sp>
        <p:nvSpPr>
          <p:cNvPr id="2" name="Rettangolo 1">
            <a:extLst>
              <a:ext uri="{FF2B5EF4-FFF2-40B4-BE49-F238E27FC236}">
                <a16:creationId xmlns:a16="http://schemas.microsoft.com/office/drawing/2014/main" id="{1F388C3D-8CE1-D200-61FE-E5D9A8ADE20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12794461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914" name="Segnaposto numero diapositiva 2">
            <a:extLst>
              <a:ext uri="{FF2B5EF4-FFF2-40B4-BE49-F238E27FC236}">
                <a16:creationId xmlns:a16="http://schemas.microsoft.com/office/drawing/2014/main" id="{6AD20CF3-2B90-4261-F9C1-50320A06840A}"/>
              </a:ext>
            </a:extLst>
          </p:cNvPr>
          <p:cNvSpPr>
            <a:spLocks noGrp="1" noChangeArrowheads="1"/>
          </p:cNvSpPr>
          <p:nvPr>
            <p:ph type="sldNum" sz="quarter" idx="12"/>
          </p:nvPr>
        </p:nvSpPr>
        <p:spPr>
          <a:xfrm>
            <a:off x="7812360" y="5649754"/>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037E94-69F1-4824-B96F-64D415F44DA1}" type="slidenum">
              <a:rPr lang="it-IT" altLang="en-US" sz="2000" b="1" smtClean="0">
                <a:cs typeface="Arial" panose="020B0604020202020204" pitchFamily="34" charset="0"/>
              </a:rPr>
              <a:pPr>
                <a:spcBef>
                  <a:spcPct val="0"/>
                </a:spcBef>
                <a:buFontTx/>
                <a:buNone/>
              </a:pPr>
              <a:t>15</a:t>
            </a:fld>
            <a:endParaRPr lang="it-IT" altLang="en-US" sz="2000" b="1" dirty="0">
              <a:cs typeface="Arial" panose="020B0604020202020204" pitchFamily="34" charset="0"/>
            </a:endParaRPr>
          </a:p>
        </p:txBody>
      </p:sp>
      <p:pic>
        <p:nvPicPr>
          <p:cNvPr id="38915" name="Immagine 2">
            <a:extLst>
              <a:ext uri="{FF2B5EF4-FFF2-40B4-BE49-F238E27FC236}">
                <a16:creationId xmlns:a16="http://schemas.microsoft.com/office/drawing/2014/main" id="{FCE7BB81-A39C-D3C5-8FA3-D5008972F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25" y="735013"/>
            <a:ext cx="58737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54FA9FF-70D0-49A5-5BE3-A5D709C29F4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 name="CasellaDiTesto 2">
            <a:extLst>
              <a:ext uri="{FF2B5EF4-FFF2-40B4-BE49-F238E27FC236}">
                <a16:creationId xmlns:a16="http://schemas.microsoft.com/office/drawing/2014/main" id="{EB756CFE-B960-D9B0-A133-8144180B0043}"/>
              </a:ext>
            </a:extLst>
          </p:cNvPr>
          <p:cNvSpPr txBox="1"/>
          <p:nvPr/>
        </p:nvSpPr>
        <p:spPr>
          <a:xfrm rot="16200000">
            <a:off x="2738006" y="3894842"/>
            <a:ext cx="776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Galleria</a:t>
            </a: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587A0C3-2EB1-0F32-ADD5-7167E9E761EC}"/>
              </a:ext>
            </a:extLst>
          </p:cNvPr>
          <p:cNvSpPr>
            <a:spLocks noGrp="1"/>
          </p:cNvSpPr>
          <p:nvPr>
            <p:ph type="sldNum" sz="quarter" idx="12"/>
          </p:nvPr>
        </p:nvSpPr>
        <p:spPr/>
        <p:txBody>
          <a:bodyPr/>
          <a:lstStyle/>
          <a:p>
            <a:pPr>
              <a:defRPr/>
            </a:pPr>
            <a:fld id="{BAC44739-47B0-4A94-AE36-6D84B00BDC87}" type="slidenum">
              <a:rPr lang="it-IT" altLang="en-US" smtClean="0"/>
              <a:pPr>
                <a:defRPr/>
              </a:pPr>
              <a:t>16</a:t>
            </a:fld>
            <a:endParaRPr lang="it-IT" altLang="en-US"/>
          </a:p>
        </p:txBody>
      </p:sp>
      <p:sp>
        <p:nvSpPr>
          <p:cNvPr id="4" name="CasellaDiTesto 3">
            <a:extLst>
              <a:ext uri="{FF2B5EF4-FFF2-40B4-BE49-F238E27FC236}">
                <a16:creationId xmlns:a16="http://schemas.microsoft.com/office/drawing/2014/main" id="{37AF9D61-D48D-C8D7-8AF0-5793FF11E300}"/>
              </a:ext>
            </a:extLst>
          </p:cNvPr>
          <p:cNvSpPr txBox="1"/>
          <p:nvPr/>
        </p:nvSpPr>
        <p:spPr>
          <a:xfrm>
            <a:off x="1115616" y="1159436"/>
            <a:ext cx="7391164" cy="4539128"/>
          </a:xfrm>
          <a:prstGeom prst="rect">
            <a:avLst/>
          </a:prstGeom>
          <a:noFill/>
        </p:spPr>
        <p:txBody>
          <a:bodyPr wrap="square">
            <a:spAutoFit/>
          </a:bodyPr>
          <a:lstStyle/>
          <a:p>
            <a:pPr>
              <a:lnSpc>
                <a:spcPct val="107000"/>
              </a:lnSpc>
              <a:spcAft>
                <a:spcPts val="800"/>
              </a:spcAft>
            </a:pPr>
            <a:r>
              <a:rPr lang="it-IT" b="1" dirty="0">
                <a:effectLst/>
                <a:latin typeface="Arial" panose="020B0604020202020204" pitchFamily="34" charset="0"/>
                <a:ea typeface="Calibri" panose="020F0502020204030204" pitchFamily="34" charset="0"/>
                <a:cs typeface="Times New Roman" panose="02020603050405020304" pitchFamily="18" charset="0"/>
              </a:rPr>
              <a:t>Variante galleria Bironico - Quartino</a:t>
            </a: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Questa variante presa a sé stante favorisce il traffico tra Lugano e Locarno ma penalizza molto il traffico tra Bellinzona e Locarno.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Viene promosso l’asse Brissago-</a:t>
            </a:r>
            <a:r>
              <a:rPr lang="it-IT" dirty="0" err="1">
                <a:effectLst/>
                <a:latin typeface="Arial" panose="020B0604020202020204" pitchFamily="34" charset="0"/>
                <a:ea typeface="Calibri" panose="020F0502020204030204" pitchFamily="34" charset="0"/>
                <a:cs typeface="Times New Roman" panose="02020603050405020304" pitchFamily="18" charset="0"/>
              </a:rPr>
              <a:t>Gandria</a:t>
            </a:r>
            <a:r>
              <a:rPr lang="it-IT"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Lo scavo della galleria Bironico - Quartino di circa 5,5 Km crea molto materiale di scavo che deve essere depositato altrove. Inoltre deve essere costruito un nuovo ponte sul fiume Ticino.</a:t>
            </a:r>
          </a:p>
          <a:p>
            <a:pPr>
              <a:lnSpc>
                <a:spcPct val="107000"/>
              </a:lnSpc>
              <a:spcAft>
                <a:spcPts val="800"/>
              </a:spcAft>
            </a:pPr>
            <a:r>
              <a:rPr lang="it-IT" dirty="0">
                <a:latin typeface="Arial" panose="020B0604020202020204" pitchFamily="34" charset="0"/>
                <a:ea typeface="Calibri" panose="020F0502020204030204" pitchFamily="34" charset="0"/>
                <a:cs typeface="Times New Roman" panose="02020603050405020304" pitchFamily="18" charset="0"/>
              </a:rPr>
              <a:t>Questa variante può essere considerata un futuro completamento del collegamento lungo la sponda destra in modo che le città di Lugano, Locarno e Bellinzona sono collegate direttamente tra di loro. Permette di eseguire questo completamento a tappe.</a:t>
            </a:r>
          </a:p>
          <a:p>
            <a:pPr>
              <a:lnSpc>
                <a:spcPct val="107000"/>
              </a:lnSpc>
              <a:spcAft>
                <a:spcPts val="800"/>
              </a:spcAft>
            </a:pPr>
            <a:endParaRPr lang="it-IT"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Costo stimato: 1,6 miliardi di </a:t>
            </a:r>
            <a:r>
              <a:rPr lang="it-IT" dirty="0" err="1">
                <a:latin typeface="Arial" panose="020B0604020202020204" pitchFamily="34" charset="0"/>
                <a:ea typeface="Calibri" panose="020F0502020204030204" pitchFamily="34" charset="0"/>
                <a:cs typeface="Times New Roman" panose="02020603050405020304" pitchFamily="18" charset="0"/>
              </a:rPr>
              <a:t>F</a:t>
            </a:r>
            <a:r>
              <a:rPr lang="it-IT" dirty="0" err="1">
                <a:effectLst/>
                <a:latin typeface="Arial" panose="020B0604020202020204" pitchFamily="34" charset="0"/>
                <a:ea typeface="Calibri" panose="020F0502020204030204" pitchFamily="34" charset="0"/>
                <a:cs typeface="Times New Roman" panose="02020603050405020304" pitchFamily="18" charset="0"/>
              </a:rPr>
              <a:t>rs</a:t>
            </a:r>
            <a:r>
              <a:rPr lang="it-IT"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Segnaposto numero diapositiva 3">
            <a:extLst>
              <a:ext uri="{FF2B5EF4-FFF2-40B4-BE49-F238E27FC236}">
                <a16:creationId xmlns:a16="http://schemas.microsoft.com/office/drawing/2014/main" id="{E5282301-4D34-DEEA-DD19-7C4254A5212B}"/>
              </a:ext>
            </a:extLst>
          </p:cNvPr>
          <p:cNvSpPr txBox="1">
            <a:spLocks noChangeArrowheads="1"/>
          </p:cNvSpPr>
          <p:nvPr/>
        </p:nvSpPr>
        <p:spPr bwMode="auto">
          <a:xfrm>
            <a:off x="7599000" y="5770463"/>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16</a:t>
            </a:fld>
            <a:endParaRPr lang="it-IT" altLang="en-US" sz="2000" b="1" dirty="0">
              <a:cs typeface="Arial" panose="020B0604020202020204" pitchFamily="34" charset="0"/>
            </a:endParaRPr>
          </a:p>
        </p:txBody>
      </p:sp>
      <p:sp>
        <p:nvSpPr>
          <p:cNvPr id="5" name="Rettangolo 4">
            <a:extLst>
              <a:ext uri="{FF2B5EF4-FFF2-40B4-BE49-F238E27FC236}">
                <a16:creationId xmlns:a16="http://schemas.microsoft.com/office/drawing/2014/main" id="{B7BF6258-EBB8-88C1-ACDC-7B96E8D768C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359228471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62" name="Segnaposto numero diapositiva 2">
            <a:extLst>
              <a:ext uri="{FF2B5EF4-FFF2-40B4-BE49-F238E27FC236}">
                <a16:creationId xmlns:a16="http://schemas.microsoft.com/office/drawing/2014/main" id="{0A4144A0-EDF7-5187-0304-7321D994D1D2}"/>
              </a:ext>
            </a:extLst>
          </p:cNvPr>
          <p:cNvSpPr>
            <a:spLocks noGrp="1" noChangeArrowheads="1"/>
          </p:cNvSpPr>
          <p:nvPr>
            <p:ph type="sldNum" sz="quarter" idx="12"/>
          </p:nvPr>
        </p:nvSpPr>
        <p:spPr>
          <a:xfrm>
            <a:off x="7812088" y="5732463"/>
            <a:ext cx="909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C225BC-EBD7-4556-81E7-E5398662F531}" type="slidenum">
              <a:rPr lang="it-IT" altLang="en-US" sz="2000" b="1" smtClean="0">
                <a:cs typeface="Arial" panose="020B0604020202020204" pitchFamily="34" charset="0"/>
              </a:rPr>
              <a:pPr>
                <a:spcBef>
                  <a:spcPct val="0"/>
                </a:spcBef>
                <a:buFontTx/>
                <a:buNone/>
              </a:pPr>
              <a:t>17</a:t>
            </a:fld>
            <a:endParaRPr lang="it-IT" altLang="en-US" sz="2000" b="1">
              <a:cs typeface="Arial" panose="020B0604020202020204" pitchFamily="34" charset="0"/>
            </a:endParaRPr>
          </a:p>
        </p:txBody>
      </p:sp>
      <p:pic>
        <p:nvPicPr>
          <p:cNvPr id="40963" name="Immagine 4">
            <a:extLst>
              <a:ext uri="{FF2B5EF4-FFF2-40B4-BE49-F238E27FC236}">
                <a16:creationId xmlns:a16="http://schemas.microsoft.com/office/drawing/2014/main" id="{063036C4-D9CF-9628-573A-D265CB732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735013"/>
            <a:ext cx="57975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5F23886E-EC58-9F5C-F4ED-8AB9FF46DBC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40965" name="CasellaDiTesto 2">
            <a:extLst>
              <a:ext uri="{FF2B5EF4-FFF2-40B4-BE49-F238E27FC236}">
                <a16:creationId xmlns:a16="http://schemas.microsoft.com/office/drawing/2014/main" id="{CBA172DB-402F-3514-ACB0-40213749E054}"/>
              </a:ext>
            </a:extLst>
          </p:cNvPr>
          <p:cNvSpPr txBox="1">
            <a:spLocks noChangeArrowheads="1"/>
          </p:cNvSpPr>
          <p:nvPr/>
        </p:nvSpPr>
        <p:spPr bwMode="auto">
          <a:xfrm>
            <a:off x="2339975" y="4508500"/>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40966" name="Ovale 2">
            <a:extLst>
              <a:ext uri="{FF2B5EF4-FFF2-40B4-BE49-F238E27FC236}">
                <a16:creationId xmlns:a16="http://schemas.microsoft.com/office/drawing/2014/main" id="{10122F6D-A8C5-1E59-21EC-29E19F5826C9}"/>
              </a:ext>
            </a:extLst>
          </p:cNvPr>
          <p:cNvSpPr>
            <a:spLocks noChangeArrowheads="1"/>
          </p:cNvSpPr>
          <p:nvPr/>
        </p:nvSpPr>
        <p:spPr bwMode="auto">
          <a:xfrm>
            <a:off x="3962400" y="2444750"/>
            <a:ext cx="117475" cy="117475"/>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0967" name="Immagine 3">
            <a:extLst>
              <a:ext uri="{FF2B5EF4-FFF2-40B4-BE49-F238E27FC236}">
                <a16:creationId xmlns:a16="http://schemas.microsoft.com/office/drawing/2014/main" id="{492F6A08-8B2A-F2F2-3F2E-F5C253688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163" y="2443163"/>
            <a:ext cx="1222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1FB1446A-BC18-B1EA-C04F-6C7B918BAFFA}"/>
              </a:ext>
            </a:extLst>
          </p:cNvPr>
          <p:cNvSpPr txBox="1"/>
          <p:nvPr/>
        </p:nvSpPr>
        <p:spPr>
          <a:xfrm>
            <a:off x="4126532" y="2511057"/>
            <a:ext cx="776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Galleria</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326E59C-2C00-845E-2B02-88B85798C5FF}"/>
              </a:ext>
            </a:extLst>
          </p:cNvPr>
          <p:cNvSpPr>
            <a:spLocks noGrp="1"/>
          </p:cNvSpPr>
          <p:nvPr>
            <p:ph type="sldNum" sz="quarter" idx="12"/>
          </p:nvPr>
        </p:nvSpPr>
        <p:spPr/>
        <p:txBody>
          <a:bodyPr/>
          <a:lstStyle/>
          <a:p>
            <a:pPr>
              <a:defRPr/>
            </a:pPr>
            <a:fld id="{BAC44739-47B0-4A94-AE36-6D84B00BDC87}" type="slidenum">
              <a:rPr lang="it-IT" altLang="en-US" smtClean="0"/>
              <a:pPr>
                <a:defRPr/>
              </a:pPr>
              <a:t>18</a:t>
            </a:fld>
            <a:endParaRPr lang="it-IT" altLang="en-US"/>
          </a:p>
        </p:txBody>
      </p:sp>
      <p:sp>
        <p:nvSpPr>
          <p:cNvPr id="4" name="CasellaDiTesto 3">
            <a:extLst>
              <a:ext uri="{FF2B5EF4-FFF2-40B4-BE49-F238E27FC236}">
                <a16:creationId xmlns:a16="http://schemas.microsoft.com/office/drawing/2014/main" id="{E3317E48-4FB9-A169-3CB1-C017EFC84A7F}"/>
              </a:ext>
            </a:extLst>
          </p:cNvPr>
          <p:cNvSpPr txBox="1"/>
          <p:nvPr/>
        </p:nvSpPr>
        <p:spPr>
          <a:xfrm>
            <a:off x="649288" y="928787"/>
            <a:ext cx="8147248" cy="5078313"/>
          </a:xfrm>
          <a:prstGeom prst="rect">
            <a:avLst/>
          </a:prstGeom>
          <a:noFill/>
        </p:spPr>
        <p:txBody>
          <a:bodyPr wrap="square">
            <a:spAutoFit/>
          </a:bodyPr>
          <a:lstStyle/>
          <a:p>
            <a:r>
              <a:rPr lang="it-CH" b="1" dirty="0">
                <a:latin typeface="Arial" panose="020B0604020202020204" pitchFamily="34" charset="0"/>
                <a:cs typeface="Arial" panose="020B0604020202020204" pitchFamily="34" charset="0"/>
              </a:rPr>
              <a:t>Variante sponda destra. </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variante è la più corta e diretta tra Bellinzona e Locarno. Il traffico tra Lugano e Locarno è leggermente penalizzato fino a completamento della galleria Bironico-Quartino. Viene promosso l’asse Locarno - San Gottardo + San Bernardino. Viene servita la sponda destra del Piano di </a:t>
            </a:r>
            <a:r>
              <a:rPr lang="it-CH" dirty="0" err="1">
                <a:latin typeface="Arial" panose="020B0604020202020204" pitchFamily="34" charset="0"/>
                <a:cs typeface="Arial" panose="020B0604020202020204" pitchFamily="34" charset="0"/>
              </a:rPr>
              <a:t>Magadino</a:t>
            </a:r>
            <a:r>
              <a:rPr lang="it-CH" dirty="0">
                <a:latin typeface="Arial" panose="020B0604020202020204" pitchFamily="34" charset="0"/>
                <a:cs typeface="Arial" panose="020B0604020202020204" pitchFamily="34" charset="0"/>
              </a:rPr>
              <a:t> e sgravata la strada cantonale Sementina - Cugnasco in parte stretta, tortuosa e senza marciapiedi. Questa variante serve anche da circonvallazione di Sementina.  </a:t>
            </a:r>
          </a:p>
          <a:p>
            <a:r>
              <a:rPr lang="it-CH" dirty="0">
                <a:latin typeface="Arial" panose="020B0604020202020204" pitchFamily="34" charset="0"/>
                <a:cs typeface="Arial" panose="020B0604020202020204" pitchFamily="34" charset="0"/>
              </a:rPr>
              <a:t>Tecnicamente il materiale di scavo della galleria di circonvallazione di Gudo lunga circa 5 Km può essere riutilizzato sul posto per coprire le gallerie artificiali. Sfruttando gli esistenti dislivelli del terreno (per esempio passando sotto i campi di calcio di Sementina opportunamente rialzati) l’impatto ambientale è ridotto. I campeggi di Gudo e Cugnasco possono essere sistemati parzialmente sopra l’autostrada. </a:t>
            </a:r>
          </a:p>
          <a:p>
            <a:r>
              <a:rPr lang="it-CH" dirty="0">
                <a:latin typeface="Arial" panose="020B0604020202020204" pitchFamily="34" charset="0"/>
                <a:cs typeface="Arial" panose="020B0604020202020204" pitchFamily="34" charset="0"/>
              </a:rPr>
              <a:t>Nell’ambito di un concetto generale può essere considerata la prima tappa.</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Costo stimato: circa 1,2 miliardi di </a:t>
            </a:r>
            <a:r>
              <a:rPr lang="it-CH" dirty="0" err="1">
                <a:latin typeface="Arial" panose="020B0604020202020204" pitchFamily="34" charset="0"/>
                <a:cs typeface="Arial" panose="020B0604020202020204" pitchFamily="34" charset="0"/>
              </a:rPr>
              <a:t>Frs</a:t>
            </a:r>
            <a:r>
              <a:rPr lang="it-CH" dirty="0">
                <a:latin typeface="Arial" panose="020B0604020202020204" pitchFamily="34" charset="0"/>
                <a:cs typeface="Arial" panose="020B0604020202020204" pitchFamily="34" charset="0"/>
              </a:rPr>
              <a:t>.</a:t>
            </a:r>
          </a:p>
        </p:txBody>
      </p:sp>
      <p:sp>
        <p:nvSpPr>
          <p:cNvPr id="3" name="Segnaposto numero diapositiva 3">
            <a:extLst>
              <a:ext uri="{FF2B5EF4-FFF2-40B4-BE49-F238E27FC236}">
                <a16:creationId xmlns:a16="http://schemas.microsoft.com/office/drawing/2014/main" id="{C370A928-DDD9-1C26-6961-44C634C316A6}"/>
              </a:ext>
            </a:extLst>
          </p:cNvPr>
          <p:cNvSpPr txBox="1">
            <a:spLocks noChangeArrowheads="1"/>
          </p:cNvSpPr>
          <p:nvPr/>
        </p:nvSpPr>
        <p:spPr bwMode="auto">
          <a:xfrm>
            <a:off x="7620000" y="5768975"/>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18</a:t>
            </a:fld>
            <a:endParaRPr lang="it-IT" altLang="en-US" sz="2000" b="1" dirty="0">
              <a:cs typeface="Arial" panose="020B0604020202020204" pitchFamily="34" charset="0"/>
            </a:endParaRPr>
          </a:p>
        </p:txBody>
      </p:sp>
      <p:sp>
        <p:nvSpPr>
          <p:cNvPr id="5" name="Rettangolo 4">
            <a:extLst>
              <a:ext uri="{FF2B5EF4-FFF2-40B4-BE49-F238E27FC236}">
                <a16:creationId xmlns:a16="http://schemas.microsoft.com/office/drawing/2014/main" id="{6E11388A-93E9-284D-93E8-71DE12745C08}"/>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49819569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010" name="Segnaposto numero diapositiva 2">
            <a:extLst>
              <a:ext uri="{FF2B5EF4-FFF2-40B4-BE49-F238E27FC236}">
                <a16:creationId xmlns:a16="http://schemas.microsoft.com/office/drawing/2014/main" id="{85936402-6EB3-7DE3-D2A2-D8F42906C2AF}"/>
              </a:ext>
            </a:extLst>
          </p:cNvPr>
          <p:cNvSpPr>
            <a:spLocks noGrp="1" noChangeArrowheads="1"/>
          </p:cNvSpPr>
          <p:nvPr>
            <p:ph type="sldNum" sz="quarter" idx="12"/>
          </p:nvPr>
        </p:nvSpPr>
        <p:spPr>
          <a:xfrm>
            <a:off x="8101013" y="5732463"/>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F5D1E1-2CBB-4C44-886C-A9B24A0BA670}" type="slidenum">
              <a:rPr lang="it-IT" altLang="en-US" sz="2000" b="1" smtClean="0">
                <a:cs typeface="Arial" panose="020B0604020202020204" pitchFamily="34" charset="0"/>
              </a:rPr>
              <a:pPr>
                <a:spcBef>
                  <a:spcPct val="0"/>
                </a:spcBef>
                <a:buFontTx/>
                <a:buNone/>
              </a:pPr>
              <a:t>19</a:t>
            </a:fld>
            <a:endParaRPr lang="it-IT" altLang="en-US" sz="2000" b="1">
              <a:cs typeface="Arial" panose="020B0604020202020204" pitchFamily="34" charset="0"/>
            </a:endParaRPr>
          </a:p>
        </p:txBody>
      </p:sp>
      <p:pic>
        <p:nvPicPr>
          <p:cNvPr id="43011" name="Immagine 2">
            <a:extLst>
              <a:ext uri="{FF2B5EF4-FFF2-40B4-BE49-F238E27FC236}">
                <a16:creationId xmlns:a16="http://schemas.microsoft.com/office/drawing/2014/main" id="{59C923A5-73A2-D391-F139-F36268A23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735013"/>
            <a:ext cx="599757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A1A0B7F-9B70-F838-E509-95C6DDD9657B}"/>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43013" name="CasellaDiTesto 2">
            <a:extLst>
              <a:ext uri="{FF2B5EF4-FFF2-40B4-BE49-F238E27FC236}">
                <a16:creationId xmlns:a16="http://schemas.microsoft.com/office/drawing/2014/main" id="{2DE900D3-72BE-806B-AC98-DCB97DADE524}"/>
              </a:ext>
            </a:extLst>
          </p:cNvPr>
          <p:cNvSpPr txBox="1">
            <a:spLocks noChangeArrowheads="1"/>
          </p:cNvSpPr>
          <p:nvPr/>
        </p:nvSpPr>
        <p:spPr bwMode="auto">
          <a:xfrm>
            <a:off x="2411413" y="4581525"/>
            <a:ext cx="1152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Bironico</a:t>
            </a:r>
          </a:p>
        </p:txBody>
      </p:sp>
      <p:pic>
        <p:nvPicPr>
          <p:cNvPr id="43014" name="Immagine 2">
            <a:extLst>
              <a:ext uri="{FF2B5EF4-FFF2-40B4-BE49-F238E27FC236}">
                <a16:creationId xmlns:a16="http://schemas.microsoft.com/office/drawing/2014/main" id="{D1235951-A9D9-C60B-7436-B9C0E87CD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163" y="2451100"/>
            <a:ext cx="1222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magine 3">
            <a:extLst>
              <a:ext uri="{FF2B5EF4-FFF2-40B4-BE49-F238E27FC236}">
                <a16:creationId xmlns:a16="http://schemas.microsoft.com/office/drawing/2014/main" id="{B580FFD2-7F17-6D29-ECBD-2C82E6127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451100"/>
            <a:ext cx="1222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3D217FD8-252C-0899-AACA-685C7FF9A1E6}"/>
              </a:ext>
            </a:extLst>
          </p:cNvPr>
          <p:cNvSpPr txBox="1"/>
          <p:nvPr/>
        </p:nvSpPr>
        <p:spPr>
          <a:xfrm>
            <a:off x="4126532" y="2511057"/>
            <a:ext cx="77663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Galleria</a:t>
            </a:r>
          </a:p>
        </p:txBody>
      </p:sp>
      <p:sp>
        <p:nvSpPr>
          <p:cNvPr id="4" name="CasellaDiTesto 3">
            <a:extLst>
              <a:ext uri="{FF2B5EF4-FFF2-40B4-BE49-F238E27FC236}">
                <a16:creationId xmlns:a16="http://schemas.microsoft.com/office/drawing/2014/main" id="{A58F0FC7-4E16-5F28-B283-E9D2931B5FBC}"/>
              </a:ext>
            </a:extLst>
          </p:cNvPr>
          <p:cNvSpPr txBox="1"/>
          <p:nvPr/>
        </p:nvSpPr>
        <p:spPr>
          <a:xfrm rot="16200000">
            <a:off x="2738006" y="3966850"/>
            <a:ext cx="776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Galleria</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506" name="Segnaposto numero diapositiva 1">
            <a:extLst>
              <a:ext uri="{FF2B5EF4-FFF2-40B4-BE49-F238E27FC236}">
                <a16:creationId xmlns:a16="http://schemas.microsoft.com/office/drawing/2014/main" id="{61279DD6-797F-1B29-C9A3-33F3DD7B9B1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874D59-57A0-4C35-8905-BF6446005AFA}" type="slidenum">
              <a:rPr lang="it-IT" altLang="en-US" sz="1400" smtClean="0">
                <a:solidFill>
                  <a:srgbClr val="FFFFFF"/>
                </a:solidFill>
                <a:latin typeface="Calibri" panose="020F0502020204030204" pitchFamily="34" charset="0"/>
              </a:rPr>
              <a:pPr>
                <a:spcBef>
                  <a:spcPct val="0"/>
                </a:spcBef>
                <a:buFontTx/>
                <a:buNone/>
              </a:pPr>
              <a:t>2</a:t>
            </a:fld>
            <a:endParaRPr lang="it-IT" altLang="en-US" sz="1400">
              <a:solidFill>
                <a:srgbClr val="FFFFFF"/>
              </a:solidFill>
              <a:latin typeface="Calibri" panose="020F0502020204030204" pitchFamily="34" charset="0"/>
            </a:endParaRPr>
          </a:p>
        </p:txBody>
      </p:sp>
      <p:sp>
        <p:nvSpPr>
          <p:cNvPr id="5" name="CasellaDiTesto 4">
            <a:extLst>
              <a:ext uri="{FF2B5EF4-FFF2-40B4-BE49-F238E27FC236}">
                <a16:creationId xmlns:a16="http://schemas.microsoft.com/office/drawing/2014/main" id="{7E5EE82C-A324-EAB6-60B6-FBE9E27B5094}"/>
              </a:ext>
            </a:extLst>
          </p:cNvPr>
          <p:cNvSpPr txBox="1"/>
          <p:nvPr/>
        </p:nvSpPr>
        <p:spPr>
          <a:xfrm>
            <a:off x="3923928" y="5957411"/>
            <a:ext cx="1800225" cy="369888"/>
          </a:xfrm>
          <a:prstGeom prst="rect">
            <a:avLst/>
          </a:prstGeom>
          <a:noFill/>
        </p:spPr>
        <p:txBody>
          <a:bodyPr>
            <a:spAutoFit/>
          </a:bodyPr>
          <a:lstStyle/>
          <a:p>
            <a:pPr algn="ctr">
              <a:defRPr/>
            </a:pPr>
            <a:r>
              <a:rPr lang="en-US" b="1" dirty="0">
                <a:latin typeface="+mn-lt"/>
              </a:rPr>
              <a:t>IL SOGNO</a:t>
            </a:r>
          </a:p>
        </p:txBody>
      </p:sp>
      <p:pic>
        <p:nvPicPr>
          <p:cNvPr id="3" name="Immagine 2">
            <a:extLst>
              <a:ext uri="{FF2B5EF4-FFF2-40B4-BE49-F238E27FC236}">
                <a16:creationId xmlns:a16="http://schemas.microsoft.com/office/drawing/2014/main" id="{AA9AD5D4-E6E9-67B0-479F-8F294F4694A3}"/>
              </a:ext>
            </a:extLst>
          </p:cNvPr>
          <p:cNvPicPr>
            <a:picLocks noChangeAspect="1"/>
          </p:cNvPicPr>
          <p:nvPr/>
        </p:nvPicPr>
        <p:blipFill>
          <a:blip r:embed="rId3"/>
          <a:stretch>
            <a:fillRect/>
          </a:stretch>
        </p:blipFill>
        <p:spPr>
          <a:xfrm>
            <a:off x="820738" y="508000"/>
            <a:ext cx="7502525" cy="5227638"/>
          </a:xfrm>
          <a:prstGeom prst="rect">
            <a:avLst/>
          </a:prstGeom>
          <a:ln w="38100">
            <a:solidFill>
              <a:schemeClr val="tx1">
                <a:lumMod val="95000"/>
                <a:lumOff val="5000"/>
              </a:schemeClr>
            </a:solidFill>
          </a:ln>
          <a:effectLst>
            <a:outerShdw blurRad="292100" dist="139700" dir="2700000" algn="tl" rotWithShape="0">
              <a:srgbClr val="333333">
                <a:alpha val="65000"/>
              </a:srgbClr>
            </a:outerShdw>
          </a:effectLst>
        </p:spPr>
      </p:pic>
      <p:sp>
        <p:nvSpPr>
          <p:cNvPr id="2" name="Segnaposto numero diapositiva 3">
            <a:extLst>
              <a:ext uri="{FF2B5EF4-FFF2-40B4-BE49-F238E27FC236}">
                <a16:creationId xmlns:a16="http://schemas.microsoft.com/office/drawing/2014/main" id="{ECF76942-FAE1-8E25-BF52-294ED82A30E1}"/>
              </a:ext>
            </a:extLst>
          </p:cNvPr>
          <p:cNvSpPr txBox="1">
            <a:spLocks noChangeArrowheads="1"/>
          </p:cNvSpPr>
          <p:nvPr/>
        </p:nvSpPr>
        <p:spPr bwMode="auto">
          <a:xfrm>
            <a:off x="7182644" y="5957411"/>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2</a:t>
            </a:fld>
            <a:endParaRPr lang="it-IT" altLang="en-US" sz="2000" b="1" dirty="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9AB0CB3-D7D0-F625-758F-4AE885BB33A1}"/>
              </a:ext>
            </a:extLst>
          </p:cNvPr>
          <p:cNvSpPr>
            <a:spLocks noGrp="1"/>
          </p:cNvSpPr>
          <p:nvPr>
            <p:ph type="sldNum" sz="quarter" idx="12"/>
          </p:nvPr>
        </p:nvSpPr>
        <p:spPr/>
        <p:txBody>
          <a:bodyPr/>
          <a:lstStyle/>
          <a:p>
            <a:pPr>
              <a:defRPr/>
            </a:pPr>
            <a:fld id="{BAC44739-47B0-4A94-AE36-6D84B00BDC87}" type="slidenum">
              <a:rPr lang="it-IT" altLang="en-US" smtClean="0"/>
              <a:pPr>
                <a:defRPr/>
              </a:pPr>
              <a:t>20</a:t>
            </a:fld>
            <a:endParaRPr lang="it-IT" altLang="en-US"/>
          </a:p>
        </p:txBody>
      </p:sp>
      <p:sp>
        <p:nvSpPr>
          <p:cNvPr id="4" name="CasellaDiTesto 3">
            <a:extLst>
              <a:ext uri="{FF2B5EF4-FFF2-40B4-BE49-F238E27FC236}">
                <a16:creationId xmlns:a16="http://schemas.microsoft.com/office/drawing/2014/main" id="{EA0DFC33-3D18-A661-2133-6B456F1F5A06}"/>
              </a:ext>
            </a:extLst>
          </p:cNvPr>
          <p:cNvSpPr txBox="1"/>
          <p:nvPr/>
        </p:nvSpPr>
        <p:spPr>
          <a:xfrm>
            <a:off x="837928" y="1700808"/>
            <a:ext cx="7848872" cy="3970318"/>
          </a:xfrm>
          <a:prstGeom prst="rect">
            <a:avLst/>
          </a:prstGeom>
          <a:noFill/>
        </p:spPr>
        <p:txBody>
          <a:bodyPr wrap="square">
            <a:spAutoFit/>
          </a:bodyPr>
          <a:lstStyle/>
          <a:p>
            <a:r>
              <a:rPr lang="it-CH" b="1" dirty="0">
                <a:latin typeface="Arial" panose="020B0604020202020204" pitchFamily="34" charset="0"/>
                <a:cs typeface="Arial" panose="020B0604020202020204" pitchFamily="34" charset="0"/>
              </a:rPr>
              <a:t>Soluzione completa ideale</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è la variante migliore e rappresenta il massimo che si può ottenere.</a:t>
            </a:r>
          </a:p>
          <a:p>
            <a:r>
              <a:rPr lang="it-CH" b="1" dirty="0">
                <a:latin typeface="Arial" panose="020B0604020202020204" pitchFamily="34" charset="0"/>
                <a:cs typeface="Arial" panose="020B0604020202020204" pitchFamily="34" charset="0"/>
              </a:rPr>
              <a:t>Le tre città Lugano, Locarno e Bellinzona sono collegate tra di loro direttamente.</a:t>
            </a:r>
          </a:p>
          <a:p>
            <a:r>
              <a:rPr lang="it-CH" dirty="0">
                <a:latin typeface="Arial" panose="020B0604020202020204" pitchFamily="34" charset="0"/>
                <a:cs typeface="Arial" panose="020B0604020202020204" pitchFamily="34" charset="0"/>
              </a:rPr>
              <a:t>La galleria Bironico - Quartino può essere eseguita in un secondo tempo.</a:t>
            </a:r>
          </a:p>
          <a:p>
            <a:r>
              <a:rPr lang="it-CH" dirty="0">
                <a:latin typeface="Arial" panose="020B0604020202020204" pitchFamily="34" charset="0"/>
                <a:cs typeface="Arial" panose="020B0604020202020204" pitchFamily="34" charset="0"/>
              </a:rPr>
              <a:t>Vengono percorsi meno Km = meno inquinamento e meno perdita di tempo.</a:t>
            </a:r>
          </a:p>
          <a:p>
            <a:r>
              <a:rPr lang="it-CH" dirty="0">
                <a:latin typeface="Arial" panose="020B0604020202020204" pitchFamily="34" charset="0"/>
                <a:cs typeface="Arial" panose="020B0604020202020204" pitchFamily="34" charset="0"/>
              </a:rPr>
              <a:t>La sponda destra del Piano di </a:t>
            </a:r>
            <a:r>
              <a:rPr lang="it-CH" dirty="0" err="1">
                <a:latin typeface="Arial" panose="020B0604020202020204" pitchFamily="34" charset="0"/>
                <a:cs typeface="Arial" panose="020B0604020202020204" pitchFamily="34" charset="0"/>
              </a:rPr>
              <a:t>Magadino</a:t>
            </a:r>
            <a:r>
              <a:rPr lang="it-CH" dirty="0">
                <a:latin typeface="Arial" panose="020B0604020202020204" pitchFamily="34" charset="0"/>
                <a:cs typeface="Arial" panose="020B0604020202020204" pitchFamily="34" charset="0"/>
              </a:rPr>
              <a:t> e Quartino sono serviti dall’autostrada.</a:t>
            </a:r>
          </a:p>
          <a:p>
            <a:r>
              <a:rPr lang="it-CH" dirty="0">
                <a:latin typeface="Arial" panose="020B0604020202020204" pitchFamily="34" charset="0"/>
                <a:cs typeface="Arial" panose="020B0604020202020204" pitchFamily="34" charset="0"/>
              </a:rPr>
              <a:t>Pensando al futuro è sensato costruire subito la variante sponda destra e nel frattempo pianificare la seconda tappa, ovvero la futura galleria Bironico-Quartino.</a:t>
            </a:r>
          </a:p>
          <a:p>
            <a:endParaRPr lang="it-CH" dirty="0"/>
          </a:p>
        </p:txBody>
      </p:sp>
      <p:sp>
        <p:nvSpPr>
          <p:cNvPr id="3" name="Segnaposto numero diapositiva 3">
            <a:extLst>
              <a:ext uri="{FF2B5EF4-FFF2-40B4-BE49-F238E27FC236}">
                <a16:creationId xmlns:a16="http://schemas.microsoft.com/office/drawing/2014/main" id="{EEEADF93-F0D6-D369-C08F-0B45ECE4BE3E}"/>
              </a:ext>
            </a:extLst>
          </p:cNvPr>
          <p:cNvSpPr txBox="1">
            <a:spLocks noChangeArrowheads="1"/>
          </p:cNvSpPr>
          <p:nvPr/>
        </p:nvSpPr>
        <p:spPr bwMode="auto">
          <a:xfrm>
            <a:off x="7620000" y="5720050"/>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20</a:t>
            </a:fld>
            <a:endParaRPr lang="it-IT" altLang="en-US" sz="2000" b="1" dirty="0">
              <a:cs typeface="Arial" panose="020B0604020202020204" pitchFamily="34" charset="0"/>
            </a:endParaRPr>
          </a:p>
        </p:txBody>
      </p:sp>
      <p:sp>
        <p:nvSpPr>
          <p:cNvPr id="5" name="Rettangolo 4">
            <a:extLst>
              <a:ext uri="{FF2B5EF4-FFF2-40B4-BE49-F238E27FC236}">
                <a16:creationId xmlns:a16="http://schemas.microsoft.com/office/drawing/2014/main" id="{87D5F411-7C99-CB41-6457-FD106686F81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178593703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5058" name="Segnaposto numero diapositiva 2">
            <a:extLst>
              <a:ext uri="{FF2B5EF4-FFF2-40B4-BE49-F238E27FC236}">
                <a16:creationId xmlns:a16="http://schemas.microsoft.com/office/drawing/2014/main" id="{303952AF-D7EB-42F3-F36B-E6D4C48FF4A8}"/>
              </a:ext>
            </a:extLst>
          </p:cNvPr>
          <p:cNvSpPr>
            <a:spLocks noGrp="1" noChangeArrowheads="1"/>
          </p:cNvSpPr>
          <p:nvPr>
            <p:ph type="sldNum" sz="quarter" idx="12"/>
          </p:nvPr>
        </p:nvSpPr>
        <p:spPr>
          <a:xfrm>
            <a:off x="8101013" y="56610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E54371-2F03-4C9E-8356-9EF738BE5D5B}" type="slidenum">
              <a:rPr lang="it-IT" altLang="en-US" sz="2000" b="1" smtClean="0">
                <a:cs typeface="Arial" panose="020B0604020202020204" pitchFamily="34" charset="0"/>
              </a:rPr>
              <a:pPr>
                <a:spcBef>
                  <a:spcPct val="0"/>
                </a:spcBef>
                <a:buFontTx/>
                <a:buNone/>
              </a:pPr>
              <a:t>21</a:t>
            </a:fld>
            <a:endParaRPr lang="it-IT" altLang="en-US" sz="2000" b="1">
              <a:cs typeface="Arial" panose="020B0604020202020204" pitchFamily="34" charset="0"/>
            </a:endParaRPr>
          </a:p>
        </p:txBody>
      </p:sp>
      <p:sp>
        <p:nvSpPr>
          <p:cNvPr id="45059" name="CasellaDiTesto 3">
            <a:extLst>
              <a:ext uri="{FF2B5EF4-FFF2-40B4-BE49-F238E27FC236}">
                <a16:creationId xmlns:a16="http://schemas.microsoft.com/office/drawing/2014/main" id="{612DF7C5-3B14-D7F2-7549-C593EA170F81}"/>
              </a:ext>
            </a:extLst>
          </p:cNvPr>
          <p:cNvSpPr txBox="1">
            <a:spLocks noChangeArrowheads="1"/>
          </p:cNvSpPr>
          <p:nvPr/>
        </p:nvSpPr>
        <p:spPr bwMode="auto">
          <a:xfrm>
            <a:off x="1692275" y="2505075"/>
            <a:ext cx="57594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cs typeface="Arial" panose="020B0604020202020204" pitchFamily="34" charset="0"/>
              </a:rPr>
              <a:t>Allacciamento autostradale A2 - A13</a:t>
            </a:r>
          </a:p>
          <a:p>
            <a:pPr algn="ctr">
              <a:spcBef>
                <a:spcPct val="0"/>
              </a:spcBef>
              <a:buFontTx/>
              <a:buNone/>
            </a:pPr>
            <a:endParaRPr lang="en-US" altLang="en-US" sz="1400" b="1">
              <a:cs typeface="Arial" panose="020B0604020202020204" pitchFamily="34" charset="0"/>
            </a:endParaRPr>
          </a:p>
          <a:p>
            <a:pPr algn="ctr">
              <a:spcBef>
                <a:spcPct val="0"/>
              </a:spcBef>
              <a:buFontTx/>
              <a:buNone/>
            </a:pPr>
            <a:r>
              <a:rPr lang="en-US" altLang="en-US" sz="2500" b="1" u="sng">
                <a:cs typeface="Arial" panose="020B0604020202020204" pitchFamily="34" charset="0"/>
              </a:rPr>
              <a:t>Proposta di allacciamento autostradale sulla sponda destra del Piano di Magadino</a:t>
            </a:r>
          </a:p>
        </p:txBody>
      </p:sp>
      <p:sp>
        <p:nvSpPr>
          <p:cNvPr id="2" name="Rettangolo 1">
            <a:extLst>
              <a:ext uri="{FF2B5EF4-FFF2-40B4-BE49-F238E27FC236}">
                <a16:creationId xmlns:a16="http://schemas.microsoft.com/office/drawing/2014/main" id="{CDFC2CAB-C9E4-30EF-B667-35D30BE85622}"/>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7106" name="Segnaposto numero diapositiva 2">
            <a:extLst>
              <a:ext uri="{FF2B5EF4-FFF2-40B4-BE49-F238E27FC236}">
                <a16:creationId xmlns:a16="http://schemas.microsoft.com/office/drawing/2014/main" id="{DF5770F8-3F4D-5B24-8FA7-5EED650BF6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2A0A05-8EF6-497D-A16F-0FC605F02864}" type="slidenum">
              <a:rPr lang="it-IT" altLang="en-US" sz="1400" smtClean="0">
                <a:solidFill>
                  <a:srgbClr val="FFFFFF"/>
                </a:solidFill>
                <a:latin typeface="Calibri" panose="020F0502020204030204" pitchFamily="34" charset="0"/>
              </a:rPr>
              <a:pPr>
                <a:spcBef>
                  <a:spcPct val="0"/>
                </a:spcBef>
                <a:buFontTx/>
                <a:buNone/>
              </a:pPr>
              <a:t>22</a:t>
            </a:fld>
            <a:endParaRPr lang="it-IT" altLang="en-US" sz="1400">
              <a:solidFill>
                <a:srgbClr val="FFFFFF"/>
              </a:solidFill>
              <a:latin typeface="Calibri" panose="020F0502020204030204" pitchFamily="34" charset="0"/>
            </a:endParaRPr>
          </a:p>
        </p:txBody>
      </p:sp>
      <p:sp>
        <p:nvSpPr>
          <p:cNvPr id="2" name="Rettangolo 1">
            <a:extLst>
              <a:ext uri="{FF2B5EF4-FFF2-40B4-BE49-F238E27FC236}">
                <a16:creationId xmlns:a16="http://schemas.microsoft.com/office/drawing/2014/main" id="{46E14100-2AD1-2706-EC6A-7158DFE2C1F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47108" name="Immagine 3">
            <a:extLst>
              <a:ext uri="{FF2B5EF4-FFF2-40B4-BE49-F238E27FC236}">
                <a16:creationId xmlns:a16="http://schemas.microsoft.com/office/drawing/2014/main" id="{E45A857A-C120-BD4C-C8E7-9D14690EE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36525"/>
            <a:ext cx="8712200"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Segnaposto numero diapositiva 2">
            <a:extLst>
              <a:ext uri="{FF2B5EF4-FFF2-40B4-BE49-F238E27FC236}">
                <a16:creationId xmlns:a16="http://schemas.microsoft.com/office/drawing/2014/main" id="{534B53B0-705B-518B-F42E-B9AD79236CE0}"/>
              </a:ext>
            </a:extLst>
          </p:cNvPr>
          <p:cNvSpPr txBox="1">
            <a:spLocks noChangeArrowheads="1"/>
          </p:cNvSpPr>
          <p:nvPr/>
        </p:nvSpPr>
        <p:spPr bwMode="auto">
          <a:xfrm>
            <a:off x="7757320" y="5233987"/>
            <a:ext cx="836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B91BC74-CFF6-4BB7-AAF0-A3735B9E1394}" type="slidenum">
              <a:rPr lang="it-IT" altLang="en-US" sz="2000" b="1">
                <a:cs typeface="Arial" panose="020B0604020202020204" pitchFamily="34" charset="0"/>
              </a:rPr>
              <a:pPr algn="r" eaLnBrk="1" hangingPunct="1">
                <a:spcBef>
                  <a:spcPct val="0"/>
                </a:spcBef>
                <a:buFontTx/>
                <a:buNone/>
              </a:pPr>
              <a:t>22</a:t>
            </a:fld>
            <a:endParaRPr lang="it-IT" altLang="en-US" sz="2000" b="1" dirty="0">
              <a:cs typeface="Arial" panose="020B0604020202020204" pitchFamily="34" charset="0"/>
            </a:endParaRPr>
          </a:p>
        </p:txBody>
      </p:sp>
      <p:pic>
        <p:nvPicPr>
          <p:cNvPr id="1026" name="Picture 2">
            <a:extLst>
              <a:ext uri="{FF2B5EF4-FFF2-40B4-BE49-F238E27FC236}">
                <a16:creationId xmlns:a16="http://schemas.microsoft.com/office/drawing/2014/main" id="{C671E042-4C54-B266-4E19-3A2102D85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79875" y="2543175"/>
            <a:ext cx="923926" cy="7267576"/>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154" name="Segnaposto numero diapositiva 1">
            <a:extLst>
              <a:ext uri="{FF2B5EF4-FFF2-40B4-BE49-F238E27FC236}">
                <a16:creationId xmlns:a16="http://schemas.microsoft.com/office/drawing/2014/main" id="{C1041D69-F177-650C-346B-1ABDD0FC786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7002AD-371E-43FF-B50C-26808F7D1DA9}" type="slidenum">
              <a:rPr lang="it-IT" altLang="en-US" sz="1400" smtClean="0">
                <a:solidFill>
                  <a:srgbClr val="FFFFFF"/>
                </a:solidFill>
                <a:latin typeface="Calibri" panose="020F0502020204030204" pitchFamily="34" charset="0"/>
              </a:rPr>
              <a:pPr>
                <a:spcBef>
                  <a:spcPct val="0"/>
                </a:spcBef>
                <a:buFontTx/>
                <a:buNone/>
              </a:pPr>
              <a:t>23</a:t>
            </a:fld>
            <a:endParaRPr lang="it-IT" altLang="en-US" sz="1400">
              <a:solidFill>
                <a:srgbClr val="FFFFFF"/>
              </a:solidFill>
              <a:latin typeface="Calibri" panose="020F0502020204030204" pitchFamily="34" charset="0"/>
            </a:endParaRPr>
          </a:p>
        </p:txBody>
      </p:sp>
      <p:pic>
        <p:nvPicPr>
          <p:cNvPr id="49155" name="Immagine 1">
            <a:extLst>
              <a:ext uri="{FF2B5EF4-FFF2-40B4-BE49-F238E27FC236}">
                <a16:creationId xmlns:a16="http://schemas.microsoft.com/office/drawing/2014/main" id="{B1CB6A33-4827-35D4-EA36-E2C3AE751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908050"/>
            <a:ext cx="8264525" cy="3890963"/>
          </a:xfrm>
          <a:prstGeom prst="rect">
            <a:avLst/>
          </a:prstGeom>
          <a:noFill/>
          <a:ln w="28575">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49156" name="CasellaDiTesto 7">
            <a:extLst>
              <a:ext uri="{FF2B5EF4-FFF2-40B4-BE49-F238E27FC236}">
                <a16:creationId xmlns:a16="http://schemas.microsoft.com/office/drawing/2014/main" id="{3636BF20-C74B-9577-4896-A79FC2A289B6}"/>
              </a:ext>
            </a:extLst>
          </p:cNvPr>
          <p:cNvSpPr txBox="1">
            <a:spLocks noChangeArrowheads="1"/>
          </p:cNvSpPr>
          <p:nvPr/>
        </p:nvSpPr>
        <p:spPr bwMode="auto">
          <a:xfrm>
            <a:off x="1538288" y="5153025"/>
            <a:ext cx="606742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dirty="0" err="1">
                <a:cs typeface="Arial" panose="020B0604020202020204" pitchFamily="34" charset="0"/>
              </a:rPr>
              <a:t>Allacciamento</a:t>
            </a:r>
            <a:r>
              <a:rPr lang="en-US" altLang="en-US" sz="1400" b="1" dirty="0">
                <a:cs typeface="Arial" panose="020B0604020202020204" pitchFamily="34" charset="0"/>
              </a:rPr>
              <a:t> </a:t>
            </a:r>
            <a:r>
              <a:rPr lang="en-US" altLang="en-US" sz="1400" b="1" dirty="0" err="1">
                <a:cs typeface="Arial" panose="020B0604020202020204" pitchFamily="34" charset="0"/>
              </a:rPr>
              <a:t>autostradale</a:t>
            </a:r>
            <a:r>
              <a:rPr lang="en-US" altLang="en-US" sz="1400" b="1" dirty="0">
                <a:cs typeface="Arial" panose="020B0604020202020204" pitchFamily="34" charset="0"/>
              </a:rPr>
              <a:t> A2 - A13  </a:t>
            </a:r>
            <a:r>
              <a:rPr lang="en-US" altLang="en-US" sz="1400" b="1" dirty="0" err="1">
                <a:cs typeface="Arial" panose="020B0604020202020204" pitchFamily="34" charset="0"/>
              </a:rPr>
              <a:t>Variante</a:t>
            </a:r>
            <a:r>
              <a:rPr lang="en-US" altLang="en-US" sz="1400" b="1" dirty="0">
                <a:cs typeface="Arial" panose="020B0604020202020204" pitchFamily="34" charset="0"/>
              </a:rPr>
              <a:t> </a:t>
            </a:r>
            <a:r>
              <a:rPr lang="en-US" altLang="en-US" sz="1400" b="1" dirty="0" err="1">
                <a:cs typeface="Arial" panose="020B0604020202020204" pitchFamily="34" charset="0"/>
              </a:rPr>
              <a:t>sponda</a:t>
            </a:r>
            <a:r>
              <a:rPr lang="en-US" altLang="en-US" sz="1400" b="1" dirty="0">
                <a:cs typeface="Arial" panose="020B0604020202020204" pitchFamily="34" charset="0"/>
              </a:rPr>
              <a:t> </a:t>
            </a:r>
            <a:r>
              <a:rPr lang="en-US" altLang="en-US" sz="1400" b="1" dirty="0" err="1">
                <a:cs typeface="Arial" panose="020B0604020202020204" pitchFamily="34" charset="0"/>
              </a:rPr>
              <a:t>destra</a:t>
            </a:r>
            <a:endParaRPr lang="en-US" altLang="en-US" sz="1400" b="1" dirty="0">
              <a:cs typeface="Arial" panose="020B0604020202020204" pitchFamily="34" charset="0"/>
            </a:endParaRPr>
          </a:p>
          <a:p>
            <a:pPr algn="ctr">
              <a:spcBef>
                <a:spcPct val="0"/>
              </a:spcBef>
              <a:buFontTx/>
              <a:buNone/>
            </a:pPr>
            <a:r>
              <a:rPr lang="en-US" altLang="en-US" sz="1600" b="1" dirty="0">
                <a:cs typeface="Arial" panose="020B0604020202020204" pitchFamily="34" charset="0"/>
              </a:rPr>
              <a:t>La </a:t>
            </a:r>
            <a:r>
              <a:rPr lang="en-US" altLang="en-US" sz="1600" b="1" dirty="0" err="1">
                <a:cs typeface="Arial" panose="020B0604020202020204" pitchFamily="34" charset="0"/>
              </a:rPr>
              <a:t>diramazione</a:t>
            </a:r>
            <a:r>
              <a:rPr lang="en-US" altLang="en-US" sz="1600" b="1" dirty="0">
                <a:cs typeface="Arial" panose="020B0604020202020204" pitchFamily="34" charset="0"/>
              </a:rPr>
              <a:t> di </a:t>
            </a:r>
            <a:r>
              <a:rPr lang="en-US" altLang="en-US" sz="1600" b="1" dirty="0" err="1">
                <a:cs typeface="Arial" panose="020B0604020202020204" pitchFamily="34" charset="0"/>
              </a:rPr>
              <a:t>Sementina</a:t>
            </a:r>
            <a:endParaRPr lang="en-US" altLang="en-US" sz="1600" b="1" dirty="0">
              <a:cs typeface="Arial" panose="020B0604020202020204" pitchFamily="34" charset="0"/>
            </a:endParaRPr>
          </a:p>
          <a:p>
            <a:pPr algn="ctr">
              <a:spcBef>
                <a:spcPct val="0"/>
              </a:spcBef>
              <a:buFontTx/>
              <a:buNone/>
            </a:pPr>
            <a:r>
              <a:rPr lang="en-US" altLang="en-US" sz="1400" b="1" dirty="0">
                <a:cs typeface="Arial" panose="020B0604020202020204" pitchFamily="34" charset="0"/>
              </a:rPr>
              <a:t>(Da A </a:t>
            </a:r>
            <a:r>
              <a:rPr lang="en-US" altLang="en-US" sz="1400" b="1" dirty="0" err="1">
                <a:cs typeface="Arial" panose="020B0604020202020204" pitchFamily="34" charset="0"/>
              </a:rPr>
              <a:t>a</a:t>
            </a:r>
            <a:r>
              <a:rPr lang="en-US" altLang="en-US" sz="1400" b="1" dirty="0">
                <a:cs typeface="Arial" panose="020B0604020202020204" pitchFamily="34" charset="0"/>
              </a:rPr>
              <a:t> B il </a:t>
            </a:r>
            <a:r>
              <a:rPr lang="en-US" altLang="en-US" sz="1400" b="1" dirty="0" err="1">
                <a:cs typeface="Arial" panose="020B0604020202020204" pitchFamily="34" charset="0"/>
              </a:rPr>
              <a:t>tracciato</a:t>
            </a:r>
            <a:r>
              <a:rPr lang="en-US" altLang="en-US" sz="1400" b="1" dirty="0">
                <a:cs typeface="Arial" panose="020B0604020202020204" pitchFamily="34" charset="0"/>
              </a:rPr>
              <a:t> è in galleria </a:t>
            </a:r>
            <a:r>
              <a:rPr lang="en-US" altLang="en-US" sz="1400" b="1" dirty="0" err="1">
                <a:cs typeface="Arial" panose="020B0604020202020204" pitchFamily="34" charset="0"/>
              </a:rPr>
              <a:t>artificiale</a:t>
            </a:r>
            <a:r>
              <a:rPr lang="en-US" altLang="en-US" sz="1400" b="1" dirty="0">
                <a:cs typeface="Arial" panose="020B0604020202020204" pitchFamily="34" charset="0"/>
              </a:rPr>
              <a:t> </a:t>
            </a:r>
            <a:r>
              <a:rPr lang="en-US" altLang="en-US" sz="1400" b="1" dirty="0" err="1">
                <a:cs typeface="Arial" panose="020B0604020202020204" pitchFamily="34" charset="0"/>
              </a:rPr>
              <a:t>coperta</a:t>
            </a:r>
            <a:r>
              <a:rPr lang="en-US" altLang="en-US" sz="1400" b="1" dirty="0">
                <a:cs typeface="Arial" panose="020B0604020202020204" pitchFamily="34" charset="0"/>
              </a:rPr>
              <a:t> e </a:t>
            </a:r>
            <a:r>
              <a:rPr lang="en-US" altLang="en-US" sz="1400" b="1" dirty="0" err="1">
                <a:cs typeface="Arial" panose="020B0604020202020204" pitchFamily="34" charset="0"/>
              </a:rPr>
              <a:t>evita</a:t>
            </a:r>
            <a:r>
              <a:rPr lang="en-US" altLang="en-US" sz="1400" b="1" dirty="0">
                <a:cs typeface="Arial" panose="020B0604020202020204" pitchFamily="34" charset="0"/>
              </a:rPr>
              <a:t> la zona </a:t>
            </a:r>
            <a:r>
              <a:rPr lang="en-US" altLang="en-US" sz="1400" b="1" dirty="0" err="1">
                <a:cs typeface="Arial" panose="020B0604020202020204" pitchFamily="34" charset="0"/>
              </a:rPr>
              <a:t>protetta</a:t>
            </a:r>
            <a:r>
              <a:rPr lang="en-US" altLang="en-US" sz="1400" b="1" dirty="0">
                <a:cs typeface="Arial" panose="020B0604020202020204" pitchFamily="34" charset="0"/>
              </a:rPr>
              <a:t> “Boschetti”.)</a:t>
            </a:r>
          </a:p>
        </p:txBody>
      </p:sp>
      <p:sp>
        <p:nvSpPr>
          <p:cNvPr id="49157" name="Segnaposto numero diapositiva 2">
            <a:extLst>
              <a:ext uri="{FF2B5EF4-FFF2-40B4-BE49-F238E27FC236}">
                <a16:creationId xmlns:a16="http://schemas.microsoft.com/office/drawing/2014/main" id="{FCCF470A-F79F-4D1C-7CE6-FF78CDCB7B33}"/>
              </a:ext>
            </a:extLst>
          </p:cNvPr>
          <p:cNvSpPr txBox="1">
            <a:spLocks noChangeArrowheads="1"/>
          </p:cNvSpPr>
          <p:nvPr/>
        </p:nvSpPr>
        <p:spPr bwMode="auto">
          <a:xfrm>
            <a:off x="7818438" y="5700713"/>
            <a:ext cx="836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F0B455E-544E-40A3-9507-A9B720C764FA}" type="slidenum">
              <a:rPr lang="it-IT" altLang="en-US" sz="2000" b="1">
                <a:cs typeface="Arial" panose="020B0604020202020204" pitchFamily="34" charset="0"/>
              </a:rPr>
              <a:pPr algn="r" eaLnBrk="1" hangingPunct="1">
                <a:spcBef>
                  <a:spcPct val="0"/>
                </a:spcBef>
                <a:buFontTx/>
                <a:buNone/>
              </a:pPr>
              <a:t>23</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F253FC02-DA0D-9688-F5F3-328975DEAA38}"/>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0178" name="Segnaposto numero diapositiva 1">
            <a:extLst>
              <a:ext uri="{FF2B5EF4-FFF2-40B4-BE49-F238E27FC236}">
                <a16:creationId xmlns:a16="http://schemas.microsoft.com/office/drawing/2014/main" id="{56137E24-4C16-EAFF-1F2F-D9659C07C91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61E22E-F3EC-4131-9ADA-5BCD6A1F61A3}" type="slidenum">
              <a:rPr lang="it-IT" altLang="en-US" sz="1400" smtClean="0">
                <a:solidFill>
                  <a:srgbClr val="FFFFFF"/>
                </a:solidFill>
                <a:latin typeface="Calibri" panose="020F0502020204030204" pitchFamily="34" charset="0"/>
              </a:rPr>
              <a:pPr>
                <a:spcBef>
                  <a:spcPct val="0"/>
                </a:spcBef>
                <a:buFontTx/>
                <a:buNone/>
              </a:pPr>
              <a:t>24</a:t>
            </a:fld>
            <a:endParaRPr lang="it-IT" altLang="en-US" sz="1400">
              <a:solidFill>
                <a:srgbClr val="FFFFFF"/>
              </a:solidFill>
              <a:latin typeface="Calibri" panose="020F0502020204030204" pitchFamily="34" charset="0"/>
            </a:endParaRPr>
          </a:p>
        </p:txBody>
      </p:sp>
      <p:sp>
        <p:nvSpPr>
          <p:cNvPr id="50180" name="CasellaDiTesto 5">
            <a:extLst>
              <a:ext uri="{FF2B5EF4-FFF2-40B4-BE49-F238E27FC236}">
                <a16:creationId xmlns:a16="http://schemas.microsoft.com/office/drawing/2014/main" id="{289726D1-F0AA-F661-3177-7238D4B3C464}"/>
              </a:ext>
            </a:extLst>
          </p:cNvPr>
          <p:cNvSpPr txBox="1">
            <a:spLocks noChangeArrowheads="1"/>
          </p:cNvSpPr>
          <p:nvPr/>
        </p:nvSpPr>
        <p:spPr bwMode="auto">
          <a:xfrm>
            <a:off x="1827213" y="5481638"/>
            <a:ext cx="566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cs typeface="Arial" panose="020B0604020202020204" pitchFamily="34" charset="0"/>
              </a:rPr>
              <a:t>Allacciamento autostradale A2 - A13  Variante sponda destra</a:t>
            </a:r>
          </a:p>
          <a:p>
            <a:pPr algn="ctr">
              <a:spcBef>
                <a:spcPct val="0"/>
              </a:spcBef>
              <a:buFontTx/>
              <a:buNone/>
            </a:pPr>
            <a:r>
              <a:rPr lang="en-US" altLang="en-US" sz="1400" b="1">
                <a:cs typeface="Arial" panose="020B0604020202020204" pitchFamily="34" charset="0"/>
              </a:rPr>
              <a:t>Diramazione di Sementina</a:t>
            </a:r>
          </a:p>
        </p:txBody>
      </p:sp>
      <p:sp>
        <p:nvSpPr>
          <p:cNvPr id="50181" name="CasellaDiTesto 6">
            <a:extLst>
              <a:ext uri="{FF2B5EF4-FFF2-40B4-BE49-F238E27FC236}">
                <a16:creationId xmlns:a16="http://schemas.microsoft.com/office/drawing/2014/main" id="{CA1BF41A-01E8-ED41-07E5-7F396D70B652}"/>
              </a:ext>
            </a:extLst>
          </p:cNvPr>
          <p:cNvSpPr txBox="1">
            <a:spLocks noChangeArrowheads="1"/>
          </p:cNvSpPr>
          <p:nvPr/>
        </p:nvSpPr>
        <p:spPr bwMode="auto">
          <a:xfrm>
            <a:off x="1670050" y="5973763"/>
            <a:ext cx="5949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FF0000"/>
                </a:solidFill>
                <a:cs typeface="Arial" panose="020B0604020202020204" pitchFamily="34" charset="0"/>
              </a:rPr>
              <a:t>Il </a:t>
            </a:r>
            <a:r>
              <a:rPr lang="en-US" altLang="en-US" sz="1400" b="1" dirty="0" err="1">
                <a:solidFill>
                  <a:srgbClr val="FF0000"/>
                </a:solidFill>
                <a:cs typeface="Arial" panose="020B0604020202020204" pitchFamily="34" charset="0"/>
              </a:rPr>
              <a:t>sottopasso</a:t>
            </a:r>
            <a:r>
              <a:rPr lang="en-US" altLang="en-US" sz="1400" b="1" dirty="0">
                <a:solidFill>
                  <a:srgbClr val="FF0000"/>
                </a:solidFill>
                <a:cs typeface="Arial" panose="020B0604020202020204" pitchFamily="34" charset="0"/>
              </a:rPr>
              <a:t> per la </a:t>
            </a:r>
            <a:r>
              <a:rPr lang="en-US" altLang="en-US" sz="1400" b="1" dirty="0" err="1">
                <a:solidFill>
                  <a:srgbClr val="FF0000"/>
                </a:solidFill>
                <a:cs typeface="Arial" panose="020B0604020202020204" pitchFamily="34" charset="0"/>
              </a:rPr>
              <a:t>corsia</a:t>
            </a:r>
            <a:r>
              <a:rPr lang="en-US" altLang="en-US" sz="1400" b="1" dirty="0">
                <a:solidFill>
                  <a:srgbClr val="FF0000"/>
                </a:solidFill>
                <a:cs typeface="Arial" panose="020B0604020202020204" pitchFamily="34" charset="0"/>
              </a:rPr>
              <a:t> Camorino - </a:t>
            </a:r>
            <a:r>
              <a:rPr lang="en-US" altLang="en-US" sz="1400" b="1" dirty="0" err="1">
                <a:solidFill>
                  <a:srgbClr val="FF0000"/>
                </a:solidFill>
                <a:cs typeface="Arial" panose="020B0604020202020204" pitchFamily="34" charset="0"/>
              </a:rPr>
              <a:t>direzione</a:t>
            </a:r>
            <a:r>
              <a:rPr lang="en-US" altLang="en-US" sz="1400" b="1" dirty="0">
                <a:solidFill>
                  <a:srgbClr val="FF0000"/>
                </a:solidFill>
                <a:cs typeface="Arial" panose="020B0604020202020204" pitchFamily="34" charset="0"/>
              </a:rPr>
              <a:t> Locarno </a:t>
            </a:r>
            <a:r>
              <a:rPr lang="en-US" altLang="en-US" sz="1400" b="1" u="sng" dirty="0" err="1">
                <a:solidFill>
                  <a:srgbClr val="FF0000"/>
                </a:solidFill>
                <a:cs typeface="Arial" panose="020B0604020202020204" pitchFamily="34" charset="0"/>
              </a:rPr>
              <a:t>esiste</a:t>
            </a:r>
            <a:r>
              <a:rPr lang="en-US" altLang="en-US" sz="1400" b="1" u="sng" dirty="0">
                <a:solidFill>
                  <a:srgbClr val="FF0000"/>
                </a:solidFill>
                <a:cs typeface="Arial" panose="020B0604020202020204" pitchFamily="34" charset="0"/>
              </a:rPr>
              <a:t> </a:t>
            </a:r>
            <a:r>
              <a:rPr lang="en-US" altLang="en-US" sz="1400" b="1" u="sng" dirty="0" err="1">
                <a:solidFill>
                  <a:srgbClr val="FF0000"/>
                </a:solidFill>
                <a:cs typeface="Arial" panose="020B0604020202020204" pitchFamily="34" charset="0"/>
              </a:rPr>
              <a:t>già</a:t>
            </a:r>
            <a:r>
              <a:rPr lang="en-US" altLang="en-US" sz="1400" b="1" dirty="0">
                <a:solidFill>
                  <a:srgbClr val="FF0000"/>
                </a:solidFill>
                <a:cs typeface="Arial" panose="020B0604020202020204" pitchFamily="34" charset="0"/>
              </a:rPr>
              <a:t>.</a:t>
            </a:r>
          </a:p>
        </p:txBody>
      </p:sp>
      <p:sp>
        <p:nvSpPr>
          <p:cNvPr id="50182" name="Segnaposto numero diapositiva 2">
            <a:extLst>
              <a:ext uri="{FF2B5EF4-FFF2-40B4-BE49-F238E27FC236}">
                <a16:creationId xmlns:a16="http://schemas.microsoft.com/office/drawing/2014/main" id="{717DC678-9856-1207-53E5-5E74F0F5A3B0}"/>
              </a:ext>
            </a:extLst>
          </p:cNvPr>
          <p:cNvSpPr txBox="1">
            <a:spLocks noChangeArrowheads="1"/>
          </p:cNvSpPr>
          <p:nvPr/>
        </p:nvSpPr>
        <p:spPr bwMode="auto">
          <a:xfrm>
            <a:off x="7818438" y="5700713"/>
            <a:ext cx="836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71E7071-BE0A-44B5-81B2-17B0EA98DABF}" type="slidenum">
              <a:rPr lang="it-IT" altLang="en-US" sz="2000" b="1">
                <a:cs typeface="Arial" panose="020B0604020202020204" pitchFamily="34" charset="0"/>
              </a:rPr>
              <a:pPr algn="r" eaLnBrk="1" hangingPunct="1">
                <a:spcBef>
                  <a:spcPct val="0"/>
                </a:spcBef>
                <a:buFontTx/>
                <a:buNone/>
              </a:pPr>
              <a:t>24</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03CF3AC6-E7A4-FB90-B061-D833A05622E3}"/>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5" name="Immagine 4">
            <a:extLst>
              <a:ext uri="{FF2B5EF4-FFF2-40B4-BE49-F238E27FC236}">
                <a16:creationId xmlns:a16="http://schemas.microsoft.com/office/drawing/2014/main" id="{25BABB95-7122-4742-DBF0-22D031F3F2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2876"/>
          <a:stretch/>
        </p:blipFill>
        <p:spPr>
          <a:xfrm rot="10800000">
            <a:off x="640189" y="544181"/>
            <a:ext cx="7863622" cy="4548549"/>
          </a:xfrm>
          <a:prstGeom prst="rect">
            <a:avLst/>
          </a:prstGeom>
          <a:ln w="28575">
            <a:solidFill>
              <a:schemeClr val="tx1"/>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202" name="Segnaposto numero diapositiva 2">
            <a:extLst>
              <a:ext uri="{FF2B5EF4-FFF2-40B4-BE49-F238E27FC236}">
                <a16:creationId xmlns:a16="http://schemas.microsoft.com/office/drawing/2014/main" id="{951642F3-0A53-3264-6DD3-BF43A4DF92B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11CA37-3A9D-4F5F-95E8-F4AE67CAD9B2}" type="slidenum">
              <a:rPr lang="it-IT" altLang="en-US" sz="1400" smtClean="0">
                <a:solidFill>
                  <a:srgbClr val="FFFFFF"/>
                </a:solidFill>
                <a:latin typeface="Calibri" panose="020F0502020204030204" pitchFamily="34" charset="0"/>
              </a:rPr>
              <a:pPr>
                <a:spcBef>
                  <a:spcPct val="0"/>
                </a:spcBef>
                <a:buFontTx/>
                <a:buNone/>
              </a:pPr>
              <a:t>25</a:t>
            </a:fld>
            <a:endParaRPr lang="it-IT" altLang="en-US" sz="1400">
              <a:solidFill>
                <a:srgbClr val="FFFFFF"/>
              </a:solidFill>
              <a:latin typeface="Calibri" panose="020F0502020204030204" pitchFamily="34" charset="0"/>
            </a:endParaRPr>
          </a:p>
        </p:txBody>
      </p:sp>
      <p:sp>
        <p:nvSpPr>
          <p:cNvPr id="51203" name="Segnaposto numero diapositiva 2">
            <a:extLst>
              <a:ext uri="{FF2B5EF4-FFF2-40B4-BE49-F238E27FC236}">
                <a16:creationId xmlns:a16="http://schemas.microsoft.com/office/drawing/2014/main" id="{06296774-B966-9385-D90B-587151C41453}"/>
              </a:ext>
            </a:extLst>
          </p:cNvPr>
          <p:cNvSpPr txBox="1">
            <a:spLocks noChangeArrowheads="1"/>
          </p:cNvSpPr>
          <p:nvPr/>
        </p:nvSpPr>
        <p:spPr bwMode="auto">
          <a:xfrm>
            <a:off x="7956550" y="608171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8F246D8-1761-4641-8E78-6B5EFA713313}" type="slidenum">
              <a:rPr lang="it-IT" altLang="en-US" sz="2000" b="1">
                <a:cs typeface="Arial" panose="020B0604020202020204" pitchFamily="34" charset="0"/>
              </a:rPr>
              <a:pPr algn="r" eaLnBrk="1" hangingPunct="1">
                <a:spcBef>
                  <a:spcPct val="0"/>
                </a:spcBef>
                <a:buFontTx/>
                <a:buNone/>
              </a:pPr>
              <a:t>25</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E6E17396-EC70-95EB-74A4-88FDB5FEB92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0" name="Immagine 9">
            <a:extLst>
              <a:ext uri="{FF2B5EF4-FFF2-40B4-BE49-F238E27FC236}">
                <a16:creationId xmlns:a16="http://schemas.microsoft.com/office/drawing/2014/main" id="{E9DEDA5F-CB1B-9545-50E6-2B9FCBC45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2" y="525978"/>
            <a:ext cx="9036496" cy="558272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4F1CF3B-E1E8-CE2C-30FC-34E143989927}"/>
              </a:ext>
            </a:extLst>
          </p:cNvPr>
          <p:cNvSpPr>
            <a:spLocks noGrp="1"/>
          </p:cNvSpPr>
          <p:nvPr>
            <p:ph type="sldNum" sz="quarter" idx="12"/>
          </p:nvPr>
        </p:nvSpPr>
        <p:spPr>
          <a:xfrm>
            <a:off x="8316416" y="6332523"/>
            <a:ext cx="555376" cy="336837"/>
          </a:xfrm>
        </p:spPr>
        <p:txBody>
          <a:bodyPr/>
          <a:lstStyle/>
          <a:p>
            <a:pPr>
              <a:defRPr/>
            </a:pPr>
            <a:fld id="{BAC44739-47B0-4A94-AE36-6D84B00BDC87}" type="slidenum">
              <a:rPr lang="it-IT" altLang="en-US" smtClean="0"/>
              <a:pPr>
                <a:defRPr/>
              </a:pPr>
              <a:t>26</a:t>
            </a:fld>
            <a:endParaRPr lang="it-IT" altLang="en-US"/>
          </a:p>
        </p:txBody>
      </p:sp>
      <p:sp>
        <p:nvSpPr>
          <p:cNvPr id="6" name="CasellaDiTesto 5">
            <a:extLst>
              <a:ext uri="{FF2B5EF4-FFF2-40B4-BE49-F238E27FC236}">
                <a16:creationId xmlns:a16="http://schemas.microsoft.com/office/drawing/2014/main" id="{36EFBCAF-21B6-1A6A-A8C8-5235F49C77EA}"/>
              </a:ext>
            </a:extLst>
          </p:cNvPr>
          <p:cNvSpPr txBox="1"/>
          <p:nvPr/>
        </p:nvSpPr>
        <p:spPr>
          <a:xfrm>
            <a:off x="272208" y="344552"/>
            <a:ext cx="8856984" cy="6509474"/>
          </a:xfrm>
          <a:prstGeom prst="rect">
            <a:avLst/>
          </a:prstGeom>
          <a:noFill/>
        </p:spPr>
        <p:txBody>
          <a:bodyPr wrap="square">
            <a:spAutoFit/>
          </a:bodyPr>
          <a:lstStyle/>
          <a:p>
            <a:r>
              <a:rPr lang="it-CH" sz="1500" b="1" u="sng" dirty="0"/>
              <a:t>Commento all’immagine “Lunghezza dei tracciati”                    </a:t>
            </a:r>
          </a:p>
          <a:p>
            <a:endParaRPr lang="it-CH" sz="1200" dirty="0"/>
          </a:p>
          <a:p>
            <a:r>
              <a:rPr lang="it-CH" sz="1200" dirty="0"/>
              <a:t>Le lunghezze dei due tracciati devono essere calcolate in due modi:</a:t>
            </a:r>
          </a:p>
          <a:p>
            <a:r>
              <a:rPr lang="it-CH" sz="1200" dirty="0"/>
              <a:t>La parte effettivamente costruita     e</a:t>
            </a:r>
          </a:p>
          <a:p>
            <a:r>
              <a:rPr lang="it-CH" sz="1200" dirty="0"/>
              <a:t>Il tratto autostradale che i veicoli provenienti da Bellinzona e da Nord e diretti a Locarno percorreranno effettivamente partendo da un punto comune che potrebbe essere la diramazione di Sementina o il semi-svincolo di Bellinzona. </a:t>
            </a:r>
          </a:p>
          <a:p>
            <a:r>
              <a:rPr lang="it-IT" sz="1200" dirty="0"/>
              <a:t>Nel secondo caso agli 11 km della “Variante ufficiale” sponda sinistra si deve aggiungere il tratto di 1,5 Km di A2 tra la diramazione di Sementina e lo svincolo di Camorino</a:t>
            </a:r>
          </a:p>
          <a:p>
            <a:endParaRPr lang="it-CH" sz="1200" dirty="0"/>
          </a:p>
          <a:p>
            <a:r>
              <a:rPr lang="it-CH" sz="1200" u="sng" dirty="0"/>
              <a:t>Costi</a:t>
            </a:r>
          </a:p>
          <a:p>
            <a:r>
              <a:rPr lang="it-CH" sz="1200" dirty="0"/>
              <a:t>Considerando che il costo del II. tubo della galleria del S. Gottardo, è di 2 miliardi per 16 km, si può desumere che una</a:t>
            </a:r>
          </a:p>
          <a:p>
            <a:r>
              <a:rPr lang="it-CH" sz="1200" dirty="0"/>
              <a:t>galleria monotubo costa: 2 miliardi / 16 = 120 milioni al Km  </a:t>
            </a:r>
          </a:p>
          <a:p>
            <a:r>
              <a:rPr lang="it-CH" sz="1200" dirty="0"/>
              <a:t>e la galleria bitubo costa:  2 x 120 = 240 milioni / Km.           </a:t>
            </a:r>
          </a:p>
          <a:p>
            <a:r>
              <a:rPr lang="it-CH" sz="1200" dirty="0"/>
              <a:t>Conseguentemente la galleria della variante ufficiale (Camorino - Quartino) lunga 8 km costerà </a:t>
            </a:r>
          </a:p>
          <a:p>
            <a:r>
              <a:rPr lang="it-CH" sz="1200" dirty="0"/>
              <a:t>8 x 240 = 1,920 miliardi a cui vanno aggiunti i tratti a cielo aperto prima e dopo la galleria, il nuovo ponte sul fiume Ticino, lo smaltimento dell’escavato (2 milioni di m3), l’adattamento dello svincolo di Camorino, le espropriazioni. </a:t>
            </a:r>
          </a:p>
          <a:p>
            <a:r>
              <a:rPr lang="it-CH" sz="1200" dirty="0"/>
              <a:t>Totale circa 2,2 miliardi</a:t>
            </a:r>
          </a:p>
          <a:p>
            <a:endParaRPr lang="it-CH" sz="1200" dirty="0"/>
          </a:p>
          <a:p>
            <a:r>
              <a:rPr lang="it-CH" sz="1200" u="sng" dirty="0"/>
              <a:t>Costo variante sponda destra </a:t>
            </a:r>
          </a:p>
          <a:p>
            <a:r>
              <a:rPr lang="it-CH" sz="1200" dirty="0"/>
              <a:t>Galleria di 4 km x 240 milioni / km = 960 milioni. A questi vanno aggiunti i tratti in galleria artificiale e a cielo aperto, i costi per la diramazione di Sementina, le espropriazioni.</a:t>
            </a:r>
          </a:p>
          <a:p>
            <a:r>
              <a:rPr lang="it-CH" sz="1200" dirty="0"/>
              <a:t>Totale circa 1,2 miliardi</a:t>
            </a:r>
          </a:p>
          <a:p>
            <a:endParaRPr lang="it-CH" sz="1200" dirty="0"/>
          </a:p>
          <a:p>
            <a:r>
              <a:rPr lang="it-CH" sz="1200" u="sng" dirty="0"/>
              <a:t>Costo variante galleria Bironico - Quartino:</a:t>
            </a:r>
          </a:p>
          <a:p>
            <a:r>
              <a:rPr lang="it-CH" sz="1200" dirty="0"/>
              <a:t>Galleria: 6 Km x 240 milioni = 1,44 miliardi a cui si aggiungono i costi per il tratto a cielo aperto da Quartino alla rotonda aeroporto e il nuovo ponte sul Ticino, la diramazione di Bironico e le espropriazioni.</a:t>
            </a:r>
          </a:p>
          <a:p>
            <a:r>
              <a:rPr lang="it-CH" sz="1200" dirty="0"/>
              <a:t>Totale circa 1,6 miliardi</a:t>
            </a:r>
          </a:p>
          <a:p>
            <a:endParaRPr lang="it-CH" sz="1200" dirty="0"/>
          </a:p>
          <a:p>
            <a:r>
              <a:rPr lang="it-CH" sz="1200" dirty="0"/>
              <a:t>Si può dunque considerare che la soluzione ideale e definitiva (variante sponda destra + galleria Bironico-Quartino) costa (solo) 600 milioni più della variante ufficiale. Tuttavia la galleria Bironico-Quartino può essere solo programmata ma procrastinata nel tempo.</a:t>
            </a:r>
          </a:p>
          <a:p>
            <a:endParaRPr lang="it-CH" sz="1200" dirty="0"/>
          </a:p>
          <a:p>
            <a:r>
              <a:rPr lang="it-CH" sz="1200" u="sng" dirty="0"/>
              <a:t>Conclusione</a:t>
            </a:r>
            <a:r>
              <a:rPr lang="it-CH" sz="1200" dirty="0"/>
              <a:t>: pensando al futuro è sensato costruire subito la variante sponda destra e pianificare la galleria Bironico – Quartino da realizzare però in un secondo tempo.</a:t>
            </a:r>
          </a:p>
          <a:p>
            <a:r>
              <a:rPr lang="it-CH" dirty="0"/>
              <a:t> </a:t>
            </a:r>
          </a:p>
        </p:txBody>
      </p:sp>
      <p:sp>
        <p:nvSpPr>
          <p:cNvPr id="3" name="Segnaposto numero diapositiva 3">
            <a:extLst>
              <a:ext uri="{FF2B5EF4-FFF2-40B4-BE49-F238E27FC236}">
                <a16:creationId xmlns:a16="http://schemas.microsoft.com/office/drawing/2014/main" id="{0570BE79-5622-0F26-6C44-BFDB09764654}"/>
              </a:ext>
            </a:extLst>
          </p:cNvPr>
          <p:cNvSpPr txBox="1">
            <a:spLocks noChangeArrowheads="1"/>
          </p:cNvSpPr>
          <p:nvPr/>
        </p:nvSpPr>
        <p:spPr bwMode="auto">
          <a:xfrm>
            <a:off x="7879060" y="344552"/>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26</a:t>
            </a:fld>
            <a:endParaRPr lang="it-IT" altLang="en-US" sz="2000" b="1" dirty="0">
              <a:cs typeface="Arial" panose="020B0604020202020204" pitchFamily="34" charset="0"/>
            </a:endParaRPr>
          </a:p>
        </p:txBody>
      </p:sp>
      <p:sp>
        <p:nvSpPr>
          <p:cNvPr id="4" name="Rettangolo 3">
            <a:extLst>
              <a:ext uri="{FF2B5EF4-FFF2-40B4-BE49-F238E27FC236}">
                <a16:creationId xmlns:a16="http://schemas.microsoft.com/office/drawing/2014/main" id="{8C6A786B-E8AC-3204-1033-8BACAF3DF3EF}"/>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extLst>
      <p:ext uri="{BB962C8B-B14F-4D97-AF65-F5344CB8AC3E}">
        <p14:creationId xmlns:p14="http://schemas.microsoft.com/office/powerpoint/2010/main" val="86051462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3251" name="Immagine 1">
            <a:extLst>
              <a:ext uri="{FF2B5EF4-FFF2-40B4-BE49-F238E27FC236}">
                <a16:creationId xmlns:a16="http://schemas.microsoft.com/office/drawing/2014/main" id="{304060BF-5126-3CA9-0934-5FB8744E7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62" y="197768"/>
            <a:ext cx="8740205" cy="561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Segnaposto numero diapositiva 2">
            <a:extLst>
              <a:ext uri="{FF2B5EF4-FFF2-40B4-BE49-F238E27FC236}">
                <a16:creationId xmlns:a16="http://schemas.microsoft.com/office/drawing/2014/main" id="{71AD1B22-E7A3-CF0D-35AB-A027C2FDC896}"/>
              </a:ext>
            </a:extLst>
          </p:cNvPr>
          <p:cNvSpPr txBox="1">
            <a:spLocks noChangeArrowheads="1"/>
          </p:cNvSpPr>
          <p:nvPr/>
        </p:nvSpPr>
        <p:spPr bwMode="auto">
          <a:xfrm>
            <a:off x="7452320" y="2636912"/>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DDD581B8-CE68-4BA5-AF2D-6E545BA04BE1}" type="slidenum">
              <a:rPr lang="it-IT" altLang="en-US" sz="2000" b="1">
                <a:cs typeface="Arial" panose="020B0604020202020204" pitchFamily="34" charset="0"/>
              </a:rPr>
              <a:pPr algn="ctr" eaLnBrk="1" hangingPunct="1">
                <a:spcBef>
                  <a:spcPct val="0"/>
                </a:spcBef>
                <a:buFontTx/>
                <a:buNone/>
              </a:pPr>
              <a:t>27</a:t>
            </a:fld>
            <a:endParaRPr lang="it-IT" altLang="en-US" sz="2000" b="1" dirty="0">
              <a:cs typeface="Arial" panose="020B0604020202020204" pitchFamily="34" charset="0"/>
            </a:endParaRPr>
          </a:p>
        </p:txBody>
      </p:sp>
      <p:sp>
        <p:nvSpPr>
          <p:cNvPr id="2" name="Rettangolo 1">
            <a:extLst>
              <a:ext uri="{FF2B5EF4-FFF2-40B4-BE49-F238E27FC236}">
                <a16:creationId xmlns:a16="http://schemas.microsoft.com/office/drawing/2014/main" id="{EA0CBB1D-35E0-858D-033C-34C3E4B3392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2050" name="Picture 2">
            <a:extLst>
              <a:ext uri="{FF2B5EF4-FFF2-40B4-BE49-F238E27FC236}">
                <a16:creationId xmlns:a16="http://schemas.microsoft.com/office/drawing/2014/main" id="{1EB6ABEB-C36A-E276-D690-62E770230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152900" y="1825229"/>
            <a:ext cx="838200" cy="89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5298" name="Segnaposto numero diapositiva 1">
            <a:extLst>
              <a:ext uri="{FF2B5EF4-FFF2-40B4-BE49-F238E27FC236}">
                <a16:creationId xmlns:a16="http://schemas.microsoft.com/office/drawing/2014/main" id="{35387843-D0C8-7504-CED2-05CFF914583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93684F-B598-4A10-A01C-032A63AB72AA}" type="slidenum">
              <a:rPr lang="it-IT" altLang="en-US" smtClean="0">
                <a:solidFill>
                  <a:srgbClr val="FFFFFF"/>
                </a:solidFill>
              </a:rPr>
              <a:pPr/>
              <a:t>28</a:t>
            </a:fld>
            <a:endParaRPr lang="it-IT" altLang="en-US">
              <a:solidFill>
                <a:srgbClr val="FFFFFF"/>
              </a:solidFill>
            </a:endParaRPr>
          </a:p>
        </p:txBody>
      </p:sp>
      <p:sp>
        <p:nvSpPr>
          <p:cNvPr id="5" name="Rettangolo 4">
            <a:extLst>
              <a:ext uri="{FF2B5EF4-FFF2-40B4-BE49-F238E27FC236}">
                <a16:creationId xmlns:a16="http://schemas.microsoft.com/office/drawing/2014/main" id="{2B9B640A-37B8-54FA-609E-2C56E20365F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 name="Immagine 2">
            <a:extLst>
              <a:ext uri="{FF2B5EF4-FFF2-40B4-BE49-F238E27FC236}">
                <a16:creationId xmlns:a16="http://schemas.microsoft.com/office/drawing/2014/main" id="{D0D6443D-387E-0A46-E90F-1D29ECE22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60" y="244918"/>
            <a:ext cx="8892480" cy="6368163"/>
          </a:xfrm>
          <a:prstGeom prst="rect">
            <a:avLst/>
          </a:prstGeom>
        </p:spPr>
      </p:pic>
      <p:sp>
        <p:nvSpPr>
          <p:cNvPr id="2" name="Segnaposto numero diapositiva 3">
            <a:extLst>
              <a:ext uri="{FF2B5EF4-FFF2-40B4-BE49-F238E27FC236}">
                <a16:creationId xmlns:a16="http://schemas.microsoft.com/office/drawing/2014/main" id="{70371FB2-24C1-20BC-7D8C-56CB803F6230}"/>
              </a:ext>
            </a:extLst>
          </p:cNvPr>
          <p:cNvSpPr txBox="1">
            <a:spLocks noChangeArrowheads="1"/>
          </p:cNvSpPr>
          <p:nvPr/>
        </p:nvSpPr>
        <p:spPr bwMode="auto">
          <a:xfrm>
            <a:off x="7812088" y="5157192"/>
            <a:ext cx="874712"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28</a:t>
            </a:fld>
            <a:endParaRPr lang="it-IT" altLang="en-US" sz="2000" b="1" dirty="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2" name="Segnaposto numero diapositiva 2">
            <a:extLst>
              <a:ext uri="{FF2B5EF4-FFF2-40B4-BE49-F238E27FC236}">
                <a16:creationId xmlns:a16="http://schemas.microsoft.com/office/drawing/2014/main" id="{947BA954-B4FF-6A79-0F20-AD121480B1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BD7D48-B2EC-4DCB-8419-5B6751580CD7}" type="slidenum">
              <a:rPr lang="it-IT" altLang="en-US" sz="1400" smtClean="0">
                <a:solidFill>
                  <a:srgbClr val="FFFFFF"/>
                </a:solidFill>
                <a:latin typeface="Calibri" panose="020F0502020204030204" pitchFamily="34" charset="0"/>
              </a:rPr>
              <a:pPr>
                <a:spcBef>
                  <a:spcPct val="0"/>
                </a:spcBef>
                <a:buFontTx/>
                <a:buNone/>
              </a:pPr>
              <a:t>29</a:t>
            </a:fld>
            <a:endParaRPr lang="it-IT" altLang="en-US" sz="1400">
              <a:solidFill>
                <a:srgbClr val="FFFFFF"/>
              </a:solidFill>
              <a:latin typeface="Calibri" panose="020F0502020204030204" pitchFamily="34" charset="0"/>
            </a:endParaRPr>
          </a:p>
        </p:txBody>
      </p:sp>
      <p:pic>
        <p:nvPicPr>
          <p:cNvPr id="56323" name="Immagine 4">
            <a:extLst>
              <a:ext uri="{FF2B5EF4-FFF2-40B4-BE49-F238E27FC236}">
                <a16:creationId xmlns:a16="http://schemas.microsoft.com/office/drawing/2014/main" id="{FC518633-D395-061D-279A-E9B6CA45E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136525"/>
            <a:ext cx="9104312"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Segnaposto numero diapositiva 2">
            <a:extLst>
              <a:ext uri="{FF2B5EF4-FFF2-40B4-BE49-F238E27FC236}">
                <a16:creationId xmlns:a16="http://schemas.microsoft.com/office/drawing/2014/main" id="{A40D7243-3D96-891F-9796-7781EA60D2A7}"/>
              </a:ext>
            </a:extLst>
          </p:cNvPr>
          <p:cNvSpPr txBox="1">
            <a:spLocks noChangeArrowheads="1"/>
          </p:cNvSpPr>
          <p:nvPr/>
        </p:nvSpPr>
        <p:spPr bwMode="auto">
          <a:xfrm>
            <a:off x="7956550" y="627856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234C1A04-AC17-4EBD-B126-9012B58CA1D0}" type="slidenum">
              <a:rPr lang="it-IT" altLang="en-US" sz="2000" b="1">
                <a:cs typeface="Arial" panose="020B0604020202020204" pitchFamily="34" charset="0"/>
              </a:rPr>
              <a:pPr algn="r" eaLnBrk="1" hangingPunct="1">
                <a:spcBef>
                  <a:spcPct val="0"/>
                </a:spcBef>
                <a:buFontTx/>
                <a:buNone/>
              </a:pPr>
              <a:t>29</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5A87008B-A066-4B3B-F2B7-7256948C5F18}"/>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530" name="Segnaposto numero diapositiva 1">
            <a:extLst>
              <a:ext uri="{FF2B5EF4-FFF2-40B4-BE49-F238E27FC236}">
                <a16:creationId xmlns:a16="http://schemas.microsoft.com/office/drawing/2014/main" id="{892B9B5B-4590-C3E6-51AA-0DA7647FAE9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7BAA9E-2741-4C62-A6EE-6D9AC3ECBB7D}" type="slidenum">
              <a:rPr lang="it-IT" altLang="en-US" sz="1400" smtClean="0">
                <a:solidFill>
                  <a:srgbClr val="FFFFFF"/>
                </a:solidFill>
                <a:latin typeface="Calibri" panose="020F0502020204030204" pitchFamily="34" charset="0"/>
              </a:rPr>
              <a:pPr>
                <a:spcBef>
                  <a:spcPct val="0"/>
                </a:spcBef>
                <a:buFontTx/>
                <a:buNone/>
              </a:pPr>
              <a:t>3</a:t>
            </a:fld>
            <a:endParaRPr lang="it-IT" altLang="en-US" sz="1400">
              <a:solidFill>
                <a:srgbClr val="FFFFFF"/>
              </a:solidFill>
              <a:latin typeface="Calibri" panose="020F0502020204030204" pitchFamily="34" charset="0"/>
            </a:endParaRPr>
          </a:p>
        </p:txBody>
      </p:sp>
      <p:sp>
        <p:nvSpPr>
          <p:cNvPr id="22531" name="CasellaDiTesto 2">
            <a:extLst>
              <a:ext uri="{FF2B5EF4-FFF2-40B4-BE49-F238E27FC236}">
                <a16:creationId xmlns:a16="http://schemas.microsoft.com/office/drawing/2014/main" id="{301A7083-3DC4-BC59-121B-340FF93FC594}"/>
              </a:ext>
            </a:extLst>
          </p:cNvPr>
          <p:cNvSpPr txBox="1">
            <a:spLocks noChangeArrowheads="1"/>
          </p:cNvSpPr>
          <p:nvPr/>
        </p:nvSpPr>
        <p:spPr bwMode="auto">
          <a:xfrm>
            <a:off x="1692275" y="2565400"/>
            <a:ext cx="57594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cs typeface="Arial" panose="020B0604020202020204" pitchFamily="34" charset="0"/>
              </a:rPr>
              <a:t>Allacciamento autostradale A2 - A13</a:t>
            </a:r>
          </a:p>
          <a:p>
            <a:pPr algn="ctr">
              <a:spcBef>
                <a:spcPct val="0"/>
              </a:spcBef>
              <a:buFontTx/>
              <a:buNone/>
            </a:pPr>
            <a:endParaRPr lang="en-US" altLang="en-US" sz="1400" b="1">
              <a:cs typeface="Arial" panose="020B0604020202020204" pitchFamily="34" charset="0"/>
            </a:endParaRPr>
          </a:p>
          <a:p>
            <a:pPr algn="ctr">
              <a:spcBef>
                <a:spcPct val="0"/>
              </a:spcBef>
              <a:buFontTx/>
              <a:buNone/>
            </a:pPr>
            <a:r>
              <a:rPr lang="en-US" altLang="en-US" sz="2500" b="1" u="sng">
                <a:cs typeface="Arial" panose="020B0604020202020204" pitchFamily="34" charset="0"/>
              </a:rPr>
              <a:t>Elementi fondamentali della tecnica di costruzione di autostrade</a:t>
            </a:r>
          </a:p>
        </p:txBody>
      </p:sp>
      <p:sp>
        <p:nvSpPr>
          <p:cNvPr id="22532" name="Segnaposto numero diapositiva 2">
            <a:extLst>
              <a:ext uri="{FF2B5EF4-FFF2-40B4-BE49-F238E27FC236}">
                <a16:creationId xmlns:a16="http://schemas.microsoft.com/office/drawing/2014/main" id="{CBDC048E-8F40-EB63-E924-E3AFCE1BDAA3}"/>
              </a:ext>
            </a:extLst>
          </p:cNvPr>
          <p:cNvSpPr txBox="1">
            <a:spLocks noChangeArrowheads="1"/>
          </p:cNvSpPr>
          <p:nvPr/>
        </p:nvSpPr>
        <p:spPr bwMode="auto">
          <a:xfrm>
            <a:off x="8008938" y="5895975"/>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2FE91A45-CD05-40CE-AA92-7BCAC10D477E}" type="slidenum">
              <a:rPr lang="it-IT" altLang="en-US" sz="2000" b="1">
                <a:cs typeface="Arial" panose="020B0604020202020204" pitchFamily="34" charset="0"/>
              </a:rPr>
              <a:pPr algn="r" eaLnBrk="1" hangingPunct="1">
                <a:spcBef>
                  <a:spcPct val="0"/>
                </a:spcBef>
                <a:buFontTx/>
                <a:buNone/>
              </a:pPr>
              <a:t>3</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BC809394-DAA3-C0C1-226E-77C797B27C8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8370" name="CasellaDiTesto 3">
            <a:extLst>
              <a:ext uri="{FF2B5EF4-FFF2-40B4-BE49-F238E27FC236}">
                <a16:creationId xmlns:a16="http://schemas.microsoft.com/office/drawing/2014/main" id="{1BDBBE2B-E317-F3C0-BAB7-E23133BEA66A}"/>
              </a:ext>
            </a:extLst>
          </p:cNvPr>
          <p:cNvSpPr txBox="1">
            <a:spLocks noChangeArrowheads="1"/>
          </p:cNvSpPr>
          <p:nvPr/>
        </p:nvSpPr>
        <p:spPr bwMode="auto">
          <a:xfrm>
            <a:off x="1692275" y="2505075"/>
            <a:ext cx="5759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cs typeface="Arial" panose="020B0604020202020204" pitchFamily="34" charset="0"/>
              </a:rPr>
              <a:t>Allacciamento autostradale A2 - A13</a:t>
            </a:r>
          </a:p>
          <a:p>
            <a:pPr algn="ctr">
              <a:spcBef>
                <a:spcPct val="0"/>
              </a:spcBef>
              <a:buFontTx/>
              <a:buNone/>
            </a:pPr>
            <a:endParaRPr lang="en-US" altLang="en-US" sz="1400" b="1">
              <a:solidFill>
                <a:srgbClr val="000000"/>
              </a:solidFill>
              <a:cs typeface="Arial" panose="020B0604020202020204" pitchFamily="34" charset="0"/>
            </a:endParaRPr>
          </a:p>
          <a:p>
            <a:pPr algn="ctr">
              <a:spcBef>
                <a:spcPct val="0"/>
              </a:spcBef>
              <a:buFontTx/>
              <a:buNone/>
            </a:pPr>
            <a:r>
              <a:rPr lang="en-US" altLang="en-US" sz="2500" b="1" u="sng">
                <a:solidFill>
                  <a:srgbClr val="000000"/>
                </a:solidFill>
                <a:cs typeface="Arial" panose="020B0604020202020204" pitchFamily="34" charset="0"/>
              </a:rPr>
              <a:t>Esempi</a:t>
            </a:r>
          </a:p>
        </p:txBody>
      </p:sp>
      <p:sp>
        <p:nvSpPr>
          <p:cNvPr id="58371" name="Segnaposto numero diapositiva 2">
            <a:extLst>
              <a:ext uri="{FF2B5EF4-FFF2-40B4-BE49-F238E27FC236}">
                <a16:creationId xmlns:a16="http://schemas.microsoft.com/office/drawing/2014/main" id="{2EC69938-6CBA-D2B9-818A-E22574712936}"/>
              </a:ext>
            </a:extLst>
          </p:cNvPr>
          <p:cNvSpPr txBox="1">
            <a:spLocks noChangeArrowheads="1"/>
          </p:cNvSpPr>
          <p:nvPr/>
        </p:nvSpPr>
        <p:spPr bwMode="auto">
          <a:xfrm>
            <a:off x="7956550" y="580231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4900AC8-AC37-458B-B0A8-E86FBE80D661}" type="slidenum">
              <a:rPr lang="it-IT" altLang="en-US" sz="2000" b="1">
                <a:cs typeface="Arial" panose="020B0604020202020204" pitchFamily="34" charset="0"/>
              </a:rPr>
              <a:pPr algn="r" eaLnBrk="1" hangingPunct="1">
                <a:spcBef>
                  <a:spcPct val="0"/>
                </a:spcBef>
                <a:buFontTx/>
                <a:buNone/>
              </a:pPr>
              <a:t>30</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484D77EC-A516-63D3-2423-7AABAA0AB4F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0418" name="Segnaposto numero diapositiva 2">
            <a:extLst>
              <a:ext uri="{FF2B5EF4-FFF2-40B4-BE49-F238E27FC236}">
                <a16:creationId xmlns:a16="http://schemas.microsoft.com/office/drawing/2014/main" id="{26B7F89C-1AB0-6727-8AC0-051FC45DB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7E73B0-BA89-448E-B65A-889518F0CD61}" type="slidenum">
              <a:rPr lang="it-IT" altLang="en-US" sz="1400" smtClean="0">
                <a:solidFill>
                  <a:srgbClr val="FFFFFF"/>
                </a:solidFill>
                <a:latin typeface="Calibri" panose="020F0502020204030204" pitchFamily="34" charset="0"/>
              </a:rPr>
              <a:pPr>
                <a:spcBef>
                  <a:spcPct val="0"/>
                </a:spcBef>
                <a:buFontTx/>
                <a:buNone/>
              </a:pPr>
              <a:t>31</a:t>
            </a:fld>
            <a:endParaRPr lang="it-IT" altLang="en-US" sz="1400">
              <a:solidFill>
                <a:srgbClr val="FFFFFF"/>
              </a:solidFill>
              <a:latin typeface="Calibri" panose="020F0502020204030204" pitchFamily="34" charset="0"/>
            </a:endParaRPr>
          </a:p>
        </p:txBody>
      </p:sp>
      <p:pic>
        <p:nvPicPr>
          <p:cNvPr id="241673" name="Immagine 3" descr="Descrizione: C:\Users\Enrico\Enrico\Documenti\AA Enrico nuovo\Politica\A2-A13\Disegni e foto\144.jpg">
            <a:extLst>
              <a:ext uri="{FF2B5EF4-FFF2-40B4-BE49-F238E27FC236}">
                <a16:creationId xmlns:a16="http://schemas.microsoft.com/office/drawing/2014/main" id="{6D7DF900-A0C1-4A9A-24D8-7CE789CCF7E0}"/>
              </a:ext>
            </a:extLst>
          </p:cNvPr>
          <p:cNvPicPr>
            <a:picLocks noChangeAspect="1" noChangeArrowheads="1"/>
          </p:cNvPicPr>
          <p:nvPr/>
        </p:nvPicPr>
        <p:blipFill>
          <a:blip r:embed="rId4"/>
          <a:srcRect/>
          <a:stretch>
            <a:fillRect/>
          </a:stretch>
        </p:blipFill>
        <p:spPr bwMode="auto">
          <a:xfrm>
            <a:off x="980261" y="454820"/>
            <a:ext cx="3602037" cy="2870200"/>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pic>
        <p:nvPicPr>
          <p:cNvPr id="241672" name="Immagine 2" descr="Descrizione: C:\Users\Enrico\Enrico\Documenti\AA Enrico nuovo\Politica\A2-A13\Disegni e foto\berg_tvs_40580.jpg">
            <a:extLst>
              <a:ext uri="{FF2B5EF4-FFF2-40B4-BE49-F238E27FC236}">
                <a16:creationId xmlns:a16="http://schemas.microsoft.com/office/drawing/2014/main" id="{1554CDC1-A7A5-B3D4-7BD0-9DC19313AE29}"/>
              </a:ext>
            </a:extLst>
          </p:cNvPr>
          <p:cNvPicPr>
            <a:picLocks noChangeAspect="1" noChangeArrowheads="1"/>
          </p:cNvPicPr>
          <p:nvPr/>
        </p:nvPicPr>
        <p:blipFill>
          <a:blip r:embed="rId5"/>
          <a:srcRect/>
          <a:stretch>
            <a:fillRect/>
          </a:stretch>
        </p:blipFill>
        <p:spPr bwMode="auto">
          <a:xfrm>
            <a:off x="980261" y="3740945"/>
            <a:ext cx="3602037" cy="2544762"/>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pic>
        <p:nvPicPr>
          <p:cNvPr id="241667" name="Immagine 5" descr="Descrizione: C:\Users\Enrico\Enrico\Documenti\AA Enrico nuovo\Politica\A2-A13\Disegni e foto\Galeri%20Castasegnia_04.jpg">
            <a:extLst>
              <a:ext uri="{FF2B5EF4-FFF2-40B4-BE49-F238E27FC236}">
                <a16:creationId xmlns:a16="http://schemas.microsoft.com/office/drawing/2014/main" id="{957B26C2-0765-765D-D656-596CD84FC5C6}"/>
              </a:ext>
            </a:extLst>
          </p:cNvPr>
          <p:cNvPicPr>
            <a:picLocks noChangeAspect="1" noChangeArrowheads="1"/>
          </p:cNvPicPr>
          <p:nvPr/>
        </p:nvPicPr>
        <p:blipFill>
          <a:blip r:embed="rId6"/>
          <a:srcRect/>
          <a:stretch>
            <a:fillRect/>
          </a:stretch>
        </p:blipFill>
        <p:spPr bwMode="auto">
          <a:xfrm>
            <a:off x="4822011" y="3740945"/>
            <a:ext cx="3140075" cy="2544762"/>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sp>
        <p:nvSpPr>
          <p:cNvPr id="60422" name="Text Box 10">
            <a:extLst>
              <a:ext uri="{FF2B5EF4-FFF2-40B4-BE49-F238E27FC236}">
                <a16:creationId xmlns:a16="http://schemas.microsoft.com/office/drawing/2014/main" id="{B2BCF443-B434-9AFF-7B50-2FD9FABC7272}"/>
              </a:ext>
            </a:extLst>
          </p:cNvPr>
          <p:cNvSpPr txBox="1">
            <a:spLocks noChangeArrowheads="1"/>
          </p:cNvSpPr>
          <p:nvPr/>
        </p:nvSpPr>
        <p:spPr bwMode="auto">
          <a:xfrm>
            <a:off x="4822011" y="3105945"/>
            <a:ext cx="14605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latin typeface="Calibri" panose="020F0502020204030204" pitchFamily="34" charset="0"/>
              </a:rPr>
              <a:t>Castasegna</a:t>
            </a:r>
          </a:p>
        </p:txBody>
      </p:sp>
      <p:sp>
        <p:nvSpPr>
          <p:cNvPr id="60423" name="Rectangle 13">
            <a:extLst>
              <a:ext uri="{FF2B5EF4-FFF2-40B4-BE49-F238E27FC236}">
                <a16:creationId xmlns:a16="http://schemas.microsoft.com/office/drawing/2014/main" id="{D36C77BB-3F4B-A19A-9D90-A235F0EEB982}"/>
              </a:ext>
            </a:extLst>
          </p:cNvPr>
          <p:cNvSpPr>
            <a:spLocks noChangeArrowheads="1"/>
          </p:cNvSpPr>
          <p:nvPr/>
        </p:nvSpPr>
        <p:spPr bwMode="auto">
          <a:xfrm>
            <a:off x="-161152" y="3913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CH" altLang="en-US" sz="800">
              <a:latin typeface="Calibri" panose="020F0502020204030204" pitchFamily="34" charset="0"/>
            </a:endParaRPr>
          </a:p>
          <a:p>
            <a:pPr>
              <a:spcBef>
                <a:spcPct val="0"/>
              </a:spcBef>
              <a:buFontTx/>
              <a:buNone/>
            </a:pPr>
            <a:r>
              <a:rPr lang="it-CH" altLang="en-US" sz="1800">
                <a:latin typeface="Calibri" panose="020F0502020204030204" pitchFamily="34" charset="0"/>
              </a:rPr>
              <a:t>    </a:t>
            </a:r>
          </a:p>
        </p:txBody>
      </p:sp>
      <p:sp>
        <p:nvSpPr>
          <p:cNvPr id="60424" name="Rectangle 15">
            <a:extLst>
              <a:ext uri="{FF2B5EF4-FFF2-40B4-BE49-F238E27FC236}">
                <a16:creationId xmlns:a16="http://schemas.microsoft.com/office/drawing/2014/main" id="{749BC022-51D5-2342-0875-262278005BEB}"/>
              </a:ext>
            </a:extLst>
          </p:cNvPr>
          <p:cNvSpPr>
            <a:spLocks noChangeArrowheads="1"/>
          </p:cNvSpPr>
          <p:nvPr/>
        </p:nvSpPr>
        <p:spPr bwMode="auto">
          <a:xfrm>
            <a:off x="0" y="745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60425" name="Rectangle 17">
            <a:extLst>
              <a:ext uri="{FF2B5EF4-FFF2-40B4-BE49-F238E27FC236}">
                <a16:creationId xmlns:a16="http://schemas.microsoft.com/office/drawing/2014/main" id="{39A25ACE-7398-BBDE-0F44-4DA0A163F04F}"/>
              </a:ext>
            </a:extLst>
          </p:cNvPr>
          <p:cNvSpPr>
            <a:spLocks noChangeArrowheads="1"/>
          </p:cNvSpPr>
          <p:nvPr/>
        </p:nvSpPr>
        <p:spPr bwMode="auto">
          <a:xfrm>
            <a:off x="0" y="10331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latin typeface="Calibri" panose="020F0502020204030204" pitchFamily="34" charset="0"/>
              </a:rPr>
              <a:t>                                                                </a:t>
            </a:r>
          </a:p>
        </p:txBody>
      </p:sp>
      <p:sp>
        <p:nvSpPr>
          <p:cNvPr id="60426" name="Rectangle 18">
            <a:extLst>
              <a:ext uri="{FF2B5EF4-FFF2-40B4-BE49-F238E27FC236}">
                <a16:creationId xmlns:a16="http://schemas.microsoft.com/office/drawing/2014/main" id="{E9A82B9C-CA6E-79EE-F058-79B4E0D128A7}"/>
              </a:ext>
            </a:extLst>
          </p:cNvPr>
          <p:cNvSpPr>
            <a:spLocks noChangeArrowheads="1"/>
          </p:cNvSpPr>
          <p:nvPr/>
        </p:nvSpPr>
        <p:spPr bwMode="auto">
          <a:xfrm>
            <a:off x="0" y="1318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60427" name="CasellaDiTesto 16">
            <a:extLst>
              <a:ext uri="{FF2B5EF4-FFF2-40B4-BE49-F238E27FC236}">
                <a16:creationId xmlns:a16="http://schemas.microsoft.com/office/drawing/2014/main" id="{572F1BB9-069E-474C-CADA-E6A4FB946762}"/>
              </a:ext>
            </a:extLst>
          </p:cNvPr>
          <p:cNvSpPr txBox="1">
            <a:spLocks noChangeArrowheads="1"/>
          </p:cNvSpPr>
          <p:nvPr/>
        </p:nvSpPr>
        <p:spPr bwMode="auto">
          <a:xfrm>
            <a:off x="5490348" y="1388270"/>
            <a:ext cx="2028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cs typeface="Arial" panose="020B0604020202020204" pitchFamily="34" charset="0"/>
              </a:rPr>
              <a:t>Esempio di                            semi-galleria                     artificiale</a:t>
            </a:r>
          </a:p>
        </p:txBody>
      </p:sp>
      <p:sp>
        <p:nvSpPr>
          <p:cNvPr id="60428" name="Segnaposto numero diapositiva 2">
            <a:extLst>
              <a:ext uri="{FF2B5EF4-FFF2-40B4-BE49-F238E27FC236}">
                <a16:creationId xmlns:a16="http://schemas.microsoft.com/office/drawing/2014/main" id="{553B99D9-7D1E-2643-EB30-38993274C314}"/>
              </a:ext>
            </a:extLst>
          </p:cNvPr>
          <p:cNvSpPr txBox="1">
            <a:spLocks noChangeArrowheads="1"/>
          </p:cNvSpPr>
          <p:nvPr/>
        </p:nvSpPr>
        <p:spPr bwMode="auto">
          <a:xfrm>
            <a:off x="7944307" y="5842795"/>
            <a:ext cx="7318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02542F8-12B7-47EF-84F4-8F83459729B2}" type="slidenum">
              <a:rPr lang="it-IT" altLang="en-US" sz="2000" b="1">
                <a:cs typeface="Arial" panose="020B0604020202020204" pitchFamily="34" charset="0"/>
              </a:rPr>
              <a:pPr algn="r" eaLnBrk="1" hangingPunct="1">
                <a:spcBef>
                  <a:spcPct val="0"/>
                </a:spcBef>
                <a:buFontTx/>
                <a:buNone/>
              </a:pPr>
              <a:t>31</a:t>
            </a:fld>
            <a:endParaRPr lang="it-IT" altLang="en-US" sz="2000" b="1" dirty="0">
              <a:cs typeface="Arial" panose="020B0604020202020204" pitchFamily="34" charset="0"/>
            </a:endParaRPr>
          </a:p>
        </p:txBody>
      </p:sp>
      <p:sp>
        <p:nvSpPr>
          <p:cNvPr id="2" name="Rettangolo 1">
            <a:extLst>
              <a:ext uri="{FF2B5EF4-FFF2-40B4-BE49-F238E27FC236}">
                <a16:creationId xmlns:a16="http://schemas.microsoft.com/office/drawing/2014/main" id="{663D598A-A841-DFF6-FBD3-409D8949CE91}"/>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2466" name="Segnaposto numero diapositiva 1">
            <a:extLst>
              <a:ext uri="{FF2B5EF4-FFF2-40B4-BE49-F238E27FC236}">
                <a16:creationId xmlns:a16="http://schemas.microsoft.com/office/drawing/2014/main" id="{8AD3BEAB-C716-013F-7ECB-7D7346FA167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E370D2-2063-4A3F-8199-D3DDCCBEF055}" type="slidenum">
              <a:rPr lang="it-IT" altLang="en-US" sz="1400" smtClean="0">
                <a:solidFill>
                  <a:srgbClr val="FFFFFF"/>
                </a:solidFill>
                <a:latin typeface="Calibri" panose="020F0502020204030204" pitchFamily="34" charset="0"/>
              </a:rPr>
              <a:pPr>
                <a:spcBef>
                  <a:spcPct val="0"/>
                </a:spcBef>
                <a:buFontTx/>
                <a:buNone/>
              </a:pPr>
              <a:t>32</a:t>
            </a:fld>
            <a:endParaRPr lang="it-IT" altLang="en-US" sz="1400">
              <a:solidFill>
                <a:srgbClr val="FFFFFF"/>
              </a:solidFill>
              <a:latin typeface="Calibri" panose="020F0502020204030204" pitchFamily="34" charset="0"/>
            </a:endParaRPr>
          </a:p>
        </p:txBody>
      </p:sp>
      <p:pic>
        <p:nvPicPr>
          <p:cNvPr id="277506" name="Immagine 1">
            <a:extLst>
              <a:ext uri="{FF2B5EF4-FFF2-40B4-BE49-F238E27FC236}">
                <a16:creationId xmlns:a16="http://schemas.microsoft.com/office/drawing/2014/main" id="{B45F29D2-32FD-3454-CCF4-97DA73C69A92}"/>
              </a:ext>
            </a:extLst>
          </p:cNvPr>
          <p:cNvPicPr>
            <a:picLocks noChangeAspect="1" noChangeArrowheads="1"/>
          </p:cNvPicPr>
          <p:nvPr/>
        </p:nvPicPr>
        <p:blipFill>
          <a:blip r:embed="rId3"/>
          <a:srcRect/>
          <a:stretch>
            <a:fillRect/>
          </a:stretch>
        </p:blipFill>
        <p:spPr bwMode="auto">
          <a:xfrm>
            <a:off x="611188" y="373063"/>
            <a:ext cx="3560762" cy="2376487"/>
          </a:xfrm>
          <a:prstGeom prst="rect">
            <a:avLst/>
          </a:prstGeom>
          <a:ln w="28575">
            <a:solidFill>
              <a:srgbClr val="000000"/>
            </a:solidFill>
            <a:miter lim="800000"/>
            <a:headEnd/>
            <a:tailEnd/>
          </a:ln>
          <a:effectLst>
            <a:outerShdw blurRad="292100" dist="139700" dir="2700000" algn="tl" rotWithShape="0">
              <a:srgbClr val="333333">
                <a:alpha val="65000"/>
              </a:srgbClr>
            </a:outerShdw>
          </a:effectLst>
        </p:spPr>
      </p:pic>
      <p:pic>
        <p:nvPicPr>
          <p:cNvPr id="277508" name="Picture 4" descr="Il tunnel salva-cervi di Gudo non piace all'Unione contadini | laRegione.ch">
            <a:extLst>
              <a:ext uri="{FF2B5EF4-FFF2-40B4-BE49-F238E27FC236}">
                <a16:creationId xmlns:a16="http://schemas.microsoft.com/office/drawing/2014/main" id="{6619C9EC-3661-BD85-155D-1D7C05D59E6D}"/>
              </a:ext>
            </a:extLst>
          </p:cNvPr>
          <p:cNvPicPr>
            <a:picLocks noChangeAspect="1" noChangeArrowheads="1"/>
          </p:cNvPicPr>
          <p:nvPr/>
        </p:nvPicPr>
        <p:blipFill>
          <a:blip r:embed="rId4"/>
          <a:srcRect/>
          <a:stretch>
            <a:fillRect/>
          </a:stretch>
        </p:blipFill>
        <p:spPr bwMode="auto">
          <a:xfrm>
            <a:off x="611188" y="2959100"/>
            <a:ext cx="7921625" cy="353060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2469" name="CasellaDiTesto 2">
            <a:extLst>
              <a:ext uri="{FF2B5EF4-FFF2-40B4-BE49-F238E27FC236}">
                <a16:creationId xmlns:a16="http://schemas.microsoft.com/office/drawing/2014/main" id="{E0816F91-FFB1-14CC-0800-F594D532BF17}"/>
              </a:ext>
            </a:extLst>
          </p:cNvPr>
          <p:cNvSpPr txBox="1">
            <a:spLocks noChangeArrowheads="1"/>
          </p:cNvSpPr>
          <p:nvPr/>
        </p:nvSpPr>
        <p:spPr bwMode="auto">
          <a:xfrm>
            <a:off x="4379913" y="368300"/>
            <a:ext cx="324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panose="020F0502020204030204" pitchFamily="34" charset="0"/>
              </a:rPr>
              <a:t>Galleria </a:t>
            </a:r>
            <a:r>
              <a:rPr lang="en-US" altLang="en-US" sz="1800" dirty="0" err="1">
                <a:latin typeface="Calibri" panose="020F0502020204030204" pitchFamily="34" charset="0"/>
              </a:rPr>
              <a:t>artificiale</a:t>
            </a:r>
            <a:r>
              <a:rPr lang="en-US" altLang="en-US" sz="1800" dirty="0">
                <a:latin typeface="Calibri" panose="020F0502020204030204" pitchFamily="34" charset="0"/>
              </a:rPr>
              <a:t> </a:t>
            </a:r>
            <a:r>
              <a:rPr lang="en-US" altLang="en-US" sz="1800" dirty="0" err="1">
                <a:latin typeface="Calibri" panose="020F0502020204030204" pitchFamily="34" charset="0"/>
              </a:rPr>
              <a:t>coperta</a:t>
            </a:r>
            <a:r>
              <a:rPr lang="en-US" altLang="en-US" sz="1800" dirty="0">
                <a:latin typeface="Calibri" panose="020F0502020204030204" pitchFamily="34" charset="0"/>
              </a:rPr>
              <a:t> </a:t>
            </a:r>
          </a:p>
          <a:p>
            <a:pPr>
              <a:spcBef>
                <a:spcPct val="0"/>
              </a:spcBef>
              <a:buFontTx/>
              <a:buNone/>
            </a:pPr>
            <a:r>
              <a:rPr lang="en-US" altLang="en-US" sz="1800" dirty="0">
                <a:latin typeface="Calibri" panose="020F0502020204030204" pitchFamily="34" charset="0"/>
              </a:rPr>
              <a:t>a Milano - Via Portello</a:t>
            </a:r>
          </a:p>
        </p:txBody>
      </p:sp>
      <p:sp>
        <p:nvSpPr>
          <p:cNvPr id="62470" name="CasellaDiTesto 3">
            <a:extLst>
              <a:ext uri="{FF2B5EF4-FFF2-40B4-BE49-F238E27FC236}">
                <a16:creationId xmlns:a16="http://schemas.microsoft.com/office/drawing/2014/main" id="{E2AFDD20-BF67-1143-E3E2-8AC8A77FBE34}"/>
              </a:ext>
            </a:extLst>
          </p:cNvPr>
          <p:cNvSpPr txBox="1">
            <a:spLocks noChangeArrowheads="1"/>
          </p:cNvSpPr>
          <p:nvPr/>
        </p:nvSpPr>
        <p:spPr bwMode="auto">
          <a:xfrm>
            <a:off x="4379913" y="2486025"/>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panose="020F0502020204030204" pitchFamily="34" charset="0"/>
              </a:rPr>
              <a:t>Galleria </a:t>
            </a:r>
            <a:r>
              <a:rPr lang="en-US" altLang="en-US" sz="1800" dirty="0" err="1">
                <a:latin typeface="Calibri" panose="020F0502020204030204" pitchFamily="34" charset="0"/>
              </a:rPr>
              <a:t>artificiale</a:t>
            </a:r>
            <a:r>
              <a:rPr lang="en-US" altLang="en-US" sz="1800" dirty="0">
                <a:latin typeface="Calibri" panose="020F0502020204030204" pitchFamily="34" charset="0"/>
              </a:rPr>
              <a:t> </a:t>
            </a:r>
            <a:r>
              <a:rPr lang="en-US" altLang="en-US" sz="1800" dirty="0" err="1">
                <a:latin typeface="Calibri" panose="020F0502020204030204" pitchFamily="34" charset="0"/>
              </a:rPr>
              <a:t>coperta</a:t>
            </a:r>
            <a:r>
              <a:rPr lang="en-US" altLang="en-US" sz="1800" dirty="0">
                <a:latin typeface="Calibri" panose="020F0502020204030204" pitchFamily="34" charset="0"/>
              </a:rPr>
              <a:t> a Taverne</a:t>
            </a:r>
          </a:p>
        </p:txBody>
      </p:sp>
      <p:sp>
        <p:nvSpPr>
          <p:cNvPr id="62471" name="Segnaposto numero diapositiva 2">
            <a:extLst>
              <a:ext uri="{FF2B5EF4-FFF2-40B4-BE49-F238E27FC236}">
                <a16:creationId xmlns:a16="http://schemas.microsoft.com/office/drawing/2014/main" id="{AF04D3AA-1247-437B-AD89-9BFFEFBAAB2C}"/>
              </a:ext>
            </a:extLst>
          </p:cNvPr>
          <p:cNvSpPr txBox="1">
            <a:spLocks noChangeArrowheads="1"/>
          </p:cNvSpPr>
          <p:nvPr/>
        </p:nvSpPr>
        <p:spPr bwMode="auto">
          <a:xfrm>
            <a:off x="7821613" y="469900"/>
            <a:ext cx="7302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2D87FF5-4155-4DAA-B19A-05D3B447471B}" type="slidenum">
              <a:rPr lang="it-IT" altLang="en-US" sz="2000" b="1">
                <a:cs typeface="Arial" panose="020B0604020202020204" pitchFamily="34" charset="0"/>
              </a:rPr>
              <a:pPr algn="r" eaLnBrk="1" hangingPunct="1">
                <a:spcBef>
                  <a:spcPct val="0"/>
                </a:spcBef>
                <a:buFontTx/>
                <a:buNone/>
              </a:pPr>
              <a:t>32</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1BE56C23-DDF3-781B-5747-EF365942A87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62473" name="CasellaDiTesto 2">
            <a:extLst>
              <a:ext uri="{FF2B5EF4-FFF2-40B4-BE49-F238E27FC236}">
                <a16:creationId xmlns:a16="http://schemas.microsoft.com/office/drawing/2014/main" id="{577CF897-37EE-C20A-55D5-BAFA54E0EFB1}"/>
              </a:ext>
            </a:extLst>
          </p:cNvPr>
          <p:cNvSpPr txBox="1">
            <a:spLocks noChangeArrowheads="1"/>
          </p:cNvSpPr>
          <p:nvPr/>
        </p:nvSpPr>
        <p:spPr bwMode="auto">
          <a:xfrm>
            <a:off x="4946650" y="1400175"/>
            <a:ext cx="30511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cs typeface="Arial" panose="020B0604020202020204" pitchFamily="34" charset="0"/>
              </a:rPr>
              <a:t>La galleria artificiale</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3490" name="Segnaposto numero diapositiva 1">
            <a:extLst>
              <a:ext uri="{FF2B5EF4-FFF2-40B4-BE49-F238E27FC236}">
                <a16:creationId xmlns:a16="http://schemas.microsoft.com/office/drawing/2014/main" id="{B8140858-F3D2-5E50-0C68-D5506A50FF1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BD73CB-2895-4DC6-AB94-4C034C9A58E5}" type="slidenum">
              <a:rPr lang="it-IT" altLang="en-US" sz="1400" smtClean="0">
                <a:solidFill>
                  <a:srgbClr val="FFFFFF"/>
                </a:solidFill>
                <a:latin typeface="Calibri" panose="020F0502020204030204" pitchFamily="34" charset="0"/>
              </a:rPr>
              <a:pPr>
                <a:spcBef>
                  <a:spcPct val="0"/>
                </a:spcBef>
                <a:buFontTx/>
                <a:buNone/>
              </a:pPr>
              <a:t>33</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DA18A72C-2588-FD28-201B-B58C9288AFC0}"/>
              </a:ext>
            </a:extLst>
          </p:cNvPr>
          <p:cNvPicPr>
            <a:picLocks noChangeAspect="1"/>
          </p:cNvPicPr>
          <p:nvPr/>
        </p:nvPicPr>
        <p:blipFill>
          <a:blip r:embed="rId3"/>
          <a:stretch>
            <a:fillRect/>
          </a:stretch>
        </p:blipFill>
        <p:spPr>
          <a:xfrm>
            <a:off x="1081088" y="655638"/>
            <a:ext cx="7021512" cy="4679950"/>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sp>
        <p:nvSpPr>
          <p:cNvPr id="63492" name="CasellaDiTesto 4">
            <a:extLst>
              <a:ext uri="{FF2B5EF4-FFF2-40B4-BE49-F238E27FC236}">
                <a16:creationId xmlns:a16="http://schemas.microsoft.com/office/drawing/2014/main" id="{6115F970-DBA1-41E6-8356-D6B9083924CD}"/>
              </a:ext>
            </a:extLst>
          </p:cNvPr>
          <p:cNvSpPr txBox="1">
            <a:spLocks noChangeArrowheads="1"/>
          </p:cNvSpPr>
          <p:nvPr/>
        </p:nvSpPr>
        <p:spPr bwMode="auto">
          <a:xfrm>
            <a:off x="1139825" y="5697538"/>
            <a:ext cx="648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cs typeface="Arial" panose="020B0604020202020204" pitchFamily="34" charset="0"/>
              </a:rPr>
              <a:t>Costruzione di una galleria artificiale prefabbricata</a:t>
            </a:r>
          </a:p>
        </p:txBody>
      </p:sp>
      <p:sp>
        <p:nvSpPr>
          <p:cNvPr id="63493" name="Segnaposto numero diapositiva 2">
            <a:extLst>
              <a:ext uri="{FF2B5EF4-FFF2-40B4-BE49-F238E27FC236}">
                <a16:creationId xmlns:a16="http://schemas.microsoft.com/office/drawing/2014/main" id="{6AB463D7-1557-E304-F0AF-3CD361BC1B08}"/>
              </a:ext>
            </a:extLst>
          </p:cNvPr>
          <p:cNvSpPr txBox="1">
            <a:spLocks noChangeArrowheads="1"/>
          </p:cNvSpPr>
          <p:nvPr/>
        </p:nvSpPr>
        <p:spPr bwMode="auto">
          <a:xfrm>
            <a:off x="7524750" y="5697538"/>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97F4415-1BA3-4BB2-A592-D9870E8A5373}" type="slidenum">
              <a:rPr lang="it-IT" altLang="en-US" sz="2000" b="1">
                <a:cs typeface="Arial" panose="020B0604020202020204" pitchFamily="34" charset="0"/>
              </a:rPr>
              <a:pPr algn="r" eaLnBrk="1" hangingPunct="1">
                <a:spcBef>
                  <a:spcPct val="0"/>
                </a:spcBef>
                <a:buFontTx/>
                <a:buNone/>
              </a:pPr>
              <a:t>33</a:t>
            </a:fld>
            <a:endParaRPr lang="it-IT" altLang="en-US" sz="2000" b="1">
              <a:cs typeface="Arial" panose="020B0604020202020204" pitchFamily="34" charset="0"/>
            </a:endParaRPr>
          </a:p>
        </p:txBody>
      </p:sp>
      <p:sp>
        <p:nvSpPr>
          <p:cNvPr id="7" name="Rettangolo 6">
            <a:extLst>
              <a:ext uri="{FF2B5EF4-FFF2-40B4-BE49-F238E27FC236}">
                <a16:creationId xmlns:a16="http://schemas.microsoft.com/office/drawing/2014/main" id="{394D0D67-A991-AD65-7AF1-A146B9C017BF}"/>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8901B97-A09B-A3EF-1303-AF0BA8996F7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5" name="Immagine 4">
            <a:extLst>
              <a:ext uri="{FF2B5EF4-FFF2-40B4-BE49-F238E27FC236}">
                <a16:creationId xmlns:a16="http://schemas.microsoft.com/office/drawing/2014/main" id="{CAFA49E1-43BD-671D-B600-1ED210C7C1BF}"/>
              </a:ext>
            </a:extLst>
          </p:cNvPr>
          <p:cNvPicPr>
            <a:picLocks noChangeAspect="1"/>
          </p:cNvPicPr>
          <p:nvPr/>
        </p:nvPicPr>
        <p:blipFill>
          <a:blip r:embed="rId3"/>
          <a:stretch>
            <a:fillRect/>
          </a:stretch>
        </p:blipFill>
        <p:spPr>
          <a:xfrm>
            <a:off x="520700" y="3101975"/>
            <a:ext cx="5695950" cy="310991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4516" name="CasellaDiTesto 9">
            <a:extLst>
              <a:ext uri="{FF2B5EF4-FFF2-40B4-BE49-F238E27FC236}">
                <a16:creationId xmlns:a16="http://schemas.microsoft.com/office/drawing/2014/main" id="{7D9EA6CF-170C-FE4A-8E89-8AFA2046DA3C}"/>
              </a:ext>
            </a:extLst>
          </p:cNvPr>
          <p:cNvSpPr txBox="1">
            <a:spLocks noChangeArrowheads="1"/>
          </p:cNvSpPr>
          <p:nvPr/>
        </p:nvSpPr>
        <p:spPr bwMode="auto">
          <a:xfrm>
            <a:off x="6835775" y="3573463"/>
            <a:ext cx="15128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cs typeface="Arial" panose="020B0604020202020204" pitchFamily="34" charset="0"/>
              </a:rPr>
              <a:t>Lo spazio sopra la galleria artificiale                   </a:t>
            </a:r>
            <a:r>
              <a:rPr lang="en-US" altLang="en-US" sz="2000" b="1" u="sng">
                <a:cs typeface="Arial" panose="020B0604020202020204" pitchFamily="34" charset="0"/>
              </a:rPr>
              <a:t>è fruibile.</a:t>
            </a:r>
          </a:p>
        </p:txBody>
      </p:sp>
      <p:sp>
        <p:nvSpPr>
          <p:cNvPr id="64517" name="Segnaposto numero diapositiva 2">
            <a:extLst>
              <a:ext uri="{FF2B5EF4-FFF2-40B4-BE49-F238E27FC236}">
                <a16:creationId xmlns:a16="http://schemas.microsoft.com/office/drawing/2014/main" id="{44211B1B-B5F1-2691-CF13-C0E3C515320F}"/>
              </a:ext>
            </a:extLst>
          </p:cNvPr>
          <p:cNvSpPr txBox="1">
            <a:spLocks noChangeArrowheads="1"/>
          </p:cNvSpPr>
          <p:nvPr/>
        </p:nvSpPr>
        <p:spPr bwMode="auto">
          <a:xfrm>
            <a:off x="6965950" y="562451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9573C7A-8507-4805-ACD5-43DB7B7D5989}" type="slidenum">
              <a:rPr lang="it-IT" altLang="en-US" sz="2000" b="1">
                <a:cs typeface="Arial" panose="020B0604020202020204" pitchFamily="34" charset="0"/>
              </a:rPr>
              <a:pPr algn="r" eaLnBrk="1" hangingPunct="1">
                <a:spcBef>
                  <a:spcPct val="0"/>
                </a:spcBef>
                <a:buFontTx/>
                <a:buNone/>
              </a:pPr>
              <a:t>34</a:t>
            </a:fld>
            <a:endParaRPr lang="it-IT" altLang="en-US" sz="2000" b="1">
              <a:cs typeface="Arial" panose="020B0604020202020204" pitchFamily="34" charset="0"/>
            </a:endParaRPr>
          </a:p>
        </p:txBody>
      </p:sp>
      <p:pic>
        <p:nvPicPr>
          <p:cNvPr id="15" name="Immagine 14">
            <a:extLst>
              <a:ext uri="{FF2B5EF4-FFF2-40B4-BE49-F238E27FC236}">
                <a16:creationId xmlns:a16="http://schemas.microsoft.com/office/drawing/2014/main" id="{5A636EB3-6947-88F5-F241-5BD74F8A4376}"/>
              </a:ext>
            </a:extLst>
          </p:cNvPr>
          <p:cNvPicPr>
            <a:picLocks noChangeAspect="1"/>
          </p:cNvPicPr>
          <p:nvPr/>
        </p:nvPicPr>
        <p:blipFill rotWithShape="1">
          <a:blip r:embed="rId4"/>
          <a:srcRect t="14128" b="13216"/>
          <a:stretch/>
        </p:blipFill>
        <p:spPr>
          <a:xfrm>
            <a:off x="4643438" y="620713"/>
            <a:ext cx="4057650" cy="22113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2210FA68-2F51-3C71-FB35-C3E8581417C9}"/>
              </a:ext>
            </a:extLst>
          </p:cNvPr>
          <p:cNvPicPr>
            <a:picLocks noChangeAspect="1"/>
          </p:cNvPicPr>
          <p:nvPr/>
        </p:nvPicPr>
        <p:blipFill>
          <a:blip r:embed="rId5"/>
          <a:stretch>
            <a:fillRect/>
          </a:stretch>
        </p:blipFill>
        <p:spPr>
          <a:xfrm>
            <a:off x="523875" y="620713"/>
            <a:ext cx="3937000" cy="22113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538" name="Segnaposto numero diapositiva 1">
            <a:extLst>
              <a:ext uri="{FF2B5EF4-FFF2-40B4-BE49-F238E27FC236}">
                <a16:creationId xmlns:a16="http://schemas.microsoft.com/office/drawing/2014/main" id="{BF4C0A35-5148-9927-E7E4-615853EC0AB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8C46C3-40CB-4AC7-B20E-A96ED4B2F5D5}" type="slidenum">
              <a:rPr lang="it-IT" altLang="en-US" sz="1400" smtClean="0">
                <a:solidFill>
                  <a:srgbClr val="FFFFFF"/>
                </a:solidFill>
                <a:latin typeface="Calibri" panose="020F0502020204030204" pitchFamily="34" charset="0"/>
              </a:rPr>
              <a:pPr>
                <a:spcBef>
                  <a:spcPct val="0"/>
                </a:spcBef>
                <a:buFontTx/>
                <a:buNone/>
              </a:pPr>
              <a:t>35</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ACC4B36B-A509-62B9-2881-EE1B6512249E}"/>
              </a:ext>
            </a:extLst>
          </p:cNvPr>
          <p:cNvPicPr>
            <a:picLocks noChangeAspect="1"/>
          </p:cNvPicPr>
          <p:nvPr/>
        </p:nvPicPr>
        <p:blipFill>
          <a:blip r:embed="rId3"/>
          <a:stretch>
            <a:fillRect/>
          </a:stretch>
        </p:blipFill>
        <p:spPr>
          <a:xfrm>
            <a:off x="468313" y="577850"/>
            <a:ext cx="7794625" cy="273685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19010064-BBA9-D6F4-36FA-AFD5333C0870}"/>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8" name="Immagine 7">
            <a:extLst>
              <a:ext uri="{FF2B5EF4-FFF2-40B4-BE49-F238E27FC236}">
                <a16:creationId xmlns:a16="http://schemas.microsoft.com/office/drawing/2014/main" id="{063BF841-0CE3-3BF0-F56C-DC0A028C871C}"/>
              </a:ext>
            </a:extLst>
          </p:cNvPr>
          <p:cNvPicPr>
            <a:picLocks noChangeAspect="1"/>
          </p:cNvPicPr>
          <p:nvPr/>
        </p:nvPicPr>
        <p:blipFill>
          <a:blip r:embed="rId4"/>
          <a:stretch>
            <a:fillRect/>
          </a:stretch>
        </p:blipFill>
        <p:spPr>
          <a:xfrm>
            <a:off x="468313" y="3595688"/>
            <a:ext cx="4283075" cy="26844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5542" name="CasellaDiTesto 8">
            <a:extLst>
              <a:ext uri="{FF2B5EF4-FFF2-40B4-BE49-F238E27FC236}">
                <a16:creationId xmlns:a16="http://schemas.microsoft.com/office/drawing/2014/main" id="{5E99CCB5-9C10-74C2-A650-7CDFE3851397}"/>
              </a:ext>
            </a:extLst>
          </p:cNvPr>
          <p:cNvSpPr txBox="1">
            <a:spLocks noChangeArrowheads="1"/>
          </p:cNvSpPr>
          <p:nvPr/>
        </p:nvSpPr>
        <p:spPr bwMode="auto">
          <a:xfrm>
            <a:off x="5364163" y="4432300"/>
            <a:ext cx="2808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cs typeface="Arial" panose="020B0604020202020204" pitchFamily="34" charset="0"/>
              </a:rPr>
              <a:t>La sovrapposizione delle infrastrutture</a:t>
            </a:r>
          </a:p>
        </p:txBody>
      </p:sp>
      <p:sp>
        <p:nvSpPr>
          <p:cNvPr id="65543" name="Segnaposto numero diapositiva 2">
            <a:extLst>
              <a:ext uri="{FF2B5EF4-FFF2-40B4-BE49-F238E27FC236}">
                <a16:creationId xmlns:a16="http://schemas.microsoft.com/office/drawing/2014/main" id="{FB894384-8F3D-9835-2DA5-8795134EF07C}"/>
              </a:ext>
            </a:extLst>
          </p:cNvPr>
          <p:cNvSpPr txBox="1">
            <a:spLocks noChangeArrowheads="1"/>
          </p:cNvSpPr>
          <p:nvPr/>
        </p:nvSpPr>
        <p:spPr bwMode="auto">
          <a:xfrm>
            <a:off x="7524750" y="5697538"/>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3809415-574B-4542-888A-FD2ABEFA4889}" type="slidenum">
              <a:rPr lang="it-IT" altLang="en-US" sz="2000" b="1">
                <a:cs typeface="Arial" panose="020B0604020202020204" pitchFamily="34" charset="0"/>
              </a:rPr>
              <a:pPr algn="r" eaLnBrk="1" hangingPunct="1">
                <a:spcBef>
                  <a:spcPct val="0"/>
                </a:spcBef>
                <a:buFontTx/>
                <a:buNone/>
              </a:pPr>
              <a:t>35</a:t>
            </a:fld>
            <a:endParaRPr lang="it-IT" altLang="en-US" sz="2000" b="1">
              <a:cs typeface="Arial" panose="020B0604020202020204" pitchFamily="34" charset="0"/>
            </a:endParaRPr>
          </a:p>
        </p:txBody>
      </p:sp>
      <p:sp>
        <p:nvSpPr>
          <p:cNvPr id="65544" name="CasellaDiTesto 10">
            <a:extLst>
              <a:ext uri="{FF2B5EF4-FFF2-40B4-BE49-F238E27FC236}">
                <a16:creationId xmlns:a16="http://schemas.microsoft.com/office/drawing/2014/main" id="{E14B19F0-EB59-56EE-92A5-581747ADFC81}"/>
              </a:ext>
            </a:extLst>
          </p:cNvPr>
          <p:cNvSpPr txBox="1">
            <a:spLocks noChangeArrowheads="1"/>
          </p:cNvSpPr>
          <p:nvPr/>
        </p:nvSpPr>
        <p:spPr bwMode="auto">
          <a:xfrm>
            <a:off x="4933950" y="592455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Sementina ?</a:t>
            </a: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6562" name="Segnaposto numero diapositiva 1">
            <a:extLst>
              <a:ext uri="{FF2B5EF4-FFF2-40B4-BE49-F238E27FC236}">
                <a16:creationId xmlns:a16="http://schemas.microsoft.com/office/drawing/2014/main" id="{D71DF681-1397-01FA-0BD6-555D28BFB2D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1BE66C-3B11-4B63-AB24-4FF84F49A955}" type="slidenum">
              <a:rPr lang="it-IT" altLang="en-US" sz="1400" smtClean="0">
                <a:solidFill>
                  <a:srgbClr val="FFFFFF"/>
                </a:solidFill>
                <a:latin typeface="Calibri" panose="020F0502020204030204" pitchFamily="34" charset="0"/>
              </a:rPr>
              <a:pPr>
                <a:spcBef>
                  <a:spcPct val="0"/>
                </a:spcBef>
                <a:buFontTx/>
                <a:buNone/>
              </a:pPr>
              <a:t>36</a:t>
            </a:fld>
            <a:endParaRPr lang="it-IT" altLang="en-US" sz="1400">
              <a:solidFill>
                <a:srgbClr val="FFFFFF"/>
              </a:solidFill>
              <a:latin typeface="Calibri" panose="020F0502020204030204" pitchFamily="34" charset="0"/>
            </a:endParaRPr>
          </a:p>
        </p:txBody>
      </p:sp>
      <p:pic>
        <p:nvPicPr>
          <p:cNvPr id="3" name="Picture 1">
            <a:extLst>
              <a:ext uri="{FF2B5EF4-FFF2-40B4-BE49-F238E27FC236}">
                <a16:creationId xmlns:a16="http://schemas.microsoft.com/office/drawing/2014/main" id="{DD845314-299E-09E4-F293-676511787B0A}"/>
              </a:ext>
            </a:extLst>
          </p:cNvPr>
          <p:cNvPicPr>
            <a:picLocks noChangeAspect="1" noChangeArrowheads="1"/>
          </p:cNvPicPr>
          <p:nvPr/>
        </p:nvPicPr>
        <p:blipFill>
          <a:blip r:embed="rId4"/>
          <a:srcRect/>
          <a:stretch>
            <a:fillRect/>
          </a:stretch>
        </p:blipFill>
        <p:spPr bwMode="auto">
          <a:xfrm>
            <a:off x="684213" y="458788"/>
            <a:ext cx="3746500" cy="282575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6564" name="CasellaDiTesto 3">
            <a:extLst>
              <a:ext uri="{FF2B5EF4-FFF2-40B4-BE49-F238E27FC236}">
                <a16:creationId xmlns:a16="http://schemas.microsoft.com/office/drawing/2014/main" id="{2AE35BFA-1D47-AC40-0FD0-2A1DF761B21D}"/>
              </a:ext>
            </a:extLst>
          </p:cNvPr>
          <p:cNvSpPr txBox="1">
            <a:spLocks noChangeArrowheads="1"/>
          </p:cNvSpPr>
          <p:nvPr/>
        </p:nvSpPr>
        <p:spPr bwMode="auto">
          <a:xfrm>
            <a:off x="5275263" y="730250"/>
            <a:ext cx="2133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cs typeface="Arial" panose="020B0604020202020204" pitchFamily="34" charset="0"/>
              </a:rPr>
              <a:t>La strada cantonale sopraelevata che collega Claro e Preonzo.</a:t>
            </a:r>
          </a:p>
        </p:txBody>
      </p:sp>
      <p:sp>
        <p:nvSpPr>
          <p:cNvPr id="66565" name="CasellaDiTesto 4">
            <a:extLst>
              <a:ext uri="{FF2B5EF4-FFF2-40B4-BE49-F238E27FC236}">
                <a16:creationId xmlns:a16="http://schemas.microsoft.com/office/drawing/2014/main" id="{D5710EDE-958B-84FA-80D5-B724F957A828}"/>
              </a:ext>
            </a:extLst>
          </p:cNvPr>
          <p:cNvSpPr txBox="1">
            <a:spLocks noChangeArrowheads="1"/>
          </p:cNvSpPr>
          <p:nvPr/>
        </p:nvSpPr>
        <p:spPr bwMode="auto">
          <a:xfrm>
            <a:off x="523875" y="3937000"/>
            <a:ext cx="28527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Questa potrebbe essere  una soluzione anche per           la strada del Piano tra Cadenazzo e Gudo: la superficie sottostante è riservata per il traffico  locale e agricolo.</a:t>
            </a:r>
          </a:p>
        </p:txBody>
      </p:sp>
      <p:sp>
        <p:nvSpPr>
          <p:cNvPr id="66566" name="Segnaposto numero diapositiva 2">
            <a:extLst>
              <a:ext uri="{FF2B5EF4-FFF2-40B4-BE49-F238E27FC236}">
                <a16:creationId xmlns:a16="http://schemas.microsoft.com/office/drawing/2014/main" id="{1032FF35-DD75-FB40-4222-70ED44A99CE6}"/>
              </a:ext>
            </a:extLst>
          </p:cNvPr>
          <p:cNvSpPr txBox="1">
            <a:spLocks noChangeArrowheads="1"/>
          </p:cNvSpPr>
          <p:nvPr/>
        </p:nvSpPr>
        <p:spPr bwMode="auto">
          <a:xfrm>
            <a:off x="7767638" y="2570163"/>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B9DE15B-61ED-41B1-A48B-5D0DF1E37057}" type="slidenum">
              <a:rPr lang="it-IT" altLang="en-US" sz="2000" b="1">
                <a:cs typeface="Arial" panose="020B0604020202020204" pitchFamily="34" charset="0"/>
              </a:rPr>
              <a:pPr algn="r" eaLnBrk="1" hangingPunct="1">
                <a:spcBef>
                  <a:spcPct val="0"/>
                </a:spcBef>
                <a:buFontTx/>
                <a:buNone/>
              </a:pPr>
              <a:t>36</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087F4DA4-EAF2-1C18-AF41-CB626F0BA91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66568" name="Immagine 4">
            <a:extLst>
              <a:ext uri="{FF2B5EF4-FFF2-40B4-BE49-F238E27FC236}">
                <a16:creationId xmlns:a16="http://schemas.microsoft.com/office/drawing/2014/main" id="{C774B02A-1BCD-0111-28BD-64C10CF5B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3284538"/>
            <a:ext cx="561498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8610" name="Segnaposto numero diapositiva 1">
            <a:extLst>
              <a:ext uri="{FF2B5EF4-FFF2-40B4-BE49-F238E27FC236}">
                <a16:creationId xmlns:a16="http://schemas.microsoft.com/office/drawing/2014/main" id="{D3FDFDC9-F946-743A-E18B-953FF9CB217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2DBAF5-88BB-415A-A84A-BA4A2F92A408}" type="slidenum">
              <a:rPr lang="it-IT" altLang="en-US" sz="1400" smtClean="0">
                <a:solidFill>
                  <a:srgbClr val="FFFFFF"/>
                </a:solidFill>
                <a:latin typeface="Calibri" panose="020F0502020204030204" pitchFamily="34" charset="0"/>
              </a:rPr>
              <a:pPr>
                <a:spcBef>
                  <a:spcPct val="0"/>
                </a:spcBef>
                <a:buFontTx/>
                <a:buNone/>
              </a:pPr>
              <a:t>37</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FB545797-0E62-1666-1779-DF7FE0431BAC}"/>
              </a:ext>
            </a:extLst>
          </p:cNvPr>
          <p:cNvPicPr>
            <a:picLocks noChangeAspect="1"/>
          </p:cNvPicPr>
          <p:nvPr/>
        </p:nvPicPr>
        <p:blipFill rotWithShape="1">
          <a:blip r:embed="rId3"/>
          <a:srcRect t="13295" b="7487"/>
          <a:stretch/>
        </p:blipFill>
        <p:spPr>
          <a:xfrm>
            <a:off x="695325" y="582613"/>
            <a:ext cx="6230938" cy="277653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C69D5964-0F78-744E-98CE-3FE8C42B5635}"/>
              </a:ext>
            </a:extLst>
          </p:cNvPr>
          <p:cNvPicPr>
            <a:picLocks noChangeAspect="1"/>
          </p:cNvPicPr>
          <p:nvPr/>
        </p:nvPicPr>
        <p:blipFill>
          <a:blip r:embed="rId4"/>
          <a:stretch>
            <a:fillRect/>
          </a:stretch>
        </p:blipFill>
        <p:spPr>
          <a:xfrm>
            <a:off x="4645025" y="3600450"/>
            <a:ext cx="3816350" cy="267493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8613" name="Segnaposto numero diapositiva 2">
            <a:extLst>
              <a:ext uri="{FF2B5EF4-FFF2-40B4-BE49-F238E27FC236}">
                <a16:creationId xmlns:a16="http://schemas.microsoft.com/office/drawing/2014/main" id="{E1BF00EC-5D23-9818-94B7-1316F10BB551}"/>
              </a:ext>
            </a:extLst>
          </p:cNvPr>
          <p:cNvSpPr txBox="1">
            <a:spLocks noChangeArrowheads="1"/>
          </p:cNvSpPr>
          <p:nvPr/>
        </p:nvSpPr>
        <p:spPr bwMode="auto">
          <a:xfrm>
            <a:off x="7452320" y="1628800"/>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839F2C0-E696-4D8D-A0BE-59E23F0DA188}" type="slidenum">
              <a:rPr lang="it-IT" altLang="en-US" sz="2000" b="1">
                <a:cs typeface="Arial" panose="020B0604020202020204" pitchFamily="34" charset="0"/>
              </a:rPr>
              <a:pPr algn="r" eaLnBrk="1" hangingPunct="1">
                <a:spcBef>
                  <a:spcPct val="0"/>
                </a:spcBef>
                <a:buFontTx/>
                <a:buNone/>
              </a:pPr>
              <a:t>37</a:t>
            </a:fld>
            <a:endParaRPr lang="it-IT" altLang="en-US" sz="2000" b="1" dirty="0">
              <a:cs typeface="Arial" panose="020B0604020202020204" pitchFamily="34" charset="0"/>
            </a:endParaRPr>
          </a:p>
        </p:txBody>
      </p:sp>
      <p:sp>
        <p:nvSpPr>
          <p:cNvPr id="68614" name="CasellaDiTesto 7">
            <a:extLst>
              <a:ext uri="{FF2B5EF4-FFF2-40B4-BE49-F238E27FC236}">
                <a16:creationId xmlns:a16="http://schemas.microsoft.com/office/drawing/2014/main" id="{57DC02AA-A65A-35DF-547F-83693D0081D6}"/>
              </a:ext>
            </a:extLst>
          </p:cNvPr>
          <p:cNvSpPr txBox="1">
            <a:spLocks noChangeArrowheads="1"/>
          </p:cNvSpPr>
          <p:nvPr/>
        </p:nvSpPr>
        <p:spPr bwMode="auto">
          <a:xfrm>
            <a:off x="899592" y="3789040"/>
            <a:ext cx="33192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cs typeface="Arial" panose="020B0604020202020204" pitchFamily="34" charset="0"/>
              </a:rPr>
              <a:t>Il </a:t>
            </a:r>
            <a:r>
              <a:rPr lang="en-US" altLang="en-US" sz="2000" b="1" dirty="0" err="1">
                <a:cs typeface="Arial" panose="020B0604020202020204" pitchFamily="34" charset="0"/>
              </a:rPr>
              <a:t>viadotto</a:t>
            </a:r>
            <a:r>
              <a:rPr lang="en-US" altLang="en-US" sz="2000" b="1" dirty="0">
                <a:cs typeface="Arial" panose="020B0604020202020204" pitchFamily="34" charset="0"/>
              </a:rPr>
              <a:t> </a:t>
            </a:r>
            <a:r>
              <a:rPr lang="en-US" altLang="en-US" sz="2000" b="1" dirty="0" err="1">
                <a:cs typeface="Arial" panose="020B0604020202020204" pitchFamily="34" charset="0"/>
              </a:rPr>
              <a:t>insonorizzato</a:t>
            </a:r>
            <a:r>
              <a:rPr lang="en-US" altLang="en-US" sz="2000" b="1" dirty="0">
                <a:cs typeface="Arial" panose="020B0604020202020204" pitchFamily="34" charset="0"/>
              </a:rPr>
              <a:t> di </a:t>
            </a:r>
            <a:r>
              <a:rPr lang="en-US" altLang="en-US" sz="2000" b="1" dirty="0" err="1">
                <a:cs typeface="Arial" panose="020B0604020202020204" pitchFamily="34" charset="0"/>
              </a:rPr>
              <a:t>Ebikon</a:t>
            </a:r>
            <a:r>
              <a:rPr lang="en-US" altLang="en-US" sz="2000" b="1" dirty="0">
                <a:cs typeface="Arial" panose="020B0604020202020204" pitchFamily="34" charset="0"/>
              </a:rPr>
              <a:t> </a:t>
            </a:r>
            <a:r>
              <a:rPr lang="en-US" altLang="en-US" sz="2000" b="1" dirty="0" err="1">
                <a:cs typeface="Arial" panose="020B0604020202020204" pitchFamily="34" charset="0"/>
              </a:rPr>
              <a:t>presso</a:t>
            </a:r>
            <a:r>
              <a:rPr lang="en-US" altLang="en-US" sz="2000" b="1" dirty="0">
                <a:cs typeface="Arial" panose="020B0604020202020204" pitchFamily="34" charset="0"/>
              </a:rPr>
              <a:t> </a:t>
            </a:r>
            <a:r>
              <a:rPr lang="en-US" altLang="en-US" sz="2000" b="1" dirty="0" err="1">
                <a:cs typeface="Arial" panose="020B0604020202020204" pitchFamily="34" charset="0"/>
              </a:rPr>
              <a:t>Lucerna</a:t>
            </a:r>
            <a:endParaRPr lang="en-US" altLang="en-US" sz="2000" b="1" dirty="0">
              <a:cs typeface="Arial" panose="020B0604020202020204" pitchFamily="34" charset="0"/>
            </a:endParaRPr>
          </a:p>
        </p:txBody>
      </p:sp>
      <p:sp>
        <p:nvSpPr>
          <p:cNvPr id="9" name="Rettangolo 8">
            <a:extLst>
              <a:ext uri="{FF2B5EF4-FFF2-40B4-BE49-F238E27FC236}">
                <a16:creationId xmlns:a16="http://schemas.microsoft.com/office/drawing/2014/main" id="{28D60BD7-401D-F71D-9A3C-FAD5995C6201}"/>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 name="Text Box 2">
            <a:extLst>
              <a:ext uri="{FF2B5EF4-FFF2-40B4-BE49-F238E27FC236}">
                <a16:creationId xmlns:a16="http://schemas.microsoft.com/office/drawing/2014/main" id="{2A6E19DE-B183-DF60-8BFB-5F09387430CE}"/>
              </a:ext>
            </a:extLst>
          </p:cNvPr>
          <p:cNvSpPr txBox="1">
            <a:spLocks noChangeArrowheads="1"/>
          </p:cNvSpPr>
          <p:nvPr/>
        </p:nvSpPr>
        <p:spPr bwMode="auto">
          <a:xfrm>
            <a:off x="899592" y="4835227"/>
            <a:ext cx="3319264" cy="14401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it-CH" sz="1400" b="0" i="0" u="none" strike="noStrike" cap="none" normalizeH="0" baseline="0" dirty="0">
                <a:ln>
                  <a:noFill/>
                </a:ln>
                <a:solidFill>
                  <a:schemeClr val="tx1"/>
                </a:solidFill>
                <a:effectLst/>
                <a:latin typeface="Calibri" panose="020F0502020204030204" pitchFamily="34" charset="0"/>
              </a:rPr>
              <a:t>A Quartino, con un viadotto insonorizzato è possibile superare la zona critica delle Bolle tra il portale Nord della galleria Quartino-Bironico e il ponte sul fiume Ticino, incluso la linea ferroviaria e la strada cantonale del Gambarogno.</a:t>
            </a:r>
            <a:endParaRPr kumimoji="0" lang="it-CH" altLang="it-CH" sz="1800" b="0" i="0" u="none" strike="noStrike" cap="none" normalizeH="0" baseline="0" dirty="0">
              <a:ln>
                <a:noFill/>
              </a:ln>
              <a:solidFill>
                <a:schemeClr val="tx1"/>
              </a:solidFill>
              <a:effectLst/>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9635" name="CasellaDiTesto 2">
            <a:extLst>
              <a:ext uri="{FF2B5EF4-FFF2-40B4-BE49-F238E27FC236}">
                <a16:creationId xmlns:a16="http://schemas.microsoft.com/office/drawing/2014/main" id="{DB362C17-3B91-BF99-B0AA-8603C1988941}"/>
              </a:ext>
            </a:extLst>
          </p:cNvPr>
          <p:cNvSpPr txBox="1">
            <a:spLocks noChangeArrowheads="1"/>
          </p:cNvSpPr>
          <p:nvPr/>
        </p:nvSpPr>
        <p:spPr bwMode="auto">
          <a:xfrm>
            <a:off x="4283968" y="945600"/>
            <a:ext cx="422277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2000" b="1" dirty="0">
                <a:cs typeface="Arial" panose="020B0604020202020204" pitchFamily="34" charset="0"/>
              </a:rPr>
              <a:t>Con l’allacciamento autostradale A2-A13 lungo la sponda destra del Piano di </a:t>
            </a:r>
            <a:r>
              <a:rPr lang="it-CH" altLang="en-US" sz="2000" b="1" dirty="0" err="1">
                <a:cs typeface="Arial" panose="020B0604020202020204" pitchFamily="34" charset="0"/>
              </a:rPr>
              <a:t>Magadino</a:t>
            </a:r>
            <a:r>
              <a:rPr lang="it-CH" altLang="en-US" sz="2000" b="1" dirty="0">
                <a:cs typeface="Arial" panose="020B0604020202020204" pitchFamily="34" charset="0"/>
              </a:rPr>
              <a:t> il semi-svincolo di Bellinzona permetterà di creare un collegamento autostradale diretto tra il centro di Bellinzona e Locarno </a:t>
            </a:r>
            <a:endParaRPr lang="en-US" altLang="en-US" sz="2000" b="1" dirty="0">
              <a:cs typeface="Arial" panose="020B0604020202020204" pitchFamily="34" charset="0"/>
            </a:endParaRPr>
          </a:p>
        </p:txBody>
      </p:sp>
      <p:sp>
        <p:nvSpPr>
          <p:cNvPr id="69636" name="Segnaposto numero diapositiva 2">
            <a:extLst>
              <a:ext uri="{FF2B5EF4-FFF2-40B4-BE49-F238E27FC236}">
                <a16:creationId xmlns:a16="http://schemas.microsoft.com/office/drawing/2014/main" id="{883A784B-F3DA-D92F-CEDF-AD0DFE52A006}"/>
              </a:ext>
            </a:extLst>
          </p:cNvPr>
          <p:cNvSpPr txBox="1">
            <a:spLocks noChangeArrowheads="1"/>
          </p:cNvSpPr>
          <p:nvPr/>
        </p:nvSpPr>
        <p:spPr bwMode="auto">
          <a:xfrm>
            <a:off x="7700963" y="6007100"/>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30A0DAB-9488-4822-98B7-80AB21D76620}" type="slidenum">
              <a:rPr lang="it-IT" altLang="en-US" sz="2000" b="1">
                <a:cs typeface="Arial" panose="020B0604020202020204" pitchFamily="34" charset="0"/>
              </a:rPr>
              <a:pPr algn="r" eaLnBrk="1" hangingPunct="1">
                <a:spcBef>
                  <a:spcPct val="0"/>
                </a:spcBef>
                <a:buFontTx/>
                <a:buNone/>
              </a:pPr>
              <a:t>38</a:t>
            </a:fld>
            <a:endParaRPr lang="it-IT" altLang="en-US" sz="2000" b="1" dirty="0">
              <a:cs typeface="Arial" panose="020B0604020202020204" pitchFamily="34" charset="0"/>
            </a:endParaRPr>
          </a:p>
        </p:txBody>
      </p:sp>
      <p:sp>
        <p:nvSpPr>
          <p:cNvPr id="2" name="Rettangolo 1">
            <a:extLst>
              <a:ext uri="{FF2B5EF4-FFF2-40B4-BE49-F238E27FC236}">
                <a16:creationId xmlns:a16="http://schemas.microsoft.com/office/drawing/2014/main" id="{B4046131-64E3-6C07-FAAC-A38F07C903C3}"/>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026" name="Picture 2">
            <a:extLst>
              <a:ext uri="{FF2B5EF4-FFF2-40B4-BE49-F238E27FC236}">
                <a16:creationId xmlns:a16="http://schemas.microsoft.com/office/drawing/2014/main" id="{2777642E-B41F-CD0D-A16F-CBF198069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34" y="692696"/>
            <a:ext cx="3397250" cy="2862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0418160-D305-1436-E4E2-444A40DA9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86" y="3890832"/>
            <a:ext cx="5667376"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539CDD9A-99F7-7A48-C358-6958EADC2914}"/>
              </a:ext>
            </a:extLst>
          </p:cNvPr>
          <p:cNvSpPr txBox="1">
            <a:spLocks noChangeArrowheads="1"/>
          </p:cNvSpPr>
          <p:nvPr/>
        </p:nvSpPr>
        <p:spPr bwMode="auto">
          <a:xfrm>
            <a:off x="6588224" y="4037011"/>
            <a:ext cx="1630363" cy="17557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it-CH" altLang="it-CH" sz="1400" b="0" i="0" u="none" strike="noStrike" cap="none" normalizeH="0" baseline="0" dirty="0">
                <a:ln>
                  <a:noFill/>
                </a:ln>
                <a:solidFill>
                  <a:schemeClr val="tx1"/>
                </a:solidFill>
                <a:effectLst/>
                <a:latin typeface="Calibri" panose="020F0502020204030204" pitchFamily="34" charset="0"/>
              </a:rPr>
              <a:t>Il nuovo                        semi-svincolo di Bellinzona sarà completamente usufruibile a partire da                               gennaio 2025</a:t>
            </a:r>
            <a:r>
              <a:rPr kumimoji="0" lang="it-CH" altLang="it-CH" sz="1400" b="0" i="0" u="none" strike="noStrike" cap="none" normalizeH="0" baseline="0" dirty="0">
                <a:ln>
                  <a:noFill/>
                </a:ln>
                <a:solidFill>
                  <a:schemeClr val="tx1"/>
                </a:solidFill>
                <a:effectLst/>
                <a:latin typeface="Times New Roman" panose="02020603050405020304" pitchFamily="18" charset="0"/>
              </a:rPr>
              <a:t>.</a:t>
            </a:r>
            <a:endParaRPr kumimoji="0" lang="it-CH" altLang="it-CH" sz="1800" b="0" i="0" u="none" strike="noStrike" cap="none" normalizeH="0" baseline="0" dirty="0">
              <a:ln>
                <a:noFill/>
              </a:ln>
              <a:solidFill>
                <a:schemeClr val="tx1"/>
              </a:solidFill>
              <a:effectLst/>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EAC12B5-BF81-69A3-44EB-4B71F397C78B}"/>
              </a:ext>
            </a:extLst>
          </p:cNvPr>
          <p:cNvSpPr>
            <a:spLocks noGrp="1"/>
          </p:cNvSpPr>
          <p:nvPr>
            <p:ph type="sldNum" sz="quarter" idx="12"/>
          </p:nvPr>
        </p:nvSpPr>
        <p:spPr/>
        <p:txBody>
          <a:bodyPr/>
          <a:lstStyle/>
          <a:p>
            <a:pPr>
              <a:defRPr/>
            </a:pPr>
            <a:fld id="{BAC44739-47B0-4A94-AE36-6D84B00BDC87}" type="slidenum">
              <a:rPr lang="it-IT" altLang="en-US" smtClean="0"/>
              <a:pPr>
                <a:defRPr/>
              </a:pPr>
              <a:t>39</a:t>
            </a:fld>
            <a:endParaRPr lang="it-IT" altLang="en-US"/>
          </a:p>
        </p:txBody>
      </p:sp>
      <p:sp>
        <p:nvSpPr>
          <p:cNvPr id="3" name="Rettangolo 2">
            <a:extLst>
              <a:ext uri="{FF2B5EF4-FFF2-40B4-BE49-F238E27FC236}">
                <a16:creationId xmlns:a16="http://schemas.microsoft.com/office/drawing/2014/main" id="{4567E572-36C4-5297-F772-52DBAD95882F}"/>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026" name="Immagine 4">
            <a:extLst>
              <a:ext uri="{FF2B5EF4-FFF2-40B4-BE49-F238E27FC236}">
                <a16:creationId xmlns:a16="http://schemas.microsoft.com/office/drawing/2014/main" id="{EA9641F1-A98A-658C-951C-15FDCE38F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70429"/>
            <a:ext cx="6318250" cy="6481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Figura a mano libera: forma 8">
            <a:extLst>
              <a:ext uri="{FF2B5EF4-FFF2-40B4-BE49-F238E27FC236}">
                <a16:creationId xmlns:a16="http://schemas.microsoft.com/office/drawing/2014/main" id="{7C76EC22-BA93-5494-0D57-50BDC86CFBB2}"/>
              </a:ext>
            </a:extLst>
          </p:cNvPr>
          <p:cNvSpPr>
            <a:spLocks/>
          </p:cNvSpPr>
          <p:nvPr/>
        </p:nvSpPr>
        <p:spPr bwMode="auto">
          <a:xfrm>
            <a:off x="3711575" y="783204"/>
            <a:ext cx="1536700" cy="2355850"/>
          </a:xfrm>
          <a:custGeom>
            <a:avLst/>
            <a:gdLst>
              <a:gd name="T0" fmla="*/ 175804 w 1535485"/>
              <a:gd name="T1" fmla="*/ 1901 h 2355171"/>
              <a:gd name="T2" fmla="*/ 75344 w 1535485"/>
              <a:gd name="T3" fmla="*/ 135715 h 2355171"/>
              <a:gd name="T4" fmla="*/ 8371 w 1535485"/>
              <a:gd name="T5" fmla="*/ 291832 h 2355171"/>
              <a:gd name="T6" fmla="*/ 8371 w 1535485"/>
              <a:gd name="T7" fmla="*/ 425647 h 2355171"/>
              <a:gd name="T8" fmla="*/ 75344 w 1535485"/>
              <a:gd name="T9" fmla="*/ 548310 h 2355171"/>
              <a:gd name="T10" fmla="*/ 86506 w 1535485"/>
              <a:gd name="T11" fmla="*/ 648671 h 2355171"/>
              <a:gd name="T12" fmla="*/ 108831 w 1535485"/>
              <a:gd name="T13" fmla="*/ 693276 h 2355171"/>
              <a:gd name="T14" fmla="*/ 142317 w 1535485"/>
              <a:gd name="T15" fmla="*/ 793637 h 2355171"/>
              <a:gd name="T16" fmla="*/ 164642 w 1535485"/>
              <a:gd name="T17" fmla="*/ 849393 h 2355171"/>
              <a:gd name="T18" fmla="*/ 209291 w 1535485"/>
              <a:gd name="T19" fmla="*/ 938603 h 2355171"/>
              <a:gd name="T20" fmla="*/ 276264 w 1535485"/>
              <a:gd name="T21" fmla="*/ 1038964 h 2355171"/>
              <a:gd name="T22" fmla="*/ 298589 w 1535485"/>
              <a:gd name="T23" fmla="*/ 1139325 h 2355171"/>
              <a:gd name="T24" fmla="*/ 343238 w 1535485"/>
              <a:gd name="T25" fmla="*/ 1228535 h 2355171"/>
              <a:gd name="T26" fmla="*/ 443698 w 1535485"/>
              <a:gd name="T27" fmla="*/ 1429257 h 2355171"/>
              <a:gd name="T28" fmla="*/ 477185 w 1535485"/>
              <a:gd name="T29" fmla="*/ 1507315 h 2355171"/>
              <a:gd name="T30" fmla="*/ 510672 w 1535485"/>
              <a:gd name="T31" fmla="*/ 1563071 h 2355171"/>
              <a:gd name="T32" fmla="*/ 521834 w 1535485"/>
              <a:gd name="T33" fmla="*/ 1641130 h 2355171"/>
              <a:gd name="T34" fmla="*/ 466023 w 1535485"/>
              <a:gd name="T35" fmla="*/ 1752642 h 2355171"/>
              <a:gd name="T36" fmla="*/ 410212 w 1535485"/>
              <a:gd name="T37" fmla="*/ 1786096 h 2355171"/>
              <a:gd name="T38" fmla="*/ 332076 w 1535485"/>
              <a:gd name="T39" fmla="*/ 1819549 h 2355171"/>
              <a:gd name="T40" fmla="*/ 242777 w 1535485"/>
              <a:gd name="T41" fmla="*/ 1886457 h 2355171"/>
              <a:gd name="T42" fmla="*/ 97669 w 1535485"/>
              <a:gd name="T43" fmla="*/ 2009120 h 2355171"/>
              <a:gd name="T44" fmla="*/ 64182 w 1535485"/>
              <a:gd name="T45" fmla="*/ 2053725 h 2355171"/>
              <a:gd name="T46" fmla="*/ 53020 w 1535485"/>
              <a:gd name="T47" fmla="*/ 2131784 h 2355171"/>
              <a:gd name="T48" fmla="*/ 75344 w 1535485"/>
              <a:gd name="T49" fmla="*/ 2176389 h 2355171"/>
              <a:gd name="T50" fmla="*/ 108831 w 1535485"/>
              <a:gd name="T51" fmla="*/ 2265598 h 2355171"/>
              <a:gd name="T52" fmla="*/ 186966 w 1535485"/>
              <a:gd name="T53" fmla="*/ 2310203 h 2355171"/>
              <a:gd name="T54" fmla="*/ 265102 w 1535485"/>
              <a:gd name="T55" fmla="*/ 2354808 h 2355171"/>
              <a:gd name="T56" fmla="*/ 354401 w 1535485"/>
              <a:gd name="T57" fmla="*/ 2332506 h 2355171"/>
              <a:gd name="T58" fmla="*/ 454861 w 1535485"/>
              <a:gd name="T59" fmla="*/ 2310203 h 2355171"/>
              <a:gd name="T60" fmla="*/ 510672 w 1535485"/>
              <a:gd name="T61" fmla="*/ 2254447 h 2355171"/>
              <a:gd name="T62" fmla="*/ 566483 w 1535485"/>
              <a:gd name="T63" fmla="*/ 2165237 h 2355171"/>
              <a:gd name="T64" fmla="*/ 611132 w 1535485"/>
              <a:gd name="T65" fmla="*/ 2120632 h 2355171"/>
              <a:gd name="T66" fmla="*/ 700429 w 1535485"/>
              <a:gd name="T67" fmla="*/ 1942213 h 2355171"/>
              <a:gd name="T68" fmla="*/ 733916 w 1535485"/>
              <a:gd name="T69" fmla="*/ 1864154 h 2355171"/>
              <a:gd name="T70" fmla="*/ 800889 w 1535485"/>
              <a:gd name="T71" fmla="*/ 1819549 h 2355171"/>
              <a:gd name="T72" fmla="*/ 879025 w 1535485"/>
              <a:gd name="T73" fmla="*/ 1741491 h 2355171"/>
              <a:gd name="T74" fmla="*/ 957160 w 1535485"/>
              <a:gd name="T75" fmla="*/ 1708037 h 2355171"/>
              <a:gd name="T76" fmla="*/ 1068783 w 1535485"/>
              <a:gd name="T77" fmla="*/ 1685735 h 2355171"/>
              <a:gd name="T78" fmla="*/ 1180405 w 1535485"/>
              <a:gd name="T79" fmla="*/ 1641130 h 2355171"/>
              <a:gd name="T80" fmla="*/ 1269703 w 1535485"/>
              <a:gd name="T81" fmla="*/ 1607676 h 2355171"/>
              <a:gd name="T82" fmla="*/ 1347838 w 1535485"/>
              <a:gd name="T83" fmla="*/ 1585374 h 2355171"/>
              <a:gd name="T84" fmla="*/ 1459461 w 1535485"/>
              <a:gd name="T85" fmla="*/ 1563071 h 2355171"/>
              <a:gd name="T86" fmla="*/ 1526435 w 1535485"/>
              <a:gd name="T87" fmla="*/ 1406954 h 2355171"/>
              <a:gd name="T88" fmla="*/ 1526435 w 1535485"/>
              <a:gd name="T89" fmla="*/ 1328896 h 2355171"/>
              <a:gd name="T90" fmla="*/ 1425974 w 1535485"/>
              <a:gd name="T91" fmla="*/ 1284291 h 2355171"/>
              <a:gd name="T92" fmla="*/ 1258540 w 1535485"/>
              <a:gd name="T93" fmla="*/ 1250837 h 2355171"/>
              <a:gd name="T94" fmla="*/ 1169243 w 1535485"/>
              <a:gd name="T95" fmla="*/ 1295442 h 2355171"/>
              <a:gd name="T96" fmla="*/ 945998 w 1535485"/>
              <a:gd name="T97" fmla="*/ 1340047 h 2355171"/>
              <a:gd name="T98" fmla="*/ 845538 w 1535485"/>
              <a:gd name="T99" fmla="*/ 1351198 h 2355171"/>
              <a:gd name="T100" fmla="*/ 711592 w 1535485"/>
              <a:gd name="T101" fmla="*/ 1317745 h 2355171"/>
              <a:gd name="T102" fmla="*/ 666943 w 1535485"/>
              <a:gd name="T103" fmla="*/ 1183930 h 2355171"/>
              <a:gd name="T104" fmla="*/ 655780 w 1535485"/>
              <a:gd name="T105" fmla="*/ 1061267 h 2355171"/>
              <a:gd name="T106" fmla="*/ 622294 w 1535485"/>
              <a:gd name="T107" fmla="*/ 860545 h 2355171"/>
              <a:gd name="T108" fmla="*/ 532996 w 1535485"/>
              <a:gd name="T109" fmla="*/ 704428 h 2355171"/>
              <a:gd name="T110" fmla="*/ 477185 w 1535485"/>
              <a:gd name="T111" fmla="*/ 626369 h 2355171"/>
              <a:gd name="T112" fmla="*/ 432536 w 1535485"/>
              <a:gd name="T113" fmla="*/ 548310 h 2355171"/>
              <a:gd name="T114" fmla="*/ 387887 w 1535485"/>
              <a:gd name="T115" fmla="*/ 414496 h 2355171"/>
              <a:gd name="T116" fmla="*/ 387887 w 1535485"/>
              <a:gd name="T117" fmla="*/ 325286 h 2355171"/>
              <a:gd name="T118" fmla="*/ 343238 w 1535485"/>
              <a:gd name="T119" fmla="*/ 258379 h 2355171"/>
              <a:gd name="T120" fmla="*/ 298589 w 1535485"/>
              <a:gd name="T121" fmla="*/ 202623 h 2355171"/>
              <a:gd name="T122" fmla="*/ 242777 w 1535485"/>
              <a:gd name="T123" fmla="*/ 113413 h 2355171"/>
              <a:gd name="T124" fmla="*/ 175804 w 1535485"/>
              <a:gd name="T125" fmla="*/ 57657 h 2355171"/>
              <a:gd name="T126" fmla="*/ 175804 w 1535485"/>
              <a:gd name="T127" fmla="*/ 1901 h 2355171"/>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535485" h="2355171">
                <a:moveTo>
                  <a:pt x="175631" y="1901"/>
                </a:moveTo>
                <a:cubicBezTo>
                  <a:pt x="158904" y="14911"/>
                  <a:pt x="103148" y="87393"/>
                  <a:pt x="75270" y="135715"/>
                </a:cubicBezTo>
                <a:cubicBezTo>
                  <a:pt x="47392" y="184037"/>
                  <a:pt x="19514" y="243510"/>
                  <a:pt x="8363" y="291832"/>
                </a:cubicBezTo>
                <a:cubicBezTo>
                  <a:pt x="-2788" y="340154"/>
                  <a:pt x="-2788" y="382901"/>
                  <a:pt x="8363" y="425647"/>
                </a:cubicBezTo>
                <a:cubicBezTo>
                  <a:pt x="19514" y="468393"/>
                  <a:pt x="62260" y="511139"/>
                  <a:pt x="75270" y="548310"/>
                </a:cubicBezTo>
                <a:cubicBezTo>
                  <a:pt x="88280" y="585481"/>
                  <a:pt x="86421" y="648671"/>
                  <a:pt x="86421" y="648671"/>
                </a:cubicBezTo>
                <a:cubicBezTo>
                  <a:pt x="91997" y="672832"/>
                  <a:pt x="99431" y="669115"/>
                  <a:pt x="108724" y="693276"/>
                </a:cubicBezTo>
                <a:cubicBezTo>
                  <a:pt x="118017" y="717437"/>
                  <a:pt x="142177" y="793637"/>
                  <a:pt x="142177" y="793637"/>
                </a:cubicBezTo>
                <a:cubicBezTo>
                  <a:pt x="151470" y="819656"/>
                  <a:pt x="153329" y="825232"/>
                  <a:pt x="164480" y="849393"/>
                </a:cubicBezTo>
                <a:cubicBezTo>
                  <a:pt x="175631" y="873554"/>
                  <a:pt x="190500" y="907008"/>
                  <a:pt x="209085" y="938603"/>
                </a:cubicBezTo>
                <a:cubicBezTo>
                  <a:pt x="227670" y="970198"/>
                  <a:pt x="261124" y="1005510"/>
                  <a:pt x="275992" y="1038964"/>
                </a:cubicBezTo>
                <a:cubicBezTo>
                  <a:pt x="290860" y="1072418"/>
                  <a:pt x="287143" y="1107730"/>
                  <a:pt x="298294" y="1139325"/>
                </a:cubicBezTo>
                <a:cubicBezTo>
                  <a:pt x="309445" y="1170920"/>
                  <a:pt x="342899" y="1228535"/>
                  <a:pt x="342899" y="1228535"/>
                </a:cubicBezTo>
                <a:cubicBezTo>
                  <a:pt x="367060" y="1276857"/>
                  <a:pt x="420958" y="1382794"/>
                  <a:pt x="443260" y="1429257"/>
                </a:cubicBezTo>
                <a:cubicBezTo>
                  <a:pt x="465562" y="1475720"/>
                  <a:pt x="465563" y="1485013"/>
                  <a:pt x="476714" y="1507315"/>
                </a:cubicBezTo>
                <a:cubicBezTo>
                  <a:pt x="487865" y="1529617"/>
                  <a:pt x="502734" y="1540769"/>
                  <a:pt x="510168" y="1563071"/>
                </a:cubicBezTo>
                <a:cubicBezTo>
                  <a:pt x="517602" y="1585373"/>
                  <a:pt x="528753" y="1609535"/>
                  <a:pt x="521319" y="1641130"/>
                </a:cubicBezTo>
                <a:cubicBezTo>
                  <a:pt x="513885" y="1672725"/>
                  <a:pt x="484148" y="1728481"/>
                  <a:pt x="465563" y="1752642"/>
                </a:cubicBezTo>
                <a:cubicBezTo>
                  <a:pt x="446978" y="1776803"/>
                  <a:pt x="432110" y="1774945"/>
                  <a:pt x="409807" y="1786096"/>
                </a:cubicBezTo>
                <a:cubicBezTo>
                  <a:pt x="387505" y="1797247"/>
                  <a:pt x="359626" y="1802822"/>
                  <a:pt x="331748" y="1819549"/>
                </a:cubicBezTo>
                <a:cubicBezTo>
                  <a:pt x="303870" y="1836276"/>
                  <a:pt x="281567" y="1854862"/>
                  <a:pt x="242538" y="1886457"/>
                </a:cubicBezTo>
                <a:cubicBezTo>
                  <a:pt x="203509" y="1918052"/>
                  <a:pt x="127309" y="1981242"/>
                  <a:pt x="97573" y="2009120"/>
                </a:cubicBezTo>
                <a:cubicBezTo>
                  <a:pt x="67837" y="2036998"/>
                  <a:pt x="71553" y="2033281"/>
                  <a:pt x="64119" y="2053725"/>
                </a:cubicBezTo>
                <a:cubicBezTo>
                  <a:pt x="56685" y="2074169"/>
                  <a:pt x="52968" y="2131784"/>
                  <a:pt x="52968" y="2131784"/>
                </a:cubicBezTo>
                <a:cubicBezTo>
                  <a:pt x="54826" y="2152228"/>
                  <a:pt x="65977" y="2154087"/>
                  <a:pt x="75270" y="2176389"/>
                </a:cubicBezTo>
                <a:cubicBezTo>
                  <a:pt x="84563" y="2198691"/>
                  <a:pt x="90139" y="2243296"/>
                  <a:pt x="108724" y="2265598"/>
                </a:cubicBezTo>
                <a:cubicBezTo>
                  <a:pt x="127309" y="2287900"/>
                  <a:pt x="186782" y="2310203"/>
                  <a:pt x="186782" y="2310203"/>
                </a:cubicBezTo>
                <a:cubicBezTo>
                  <a:pt x="212801" y="2325071"/>
                  <a:pt x="236963" y="2351091"/>
                  <a:pt x="264841" y="2354808"/>
                </a:cubicBezTo>
                <a:cubicBezTo>
                  <a:pt x="292719" y="2358525"/>
                  <a:pt x="354051" y="2332506"/>
                  <a:pt x="354051" y="2332506"/>
                </a:cubicBezTo>
                <a:cubicBezTo>
                  <a:pt x="385646" y="2325072"/>
                  <a:pt x="428393" y="2323213"/>
                  <a:pt x="454412" y="2310203"/>
                </a:cubicBezTo>
                <a:cubicBezTo>
                  <a:pt x="480431" y="2297193"/>
                  <a:pt x="491583" y="2278608"/>
                  <a:pt x="510168" y="2254447"/>
                </a:cubicBezTo>
                <a:cubicBezTo>
                  <a:pt x="528753" y="2230286"/>
                  <a:pt x="565924" y="2165237"/>
                  <a:pt x="565924" y="2165237"/>
                </a:cubicBezTo>
                <a:cubicBezTo>
                  <a:pt x="582651" y="2142935"/>
                  <a:pt x="588227" y="2157803"/>
                  <a:pt x="610529" y="2120632"/>
                </a:cubicBezTo>
                <a:cubicBezTo>
                  <a:pt x="632831" y="2083461"/>
                  <a:pt x="679294" y="1984959"/>
                  <a:pt x="699738" y="1942213"/>
                </a:cubicBezTo>
                <a:cubicBezTo>
                  <a:pt x="720182" y="1899467"/>
                  <a:pt x="716465" y="1884598"/>
                  <a:pt x="733192" y="1864154"/>
                </a:cubicBezTo>
                <a:cubicBezTo>
                  <a:pt x="749919" y="1843710"/>
                  <a:pt x="775938" y="1839993"/>
                  <a:pt x="800099" y="1819549"/>
                </a:cubicBezTo>
                <a:cubicBezTo>
                  <a:pt x="824260" y="1799105"/>
                  <a:pt x="852139" y="1760076"/>
                  <a:pt x="878158" y="1741491"/>
                </a:cubicBezTo>
                <a:cubicBezTo>
                  <a:pt x="904177" y="1722906"/>
                  <a:pt x="924621" y="1717330"/>
                  <a:pt x="956216" y="1708037"/>
                </a:cubicBezTo>
                <a:cubicBezTo>
                  <a:pt x="987811" y="1698744"/>
                  <a:pt x="1030558" y="1696886"/>
                  <a:pt x="1067729" y="1685735"/>
                </a:cubicBezTo>
                <a:cubicBezTo>
                  <a:pt x="1104900" y="1674584"/>
                  <a:pt x="1145787" y="1654140"/>
                  <a:pt x="1179241" y="1641130"/>
                </a:cubicBezTo>
                <a:cubicBezTo>
                  <a:pt x="1212695" y="1628120"/>
                  <a:pt x="1240573" y="1616969"/>
                  <a:pt x="1268451" y="1607676"/>
                </a:cubicBezTo>
                <a:cubicBezTo>
                  <a:pt x="1296329" y="1598383"/>
                  <a:pt x="1314914" y="1592808"/>
                  <a:pt x="1346509" y="1585374"/>
                </a:cubicBezTo>
                <a:cubicBezTo>
                  <a:pt x="1378104" y="1577940"/>
                  <a:pt x="1428284" y="1592808"/>
                  <a:pt x="1458021" y="1563071"/>
                </a:cubicBezTo>
                <a:cubicBezTo>
                  <a:pt x="1487758" y="1533334"/>
                  <a:pt x="1513778" y="1445983"/>
                  <a:pt x="1524929" y="1406954"/>
                </a:cubicBezTo>
                <a:cubicBezTo>
                  <a:pt x="1536080" y="1367925"/>
                  <a:pt x="1541656" y="1349340"/>
                  <a:pt x="1524929" y="1328896"/>
                </a:cubicBezTo>
                <a:cubicBezTo>
                  <a:pt x="1508202" y="1308452"/>
                  <a:pt x="1469173" y="1297301"/>
                  <a:pt x="1424568" y="1284291"/>
                </a:cubicBezTo>
                <a:cubicBezTo>
                  <a:pt x="1379963" y="1271281"/>
                  <a:pt x="1300045" y="1248978"/>
                  <a:pt x="1257299" y="1250837"/>
                </a:cubicBezTo>
                <a:cubicBezTo>
                  <a:pt x="1214553" y="1252696"/>
                  <a:pt x="1220129" y="1280574"/>
                  <a:pt x="1168090" y="1295442"/>
                </a:cubicBezTo>
                <a:cubicBezTo>
                  <a:pt x="1116051" y="1310310"/>
                  <a:pt x="998963" y="1330754"/>
                  <a:pt x="945065" y="1340047"/>
                </a:cubicBezTo>
                <a:cubicBezTo>
                  <a:pt x="891167" y="1349340"/>
                  <a:pt x="883733" y="1354915"/>
                  <a:pt x="844704" y="1351198"/>
                </a:cubicBezTo>
                <a:cubicBezTo>
                  <a:pt x="805675" y="1347481"/>
                  <a:pt x="740626" y="1345623"/>
                  <a:pt x="710890" y="1317745"/>
                </a:cubicBezTo>
                <a:cubicBezTo>
                  <a:pt x="681154" y="1289867"/>
                  <a:pt x="675578" y="1226676"/>
                  <a:pt x="666285" y="1183930"/>
                </a:cubicBezTo>
                <a:cubicBezTo>
                  <a:pt x="656992" y="1141184"/>
                  <a:pt x="662567" y="1115164"/>
                  <a:pt x="655133" y="1061267"/>
                </a:cubicBezTo>
                <a:cubicBezTo>
                  <a:pt x="647699" y="1007370"/>
                  <a:pt x="642124" y="920018"/>
                  <a:pt x="621680" y="860545"/>
                </a:cubicBezTo>
                <a:cubicBezTo>
                  <a:pt x="601236" y="801072"/>
                  <a:pt x="556631" y="743457"/>
                  <a:pt x="532470" y="704428"/>
                </a:cubicBezTo>
                <a:cubicBezTo>
                  <a:pt x="508309" y="665399"/>
                  <a:pt x="493441" y="652389"/>
                  <a:pt x="476714" y="626369"/>
                </a:cubicBezTo>
                <a:cubicBezTo>
                  <a:pt x="459987" y="600349"/>
                  <a:pt x="446977" y="583622"/>
                  <a:pt x="432109" y="548310"/>
                </a:cubicBezTo>
                <a:cubicBezTo>
                  <a:pt x="417241" y="512998"/>
                  <a:pt x="394938" y="451667"/>
                  <a:pt x="387504" y="414496"/>
                </a:cubicBezTo>
                <a:cubicBezTo>
                  <a:pt x="380070" y="377325"/>
                  <a:pt x="394938" y="351306"/>
                  <a:pt x="387504" y="325286"/>
                </a:cubicBezTo>
                <a:cubicBezTo>
                  <a:pt x="380070" y="299267"/>
                  <a:pt x="357767" y="278823"/>
                  <a:pt x="342899" y="258379"/>
                </a:cubicBezTo>
                <a:cubicBezTo>
                  <a:pt x="328031" y="237935"/>
                  <a:pt x="315021" y="226784"/>
                  <a:pt x="298294" y="202623"/>
                </a:cubicBezTo>
                <a:cubicBezTo>
                  <a:pt x="281567" y="178462"/>
                  <a:pt x="262982" y="137574"/>
                  <a:pt x="242538" y="113413"/>
                </a:cubicBezTo>
                <a:cubicBezTo>
                  <a:pt x="222094" y="89252"/>
                  <a:pt x="175631" y="57657"/>
                  <a:pt x="175631" y="57657"/>
                </a:cubicBezTo>
                <a:cubicBezTo>
                  <a:pt x="160763" y="46506"/>
                  <a:pt x="192358" y="-11109"/>
                  <a:pt x="175631" y="1901"/>
                </a:cubicBezTo>
                <a:close/>
              </a:path>
            </a:pathLst>
          </a:custGeom>
          <a:solidFill>
            <a:srgbClr val="ED7D31">
              <a:alpha val="30196"/>
            </a:srgbClr>
          </a:solidFill>
          <a:ln w="19050" cap="flat" cmpd="sng" algn="ctr">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5" name="Figura a mano libera: forma 10">
            <a:extLst>
              <a:ext uri="{FF2B5EF4-FFF2-40B4-BE49-F238E27FC236}">
                <a16:creationId xmlns:a16="http://schemas.microsoft.com/office/drawing/2014/main" id="{A3C0BC06-1ED3-C7C0-9979-9E74F8201DF3}"/>
              </a:ext>
            </a:extLst>
          </p:cNvPr>
          <p:cNvSpPr>
            <a:spLocks/>
          </p:cNvSpPr>
          <p:nvPr/>
        </p:nvSpPr>
        <p:spPr bwMode="auto">
          <a:xfrm>
            <a:off x="2025650" y="2643754"/>
            <a:ext cx="1450975" cy="958850"/>
          </a:xfrm>
          <a:custGeom>
            <a:avLst/>
            <a:gdLst>
              <a:gd name="T0" fmla="*/ 325384 w 1452243"/>
              <a:gd name="T1" fmla="*/ 4775 h 960243"/>
              <a:gd name="T2" fmla="*/ 325384 w 1452243"/>
              <a:gd name="T3" fmla="*/ 149741 h 960243"/>
              <a:gd name="T4" fmla="*/ 436896 w 1452243"/>
              <a:gd name="T5" fmla="*/ 261253 h 960243"/>
              <a:gd name="T6" fmla="*/ 113511 w 1452243"/>
              <a:gd name="T7" fmla="*/ 528883 h 960243"/>
              <a:gd name="T8" fmla="*/ 1998 w 1452243"/>
              <a:gd name="T9" fmla="*/ 841117 h 960243"/>
              <a:gd name="T10" fmla="*/ 191569 w 1452243"/>
              <a:gd name="T11" fmla="*/ 952629 h 960243"/>
              <a:gd name="T12" fmla="*/ 336535 w 1452243"/>
              <a:gd name="T13" fmla="*/ 651546 h 960243"/>
              <a:gd name="T14" fmla="*/ 559559 w 1452243"/>
              <a:gd name="T15" fmla="*/ 506580 h 960243"/>
              <a:gd name="T16" fmla="*/ 816037 w 1452243"/>
              <a:gd name="T17" fmla="*/ 406219 h 960243"/>
              <a:gd name="T18" fmla="*/ 927550 w 1452243"/>
              <a:gd name="T19" fmla="*/ 283556 h 960243"/>
              <a:gd name="T20" fmla="*/ 1105969 w 1452243"/>
              <a:gd name="T21" fmla="*/ 272405 h 960243"/>
              <a:gd name="T22" fmla="*/ 1228633 w 1452243"/>
              <a:gd name="T23" fmla="*/ 372766 h 960243"/>
              <a:gd name="T24" fmla="*/ 1328994 w 1452243"/>
              <a:gd name="T25" fmla="*/ 361614 h 960243"/>
              <a:gd name="T26" fmla="*/ 1429354 w 1452243"/>
              <a:gd name="T27" fmla="*/ 250102 h 960243"/>
              <a:gd name="T28" fmla="*/ 1418203 w 1452243"/>
              <a:gd name="T29" fmla="*/ 105136 h 960243"/>
              <a:gd name="T30" fmla="*/ 1072515 w 1452243"/>
              <a:gd name="T31" fmla="*/ 4775 h 960243"/>
              <a:gd name="T32" fmla="*/ 860642 w 1452243"/>
              <a:gd name="T33" fmla="*/ 49380 h 960243"/>
              <a:gd name="T34" fmla="*/ 715676 w 1452243"/>
              <a:gd name="T35" fmla="*/ 82834 h 960243"/>
              <a:gd name="T36" fmla="*/ 537257 w 1452243"/>
              <a:gd name="T37" fmla="*/ 105136 h 960243"/>
              <a:gd name="T38" fmla="*/ 392291 w 1452243"/>
              <a:gd name="T39" fmla="*/ 38229 h 960243"/>
              <a:gd name="T40" fmla="*/ 325384 w 1452243"/>
              <a:gd name="T41" fmla="*/ 4775 h 9602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2243" h="960243">
                <a:moveTo>
                  <a:pt x="325384" y="4775"/>
                </a:moveTo>
                <a:cubicBezTo>
                  <a:pt x="314233" y="23360"/>
                  <a:pt x="306799" y="106995"/>
                  <a:pt x="325384" y="149741"/>
                </a:cubicBezTo>
                <a:cubicBezTo>
                  <a:pt x="343969" y="192487"/>
                  <a:pt x="472208" y="198063"/>
                  <a:pt x="436896" y="261253"/>
                </a:cubicBezTo>
                <a:cubicBezTo>
                  <a:pt x="401584" y="324443"/>
                  <a:pt x="185994" y="432239"/>
                  <a:pt x="113511" y="528883"/>
                </a:cubicBezTo>
                <a:cubicBezTo>
                  <a:pt x="41028" y="625527"/>
                  <a:pt x="-11012" y="770493"/>
                  <a:pt x="1998" y="841117"/>
                </a:cubicBezTo>
                <a:cubicBezTo>
                  <a:pt x="15008" y="911741"/>
                  <a:pt x="135813" y="984224"/>
                  <a:pt x="191569" y="952629"/>
                </a:cubicBezTo>
                <a:cubicBezTo>
                  <a:pt x="247325" y="921034"/>
                  <a:pt x="275203" y="725887"/>
                  <a:pt x="336535" y="651546"/>
                </a:cubicBezTo>
                <a:cubicBezTo>
                  <a:pt x="397867" y="577205"/>
                  <a:pt x="479642" y="547468"/>
                  <a:pt x="559559" y="506580"/>
                </a:cubicBezTo>
                <a:cubicBezTo>
                  <a:pt x="639476" y="465692"/>
                  <a:pt x="754705" y="443390"/>
                  <a:pt x="816037" y="406219"/>
                </a:cubicBezTo>
                <a:cubicBezTo>
                  <a:pt x="877369" y="369048"/>
                  <a:pt x="879228" y="305858"/>
                  <a:pt x="927550" y="283556"/>
                </a:cubicBezTo>
                <a:cubicBezTo>
                  <a:pt x="975872" y="261254"/>
                  <a:pt x="1055789" y="257537"/>
                  <a:pt x="1105969" y="272405"/>
                </a:cubicBezTo>
                <a:cubicBezTo>
                  <a:pt x="1156150" y="287273"/>
                  <a:pt x="1191462" y="357898"/>
                  <a:pt x="1228633" y="372766"/>
                </a:cubicBezTo>
                <a:cubicBezTo>
                  <a:pt x="1265804" y="387634"/>
                  <a:pt x="1295541" y="382058"/>
                  <a:pt x="1328994" y="361614"/>
                </a:cubicBezTo>
                <a:cubicBezTo>
                  <a:pt x="1362447" y="341170"/>
                  <a:pt x="1414486" y="292848"/>
                  <a:pt x="1429354" y="250102"/>
                </a:cubicBezTo>
                <a:cubicBezTo>
                  <a:pt x="1444222" y="207356"/>
                  <a:pt x="1477676" y="146024"/>
                  <a:pt x="1418203" y="105136"/>
                </a:cubicBezTo>
                <a:cubicBezTo>
                  <a:pt x="1358730" y="64248"/>
                  <a:pt x="1165442" y="14068"/>
                  <a:pt x="1072515" y="4775"/>
                </a:cubicBezTo>
                <a:cubicBezTo>
                  <a:pt x="979588" y="-4518"/>
                  <a:pt x="920115" y="36370"/>
                  <a:pt x="860642" y="49380"/>
                </a:cubicBezTo>
                <a:cubicBezTo>
                  <a:pt x="801169" y="62390"/>
                  <a:pt x="769574" y="73541"/>
                  <a:pt x="715676" y="82834"/>
                </a:cubicBezTo>
                <a:cubicBezTo>
                  <a:pt x="661779" y="92127"/>
                  <a:pt x="591154" y="112570"/>
                  <a:pt x="537257" y="105136"/>
                </a:cubicBezTo>
                <a:cubicBezTo>
                  <a:pt x="483360" y="97702"/>
                  <a:pt x="425745" y="49380"/>
                  <a:pt x="392291" y="38229"/>
                </a:cubicBezTo>
                <a:cubicBezTo>
                  <a:pt x="358837" y="27078"/>
                  <a:pt x="336535" y="-13810"/>
                  <a:pt x="325384" y="4775"/>
                </a:cubicBezTo>
                <a:close/>
              </a:path>
            </a:pathLst>
          </a:custGeom>
          <a:solidFill>
            <a:srgbClr val="ED7D31">
              <a:alpha val="30196"/>
            </a:srgbClr>
          </a:solidFill>
          <a:ln w="19050" cap="flat" cmpd="sng" algn="ctr">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6" name="Figura a mano libera: forma 16">
            <a:extLst>
              <a:ext uri="{FF2B5EF4-FFF2-40B4-BE49-F238E27FC236}">
                <a16:creationId xmlns:a16="http://schemas.microsoft.com/office/drawing/2014/main" id="{4C5CD5C8-D0D0-3CA2-FCA4-B35586E9C730}"/>
              </a:ext>
            </a:extLst>
          </p:cNvPr>
          <p:cNvSpPr>
            <a:spLocks/>
          </p:cNvSpPr>
          <p:nvPr/>
        </p:nvSpPr>
        <p:spPr bwMode="auto">
          <a:xfrm>
            <a:off x="3470275" y="2839016"/>
            <a:ext cx="314325" cy="0"/>
          </a:xfrm>
          <a:custGeom>
            <a:avLst/>
            <a:gdLst>
              <a:gd name="T0" fmla="*/ 314325 w 314325"/>
              <a:gd name="T1" fmla="*/ 0 w 314325"/>
              <a:gd name="T2" fmla="*/ 0 60000 65536"/>
              <a:gd name="T3" fmla="*/ 0 60000 65536"/>
            </a:gdLst>
            <a:ahLst/>
            <a:cxnLst>
              <a:cxn ang="T2">
                <a:pos x="T0" y="0"/>
              </a:cxn>
              <a:cxn ang="T3">
                <a:pos x="T1" y="0"/>
              </a:cxn>
            </a:cxnLst>
            <a:rect l="0" t="0" r="r" b="b"/>
            <a:pathLst>
              <a:path w="314325">
                <a:moveTo>
                  <a:pt x="314325" y="0"/>
                </a:moveTo>
                <a:lnTo>
                  <a:pt x="0" y="0"/>
                </a:lnTo>
              </a:path>
            </a:pathLst>
          </a:custGeom>
          <a:noFill/>
          <a:ln w="57150" cap="flat" cmpd="sng" algn="ctr">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7" name="Figura a mano libera: forma 18">
            <a:extLst>
              <a:ext uri="{FF2B5EF4-FFF2-40B4-BE49-F238E27FC236}">
                <a16:creationId xmlns:a16="http://schemas.microsoft.com/office/drawing/2014/main" id="{3942F243-7B8B-9782-1A24-E24946C0161F}"/>
              </a:ext>
            </a:extLst>
          </p:cNvPr>
          <p:cNvSpPr>
            <a:spLocks/>
          </p:cNvSpPr>
          <p:nvPr/>
        </p:nvSpPr>
        <p:spPr bwMode="auto">
          <a:xfrm>
            <a:off x="3554413" y="3121591"/>
            <a:ext cx="446087" cy="150813"/>
          </a:xfrm>
          <a:custGeom>
            <a:avLst/>
            <a:gdLst>
              <a:gd name="T0" fmla="*/ 403181 w 342900"/>
              <a:gd name="T1" fmla="*/ 0 h 133350"/>
              <a:gd name="T2" fmla="*/ 0 w 342900"/>
              <a:gd name="T3" fmla="*/ 133347 h 133350"/>
              <a:gd name="T4" fmla="*/ 0 60000 65536"/>
              <a:gd name="T5" fmla="*/ 0 60000 65536"/>
            </a:gdLst>
            <a:ahLst/>
            <a:cxnLst>
              <a:cxn ang="T4">
                <a:pos x="T0" y="T1"/>
              </a:cxn>
              <a:cxn ang="T5">
                <a:pos x="T2" y="T3"/>
              </a:cxn>
            </a:cxnLst>
            <a:rect l="0" t="0" r="r" b="b"/>
            <a:pathLst>
              <a:path w="342900" h="133350">
                <a:moveTo>
                  <a:pt x="342900" y="0"/>
                </a:moveTo>
                <a:lnTo>
                  <a:pt x="0" y="133350"/>
                </a:lnTo>
              </a:path>
            </a:pathLst>
          </a:custGeom>
          <a:noFill/>
          <a:ln w="57150" cap="flat" cmpd="sng" algn="ctr">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8" name="Figura a mano libera: forma 24">
            <a:extLst>
              <a:ext uri="{FF2B5EF4-FFF2-40B4-BE49-F238E27FC236}">
                <a16:creationId xmlns:a16="http://schemas.microsoft.com/office/drawing/2014/main" id="{BAD68CB8-813B-15D6-383A-978390F5EDA7}"/>
              </a:ext>
            </a:extLst>
          </p:cNvPr>
          <p:cNvSpPr>
            <a:spLocks/>
          </p:cNvSpPr>
          <p:nvPr/>
        </p:nvSpPr>
        <p:spPr bwMode="auto">
          <a:xfrm flipV="1">
            <a:off x="3384550" y="2985066"/>
            <a:ext cx="222250" cy="454025"/>
          </a:xfrm>
          <a:custGeom>
            <a:avLst/>
            <a:gdLst>
              <a:gd name="T0" fmla="*/ 222251 w 342900"/>
              <a:gd name="T1" fmla="*/ 0 h 133350"/>
              <a:gd name="T2" fmla="*/ 0 w 342900"/>
              <a:gd name="T3" fmla="*/ 453943 h 133350"/>
              <a:gd name="T4" fmla="*/ 0 60000 65536"/>
              <a:gd name="T5" fmla="*/ 0 60000 65536"/>
            </a:gdLst>
            <a:ahLst/>
            <a:cxnLst>
              <a:cxn ang="T4">
                <a:pos x="T0" y="T1"/>
              </a:cxn>
              <a:cxn ang="T5">
                <a:pos x="T2" y="T3"/>
              </a:cxn>
            </a:cxnLst>
            <a:rect l="0" t="0" r="r" b="b"/>
            <a:pathLst>
              <a:path w="342900" h="133350">
                <a:moveTo>
                  <a:pt x="342900" y="0"/>
                </a:moveTo>
                <a:lnTo>
                  <a:pt x="0" y="133350"/>
                </a:lnTo>
              </a:path>
            </a:pathLst>
          </a:custGeom>
          <a:noFill/>
          <a:ln w="57150" cap="flat" cmpd="sng" algn="ctr">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955BF2C6-CFCF-D2AD-4DAA-5C2D10AC0E15}"/>
              </a:ext>
            </a:extLst>
          </p:cNvPr>
          <p:cNvSpPr>
            <a:spLocks/>
          </p:cNvSpPr>
          <p:nvPr/>
        </p:nvSpPr>
        <p:spPr bwMode="auto">
          <a:xfrm>
            <a:off x="3694113" y="5163116"/>
            <a:ext cx="752475" cy="1074738"/>
          </a:xfrm>
          <a:custGeom>
            <a:avLst/>
            <a:gdLst>
              <a:gd name="T0" fmla="*/ 528 w 1186"/>
              <a:gd name="T1" fmla="*/ 42 h 1692"/>
              <a:gd name="T2" fmla="*/ 446 w 1186"/>
              <a:gd name="T3" fmla="*/ 162 h 1692"/>
              <a:gd name="T4" fmla="*/ 551 w 1186"/>
              <a:gd name="T5" fmla="*/ 365 h 1692"/>
              <a:gd name="T6" fmla="*/ 506 w 1186"/>
              <a:gd name="T7" fmla="*/ 657 h 1692"/>
              <a:gd name="T8" fmla="*/ 423 w 1186"/>
              <a:gd name="T9" fmla="*/ 822 h 1692"/>
              <a:gd name="T10" fmla="*/ 29 w 1186"/>
              <a:gd name="T11" fmla="*/ 957 h 1692"/>
              <a:gd name="T12" fmla="*/ 363 w 1186"/>
              <a:gd name="T13" fmla="*/ 1152 h 1692"/>
              <a:gd name="T14" fmla="*/ 29 w 1186"/>
              <a:gd name="T15" fmla="*/ 1467 h 1692"/>
              <a:gd name="T16" fmla="*/ 536 w 1186"/>
              <a:gd name="T17" fmla="*/ 1475 h 1692"/>
              <a:gd name="T18" fmla="*/ 731 w 1186"/>
              <a:gd name="T19" fmla="*/ 1565 h 1692"/>
              <a:gd name="T20" fmla="*/ 986 w 1186"/>
              <a:gd name="T21" fmla="*/ 1685 h 1692"/>
              <a:gd name="T22" fmla="*/ 1166 w 1186"/>
              <a:gd name="T23" fmla="*/ 1610 h 1692"/>
              <a:gd name="T24" fmla="*/ 1106 w 1186"/>
              <a:gd name="T25" fmla="*/ 1430 h 1692"/>
              <a:gd name="T26" fmla="*/ 1061 w 1186"/>
              <a:gd name="T27" fmla="*/ 1257 h 1692"/>
              <a:gd name="T28" fmla="*/ 828 w 1186"/>
              <a:gd name="T29" fmla="*/ 1160 h 1692"/>
              <a:gd name="T30" fmla="*/ 866 w 1186"/>
              <a:gd name="T31" fmla="*/ 1002 h 1692"/>
              <a:gd name="T32" fmla="*/ 649 w 1186"/>
              <a:gd name="T33" fmla="*/ 740 h 1692"/>
              <a:gd name="T34" fmla="*/ 746 w 1186"/>
              <a:gd name="T35" fmla="*/ 417 h 1692"/>
              <a:gd name="T36" fmla="*/ 528 w 1186"/>
              <a:gd name="T37" fmla="*/ 42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6" h="1692">
                <a:moveTo>
                  <a:pt x="528" y="42"/>
                </a:moveTo>
                <a:cubicBezTo>
                  <a:pt x="478" y="0"/>
                  <a:pt x="442" y="108"/>
                  <a:pt x="446" y="162"/>
                </a:cubicBezTo>
                <a:cubicBezTo>
                  <a:pt x="450" y="216"/>
                  <a:pt x="541" y="283"/>
                  <a:pt x="551" y="365"/>
                </a:cubicBezTo>
                <a:cubicBezTo>
                  <a:pt x="561" y="447"/>
                  <a:pt x="527" y="581"/>
                  <a:pt x="506" y="657"/>
                </a:cubicBezTo>
                <a:cubicBezTo>
                  <a:pt x="485" y="733"/>
                  <a:pt x="503" y="772"/>
                  <a:pt x="423" y="822"/>
                </a:cubicBezTo>
                <a:cubicBezTo>
                  <a:pt x="343" y="872"/>
                  <a:pt x="39" y="902"/>
                  <a:pt x="29" y="957"/>
                </a:cubicBezTo>
                <a:cubicBezTo>
                  <a:pt x="19" y="1012"/>
                  <a:pt x="363" y="1067"/>
                  <a:pt x="363" y="1152"/>
                </a:cubicBezTo>
                <a:cubicBezTo>
                  <a:pt x="363" y="1237"/>
                  <a:pt x="0" y="1413"/>
                  <a:pt x="29" y="1467"/>
                </a:cubicBezTo>
                <a:cubicBezTo>
                  <a:pt x="58" y="1521"/>
                  <a:pt x="419" y="1459"/>
                  <a:pt x="536" y="1475"/>
                </a:cubicBezTo>
                <a:cubicBezTo>
                  <a:pt x="653" y="1491"/>
                  <a:pt x="656" y="1530"/>
                  <a:pt x="731" y="1565"/>
                </a:cubicBezTo>
                <a:cubicBezTo>
                  <a:pt x="806" y="1600"/>
                  <a:pt x="914" y="1678"/>
                  <a:pt x="986" y="1685"/>
                </a:cubicBezTo>
                <a:cubicBezTo>
                  <a:pt x="1058" y="1692"/>
                  <a:pt x="1146" y="1652"/>
                  <a:pt x="1166" y="1610"/>
                </a:cubicBezTo>
                <a:cubicBezTo>
                  <a:pt x="1186" y="1568"/>
                  <a:pt x="1123" y="1489"/>
                  <a:pt x="1106" y="1430"/>
                </a:cubicBezTo>
                <a:cubicBezTo>
                  <a:pt x="1089" y="1371"/>
                  <a:pt x="1107" y="1302"/>
                  <a:pt x="1061" y="1257"/>
                </a:cubicBezTo>
                <a:cubicBezTo>
                  <a:pt x="1015" y="1212"/>
                  <a:pt x="861" y="1203"/>
                  <a:pt x="828" y="1160"/>
                </a:cubicBezTo>
                <a:cubicBezTo>
                  <a:pt x="795" y="1117"/>
                  <a:pt x="896" y="1072"/>
                  <a:pt x="866" y="1002"/>
                </a:cubicBezTo>
                <a:cubicBezTo>
                  <a:pt x="836" y="932"/>
                  <a:pt x="669" y="837"/>
                  <a:pt x="649" y="740"/>
                </a:cubicBezTo>
                <a:cubicBezTo>
                  <a:pt x="629" y="643"/>
                  <a:pt x="765" y="532"/>
                  <a:pt x="746" y="417"/>
                </a:cubicBezTo>
                <a:cubicBezTo>
                  <a:pt x="727" y="302"/>
                  <a:pt x="578" y="84"/>
                  <a:pt x="528" y="42"/>
                </a:cubicBezTo>
                <a:close/>
              </a:path>
            </a:pathLst>
          </a:custGeom>
          <a:solidFill>
            <a:srgbClr val="ED7D31">
              <a:alpha val="30196"/>
            </a:srgbClr>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CA5E018C-0D3F-C447-6AD2-BEB2C79267EC}"/>
              </a:ext>
            </a:extLst>
          </p:cNvPr>
          <p:cNvSpPr>
            <a:spLocks/>
          </p:cNvSpPr>
          <p:nvPr/>
        </p:nvSpPr>
        <p:spPr bwMode="auto">
          <a:xfrm>
            <a:off x="3152775" y="3418454"/>
            <a:ext cx="1146175" cy="1924050"/>
          </a:xfrm>
          <a:custGeom>
            <a:avLst/>
            <a:gdLst>
              <a:gd name="T0" fmla="*/ 715 w 1805"/>
              <a:gd name="T1" fmla="*/ 31 h 3029"/>
              <a:gd name="T2" fmla="*/ 607 w 1805"/>
              <a:gd name="T3" fmla="*/ 217 h 3029"/>
              <a:gd name="T4" fmla="*/ 607 w 1805"/>
              <a:gd name="T5" fmla="*/ 697 h 3029"/>
              <a:gd name="T6" fmla="*/ 637 w 1805"/>
              <a:gd name="T7" fmla="*/ 997 h 3029"/>
              <a:gd name="T8" fmla="*/ 562 w 1805"/>
              <a:gd name="T9" fmla="*/ 1387 h 3029"/>
              <a:gd name="T10" fmla="*/ 404 w 1805"/>
              <a:gd name="T11" fmla="*/ 1709 h 3029"/>
              <a:gd name="T12" fmla="*/ 149 w 1805"/>
              <a:gd name="T13" fmla="*/ 1964 h 3029"/>
              <a:gd name="T14" fmla="*/ 13 w 1805"/>
              <a:gd name="T15" fmla="*/ 2144 h 3029"/>
              <a:gd name="T16" fmla="*/ 224 w 1805"/>
              <a:gd name="T17" fmla="*/ 2384 h 3029"/>
              <a:gd name="T18" fmla="*/ 365 w 1805"/>
              <a:gd name="T19" fmla="*/ 2407 h 3029"/>
              <a:gd name="T20" fmla="*/ 614 w 1805"/>
              <a:gd name="T21" fmla="*/ 2137 h 3029"/>
              <a:gd name="T22" fmla="*/ 715 w 1805"/>
              <a:gd name="T23" fmla="*/ 2114 h 3029"/>
              <a:gd name="T24" fmla="*/ 599 w 1805"/>
              <a:gd name="T25" fmla="*/ 2362 h 3029"/>
              <a:gd name="T26" fmla="*/ 577 w 1805"/>
              <a:gd name="T27" fmla="*/ 2459 h 3029"/>
              <a:gd name="T28" fmla="*/ 569 w 1805"/>
              <a:gd name="T29" fmla="*/ 2669 h 3029"/>
              <a:gd name="T30" fmla="*/ 577 w 1805"/>
              <a:gd name="T31" fmla="*/ 2954 h 3029"/>
              <a:gd name="T32" fmla="*/ 715 w 1805"/>
              <a:gd name="T33" fmla="*/ 3014 h 3029"/>
              <a:gd name="T34" fmla="*/ 880 w 1805"/>
              <a:gd name="T35" fmla="*/ 2864 h 3029"/>
              <a:gd name="T36" fmla="*/ 995 w 1805"/>
              <a:gd name="T37" fmla="*/ 2504 h 3029"/>
              <a:gd name="T38" fmla="*/ 1145 w 1805"/>
              <a:gd name="T39" fmla="*/ 2272 h 3029"/>
              <a:gd name="T40" fmla="*/ 1207 w 1805"/>
              <a:gd name="T41" fmla="*/ 2009 h 3029"/>
              <a:gd name="T42" fmla="*/ 1145 w 1805"/>
              <a:gd name="T43" fmla="*/ 1882 h 3029"/>
              <a:gd name="T44" fmla="*/ 1312 w 1805"/>
              <a:gd name="T45" fmla="*/ 1799 h 3029"/>
              <a:gd name="T46" fmla="*/ 1537 w 1805"/>
              <a:gd name="T47" fmla="*/ 1777 h 3029"/>
              <a:gd name="T48" fmla="*/ 1684 w 1805"/>
              <a:gd name="T49" fmla="*/ 1597 h 3029"/>
              <a:gd name="T50" fmla="*/ 1783 w 1805"/>
              <a:gd name="T51" fmla="*/ 1417 h 3029"/>
              <a:gd name="T52" fmla="*/ 1552 w 1805"/>
              <a:gd name="T53" fmla="*/ 1327 h 3029"/>
              <a:gd name="T54" fmla="*/ 1492 w 1805"/>
              <a:gd name="T55" fmla="*/ 1259 h 3029"/>
              <a:gd name="T56" fmla="*/ 1567 w 1805"/>
              <a:gd name="T57" fmla="*/ 1154 h 3029"/>
              <a:gd name="T58" fmla="*/ 1634 w 1805"/>
              <a:gd name="T59" fmla="*/ 982 h 3029"/>
              <a:gd name="T60" fmla="*/ 1499 w 1805"/>
              <a:gd name="T61" fmla="*/ 832 h 3029"/>
              <a:gd name="T62" fmla="*/ 1349 w 1805"/>
              <a:gd name="T63" fmla="*/ 719 h 3029"/>
              <a:gd name="T64" fmla="*/ 1222 w 1805"/>
              <a:gd name="T65" fmla="*/ 697 h 3029"/>
              <a:gd name="T66" fmla="*/ 1042 w 1805"/>
              <a:gd name="T67" fmla="*/ 787 h 3029"/>
              <a:gd name="T68" fmla="*/ 880 w 1805"/>
              <a:gd name="T69" fmla="*/ 599 h 3029"/>
              <a:gd name="T70" fmla="*/ 851 w 1805"/>
              <a:gd name="T71" fmla="*/ 457 h 3029"/>
              <a:gd name="T72" fmla="*/ 937 w 1805"/>
              <a:gd name="T73" fmla="*/ 290 h 3029"/>
              <a:gd name="T74" fmla="*/ 995 w 1805"/>
              <a:gd name="T75" fmla="*/ 194 h 3029"/>
              <a:gd name="T76" fmla="*/ 995 w 1805"/>
              <a:gd name="T77" fmla="*/ 31 h 3029"/>
              <a:gd name="T78" fmla="*/ 851 w 1805"/>
              <a:gd name="T79" fmla="*/ 31 h 3029"/>
              <a:gd name="T80" fmla="*/ 715 w 1805"/>
              <a:gd name="T81" fmla="*/ 31 h 3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5" h="3029">
                <a:moveTo>
                  <a:pt x="715" y="31"/>
                </a:moveTo>
                <a:cubicBezTo>
                  <a:pt x="674" y="62"/>
                  <a:pt x="625" y="106"/>
                  <a:pt x="607" y="217"/>
                </a:cubicBezTo>
                <a:cubicBezTo>
                  <a:pt x="589" y="328"/>
                  <a:pt x="602" y="567"/>
                  <a:pt x="607" y="697"/>
                </a:cubicBezTo>
                <a:cubicBezTo>
                  <a:pt x="612" y="827"/>
                  <a:pt x="644" y="882"/>
                  <a:pt x="637" y="997"/>
                </a:cubicBezTo>
                <a:cubicBezTo>
                  <a:pt x="630" y="1112"/>
                  <a:pt x="601" y="1268"/>
                  <a:pt x="562" y="1387"/>
                </a:cubicBezTo>
                <a:cubicBezTo>
                  <a:pt x="523" y="1506"/>
                  <a:pt x="473" y="1613"/>
                  <a:pt x="404" y="1709"/>
                </a:cubicBezTo>
                <a:cubicBezTo>
                  <a:pt x="335" y="1805"/>
                  <a:pt x="214" y="1892"/>
                  <a:pt x="149" y="1964"/>
                </a:cubicBezTo>
                <a:cubicBezTo>
                  <a:pt x="84" y="2036"/>
                  <a:pt x="0" y="2074"/>
                  <a:pt x="13" y="2144"/>
                </a:cubicBezTo>
                <a:cubicBezTo>
                  <a:pt x="26" y="2214"/>
                  <a:pt x="165" y="2340"/>
                  <a:pt x="224" y="2384"/>
                </a:cubicBezTo>
                <a:cubicBezTo>
                  <a:pt x="283" y="2428"/>
                  <a:pt x="300" y="2448"/>
                  <a:pt x="365" y="2407"/>
                </a:cubicBezTo>
                <a:cubicBezTo>
                  <a:pt x="430" y="2366"/>
                  <a:pt x="556" y="2186"/>
                  <a:pt x="614" y="2137"/>
                </a:cubicBezTo>
                <a:cubicBezTo>
                  <a:pt x="672" y="2088"/>
                  <a:pt x="717" y="2077"/>
                  <a:pt x="715" y="2114"/>
                </a:cubicBezTo>
                <a:cubicBezTo>
                  <a:pt x="713" y="2151"/>
                  <a:pt x="622" y="2305"/>
                  <a:pt x="599" y="2362"/>
                </a:cubicBezTo>
                <a:cubicBezTo>
                  <a:pt x="576" y="2419"/>
                  <a:pt x="582" y="2408"/>
                  <a:pt x="577" y="2459"/>
                </a:cubicBezTo>
                <a:cubicBezTo>
                  <a:pt x="572" y="2510"/>
                  <a:pt x="569" y="2587"/>
                  <a:pt x="569" y="2669"/>
                </a:cubicBezTo>
                <a:cubicBezTo>
                  <a:pt x="569" y="2751"/>
                  <a:pt x="553" y="2897"/>
                  <a:pt x="577" y="2954"/>
                </a:cubicBezTo>
                <a:cubicBezTo>
                  <a:pt x="601" y="3011"/>
                  <a:pt x="665" y="3029"/>
                  <a:pt x="715" y="3014"/>
                </a:cubicBezTo>
                <a:cubicBezTo>
                  <a:pt x="765" y="2999"/>
                  <a:pt x="833" y="2949"/>
                  <a:pt x="880" y="2864"/>
                </a:cubicBezTo>
                <a:cubicBezTo>
                  <a:pt x="927" y="2779"/>
                  <a:pt x="951" y="2603"/>
                  <a:pt x="995" y="2504"/>
                </a:cubicBezTo>
                <a:cubicBezTo>
                  <a:pt x="1039" y="2405"/>
                  <a:pt x="1110" y="2354"/>
                  <a:pt x="1145" y="2272"/>
                </a:cubicBezTo>
                <a:cubicBezTo>
                  <a:pt x="1180" y="2190"/>
                  <a:pt x="1207" y="2074"/>
                  <a:pt x="1207" y="2009"/>
                </a:cubicBezTo>
                <a:cubicBezTo>
                  <a:pt x="1207" y="1944"/>
                  <a:pt x="1128" y="1917"/>
                  <a:pt x="1145" y="1882"/>
                </a:cubicBezTo>
                <a:cubicBezTo>
                  <a:pt x="1162" y="1847"/>
                  <a:pt x="1247" y="1816"/>
                  <a:pt x="1312" y="1799"/>
                </a:cubicBezTo>
                <a:cubicBezTo>
                  <a:pt x="1377" y="1782"/>
                  <a:pt x="1475" y="1811"/>
                  <a:pt x="1537" y="1777"/>
                </a:cubicBezTo>
                <a:cubicBezTo>
                  <a:pt x="1599" y="1743"/>
                  <a:pt x="1643" y="1657"/>
                  <a:pt x="1684" y="1597"/>
                </a:cubicBezTo>
                <a:cubicBezTo>
                  <a:pt x="1725" y="1537"/>
                  <a:pt x="1805" y="1462"/>
                  <a:pt x="1783" y="1417"/>
                </a:cubicBezTo>
                <a:cubicBezTo>
                  <a:pt x="1761" y="1372"/>
                  <a:pt x="1600" y="1353"/>
                  <a:pt x="1552" y="1327"/>
                </a:cubicBezTo>
                <a:cubicBezTo>
                  <a:pt x="1504" y="1301"/>
                  <a:pt x="1490" y="1288"/>
                  <a:pt x="1492" y="1259"/>
                </a:cubicBezTo>
                <a:cubicBezTo>
                  <a:pt x="1494" y="1230"/>
                  <a:pt x="1543" y="1200"/>
                  <a:pt x="1567" y="1154"/>
                </a:cubicBezTo>
                <a:cubicBezTo>
                  <a:pt x="1591" y="1108"/>
                  <a:pt x="1645" y="1036"/>
                  <a:pt x="1634" y="982"/>
                </a:cubicBezTo>
                <a:cubicBezTo>
                  <a:pt x="1623" y="928"/>
                  <a:pt x="1546" y="876"/>
                  <a:pt x="1499" y="832"/>
                </a:cubicBezTo>
                <a:cubicBezTo>
                  <a:pt x="1452" y="788"/>
                  <a:pt x="1395" y="741"/>
                  <a:pt x="1349" y="719"/>
                </a:cubicBezTo>
                <a:cubicBezTo>
                  <a:pt x="1303" y="697"/>
                  <a:pt x="1273" y="686"/>
                  <a:pt x="1222" y="697"/>
                </a:cubicBezTo>
                <a:cubicBezTo>
                  <a:pt x="1171" y="708"/>
                  <a:pt x="1099" y="803"/>
                  <a:pt x="1042" y="787"/>
                </a:cubicBezTo>
                <a:cubicBezTo>
                  <a:pt x="985" y="771"/>
                  <a:pt x="912" y="654"/>
                  <a:pt x="880" y="599"/>
                </a:cubicBezTo>
                <a:cubicBezTo>
                  <a:pt x="848" y="544"/>
                  <a:pt x="842" y="508"/>
                  <a:pt x="851" y="457"/>
                </a:cubicBezTo>
                <a:cubicBezTo>
                  <a:pt x="860" y="406"/>
                  <a:pt x="913" y="334"/>
                  <a:pt x="937" y="290"/>
                </a:cubicBezTo>
                <a:cubicBezTo>
                  <a:pt x="961" y="246"/>
                  <a:pt x="985" y="237"/>
                  <a:pt x="995" y="194"/>
                </a:cubicBezTo>
                <a:cubicBezTo>
                  <a:pt x="1005" y="151"/>
                  <a:pt x="1019" y="58"/>
                  <a:pt x="995" y="31"/>
                </a:cubicBezTo>
                <a:cubicBezTo>
                  <a:pt x="971" y="4"/>
                  <a:pt x="898" y="31"/>
                  <a:pt x="851" y="31"/>
                </a:cubicBezTo>
                <a:cubicBezTo>
                  <a:pt x="804" y="31"/>
                  <a:pt x="756" y="0"/>
                  <a:pt x="715" y="31"/>
                </a:cubicBezTo>
                <a:close/>
              </a:path>
            </a:pathLst>
          </a:custGeom>
          <a:solidFill>
            <a:srgbClr val="ED7D31">
              <a:alpha val="30196"/>
            </a:srgbClr>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E38E0EE0-F665-A439-E4BB-BF8BD603AB12}"/>
              </a:ext>
            </a:extLst>
          </p:cNvPr>
          <p:cNvSpPr>
            <a:spLocks/>
          </p:cNvSpPr>
          <p:nvPr/>
        </p:nvSpPr>
        <p:spPr bwMode="auto">
          <a:xfrm>
            <a:off x="3784600" y="4990079"/>
            <a:ext cx="215900" cy="204787"/>
          </a:xfrm>
          <a:custGeom>
            <a:avLst/>
            <a:gdLst>
              <a:gd name="T0" fmla="*/ 0 w 340"/>
              <a:gd name="T1" fmla="*/ 0 h 323"/>
              <a:gd name="T2" fmla="*/ 227 w 340"/>
              <a:gd name="T3" fmla="*/ 98 h 323"/>
              <a:gd name="T4" fmla="*/ 324 w 340"/>
              <a:gd name="T5" fmla="*/ 188 h 323"/>
              <a:gd name="T6" fmla="*/ 324 w 340"/>
              <a:gd name="T7" fmla="*/ 323 h 323"/>
            </a:gdLst>
            <a:ahLst/>
            <a:cxnLst>
              <a:cxn ang="0">
                <a:pos x="T0" y="T1"/>
              </a:cxn>
              <a:cxn ang="0">
                <a:pos x="T2" y="T3"/>
              </a:cxn>
              <a:cxn ang="0">
                <a:pos x="T4" y="T5"/>
              </a:cxn>
              <a:cxn ang="0">
                <a:pos x="T6" y="T7"/>
              </a:cxn>
            </a:cxnLst>
            <a:rect l="0" t="0" r="r" b="b"/>
            <a:pathLst>
              <a:path w="340" h="323">
                <a:moveTo>
                  <a:pt x="0" y="0"/>
                </a:moveTo>
                <a:cubicBezTo>
                  <a:pt x="86" y="33"/>
                  <a:pt x="173" y="67"/>
                  <a:pt x="227" y="98"/>
                </a:cubicBezTo>
                <a:cubicBezTo>
                  <a:pt x="281" y="129"/>
                  <a:pt x="308" y="151"/>
                  <a:pt x="324" y="188"/>
                </a:cubicBezTo>
                <a:cubicBezTo>
                  <a:pt x="340" y="225"/>
                  <a:pt x="325" y="301"/>
                  <a:pt x="324" y="323"/>
                </a:cubicBez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en-US"/>
          </a:p>
        </p:txBody>
      </p:sp>
      <p:sp>
        <p:nvSpPr>
          <p:cNvPr id="12" name="Segnaposto numero diapositiva 2">
            <a:extLst>
              <a:ext uri="{FF2B5EF4-FFF2-40B4-BE49-F238E27FC236}">
                <a16:creationId xmlns:a16="http://schemas.microsoft.com/office/drawing/2014/main" id="{AE7D49B0-A400-A4DE-7928-6D849B7362B5}"/>
              </a:ext>
            </a:extLst>
          </p:cNvPr>
          <p:cNvSpPr txBox="1">
            <a:spLocks noChangeArrowheads="1"/>
          </p:cNvSpPr>
          <p:nvPr/>
        </p:nvSpPr>
        <p:spPr bwMode="auto">
          <a:xfrm>
            <a:off x="7380312" y="5999729"/>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30A0DAB-9488-4822-98B7-80AB21D76620}" type="slidenum">
              <a:rPr lang="it-IT" altLang="en-US" sz="2000" b="1">
                <a:cs typeface="Arial" panose="020B0604020202020204" pitchFamily="34" charset="0"/>
              </a:rPr>
              <a:pPr algn="r" eaLnBrk="1" hangingPunct="1">
                <a:spcBef>
                  <a:spcPct val="0"/>
                </a:spcBef>
                <a:buFontTx/>
                <a:buNone/>
              </a:pPr>
              <a:t>39</a:t>
            </a:fld>
            <a:endParaRPr lang="it-IT" altLang="en-US" sz="2000" b="1" dirty="0">
              <a:cs typeface="Arial" panose="020B0604020202020204" pitchFamily="34" charset="0"/>
            </a:endParaRPr>
          </a:p>
        </p:txBody>
      </p:sp>
      <p:sp>
        <p:nvSpPr>
          <p:cNvPr id="16" name="CasellaDiTesto 15">
            <a:extLst>
              <a:ext uri="{FF2B5EF4-FFF2-40B4-BE49-F238E27FC236}">
                <a16:creationId xmlns:a16="http://schemas.microsoft.com/office/drawing/2014/main" id="{86B9E04A-7019-7A1C-7275-57409ECC9A95}"/>
              </a:ext>
            </a:extLst>
          </p:cNvPr>
          <p:cNvSpPr txBox="1"/>
          <p:nvPr/>
        </p:nvSpPr>
        <p:spPr>
          <a:xfrm>
            <a:off x="6775450" y="1949811"/>
            <a:ext cx="2133600" cy="3305585"/>
          </a:xfrm>
          <a:prstGeom prst="rect">
            <a:avLst/>
          </a:prstGeom>
          <a:noFill/>
        </p:spPr>
        <p:txBody>
          <a:bodyPr wrap="square">
            <a:spAutoFit/>
          </a:bodyPr>
          <a:lstStyle/>
          <a:p>
            <a:pPr algn="ctr">
              <a:lnSpc>
                <a:spcPct val="107000"/>
              </a:lnSpc>
              <a:spcAft>
                <a:spcPts val="800"/>
              </a:spcAft>
            </a:pP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futura </a:t>
            </a:r>
          </a:p>
          <a:p>
            <a:pPr algn="ctr">
              <a:lnSpc>
                <a:spcPct val="107000"/>
              </a:lnSpc>
              <a:spcAft>
                <a:spcPts val="800"/>
              </a:spcAft>
            </a:pP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it-IT" sz="2200" b="1" kern="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Città Ticino</a:t>
            </a: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ctr">
              <a:lnSpc>
                <a:spcPct val="107000"/>
              </a:lnSpc>
              <a:spcAft>
                <a:spcPts val="800"/>
              </a:spcAft>
            </a:pP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avrà 500'000 abitanti concentrati in                 </a:t>
            </a:r>
            <a:r>
              <a:rPr lang="it-IT" sz="1800" b="1" kern="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4 poli principali                </a:t>
            </a: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 necessiterà collegamenti interni diretti e veloci.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3D45DCD7-66E6-D4D0-7EB3-AE00CFEC9D9D}"/>
              </a:ext>
            </a:extLst>
          </p:cNvPr>
          <p:cNvSpPr txBox="1"/>
          <p:nvPr/>
        </p:nvSpPr>
        <p:spPr>
          <a:xfrm>
            <a:off x="7009155" y="775316"/>
            <a:ext cx="1620837" cy="369332"/>
          </a:xfrm>
          <a:prstGeom prst="rect">
            <a:avLst/>
          </a:prstGeom>
          <a:noFill/>
        </p:spPr>
        <p:txBody>
          <a:bodyPr wrap="square" rtlCol="0">
            <a:spAutoFit/>
          </a:bodyPr>
          <a:lstStyle/>
          <a:p>
            <a:r>
              <a:rPr lang="en-US" b="1" dirty="0" err="1">
                <a:solidFill>
                  <a:srgbClr val="000000"/>
                </a:solidFill>
                <a:latin typeface="Arial" panose="020B0604020202020204" pitchFamily="34" charset="0"/>
                <a:cs typeface="Arial" panose="020B0604020202020204" pitchFamily="34" charset="0"/>
              </a:rPr>
              <a:t>Conclusione</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97717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554" name="Segnaposto numero diapositiva 2">
            <a:extLst>
              <a:ext uri="{FF2B5EF4-FFF2-40B4-BE49-F238E27FC236}">
                <a16:creationId xmlns:a16="http://schemas.microsoft.com/office/drawing/2014/main" id="{6893793E-5724-BD2F-4B8F-89BC4FD9E98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E7DBCE-D29E-400C-8AB8-36B7DC438F50}" type="slidenum">
              <a:rPr lang="it-IT" altLang="en-US" sz="1400" smtClean="0">
                <a:solidFill>
                  <a:srgbClr val="FFFFFF"/>
                </a:solidFill>
                <a:latin typeface="Calibri" panose="020F0502020204030204" pitchFamily="34" charset="0"/>
              </a:rPr>
              <a:pPr>
                <a:spcBef>
                  <a:spcPct val="0"/>
                </a:spcBef>
                <a:buFontTx/>
                <a:buNone/>
              </a:pPr>
              <a:t>4</a:t>
            </a:fld>
            <a:endParaRPr lang="it-IT" altLang="en-US" sz="1400">
              <a:solidFill>
                <a:srgbClr val="FFFFFF"/>
              </a:solidFill>
              <a:latin typeface="Calibri" panose="020F0502020204030204" pitchFamily="34" charset="0"/>
            </a:endParaRPr>
          </a:p>
        </p:txBody>
      </p:sp>
      <p:pic>
        <p:nvPicPr>
          <p:cNvPr id="23555" name="Immagine 1" descr="C:\Users\Alien\AppData\Local\Microsoft\Windows\INetCache\Content.Word\auto 1.jpg">
            <a:extLst>
              <a:ext uri="{FF2B5EF4-FFF2-40B4-BE49-F238E27FC236}">
                <a16:creationId xmlns:a16="http://schemas.microsoft.com/office/drawing/2014/main" id="{9F2FED62-6E63-9F39-8675-212383264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265488"/>
            <a:ext cx="457676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igura a mano libera: forma 3">
            <a:extLst>
              <a:ext uri="{FF2B5EF4-FFF2-40B4-BE49-F238E27FC236}">
                <a16:creationId xmlns:a16="http://schemas.microsoft.com/office/drawing/2014/main" id="{A61D4D47-ED30-1584-92C1-9A066BBA0A60}"/>
              </a:ext>
            </a:extLst>
          </p:cNvPr>
          <p:cNvSpPr/>
          <p:nvPr/>
        </p:nvSpPr>
        <p:spPr bwMode="auto">
          <a:xfrm>
            <a:off x="912813" y="1104900"/>
            <a:ext cx="7011987" cy="1292225"/>
          </a:xfrm>
          <a:custGeom>
            <a:avLst/>
            <a:gdLst>
              <a:gd name="connsiteX0" fmla="*/ 2186 w 7012586"/>
              <a:gd name="connsiteY0" fmla="*/ 965200 h 1291734"/>
              <a:gd name="connsiteX1" fmla="*/ 52986 w 7012586"/>
              <a:gd name="connsiteY1" fmla="*/ 965200 h 1291734"/>
              <a:gd name="connsiteX2" fmla="*/ 357786 w 7012586"/>
              <a:gd name="connsiteY2" fmla="*/ 825500 h 1291734"/>
              <a:gd name="connsiteX3" fmla="*/ 776886 w 7012586"/>
              <a:gd name="connsiteY3" fmla="*/ 571500 h 1291734"/>
              <a:gd name="connsiteX4" fmla="*/ 1132486 w 7012586"/>
              <a:gd name="connsiteY4" fmla="*/ 317500 h 1291734"/>
              <a:gd name="connsiteX5" fmla="*/ 1589686 w 7012586"/>
              <a:gd name="connsiteY5" fmla="*/ 177800 h 1291734"/>
              <a:gd name="connsiteX6" fmla="*/ 1818286 w 7012586"/>
              <a:gd name="connsiteY6" fmla="*/ 139700 h 1291734"/>
              <a:gd name="connsiteX7" fmla="*/ 2250086 w 7012586"/>
              <a:gd name="connsiteY7" fmla="*/ 254000 h 1291734"/>
              <a:gd name="connsiteX8" fmla="*/ 2567586 w 7012586"/>
              <a:gd name="connsiteY8" fmla="*/ 431800 h 1291734"/>
              <a:gd name="connsiteX9" fmla="*/ 2745386 w 7012586"/>
              <a:gd name="connsiteY9" fmla="*/ 673100 h 1291734"/>
              <a:gd name="connsiteX10" fmla="*/ 2923186 w 7012586"/>
              <a:gd name="connsiteY10" fmla="*/ 914400 h 1291734"/>
              <a:gd name="connsiteX11" fmla="*/ 3240686 w 7012586"/>
              <a:gd name="connsiteY11" fmla="*/ 1092200 h 1291734"/>
              <a:gd name="connsiteX12" fmla="*/ 3748686 w 7012586"/>
              <a:gd name="connsiteY12" fmla="*/ 1193800 h 1291734"/>
              <a:gd name="connsiteX13" fmla="*/ 4802786 w 7012586"/>
              <a:gd name="connsiteY13" fmla="*/ 1244600 h 1291734"/>
              <a:gd name="connsiteX14" fmla="*/ 6161686 w 7012586"/>
              <a:gd name="connsiteY14" fmla="*/ 469900 h 1291734"/>
              <a:gd name="connsiteX15" fmla="*/ 7012586 w 7012586"/>
              <a:gd name="connsiteY15" fmla="*/ 0 h 1291734"/>
              <a:gd name="connsiteX16" fmla="*/ 7012586 w 7012586"/>
              <a:gd name="connsiteY16" fmla="*/ 0 h 1291734"/>
              <a:gd name="connsiteX17" fmla="*/ 7012586 w 7012586"/>
              <a:gd name="connsiteY17" fmla="*/ 0 h 129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2586" h="1291734">
                <a:moveTo>
                  <a:pt x="2186" y="965200"/>
                </a:moveTo>
                <a:cubicBezTo>
                  <a:pt x="-2048" y="976841"/>
                  <a:pt x="-6281" y="988483"/>
                  <a:pt x="52986" y="965200"/>
                </a:cubicBezTo>
                <a:cubicBezTo>
                  <a:pt x="112253" y="941917"/>
                  <a:pt x="237136" y="891117"/>
                  <a:pt x="357786" y="825500"/>
                </a:cubicBezTo>
                <a:cubicBezTo>
                  <a:pt x="478436" y="759883"/>
                  <a:pt x="647769" y="656167"/>
                  <a:pt x="776886" y="571500"/>
                </a:cubicBezTo>
                <a:cubicBezTo>
                  <a:pt x="906003" y="486833"/>
                  <a:pt x="997019" y="383117"/>
                  <a:pt x="1132486" y="317500"/>
                </a:cubicBezTo>
                <a:cubicBezTo>
                  <a:pt x="1267953" y="251883"/>
                  <a:pt x="1475386" y="207433"/>
                  <a:pt x="1589686" y="177800"/>
                </a:cubicBezTo>
                <a:cubicBezTo>
                  <a:pt x="1703986" y="148167"/>
                  <a:pt x="1708219" y="127000"/>
                  <a:pt x="1818286" y="139700"/>
                </a:cubicBezTo>
                <a:cubicBezTo>
                  <a:pt x="1928353" y="152400"/>
                  <a:pt x="2125203" y="205317"/>
                  <a:pt x="2250086" y="254000"/>
                </a:cubicBezTo>
                <a:cubicBezTo>
                  <a:pt x="2374969" y="302683"/>
                  <a:pt x="2485036" y="361950"/>
                  <a:pt x="2567586" y="431800"/>
                </a:cubicBezTo>
                <a:cubicBezTo>
                  <a:pt x="2650136" y="501650"/>
                  <a:pt x="2686119" y="592667"/>
                  <a:pt x="2745386" y="673100"/>
                </a:cubicBezTo>
                <a:cubicBezTo>
                  <a:pt x="2804653" y="753533"/>
                  <a:pt x="2840636" y="844550"/>
                  <a:pt x="2923186" y="914400"/>
                </a:cubicBezTo>
                <a:cubicBezTo>
                  <a:pt x="3005736" y="984250"/>
                  <a:pt x="3103103" y="1045633"/>
                  <a:pt x="3240686" y="1092200"/>
                </a:cubicBezTo>
                <a:cubicBezTo>
                  <a:pt x="3378269" y="1138767"/>
                  <a:pt x="3488336" y="1168400"/>
                  <a:pt x="3748686" y="1193800"/>
                </a:cubicBezTo>
                <a:cubicBezTo>
                  <a:pt x="4009036" y="1219200"/>
                  <a:pt x="4400619" y="1365250"/>
                  <a:pt x="4802786" y="1244600"/>
                </a:cubicBezTo>
                <a:cubicBezTo>
                  <a:pt x="5204953" y="1123950"/>
                  <a:pt x="5793386" y="677333"/>
                  <a:pt x="6161686" y="469900"/>
                </a:cubicBezTo>
                <a:cubicBezTo>
                  <a:pt x="6529986" y="262467"/>
                  <a:pt x="7012586" y="0"/>
                  <a:pt x="7012586" y="0"/>
                </a:cubicBezTo>
                <a:lnTo>
                  <a:pt x="7012586" y="0"/>
                </a:lnTo>
                <a:lnTo>
                  <a:pt x="7012586" y="0"/>
                </a:lnTo>
              </a:path>
            </a:pathLst>
          </a:custGeom>
          <a:noFill/>
          <a:ln w="57150" cap="flat" cmpd="sng" algn="ctr">
            <a:solidFill>
              <a:schemeClr val="accent4">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23557" name="Connettore diritto 5">
            <a:extLst>
              <a:ext uri="{FF2B5EF4-FFF2-40B4-BE49-F238E27FC236}">
                <a16:creationId xmlns:a16="http://schemas.microsoft.com/office/drawing/2014/main" id="{C392B21C-16AF-CE24-E10F-CC5C01489D33}"/>
              </a:ext>
            </a:extLst>
          </p:cNvPr>
          <p:cNvCxnSpPr>
            <a:cxnSpLocks/>
          </p:cNvCxnSpPr>
          <p:nvPr/>
        </p:nvCxnSpPr>
        <p:spPr bwMode="auto">
          <a:xfrm>
            <a:off x="539750" y="1916113"/>
            <a:ext cx="756126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3558" name="CasellaDiTesto 12">
            <a:extLst>
              <a:ext uri="{FF2B5EF4-FFF2-40B4-BE49-F238E27FC236}">
                <a16:creationId xmlns:a16="http://schemas.microsoft.com/office/drawing/2014/main" id="{2E67F4DE-A267-0301-9504-9377FC27ADA1}"/>
              </a:ext>
            </a:extLst>
          </p:cNvPr>
          <p:cNvSpPr txBox="1">
            <a:spLocks noChangeArrowheads="1"/>
          </p:cNvSpPr>
          <p:nvPr/>
        </p:nvSpPr>
        <p:spPr bwMode="auto">
          <a:xfrm>
            <a:off x="2132013" y="2039938"/>
            <a:ext cx="871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Trincea</a:t>
            </a:r>
          </a:p>
        </p:txBody>
      </p:sp>
      <p:sp>
        <p:nvSpPr>
          <p:cNvPr id="23559" name="CasellaDiTesto 13">
            <a:extLst>
              <a:ext uri="{FF2B5EF4-FFF2-40B4-BE49-F238E27FC236}">
                <a16:creationId xmlns:a16="http://schemas.microsoft.com/office/drawing/2014/main" id="{81A560C2-A46D-A3B1-44C8-F9FFCCB81FBD}"/>
              </a:ext>
            </a:extLst>
          </p:cNvPr>
          <p:cNvSpPr txBox="1">
            <a:spLocks noChangeArrowheads="1"/>
          </p:cNvSpPr>
          <p:nvPr/>
        </p:nvSpPr>
        <p:spPr bwMode="auto">
          <a:xfrm>
            <a:off x="4843463" y="1322388"/>
            <a:ext cx="1023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Rilevato</a:t>
            </a:r>
          </a:p>
        </p:txBody>
      </p:sp>
      <p:sp>
        <p:nvSpPr>
          <p:cNvPr id="23560" name="CasellaDiTesto 14">
            <a:extLst>
              <a:ext uri="{FF2B5EF4-FFF2-40B4-BE49-F238E27FC236}">
                <a16:creationId xmlns:a16="http://schemas.microsoft.com/office/drawing/2014/main" id="{A17A51C2-8983-AFEF-844B-E63DE0B571BC}"/>
              </a:ext>
            </a:extLst>
          </p:cNvPr>
          <p:cNvSpPr txBox="1">
            <a:spLocks noChangeArrowheads="1"/>
          </p:cNvSpPr>
          <p:nvPr/>
        </p:nvSpPr>
        <p:spPr bwMode="auto">
          <a:xfrm>
            <a:off x="5503863" y="5351463"/>
            <a:ext cx="242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Tracciato in trincea</a:t>
            </a:r>
          </a:p>
        </p:txBody>
      </p:sp>
      <p:sp>
        <p:nvSpPr>
          <p:cNvPr id="23561" name="CasellaDiTesto 15">
            <a:extLst>
              <a:ext uri="{FF2B5EF4-FFF2-40B4-BE49-F238E27FC236}">
                <a16:creationId xmlns:a16="http://schemas.microsoft.com/office/drawing/2014/main" id="{541E5052-2066-568F-3C77-D6074C649427}"/>
              </a:ext>
            </a:extLst>
          </p:cNvPr>
          <p:cNvSpPr txBox="1">
            <a:spLocks noChangeArrowheads="1"/>
          </p:cNvSpPr>
          <p:nvPr/>
        </p:nvSpPr>
        <p:spPr bwMode="auto">
          <a:xfrm>
            <a:off x="5503863" y="4092575"/>
            <a:ext cx="2420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Tracciato su rilevato</a:t>
            </a:r>
          </a:p>
        </p:txBody>
      </p:sp>
      <p:sp>
        <p:nvSpPr>
          <p:cNvPr id="23562" name="CasellaDiTesto 16">
            <a:extLst>
              <a:ext uri="{FF2B5EF4-FFF2-40B4-BE49-F238E27FC236}">
                <a16:creationId xmlns:a16="http://schemas.microsoft.com/office/drawing/2014/main" id="{D84B294F-A34F-F8B2-910D-594AED611A6A}"/>
              </a:ext>
            </a:extLst>
          </p:cNvPr>
          <p:cNvSpPr txBox="1">
            <a:spLocks noChangeArrowheads="1"/>
          </p:cNvSpPr>
          <p:nvPr/>
        </p:nvSpPr>
        <p:spPr bwMode="auto">
          <a:xfrm>
            <a:off x="1901825" y="2587625"/>
            <a:ext cx="5340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cs typeface="Arial" panose="020B0604020202020204" pitchFamily="34" charset="0"/>
              </a:rPr>
              <a:t>Possibilmente il tracciato deve permettere di reimpiegare sul posto il materiale escavato (X).</a:t>
            </a:r>
          </a:p>
        </p:txBody>
      </p:sp>
      <p:pic>
        <p:nvPicPr>
          <p:cNvPr id="23563" name="Picture 4" descr="Icona auto. Semplice elemento linea simbolo di automobile per modelli,  disegno di fotoricettore e infografica Immagine e Vettoriale - Alamy">
            <a:extLst>
              <a:ext uri="{FF2B5EF4-FFF2-40B4-BE49-F238E27FC236}">
                <a16:creationId xmlns:a16="http://schemas.microsoft.com/office/drawing/2014/main" id="{25059C3F-5E3C-636D-C48C-5E7EBAD9D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7350"/>
          <a:stretch>
            <a:fillRect/>
          </a:stretch>
        </p:blipFill>
        <p:spPr bwMode="auto">
          <a:xfrm>
            <a:off x="7242175" y="1566863"/>
            <a:ext cx="868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ccia circolare in giù 17">
            <a:extLst>
              <a:ext uri="{FF2B5EF4-FFF2-40B4-BE49-F238E27FC236}">
                <a16:creationId xmlns:a16="http://schemas.microsoft.com/office/drawing/2014/main" id="{4EA48823-1CEA-A66D-F2E3-C0798DACF724}"/>
              </a:ext>
            </a:extLst>
          </p:cNvPr>
          <p:cNvSpPr/>
          <p:nvPr/>
        </p:nvSpPr>
        <p:spPr bwMode="auto">
          <a:xfrm rot="832267">
            <a:off x="2609850" y="1328738"/>
            <a:ext cx="2576513" cy="698500"/>
          </a:xfrm>
          <a:prstGeom prst="curvedDownArrow">
            <a:avLst>
              <a:gd name="adj1" fmla="val 35463"/>
              <a:gd name="adj2" fmla="val 69217"/>
              <a:gd name="adj3" fmla="val 32115"/>
            </a:avLst>
          </a:prstGeom>
          <a:solidFill>
            <a:srgbClr val="FFC000"/>
          </a:solidFill>
          <a:ln w="9525" cap="flat" cmpd="sng" algn="ctr">
            <a:solidFill>
              <a:schemeClr val="accent4">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3565" name="Figura a mano libera: forma 20">
            <a:extLst>
              <a:ext uri="{FF2B5EF4-FFF2-40B4-BE49-F238E27FC236}">
                <a16:creationId xmlns:a16="http://schemas.microsoft.com/office/drawing/2014/main" id="{B02AFE4C-45AA-7908-D1C2-F6CCEE2192CA}"/>
              </a:ext>
            </a:extLst>
          </p:cNvPr>
          <p:cNvSpPr>
            <a:spLocks/>
          </p:cNvSpPr>
          <p:nvPr/>
        </p:nvSpPr>
        <p:spPr bwMode="auto">
          <a:xfrm>
            <a:off x="1271588" y="191928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nchor="ctr"/>
          <a:lstStyle/>
          <a:p>
            <a:endParaRPr lang="en-US"/>
          </a:p>
        </p:txBody>
      </p:sp>
      <p:sp>
        <p:nvSpPr>
          <p:cNvPr id="23566" name="CasellaDiTesto 23">
            <a:extLst>
              <a:ext uri="{FF2B5EF4-FFF2-40B4-BE49-F238E27FC236}">
                <a16:creationId xmlns:a16="http://schemas.microsoft.com/office/drawing/2014/main" id="{132A3620-1446-4D24-B79D-479A358DF3C4}"/>
              </a:ext>
            </a:extLst>
          </p:cNvPr>
          <p:cNvSpPr txBox="1">
            <a:spLocks noChangeArrowheads="1"/>
          </p:cNvSpPr>
          <p:nvPr/>
        </p:nvSpPr>
        <p:spPr bwMode="auto">
          <a:xfrm>
            <a:off x="5187950" y="1965325"/>
            <a:ext cx="28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X</a:t>
            </a:r>
          </a:p>
        </p:txBody>
      </p:sp>
      <p:sp>
        <p:nvSpPr>
          <p:cNvPr id="23567" name="CasellaDiTesto 24">
            <a:extLst>
              <a:ext uri="{FF2B5EF4-FFF2-40B4-BE49-F238E27FC236}">
                <a16:creationId xmlns:a16="http://schemas.microsoft.com/office/drawing/2014/main" id="{D7F6241B-4EBD-842A-FD87-A2A5A6FAA2F0}"/>
              </a:ext>
            </a:extLst>
          </p:cNvPr>
          <p:cNvSpPr txBox="1">
            <a:spLocks noChangeArrowheads="1"/>
          </p:cNvSpPr>
          <p:nvPr/>
        </p:nvSpPr>
        <p:spPr bwMode="auto">
          <a:xfrm>
            <a:off x="2233613" y="1497013"/>
            <a:ext cx="28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X</a:t>
            </a:r>
          </a:p>
        </p:txBody>
      </p:sp>
      <p:pic>
        <p:nvPicPr>
          <p:cNvPr id="23568" name="Picture 6" descr="Activities Silhouette People, art vector design - 64198715">
            <a:extLst>
              <a:ext uri="{FF2B5EF4-FFF2-40B4-BE49-F238E27FC236}">
                <a16:creationId xmlns:a16="http://schemas.microsoft.com/office/drawing/2014/main" id="{03D898BA-7D19-FA80-BBD3-EE09488D2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80" t="2870" r="87923" b="81364"/>
          <a:stretch>
            <a:fillRect/>
          </a:stretch>
        </p:blipFill>
        <p:spPr bwMode="auto">
          <a:xfrm>
            <a:off x="1655763" y="1123950"/>
            <a:ext cx="2746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Segnaposto numero diapositiva 2">
            <a:extLst>
              <a:ext uri="{FF2B5EF4-FFF2-40B4-BE49-F238E27FC236}">
                <a16:creationId xmlns:a16="http://schemas.microsoft.com/office/drawing/2014/main" id="{8B37EA71-1E99-15F6-50B0-732B7E66EC56}"/>
              </a:ext>
            </a:extLst>
          </p:cNvPr>
          <p:cNvSpPr txBox="1">
            <a:spLocks noChangeArrowheads="1"/>
          </p:cNvSpPr>
          <p:nvPr/>
        </p:nvSpPr>
        <p:spPr bwMode="auto">
          <a:xfrm>
            <a:off x="8008938" y="5895975"/>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8989C4AD-6BF4-4F69-9A14-BD502E169F5C}" type="slidenum">
              <a:rPr lang="it-IT" altLang="en-US" sz="2000" b="1">
                <a:cs typeface="Arial" panose="020B0604020202020204" pitchFamily="34" charset="0"/>
              </a:rPr>
              <a:pPr algn="r" eaLnBrk="1" hangingPunct="1">
                <a:spcBef>
                  <a:spcPct val="0"/>
                </a:spcBef>
                <a:buFontTx/>
                <a:buNone/>
              </a:pPr>
              <a:t>4</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E205C7B3-F83B-5838-C196-8BCD0B32E30D}"/>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411732D-10D6-C145-9052-EB7E9A7A54EA}"/>
              </a:ext>
            </a:extLst>
          </p:cNvPr>
          <p:cNvSpPr>
            <a:spLocks noGrp="1"/>
          </p:cNvSpPr>
          <p:nvPr>
            <p:ph type="sldNum" sz="quarter" idx="12"/>
          </p:nvPr>
        </p:nvSpPr>
        <p:spPr>
          <a:xfrm>
            <a:off x="7720091" y="5936456"/>
            <a:ext cx="730424" cy="476250"/>
          </a:xfrm>
        </p:spPr>
        <p:txBody>
          <a:bodyPr/>
          <a:lstStyle/>
          <a:p>
            <a:pPr>
              <a:defRPr/>
            </a:pPr>
            <a:fld id="{BAC44739-47B0-4A94-AE36-6D84B00BDC87}" type="slidenum">
              <a:rPr lang="it-IT" altLang="en-US" sz="2000" b="1" smtClean="0">
                <a:solidFill>
                  <a:schemeClr val="tx1"/>
                </a:solidFill>
                <a:latin typeface="Arial" panose="020B0604020202020204" pitchFamily="34" charset="0"/>
                <a:cs typeface="Arial" panose="020B0604020202020204" pitchFamily="34" charset="0"/>
              </a:rPr>
              <a:pPr>
                <a:defRPr/>
              </a:pPr>
              <a:t>40</a:t>
            </a:fld>
            <a:endParaRPr lang="it-IT" altLang="en-US" sz="2000" b="1" dirty="0">
              <a:solidFill>
                <a:schemeClr val="tx1"/>
              </a:solidFill>
              <a:latin typeface="Arial" panose="020B0604020202020204" pitchFamily="34" charset="0"/>
              <a:cs typeface="Arial" panose="020B0604020202020204" pitchFamily="34" charset="0"/>
            </a:endParaRPr>
          </a:p>
        </p:txBody>
      </p:sp>
      <p:sp>
        <p:nvSpPr>
          <p:cNvPr id="3" name="Text Box 2">
            <a:extLst>
              <a:ext uri="{FF2B5EF4-FFF2-40B4-BE49-F238E27FC236}">
                <a16:creationId xmlns:a16="http://schemas.microsoft.com/office/drawing/2014/main" id="{4C644273-3FD1-4F79-482E-E54C93147207}"/>
              </a:ext>
            </a:extLst>
          </p:cNvPr>
          <p:cNvSpPr txBox="1">
            <a:spLocks noChangeArrowheads="1"/>
          </p:cNvSpPr>
          <p:nvPr/>
        </p:nvSpPr>
        <p:spPr bwMode="auto">
          <a:xfrm>
            <a:off x="1392237" y="921543"/>
            <a:ext cx="6359526" cy="5014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en-US" sz="1800" b="0" i="0" u="none" strike="noStrike" cap="none" normalizeH="0" baseline="0" dirty="0">
                <a:ln>
                  <a:noFill/>
                </a:ln>
                <a:solidFill>
                  <a:schemeClr val="tx1"/>
                </a:solidFill>
                <a:effectLst/>
                <a:latin typeface="Calibri" panose="020F0502020204030204" pitchFamily="34" charset="0"/>
              </a:rPr>
              <a:t>   </a:t>
            </a:r>
            <a:r>
              <a:rPr kumimoji="0" lang="it-IT" alt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Conclusione</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en-US" sz="1800" b="0" i="0" u="none" strike="noStrike" cap="none" normalizeH="0" baseline="0" dirty="0">
                <a:ln>
                  <a:noFill/>
                </a:ln>
                <a:solidFill>
                  <a:schemeClr val="tx1"/>
                </a:solidFill>
                <a:effectLst/>
                <a:latin typeface="Calibri" panose="020F0502020204030204" pitchFamily="34" charset="0"/>
              </a:rPr>
              <a:t>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en-US" sz="1800" i="0" u="none" strike="noStrike" cap="none" normalizeH="0" baseline="0" dirty="0">
                <a:ln>
                  <a:noFill/>
                </a:ln>
                <a:solidFill>
                  <a:schemeClr val="tx1"/>
                </a:solidFill>
                <a:effectLst/>
                <a:latin typeface="+mj-lt"/>
              </a:rPr>
              <a:t>Gli interventi sul territorio sono pressoché definitivi e                 una correzione degli errori in questo ambito può essere impossibile o comunque costosa (Roveredo Grigioni insegna). Per questo la soluzione migliore va cercata basandosi soprattutto su parametri tecnici come il costo, la lunghezza del tracciato e dei percorsi, l’utilità, l’impatto ambientale, dove sistemare il materiale escavato, la possibilità di una futura estensione, ecc. Va pure considerato che un intervento sul territorio deve essere pensato anche   in un'ottica futura, vale a dire che deve svolgere la sua funzione anche se e quando su questo territorio la popolazione, il traffico e i fabbisogni di ogni genere aumentano considerevolmente e se necessario deve poter essere adattato alle nuove esigenze. </a:t>
            </a:r>
            <a:endParaRPr kumimoji="0" lang="en-US" altLang="en-US" sz="180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985246217"/>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5554172-139B-45C6-8309-7CEAA2538FC6}"/>
              </a:ext>
            </a:extLst>
          </p:cNvPr>
          <p:cNvSpPr txBox="1"/>
          <p:nvPr/>
        </p:nvSpPr>
        <p:spPr>
          <a:xfrm>
            <a:off x="1511300" y="2205038"/>
            <a:ext cx="6121400" cy="2078037"/>
          </a:xfrm>
          <a:prstGeom prst="rect">
            <a:avLst/>
          </a:prstGeom>
          <a:solidFill>
            <a:srgbClr val="FFFF00"/>
          </a:solidFill>
          <a:ln w="28575">
            <a:solidFill>
              <a:schemeClr val="accent4">
                <a:lumMod val="95000"/>
                <a:lumOff val="5000"/>
              </a:schemeClr>
            </a:solidFill>
          </a:ln>
        </p:spPr>
        <p:txBody>
          <a:bodyPr tIns="502920" bIns="365760">
            <a:spAutoFit/>
          </a:bodyPr>
          <a:lstStyle>
            <a:defPPr>
              <a:defRPr lang="it-CH"/>
            </a:defPPr>
            <a:lvl1pPr algn="ctr">
              <a:defRPr sz="2600" b="1">
                <a:latin typeface="Arial" panose="020B0604020202020204" pitchFamily="34" charset="0"/>
                <a:cs typeface="Arial" panose="020B0604020202020204" pitchFamily="34" charset="0"/>
              </a:defRPr>
            </a:lvl1pPr>
          </a:lstStyle>
          <a:p>
            <a:pPr>
              <a:defRPr/>
            </a:pPr>
            <a:r>
              <a:rPr lang="en-US" dirty="0"/>
              <a:t>Allacciamento </a:t>
            </a:r>
            <a:r>
              <a:rPr lang="en-US" dirty="0" err="1"/>
              <a:t>autostradale</a:t>
            </a:r>
            <a:r>
              <a:rPr lang="en-US" dirty="0"/>
              <a:t> A2 - A13</a:t>
            </a:r>
          </a:p>
          <a:p>
            <a:pPr>
              <a:defRPr/>
            </a:pPr>
            <a:endParaRPr lang="en-US" dirty="0"/>
          </a:p>
          <a:p>
            <a:pPr>
              <a:defRPr/>
            </a:pPr>
            <a:r>
              <a:rPr lang="en-US" dirty="0"/>
              <a:t>FINE</a:t>
            </a:r>
          </a:p>
        </p:txBody>
      </p:sp>
      <p:sp>
        <p:nvSpPr>
          <p:cNvPr id="70659" name="Segnaposto numero diapositiva 2">
            <a:extLst>
              <a:ext uri="{FF2B5EF4-FFF2-40B4-BE49-F238E27FC236}">
                <a16:creationId xmlns:a16="http://schemas.microsoft.com/office/drawing/2014/main" id="{D8E49B72-4FBA-4CD1-5767-7650B42BBBFE}"/>
              </a:ext>
            </a:extLst>
          </p:cNvPr>
          <p:cNvSpPr txBox="1">
            <a:spLocks noChangeArrowheads="1"/>
          </p:cNvSpPr>
          <p:nvPr/>
        </p:nvSpPr>
        <p:spPr bwMode="auto">
          <a:xfrm>
            <a:off x="7524328" y="5661248"/>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2714802-959E-4853-A170-801A4457E306}" type="slidenum">
              <a:rPr lang="it-IT" altLang="en-US" sz="2000" b="1">
                <a:solidFill>
                  <a:srgbClr val="000000"/>
                </a:solidFill>
                <a:cs typeface="Arial" panose="020B0604020202020204" pitchFamily="34" charset="0"/>
              </a:rPr>
              <a:pPr algn="r" eaLnBrk="1" hangingPunct="1">
                <a:spcBef>
                  <a:spcPct val="0"/>
                </a:spcBef>
                <a:buFontTx/>
                <a:buNone/>
              </a:pPr>
              <a:t>41</a:t>
            </a:fld>
            <a:endParaRPr lang="it-IT" altLang="en-US" sz="2000" b="1" dirty="0">
              <a:solidFill>
                <a:srgbClr val="000000"/>
              </a:solidFill>
              <a:cs typeface="Arial" panose="020B0604020202020204" pitchFamily="34" charset="0"/>
            </a:endParaRPr>
          </a:p>
        </p:txBody>
      </p:sp>
      <p:sp>
        <p:nvSpPr>
          <p:cNvPr id="2" name="Rettangolo 1">
            <a:extLst>
              <a:ext uri="{FF2B5EF4-FFF2-40B4-BE49-F238E27FC236}">
                <a16:creationId xmlns:a16="http://schemas.microsoft.com/office/drawing/2014/main" id="{E01DDCF8-E714-DF77-4EDD-9A1F76B6FAE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5" name="Immagine 4">
            <a:extLst>
              <a:ext uri="{FF2B5EF4-FFF2-40B4-BE49-F238E27FC236}">
                <a16:creationId xmlns:a16="http://schemas.microsoft.com/office/drawing/2014/main" id="{69ECCB10-1313-B2D9-CF94-CD8CAA645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4777841"/>
            <a:ext cx="3215919" cy="23624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602" name="Segnaposto numero diapositiva 2">
            <a:extLst>
              <a:ext uri="{FF2B5EF4-FFF2-40B4-BE49-F238E27FC236}">
                <a16:creationId xmlns:a16="http://schemas.microsoft.com/office/drawing/2014/main" id="{FBA20881-A3C9-B0B0-E91C-68B1E8D2E041}"/>
              </a:ext>
            </a:extLst>
          </p:cNvPr>
          <p:cNvSpPr>
            <a:spLocks noGrp="1" noChangeArrowheads="1"/>
          </p:cNvSpPr>
          <p:nvPr>
            <p:ph type="sldNum" sz="quarter" idx="12"/>
          </p:nvPr>
        </p:nvSpPr>
        <p:spPr>
          <a:xfrm>
            <a:off x="6553200" y="60912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BE73E5-58EB-4CD4-8B52-0B900BF9F412}" type="slidenum">
              <a:rPr lang="it-IT" altLang="en-US" sz="1400" smtClean="0">
                <a:solidFill>
                  <a:srgbClr val="FFFFFF"/>
                </a:solidFill>
                <a:latin typeface="Calibri" panose="020F0502020204030204" pitchFamily="34" charset="0"/>
              </a:rPr>
              <a:pPr>
                <a:spcBef>
                  <a:spcPct val="0"/>
                </a:spcBef>
                <a:buFontTx/>
                <a:buNone/>
              </a:pPr>
              <a:t>5</a:t>
            </a:fld>
            <a:endParaRPr lang="it-IT" altLang="en-US" sz="1400">
              <a:solidFill>
                <a:srgbClr val="FFFFFF"/>
              </a:solidFill>
              <a:latin typeface="Calibri" panose="020F0502020204030204" pitchFamily="34" charset="0"/>
            </a:endParaRPr>
          </a:p>
        </p:txBody>
      </p:sp>
      <p:pic>
        <p:nvPicPr>
          <p:cNvPr id="25603" name="Picture 2">
            <a:extLst>
              <a:ext uri="{FF2B5EF4-FFF2-40B4-BE49-F238E27FC236}">
                <a16:creationId xmlns:a16="http://schemas.microsoft.com/office/drawing/2014/main" id="{D977F553-E1C1-624B-821A-675108E2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03"/>
          <a:stretch>
            <a:fillRect/>
          </a:stretch>
        </p:blipFill>
        <p:spPr bwMode="auto">
          <a:xfrm>
            <a:off x="4859338" y="569913"/>
            <a:ext cx="37258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7" name="Picture 3">
            <a:extLst>
              <a:ext uri="{FF2B5EF4-FFF2-40B4-BE49-F238E27FC236}">
                <a16:creationId xmlns:a16="http://schemas.microsoft.com/office/drawing/2014/main" id="{F9D1754B-8614-DD63-53E6-405801E151BC}"/>
              </a:ext>
            </a:extLst>
          </p:cNvPr>
          <p:cNvPicPr>
            <a:picLocks noChangeAspect="1" noChangeArrowheads="1"/>
          </p:cNvPicPr>
          <p:nvPr/>
        </p:nvPicPr>
        <p:blipFill>
          <a:blip r:embed="rId5"/>
          <a:srcRect t="9843"/>
          <a:stretch>
            <a:fillRect/>
          </a:stretch>
        </p:blipFill>
        <p:spPr bwMode="auto">
          <a:xfrm>
            <a:off x="827584" y="3140968"/>
            <a:ext cx="4176464" cy="2823313"/>
          </a:xfrm>
          <a:prstGeom prst="roundRect">
            <a:avLst>
              <a:gd name="adj" fmla="val 16667"/>
            </a:avLst>
          </a:prstGeom>
          <a:ln>
            <a:solidFill>
              <a:schemeClr val="tx2">
                <a:lumMod val="95000"/>
                <a:lumOff val="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05" name="Picture 4">
            <a:extLst>
              <a:ext uri="{FF2B5EF4-FFF2-40B4-BE49-F238E27FC236}">
                <a16:creationId xmlns:a16="http://schemas.microsoft.com/office/drawing/2014/main" id="{8E6CA185-D045-C285-3CDE-F92319650A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69913"/>
            <a:ext cx="37671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CasellaDiTesto 3">
            <a:extLst>
              <a:ext uri="{FF2B5EF4-FFF2-40B4-BE49-F238E27FC236}">
                <a16:creationId xmlns:a16="http://schemas.microsoft.com/office/drawing/2014/main" id="{27C0D5A9-DCE4-9E46-7379-B61B43BEBC91}"/>
              </a:ext>
            </a:extLst>
          </p:cNvPr>
          <p:cNvSpPr txBox="1">
            <a:spLocks noChangeArrowheads="1"/>
          </p:cNvSpPr>
          <p:nvPr/>
        </p:nvSpPr>
        <p:spPr bwMode="auto">
          <a:xfrm>
            <a:off x="5454650" y="3421063"/>
            <a:ext cx="2862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cs typeface="Arial" panose="020B0604020202020204" pitchFamily="34" charset="0"/>
              </a:rPr>
              <a:t>Galleria e semi-galleria artificiale coperta </a:t>
            </a:r>
          </a:p>
          <a:p>
            <a:pPr>
              <a:spcBef>
                <a:spcPct val="0"/>
              </a:spcBef>
              <a:buFontTx/>
              <a:buNone/>
            </a:pPr>
            <a:endParaRPr lang="en-US" altLang="en-US" sz="1800" b="1">
              <a:cs typeface="Arial" panose="020B0604020202020204" pitchFamily="34" charset="0"/>
            </a:endParaRPr>
          </a:p>
          <a:p>
            <a:pPr>
              <a:spcBef>
                <a:spcPct val="0"/>
              </a:spcBef>
              <a:buFontTx/>
              <a:buNone/>
            </a:pPr>
            <a:r>
              <a:rPr lang="en-US" altLang="en-US" sz="1800" b="1">
                <a:cs typeface="Arial" panose="020B0604020202020204" pitchFamily="34" charset="0"/>
              </a:rPr>
              <a:t>Permette la prefabbricazione e il riutilizzo di materiale escavato altrove. Non tocca la falda freatica.</a:t>
            </a:r>
          </a:p>
        </p:txBody>
      </p:sp>
      <p:sp>
        <p:nvSpPr>
          <p:cNvPr id="25607" name="CasellaDiTesto 4">
            <a:extLst>
              <a:ext uri="{FF2B5EF4-FFF2-40B4-BE49-F238E27FC236}">
                <a16:creationId xmlns:a16="http://schemas.microsoft.com/office/drawing/2014/main" id="{6AE15818-9308-E08D-8E33-4AC3E302816A}"/>
              </a:ext>
            </a:extLst>
          </p:cNvPr>
          <p:cNvSpPr txBox="1">
            <a:spLocks noChangeArrowheads="1"/>
          </p:cNvSpPr>
          <p:nvPr/>
        </p:nvSpPr>
        <p:spPr bwMode="auto">
          <a:xfrm>
            <a:off x="847725" y="2152650"/>
            <a:ext cx="303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cs typeface="Arial" panose="020B0604020202020204" pitchFamily="34" charset="0"/>
              </a:rPr>
              <a:t>Galleria artificiale coperta</a:t>
            </a:r>
          </a:p>
        </p:txBody>
      </p:sp>
      <p:sp>
        <p:nvSpPr>
          <p:cNvPr id="25608" name="CasellaDiTesto 5">
            <a:extLst>
              <a:ext uri="{FF2B5EF4-FFF2-40B4-BE49-F238E27FC236}">
                <a16:creationId xmlns:a16="http://schemas.microsoft.com/office/drawing/2014/main" id="{06964686-58E9-7673-775B-DF74E81FC1FF}"/>
              </a:ext>
            </a:extLst>
          </p:cNvPr>
          <p:cNvSpPr txBox="1">
            <a:spLocks noChangeArrowheads="1"/>
          </p:cNvSpPr>
          <p:nvPr/>
        </p:nvSpPr>
        <p:spPr bwMode="auto">
          <a:xfrm>
            <a:off x="4872038" y="2152650"/>
            <a:ext cx="3713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cs typeface="Arial" panose="020B0604020202020204" pitchFamily="34" charset="0"/>
              </a:rPr>
              <a:t>Semi-galleria artificiale coperta</a:t>
            </a:r>
          </a:p>
        </p:txBody>
      </p:sp>
      <p:sp>
        <p:nvSpPr>
          <p:cNvPr id="25609" name="Segnaposto numero diapositiva 2">
            <a:extLst>
              <a:ext uri="{FF2B5EF4-FFF2-40B4-BE49-F238E27FC236}">
                <a16:creationId xmlns:a16="http://schemas.microsoft.com/office/drawing/2014/main" id="{F1B46D90-6792-54AB-33E3-180EE28C1B8D}"/>
              </a:ext>
            </a:extLst>
          </p:cNvPr>
          <p:cNvSpPr txBox="1">
            <a:spLocks noChangeArrowheads="1"/>
          </p:cNvSpPr>
          <p:nvPr/>
        </p:nvSpPr>
        <p:spPr bwMode="auto">
          <a:xfrm>
            <a:off x="8008938" y="5741988"/>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36B6D8C-D36D-42AB-933B-F6C2003B7CEA}" type="slidenum">
              <a:rPr lang="it-IT" altLang="en-US" sz="2000" b="1">
                <a:cs typeface="Arial" panose="020B0604020202020204" pitchFamily="34" charset="0"/>
              </a:rPr>
              <a:pPr algn="r" eaLnBrk="1" hangingPunct="1">
                <a:spcBef>
                  <a:spcPct val="0"/>
                </a:spcBef>
                <a:buFontTx/>
                <a:buNone/>
              </a:pPr>
              <a:t>5</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8C10AE58-A000-C6E7-0907-267793C3BB2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5611" name="CasellaDiTesto 4">
            <a:extLst>
              <a:ext uri="{FF2B5EF4-FFF2-40B4-BE49-F238E27FC236}">
                <a16:creationId xmlns:a16="http://schemas.microsoft.com/office/drawing/2014/main" id="{80F00F1C-EA4D-3481-5FD3-FF9AA1B6DFD4}"/>
              </a:ext>
            </a:extLst>
          </p:cNvPr>
          <p:cNvSpPr txBox="1">
            <a:spLocks noChangeArrowheads="1"/>
          </p:cNvSpPr>
          <p:nvPr/>
        </p:nvSpPr>
        <p:spPr bwMode="auto">
          <a:xfrm>
            <a:off x="1476375" y="6034088"/>
            <a:ext cx="279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cs typeface="Arial" panose="020B0604020202020204" pitchFamily="34" charset="0"/>
              </a:rPr>
              <a:t>Galleria artificiale coperta</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650" name="Segnaposto numero diapositiva 2">
            <a:extLst>
              <a:ext uri="{FF2B5EF4-FFF2-40B4-BE49-F238E27FC236}">
                <a16:creationId xmlns:a16="http://schemas.microsoft.com/office/drawing/2014/main" id="{C76744C7-4F9C-5973-20F8-EF8A2D2A7D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4089E7-23BF-4A9D-8380-43331D01506A}" type="slidenum">
              <a:rPr lang="it-IT" altLang="en-US" sz="1400" smtClean="0">
                <a:solidFill>
                  <a:srgbClr val="FFFFFF"/>
                </a:solidFill>
                <a:latin typeface="Calibri" panose="020F0502020204030204" pitchFamily="34" charset="0"/>
              </a:rPr>
              <a:pPr>
                <a:spcBef>
                  <a:spcPct val="0"/>
                </a:spcBef>
                <a:buFontTx/>
                <a:buNone/>
              </a:pPr>
              <a:t>6</a:t>
            </a:fld>
            <a:endParaRPr lang="it-IT" altLang="en-US" sz="1400">
              <a:solidFill>
                <a:srgbClr val="FFFFFF"/>
              </a:solidFill>
              <a:latin typeface="Calibri" panose="020F0502020204030204" pitchFamily="34" charset="0"/>
            </a:endParaRPr>
          </a:p>
        </p:txBody>
      </p:sp>
      <p:pic>
        <p:nvPicPr>
          <p:cNvPr id="27651" name="Immagine 4">
            <a:extLst>
              <a:ext uri="{FF2B5EF4-FFF2-40B4-BE49-F238E27FC236}">
                <a16:creationId xmlns:a16="http://schemas.microsoft.com/office/drawing/2014/main" id="{431543E0-9325-26D3-95A6-FBC4D6E55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47" t="7230" r="9650" b="9624"/>
          <a:stretch>
            <a:fillRect/>
          </a:stretch>
        </p:blipFill>
        <p:spPr bwMode="auto">
          <a:xfrm>
            <a:off x="774700" y="3830638"/>
            <a:ext cx="52609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asellaDiTesto 8">
            <a:extLst>
              <a:ext uri="{FF2B5EF4-FFF2-40B4-BE49-F238E27FC236}">
                <a16:creationId xmlns:a16="http://schemas.microsoft.com/office/drawing/2014/main" id="{4018DCAD-9077-B632-FB80-2FF5DF9B4E43}"/>
              </a:ext>
            </a:extLst>
          </p:cNvPr>
          <p:cNvSpPr txBox="1">
            <a:spLocks noChangeArrowheads="1"/>
          </p:cNvSpPr>
          <p:nvPr/>
        </p:nvSpPr>
        <p:spPr bwMode="auto">
          <a:xfrm>
            <a:off x="6330950" y="890588"/>
            <a:ext cx="21336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cs typeface="Arial" panose="020B0604020202020204" pitchFamily="34" charset="0"/>
              </a:rPr>
              <a:t>Galleria artificiale interrata. </a:t>
            </a:r>
          </a:p>
          <a:p>
            <a:pPr>
              <a:spcBef>
                <a:spcPct val="0"/>
              </a:spcBef>
              <a:buFontTx/>
              <a:buNone/>
            </a:pPr>
            <a:r>
              <a:rPr lang="en-US" altLang="en-US" sz="1800" b="1">
                <a:cs typeface="Arial" panose="020B0604020202020204" pitchFamily="34" charset="0"/>
              </a:rPr>
              <a:t>Crea molto materiale escavato e tocca la falda freatica.</a:t>
            </a:r>
          </a:p>
          <a:p>
            <a:pPr>
              <a:spcBef>
                <a:spcPct val="0"/>
              </a:spcBef>
              <a:buFontTx/>
              <a:buNone/>
            </a:pPr>
            <a:r>
              <a:rPr lang="en-US" altLang="en-US" sz="1800" b="1">
                <a:cs typeface="Arial" panose="020B0604020202020204" pitchFamily="34" charset="0"/>
              </a:rPr>
              <a:t>Costo elevato. </a:t>
            </a:r>
          </a:p>
          <a:p>
            <a:pPr>
              <a:spcBef>
                <a:spcPct val="0"/>
              </a:spcBef>
              <a:buFontTx/>
              <a:buNone/>
            </a:pPr>
            <a:endParaRPr lang="en-US" altLang="en-US" sz="1800" b="1">
              <a:cs typeface="Arial" panose="020B0604020202020204" pitchFamily="34" charset="0"/>
            </a:endParaRPr>
          </a:p>
          <a:p>
            <a:pPr>
              <a:spcBef>
                <a:spcPct val="0"/>
              </a:spcBef>
              <a:buFontTx/>
              <a:buNone/>
            </a:pPr>
            <a:endParaRPr lang="en-US" altLang="en-US" sz="1800" b="1">
              <a:cs typeface="Arial" panose="020B0604020202020204" pitchFamily="34" charset="0"/>
            </a:endParaRPr>
          </a:p>
          <a:p>
            <a:pPr>
              <a:spcBef>
                <a:spcPct val="0"/>
              </a:spcBef>
              <a:buFontTx/>
              <a:buNone/>
            </a:pPr>
            <a:endParaRPr lang="en-US" altLang="en-US" sz="1800" b="1">
              <a:cs typeface="Arial" panose="020B0604020202020204" pitchFamily="34" charset="0"/>
            </a:endParaRPr>
          </a:p>
          <a:p>
            <a:pPr>
              <a:spcBef>
                <a:spcPct val="0"/>
              </a:spcBef>
              <a:buFontTx/>
              <a:buNone/>
            </a:pPr>
            <a:r>
              <a:rPr lang="en-US" altLang="en-US" sz="1800" b="1">
                <a:cs typeface="Arial" panose="020B0604020202020204" pitchFamily="34" charset="0"/>
              </a:rPr>
              <a:t>Galleria in roccia. Crea molto materiale escavato di cui solo il 10% può essere riutilizzato sul posto.</a:t>
            </a:r>
          </a:p>
          <a:p>
            <a:pPr>
              <a:spcBef>
                <a:spcPct val="0"/>
              </a:spcBef>
              <a:buFontTx/>
              <a:buNone/>
            </a:pPr>
            <a:r>
              <a:rPr lang="en-US" altLang="en-US" sz="1800" b="1">
                <a:cs typeface="Arial" panose="020B0604020202020204" pitchFamily="34" charset="0"/>
              </a:rPr>
              <a:t>Costo elevato. </a:t>
            </a:r>
          </a:p>
        </p:txBody>
      </p:sp>
      <p:pic>
        <p:nvPicPr>
          <p:cNvPr id="230403" name="Picture 3">
            <a:extLst>
              <a:ext uri="{FF2B5EF4-FFF2-40B4-BE49-F238E27FC236}">
                <a16:creationId xmlns:a16="http://schemas.microsoft.com/office/drawing/2014/main" id="{26B832E5-B92C-2F10-F72D-6742F94E6B2E}"/>
              </a:ext>
            </a:extLst>
          </p:cNvPr>
          <p:cNvPicPr>
            <a:picLocks noChangeAspect="1" noChangeArrowheads="1"/>
          </p:cNvPicPr>
          <p:nvPr/>
        </p:nvPicPr>
        <p:blipFill rotWithShape="1">
          <a:blip r:embed="rId5"/>
          <a:srcRect t="27552" r="19036"/>
          <a:stretch/>
        </p:blipFill>
        <p:spPr bwMode="auto">
          <a:xfrm>
            <a:off x="1110531" y="642960"/>
            <a:ext cx="4167509" cy="2786040"/>
          </a:xfrm>
          <a:prstGeom prst="roundRect">
            <a:avLst>
              <a:gd name="adj" fmla="val 16667"/>
            </a:avLst>
          </a:prstGeom>
          <a:ln w="9525">
            <a:solidFill>
              <a:srgbClr val="000000"/>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654" name="Segnaposto numero diapositiva 2">
            <a:extLst>
              <a:ext uri="{FF2B5EF4-FFF2-40B4-BE49-F238E27FC236}">
                <a16:creationId xmlns:a16="http://schemas.microsoft.com/office/drawing/2014/main" id="{B8FFAB72-D74C-1388-3B85-E1EFEA1FC5F8}"/>
              </a:ext>
            </a:extLst>
          </p:cNvPr>
          <p:cNvSpPr txBox="1">
            <a:spLocks noChangeArrowheads="1"/>
          </p:cNvSpPr>
          <p:nvPr/>
        </p:nvSpPr>
        <p:spPr bwMode="auto">
          <a:xfrm>
            <a:off x="6583363" y="58166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4C6D3CD-321F-487E-BDF0-F15E7415B685}" type="slidenum">
              <a:rPr lang="it-IT" altLang="en-US" sz="2000" b="1">
                <a:cs typeface="Arial" panose="020B0604020202020204" pitchFamily="34" charset="0"/>
              </a:rPr>
              <a:pPr algn="r" eaLnBrk="1" hangingPunct="1">
                <a:spcBef>
                  <a:spcPct val="0"/>
                </a:spcBef>
                <a:buFontTx/>
                <a:buNone/>
              </a:pPr>
              <a:t>6</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7B0AC48B-6B12-FCD7-0C31-AD906E8AB683}"/>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698" name="Segnaposto numero diapositiva 1">
            <a:extLst>
              <a:ext uri="{FF2B5EF4-FFF2-40B4-BE49-F238E27FC236}">
                <a16:creationId xmlns:a16="http://schemas.microsoft.com/office/drawing/2014/main" id="{940C432E-65EC-60BB-1B32-F9695BA9D58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1BA30D-3669-4317-9C31-9C8DA611D53A}" type="slidenum">
              <a:rPr lang="it-IT" altLang="en-US" sz="1400" smtClean="0">
                <a:solidFill>
                  <a:srgbClr val="FFFFFF"/>
                </a:solidFill>
                <a:latin typeface="Calibri" panose="020F0502020204030204" pitchFamily="34" charset="0"/>
              </a:rPr>
              <a:pPr>
                <a:spcBef>
                  <a:spcPct val="0"/>
                </a:spcBef>
                <a:buFontTx/>
                <a:buNone/>
              </a:pPr>
              <a:t>7</a:t>
            </a:fld>
            <a:endParaRPr lang="it-IT" altLang="en-US" sz="1400">
              <a:solidFill>
                <a:srgbClr val="FFFFFF"/>
              </a:solidFill>
              <a:latin typeface="Calibri" panose="020F0502020204030204" pitchFamily="34" charset="0"/>
            </a:endParaRPr>
          </a:p>
        </p:txBody>
      </p:sp>
      <p:sp>
        <p:nvSpPr>
          <p:cNvPr id="29699" name="CasellaDiTesto 2">
            <a:extLst>
              <a:ext uri="{FF2B5EF4-FFF2-40B4-BE49-F238E27FC236}">
                <a16:creationId xmlns:a16="http://schemas.microsoft.com/office/drawing/2014/main" id="{2D5C1B06-8678-999F-97DE-4D8CD227933C}"/>
              </a:ext>
            </a:extLst>
          </p:cNvPr>
          <p:cNvSpPr txBox="1">
            <a:spLocks noChangeArrowheads="1"/>
          </p:cNvSpPr>
          <p:nvPr/>
        </p:nvSpPr>
        <p:spPr bwMode="auto">
          <a:xfrm>
            <a:off x="1835150" y="2781300"/>
            <a:ext cx="5761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cs typeface="Arial" panose="020B0604020202020204" pitchFamily="34" charset="0"/>
              </a:rPr>
              <a:t>Allacciamento autostradale A2 - A13</a:t>
            </a:r>
          </a:p>
          <a:p>
            <a:pPr algn="ctr">
              <a:spcBef>
                <a:spcPct val="0"/>
              </a:spcBef>
              <a:buFontTx/>
              <a:buNone/>
            </a:pPr>
            <a:endParaRPr lang="en-US" altLang="en-US" sz="1400" b="1">
              <a:solidFill>
                <a:srgbClr val="000000"/>
              </a:solidFill>
              <a:cs typeface="Arial" panose="020B0604020202020204" pitchFamily="34" charset="0"/>
            </a:endParaRPr>
          </a:p>
          <a:p>
            <a:pPr algn="ctr">
              <a:spcBef>
                <a:spcPct val="0"/>
              </a:spcBef>
              <a:buFontTx/>
              <a:buNone/>
            </a:pPr>
            <a:r>
              <a:rPr lang="en-US" altLang="en-US" sz="2500" b="1" u="sng">
                <a:solidFill>
                  <a:srgbClr val="000000"/>
                </a:solidFill>
                <a:cs typeface="Arial" panose="020B0604020202020204" pitchFamily="34" charset="0"/>
              </a:rPr>
              <a:t>Descrizione schematica</a:t>
            </a:r>
          </a:p>
        </p:txBody>
      </p:sp>
      <p:sp>
        <p:nvSpPr>
          <p:cNvPr id="29700" name="Segnaposto numero diapositiva 2">
            <a:extLst>
              <a:ext uri="{FF2B5EF4-FFF2-40B4-BE49-F238E27FC236}">
                <a16:creationId xmlns:a16="http://schemas.microsoft.com/office/drawing/2014/main" id="{18EBE6FC-FE4A-4096-3C25-A5982744183C}"/>
              </a:ext>
            </a:extLst>
          </p:cNvPr>
          <p:cNvSpPr txBox="1">
            <a:spLocks noChangeArrowheads="1"/>
          </p:cNvSpPr>
          <p:nvPr/>
        </p:nvSpPr>
        <p:spPr bwMode="auto">
          <a:xfrm>
            <a:off x="6588125" y="57324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4E079C9-E6C0-4E5D-9F4E-8AB3AE296456}" type="slidenum">
              <a:rPr lang="it-IT" altLang="en-US" sz="2000" b="1">
                <a:cs typeface="Arial" panose="020B0604020202020204" pitchFamily="34" charset="0"/>
              </a:rPr>
              <a:pPr algn="r" eaLnBrk="1" hangingPunct="1">
                <a:spcBef>
                  <a:spcPct val="0"/>
                </a:spcBef>
                <a:buFontTx/>
                <a:buNone/>
              </a:pPr>
              <a:t>7</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CF2D4055-9DBA-5CBB-1FB9-73D6D191843B}"/>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22" name="Segnaposto numero diapositiva 5">
            <a:extLst>
              <a:ext uri="{FF2B5EF4-FFF2-40B4-BE49-F238E27FC236}">
                <a16:creationId xmlns:a16="http://schemas.microsoft.com/office/drawing/2014/main" id="{EBF536FA-52F6-7D4F-A849-84BE04AE21A6}"/>
              </a:ext>
            </a:extLst>
          </p:cNvPr>
          <p:cNvSpPr txBox="1">
            <a:spLocks noChangeArrowheads="1"/>
          </p:cNvSpPr>
          <p:nvPr/>
        </p:nvSpPr>
        <p:spPr bwMode="auto">
          <a:xfrm>
            <a:off x="7956550" y="5732463"/>
            <a:ext cx="765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5081E10-8723-4FAD-A969-949D922AC1AC}" type="slidenum">
              <a:rPr lang="it-IT" altLang="en-US" sz="2000" b="1">
                <a:cs typeface="Arial" panose="020B0604020202020204" pitchFamily="34" charset="0"/>
              </a:rPr>
              <a:pPr algn="r" eaLnBrk="1" hangingPunct="1">
                <a:spcBef>
                  <a:spcPct val="0"/>
                </a:spcBef>
                <a:buFontTx/>
                <a:buNone/>
              </a:pPr>
              <a:t>8</a:t>
            </a:fld>
            <a:endParaRPr lang="it-IT" altLang="en-US" sz="2000" b="1">
              <a:cs typeface="Arial" panose="020B0604020202020204" pitchFamily="34" charset="0"/>
            </a:endParaRPr>
          </a:p>
        </p:txBody>
      </p:sp>
      <p:pic>
        <p:nvPicPr>
          <p:cNvPr id="30723" name="Immagine 2">
            <a:extLst>
              <a:ext uri="{FF2B5EF4-FFF2-40B4-BE49-F238E27FC236}">
                <a16:creationId xmlns:a16="http://schemas.microsoft.com/office/drawing/2014/main" id="{E7E8F3D2-F5DE-0F20-6FD7-C55CD0412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092" y="388405"/>
            <a:ext cx="5865813"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E235A2B-8CC4-B171-EF72-25A516E7576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0725" name="CasellaDiTesto 2">
            <a:extLst>
              <a:ext uri="{FF2B5EF4-FFF2-40B4-BE49-F238E27FC236}">
                <a16:creationId xmlns:a16="http://schemas.microsoft.com/office/drawing/2014/main" id="{BDF74786-9772-4C15-6F75-E18189C3B2F5}"/>
              </a:ext>
            </a:extLst>
          </p:cNvPr>
          <p:cNvSpPr txBox="1">
            <a:spLocks noChangeArrowheads="1"/>
          </p:cNvSpPr>
          <p:nvPr/>
        </p:nvSpPr>
        <p:spPr bwMode="auto">
          <a:xfrm>
            <a:off x="2415381" y="4124913"/>
            <a:ext cx="1152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3" name="CasellaDiTesto 2">
            <a:extLst>
              <a:ext uri="{FF2B5EF4-FFF2-40B4-BE49-F238E27FC236}">
                <a16:creationId xmlns:a16="http://schemas.microsoft.com/office/drawing/2014/main" id="{73A5FDE8-F0C0-305D-FCE1-7F408931AA2A}"/>
              </a:ext>
            </a:extLst>
          </p:cNvPr>
          <p:cNvSpPr txBox="1"/>
          <p:nvPr/>
        </p:nvSpPr>
        <p:spPr>
          <a:xfrm>
            <a:off x="1331638" y="5970588"/>
            <a:ext cx="6480719" cy="369332"/>
          </a:xfrm>
          <a:prstGeom prst="rect">
            <a:avLst/>
          </a:prstGeom>
          <a:noFill/>
        </p:spPr>
        <p:txBody>
          <a:bodyPr wrap="square" rtlCol="0">
            <a:spAutoFit/>
          </a:bodyPr>
          <a:lstStyle/>
          <a:p>
            <a:r>
              <a:rPr lang="it-CH" b="1" dirty="0">
                <a:latin typeface="Arial" panose="020B0604020202020204" pitchFamily="34" charset="0"/>
                <a:cs typeface="Arial" panose="020B0604020202020204" pitchFamily="34" charset="0"/>
              </a:rPr>
              <a:t>Situazione attuale</a:t>
            </a:r>
            <a:r>
              <a:rPr lang="it-CH" dirty="0">
                <a:latin typeface="Arial" panose="020B0604020202020204" pitchFamily="34" charset="0"/>
                <a:cs typeface="Arial" panose="020B0604020202020204" pitchFamily="34" charset="0"/>
              </a:rPr>
              <a:t>: in Ticino il territorio disponibile è limitato.</a:t>
            </a:r>
            <a:endParaRPr lang="en-US" dirty="0">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CB82B784-EAD9-037F-38B4-500CD851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1853540"/>
            <a:ext cx="871971" cy="156063"/>
          </a:xfrm>
          <a:prstGeom prst="rect">
            <a:avLst/>
          </a:prstGeom>
        </p:spPr>
      </p:pic>
      <p:pic>
        <p:nvPicPr>
          <p:cNvPr id="8" name="Immagine 7">
            <a:extLst>
              <a:ext uri="{FF2B5EF4-FFF2-40B4-BE49-F238E27FC236}">
                <a16:creationId xmlns:a16="http://schemas.microsoft.com/office/drawing/2014/main" id="{A5B1EFFE-7AA3-3F33-558B-C988BE003F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10909">
            <a:off x="4716917" y="2767791"/>
            <a:ext cx="855407" cy="13032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770" name="Segnaposto numero diapositiva 2">
            <a:extLst>
              <a:ext uri="{FF2B5EF4-FFF2-40B4-BE49-F238E27FC236}">
                <a16:creationId xmlns:a16="http://schemas.microsoft.com/office/drawing/2014/main" id="{076F2F36-D07D-E44F-1333-F9B6637B4326}"/>
              </a:ext>
            </a:extLst>
          </p:cNvPr>
          <p:cNvSpPr>
            <a:spLocks noGrp="1" noChangeArrowheads="1"/>
          </p:cNvSpPr>
          <p:nvPr>
            <p:ph type="sldNum" sz="quarter" idx="12"/>
          </p:nvPr>
        </p:nvSpPr>
        <p:spPr>
          <a:xfrm>
            <a:off x="7740352" y="5849369"/>
            <a:ext cx="765349" cy="5048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3BC1B5-DE25-4D04-A7A7-6DC81D44B9A4}" type="slidenum">
              <a:rPr lang="it-IT" altLang="en-US" sz="2000" b="1" smtClean="0">
                <a:cs typeface="Arial" panose="020B0604020202020204" pitchFamily="34" charset="0"/>
              </a:rPr>
              <a:pPr>
                <a:spcBef>
                  <a:spcPct val="0"/>
                </a:spcBef>
                <a:buFontTx/>
                <a:buNone/>
              </a:pPr>
              <a:t>9</a:t>
            </a:fld>
            <a:endParaRPr lang="it-IT" altLang="en-US" sz="2000" b="1" dirty="0">
              <a:cs typeface="Arial" panose="020B0604020202020204" pitchFamily="34" charset="0"/>
            </a:endParaRPr>
          </a:p>
        </p:txBody>
      </p:sp>
      <p:pic>
        <p:nvPicPr>
          <p:cNvPr id="32771" name="Immagine 2">
            <a:extLst>
              <a:ext uri="{FF2B5EF4-FFF2-40B4-BE49-F238E27FC236}">
                <a16:creationId xmlns:a16="http://schemas.microsoft.com/office/drawing/2014/main" id="{BAF4BD9C-34E6-2A1E-56BB-2C21493A1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2" y="306321"/>
            <a:ext cx="5959475"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1B0B4D1D-7F59-9BDC-5890-A87E4D1D50D5}"/>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2773" name="CasellaDiTesto 2">
            <a:extLst>
              <a:ext uri="{FF2B5EF4-FFF2-40B4-BE49-F238E27FC236}">
                <a16:creationId xmlns:a16="http://schemas.microsoft.com/office/drawing/2014/main" id="{9B1F231E-0CB3-B9AE-D55A-5152D1073DF9}"/>
              </a:ext>
            </a:extLst>
          </p:cNvPr>
          <p:cNvSpPr txBox="1">
            <a:spLocks noChangeArrowheads="1"/>
          </p:cNvSpPr>
          <p:nvPr/>
        </p:nvSpPr>
        <p:spPr bwMode="auto">
          <a:xfrm>
            <a:off x="2411413" y="4003609"/>
            <a:ext cx="1152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4" name="CasellaDiTesto 3">
            <a:extLst>
              <a:ext uri="{FF2B5EF4-FFF2-40B4-BE49-F238E27FC236}">
                <a16:creationId xmlns:a16="http://schemas.microsoft.com/office/drawing/2014/main" id="{A299C64A-3F8F-CD05-2B86-F3E6BF48DA2A}"/>
              </a:ext>
            </a:extLst>
          </p:cNvPr>
          <p:cNvSpPr txBox="1"/>
          <p:nvPr/>
        </p:nvSpPr>
        <p:spPr>
          <a:xfrm>
            <a:off x="2942817" y="6012633"/>
            <a:ext cx="3258363" cy="369332"/>
          </a:xfrm>
          <a:prstGeom prst="rect">
            <a:avLst/>
          </a:prstGeom>
          <a:noFill/>
        </p:spPr>
        <p:txBody>
          <a:bodyPr wrap="square" rtlCol="0">
            <a:spAutoFit/>
          </a:bodyPr>
          <a:lstStyle/>
          <a:p>
            <a:pPr algn="ctr"/>
            <a:r>
              <a:rPr lang="en-US" b="1" dirty="0" err="1">
                <a:latin typeface="Arial" panose="020B0604020202020204" pitchFamily="34" charset="0"/>
                <a:cs typeface="Arial" panose="020B0604020202020204" pitchFamily="34" charset="0"/>
              </a:rPr>
              <a:t>Variante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ufficiale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Cobello</a:t>
            </a:r>
            <a:r>
              <a:rPr lang="en-US" b="1" dirty="0">
                <a:latin typeface="Arial" panose="020B0604020202020204" pitchFamily="34" charset="0"/>
                <a:cs typeface="Arial" panose="020B0604020202020204" pitchFamily="34" charset="0"/>
              </a:rPr>
              <a:t>”</a:t>
            </a:r>
            <a:endParaRPr lang="en-US" b="1" dirty="0"/>
          </a:p>
        </p:txBody>
      </p:sp>
      <p:pic>
        <p:nvPicPr>
          <p:cNvPr id="5" name="Immagine 4">
            <a:extLst>
              <a:ext uri="{FF2B5EF4-FFF2-40B4-BE49-F238E27FC236}">
                <a16:creationId xmlns:a16="http://schemas.microsoft.com/office/drawing/2014/main" id="{64B42538-6151-FD9B-FB3E-C61C41964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82072">
            <a:off x="4702529" y="2672664"/>
            <a:ext cx="999422" cy="152266"/>
          </a:xfrm>
          <a:prstGeom prst="rect">
            <a:avLst/>
          </a:prstGeom>
        </p:spPr>
      </p:pic>
      <p:sp>
        <p:nvSpPr>
          <p:cNvPr id="3" name="CasellaDiTesto 2">
            <a:extLst>
              <a:ext uri="{FF2B5EF4-FFF2-40B4-BE49-F238E27FC236}">
                <a16:creationId xmlns:a16="http://schemas.microsoft.com/office/drawing/2014/main" id="{C80468B7-F588-9210-E2E1-3C9C168F132C}"/>
              </a:ext>
            </a:extLst>
          </p:cNvPr>
          <p:cNvSpPr txBox="1"/>
          <p:nvPr/>
        </p:nvSpPr>
        <p:spPr>
          <a:xfrm rot="19751271">
            <a:off x="3681470" y="2837369"/>
            <a:ext cx="604073" cy="251130"/>
          </a:xfrm>
          <a:prstGeom prst="rect">
            <a:avLst/>
          </a:prstGeom>
          <a:noFill/>
        </p:spPr>
        <p:txBody>
          <a:bodyPr wrap="square" rtlCol="0">
            <a:spAutoFit/>
          </a:bodyPr>
          <a:lstStyle/>
          <a:p>
            <a:r>
              <a:rPr lang="it-CH" sz="1000" dirty="0"/>
              <a:t>Galleria</a:t>
            </a: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
  <TotalTime>8124</TotalTime>
  <Words>2923</Words>
  <Application>Microsoft Office PowerPoint</Application>
  <PresentationFormat>Presentazione su schermo (4:3)</PresentationFormat>
  <Paragraphs>312</Paragraphs>
  <Slides>41</Slides>
  <Notes>20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41</vt:i4>
      </vt:variant>
    </vt:vector>
  </HeadingPairs>
  <TitlesOfParts>
    <vt:vector size="45" baseType="lpstr">
      <vt:lpstr>Arial</vt:lpstr>
      <vt:lpstr>Calibri</vt:lpstr>
      <vt:lpstr>Times New Roman</vt:lpstr>
      <vt:lpstr>2_Struttura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193</cp:revision>
  <dcterms:created xsi:type="dcterms:W3CDTF">2015-01-19T14:34:25Z</dcterms:created>
  <dcterms:modified xsi:type="dcterms:W3CDTF">2025-07-15T19:37:37Z</dcterms:modified>
</cp:coreProperties>
</file>