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07"/>
  </p:notesMasterIdLst>
  <p:sldIdLst>
    <p:sldId id="1345" r:id="rId6"/>
    <p:sldId id="1805" r:id="rId7"/>
    <p:sldId id="1595" r:id="rId8"/>
    <p:sldId id="259" r:id="rId9"/>
    <p:sldId id="1596" r:id="rId10"/>
    <p:sldId id="471" r:id="rId11"/>
    <p:sldId id="857" r:id="rId12"/>
    <p:sldId id="263" r:id="rId13"/>
    <p:sldId id="1133" r:id="rId14"/>
    <p:sldId id="1134" r:id="rId15"/>
    <p:sldId id="470" r:id="rId16"/>
    <p:sldId id="276" r:id="rId17"/>
    <p:sldId id="279" r:id="rId18"/>
    <p:sldId id="1341" r:id="rId19"/>
    <p:sldId id="289" r:id="rId20"/>
    <p:sldId id="288" r:id="rId21"/>
    <p:sldId id="293" r:id="rId22"/>
    <p:sldId id="294" r:id="rId23"/>
    <p:sldId id="301" r:id="rId24"/>
    <p:sldId id="1603" r:id="rId25"/>
    <p:sldId id="349" r:id="rId26"/>
    <p:sldId id="444" r:id="rId27"/>
    <p:sldId id="304" r:id="rId28"/>
    <p:sldId id="303" r:id="rId29"/>
    <p:sldId id="305" r:id="rId30"/>
    <p:sldId id="306" r:id="rId31"/>
    <p:sldId id="463" r:id="rId32"/>
    <p:sldId id="378" r:id="rId33"/>
    <p:sldId id="316" r:id="rId34"/>
    <p:sldId id="317" r:id="rId35"/>
    <p:sldId id="318" r:id="rId36"/>
    <p:sldId id="1599" r:id="rId37"/>
    <p:sldId id="1600" r:id="rId38"/>
    <p:sldId id="322" r:id="rId39"/>
    <p:sldId id="323" r:id="rId40"/>
    <p:sldId id="459" r:id="rId41"/>
    <p:sldId id="327" r:id="rId42"/>
    <p:sldId id="328" r:id="rId43"/>
    <p:sldId id="393" r:id="rId44"/>
    <p:sldId id="1074" r:id="rId45"/>
    <p:sldId id="334" r:id="rId46"/>
    <p:sldId id="442" r:id="rId47"/>
    <p:sldId id="1135" r:id="rId48"/>
    <p:sldId id="455" r:id="rId49"/>
    <p:sldId id="336" r:id="rId50"/>
    <p:sldId id="337" r:id="rId51"/>
    <p:sldId id="335" r:id="rId52"/>
    <p:sldId id="405" r:id="rId53"/>
    <p:sldId id="1340" r:id="rId54"/>
    <p:sldId id="343" r:id="rId55"/>
    <p:sldId id="344" r:id="rId56"/>
    <p:sldId id="1136" r:id="rId57"/>
    <p:sldId id="1338" r:id="rId58"/>
    <p:sldId id="456" r:id="rId59"/>
    <p:sldId id="341" r:id="rId60"/>
    <p:sldId id="348" r:id="rId61"/>
    <p:sldId id="438" r:id="rId62"/>
    <p:sldId id="350" r:id="rId63"/>
    <p:sldId id="353" r:id="rId64"/>
    <p:sldId id="912" r:id="rId65"/>
    <p:sldId id="674" r:id="rId66"/>
    <p:sldId id="1163" r:id="rId67"/>
    <p:sldId id="1594" r:id="rId68"/>
    <p:sldId id="942" r:id="rId69"/>
    <p:sldId id="357" r:id="rId70"/>
    <p:sldId id="1339" r:id="rId71"/>
    <p:sldId id="1346" r:id="rId72"/>
    <p:sldId id="488" r:id="rId73"/>
    <p:sldId id="443" r:id="rId74"/>
    <p:sldId id="389" r:id="rId75"/>
    <p:sldId id="741" r:id="rId76"/>
    <p:sldId id="1342" r:id="rId77"/>
    <p:sldId id="1344" r:id="rId78"/>
    <p:sldId id="938" r:id="rId79"/>
    <p:sldId id="397" r:id="rId80"/>
    <p:sldId id="767" r:id="rId81"/>
    <p:sldId id="398" r:id="rId82"/>
    <p:sldId id="636" r:id="rId83"/>
    <p:sldId id="427" r:id="rId84"/>
    <p:sldId id="352" r:id="rId85"/>
    <p:sldId id="428" r:id="rId86"/>
    <p:sldId id="1602" r:id="rId87"/>
    <p:sldId id="643" r:id="rId88"/>
    <p:sldId id="1343" r:id="rId89"/>
    <p:sldId id="278" r:id="rId90"/>
    <p:sldId id="531" r:id="rId91"/>
    <p:sldId id="545" r:id="rId92"/>
    <p:sldId id="566" r:id="rId93"/>
    <p:sldId id="1112" r:id="rId94"/>
    <p:sldId id="324" r:id="rId95"/>
    <p:sldId id="1779" r:id="rId96"/>
    <p:sldId id="827" r:id="rId97"/>
    <p:sldId id="412" r:id="rId98"/>
    <p:sldId id="292" r:id="rId99"/>
    <p:sldId id="931" r:id="rId100"/>
    <p:sldId id="458" r:id="rId101"/>
    <p:sldId id="540" r:id="rId102"/>
    <p:sldId id="415" r:id="rId103"/>
    <p:sldId id="910" r:id="rId104"/>
    <p:sldId id="945" r:id="rId105"/>
    <p:sldId id="542" r:id="rId106"/>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AE94"/>
    <a:srgbClr val="CCCC00"/>
    <a:srgbClr val="D3E1E7"/>
    <a:srgbClr val="B2A38A"/>
    <a:srgbClr val="A99781"/>
    <a:srgbClr val="E2FF81"/>
    <a:srgbClr val="44B943"/>
    <a:srgbClr val="B4D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78533" autoAdjust="0"/>
  </p:normalViewPr>
  <p:slideViewPr>
    <p:cSldViewPr>
      <p:cViewPr varScale="1">
        <p:scale>
          <a:sx n="85" d="100"/>
          <a:sy n="85" d="100"/>
        </p:scale>
        <p:origin x="1315" y="67"/>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A37CA1F-3FCF-4D79-709A-23F7BD6FD45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5F62F9A3-7770-B2B5-1D8E-92D4551080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E3BCDE9-F1E5-43F0-BF00-4725136AC7D9}" type="datetimeFigureOut">
              <a:rPr lang="it-CH"/>
              <a:pPr>
                <a:defRPr/>
              </a:pPr>
              <a:t>23.11.2024</a:t>
            </a:fld>
            <a:endParaRPr lang="it-CH"/>
          </a:p>
        </p:txBody>
      </p:sp>
      <p:sp>
        <p:nvSpPr>
          <p:cNvPr id="4" name="Segnaposto immagine diapositiva 3">
            <a:extLst>
              <a:ext uri="{FF2B5EF4-FFF2-40B4-BE49-F238E27FC236}">
                <a16:creationId xmlns:a16="http://schemas.microsoft.com/office/drawing/2014/main" id="{E2E2E6BF-3A94-9075-4A5B-8D4195B524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A219F73E-63F5-7D33-E20A-3FA5740095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0F7B8BCF-F6B2-591D-B167-BB6D1309315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1714480D-049E-2C4E-F7EA-35441555D0C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88E493B-0D4D-4521-9308-A592BCE41B7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mparalavita.ch/eng/palestine_history.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29499F0-5E04-B111-BCDF-D1567F031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ADDED-EEA0-4FC6-AEE1-0C40C1728B09}"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92DAEEF1-4352-4D38-3B07-5DA276EDAA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175F6355-4390-C55E-0C5F-1DA63FD9F8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It is very important to study the history of Palestine for understand what is happening in Palestine (Ilan </a:t>
            </a:r>
            <a:r>
              <a:rPr lang="en-US" altLang="it-CH" dirty="0" err="1"/>
              <a:t>Pappe</a:t>
            </a:r>
            <a:r>
              <a:rPr lang="en-US" altLang="it-CH" dirty="0"/>
              <a:t>).</a:t>
            </a:r>
          </a:p>
          <a:p>
            <a:pPr eaLnBrk="1" hangingPunct="1">
              <a:spcBef>
                <a:spcPct val="0"/>
              </a:spcBef>
            </a:pPr>
            <a:r>
              <a:rPr lang="en-US" altLang="it-CH"/>
              <a:t>https://www.youtube.com/watch?v=ug45Mv1eaL0</a:t>
            </a:r>
            <a:endParaRPr lang="en-US" altLang="it-CH" dirty="0"/>
          </a:p>
          <a:p>
            <a:pPr eaLnBrk="1" hangingPunct="1">
              <a:spcBef>
                <a:spcPct val="0"/>
              </a:spcBef>
            </a:pPr>
            <a:endParaRPr lang="en-US" altLang="it-CH" dirty="0"/>
          </a:p>
          <a:p>
            <a:pPr eaLnBrk="1" hangingPunct="1">
              <a:spcBef>
                <a:spcPct val="0"/>
              </a:spcBef>
            </a:pPr>
            <a:r>
              <a:rPr lang="en-US" altLang="it-CH" dirty="0"/>
              <a:t>To view the presentation press : View / Slide show / From Beginning  </a:t>
            </a:r>
          </a:p>
          <a:p>
            <a:pPr eaLnBrk="1" hangingPunct="1">
              <a:spcBef>
                <a:spcPct val="0"/>
              </a:spcBef>
            </a:pPr>
            <a:r>
              <a:rPr lang="en-US" altLang="it-CH" dirty="0"/>
              <a:t>To advance the slides press : Page up/down.                                                                                                                                            To close the presentation click on the small window on the corner left-down and then press Exit. </a:t>
            </a:r>
          </a:p>
          <a:p>
            <a:pPr eaLnBrk="1" hangingPunct="1">
              <a:spcBef>
                <a:spcPct val="0"/>
              </a:spcBef>
            </a:pPr>
            <a:r>
              <a:rPr lang="en-US" altLang="it-CH" dirty="0"/>
              <a:t>To organize the automatic play of the slides press : Slide Show /Slide Transition / Advance Slide / Automatically after x seconds / Apply to all slides</a:t>
            </a:r>
          </a:p>
          <a:p>
            <a:pPr eaLnBrk="1" hangingPunct="1">
              <a:spcBef>
                <a:spcPct val="0"/>
              </a:spcBef>
            </a:pPr>
            <a:r>
              <a:rPr lang="en-US" altLang="it-CH" dirty="0"/>
              <a:t>To prepare a conference see also the notes and comments under the slides, </a:t>
            </a:r>
          </a:p>
          <a:p>
            <a:pPr eaLnBrk="1" hangingPunct="1">
              <a:spcBef>
                <a:spcPct val="0"/>
              </a:spcBef>
            </a:pPr>
            <a:r>
              <a:rPr lang="en-US" altLang="it-CH" dirty="0"/>
              <a:t>and read the file "Important" that you find at the beginning of the website www.imparalavita.ch</a:t>
            </a:r>
          </a:p>
          <a:p>
            <a:pPr eaLnBrk="1" hangingPunct="1">
              <a:spcBef>
                <a:spcPct val="0"/>
              </a:spcBef>
            </a:pPr>
            <a:endParaRPr lang="en-US" altLang="it-CH" dirty="0"/>
          </a:p>
          <a:p>
            <a:pPr eaLnBrk="1" hangingPunct="1">
              <a:spcBef>
                <a:spcPct val="0"/>
              </a:spcBef>
            </a:pPr>
            <a:r>
              <a:rPr lang="en-US" altLang="it-CH" dirty="0"/>
              <a:t>https://www.un.org/unispal/history/</a:t>
            </a:r>
          </a:p>
          <a:p>
            <a:pPr eaLnBrk="1" hangingPunct="1">
              <a:spcBef>
                <a:spcPct val="0"/>
              </a:spcBef>
            </a:pPr>
            <a:r>
              <a:rPr lang="en-US" altLang="it-CH" dirty="0"/>
              <a:t>http://www.awraq.birzeit.edu/en</a:t>
            </a:r>
          </a:p>
          <a:p>
            <a:pPr eaLnBrk="1" hangingPunct="1">
              <a:spcBef>
                <a:spcPct val="0"/>
              </a:spcBef>
            </a:pPr>
            <a:r>
              <a:rPr lang="en-US" altLang="it-CH" dirty="0"/>
              <a:t>http://www.plands.org/graphics/index.html</a:t>
            </a:r>
          </a:p>
          <a:p>
            <a:pPr eaLnBrk="1" hangingPunct="1">
              <a:spcBef>
                <a:spcPct val="0"/>
              </a:spcBef>
            </a:pPr>
            <a:r>
              <a:rPr lang="en-US" altLang="it-CH" dirty="0"/>
              <a:t>http://en.wikipedia.org/wiki/History_of_Palestine</a:t>
            </a:r>
          </a:p>
          <a:p>
            <a:pPr eaLnBrk="1" hangingPunct="1">
              <a:spcBef>
                <a:spcPct val="0"/>
              </a:spcBef>
            </a:pPr>
            <a:r>
              <a:rPr lang="en-US" altLang="it-CH" dirty="0"/>
              <a:t>https://en.wikipedia.org/wiki/Right_of_conquest</a:t>
            </a:r>
          </a:p>
          <a:p>
            <a:pPr eaLnBrk="1" hangingPunct="1">
              <a:spcBef>
                <a:spcPct val="0"/>
              </a:spcBef>
            </a:pPr>
            <a:endParaRPr lang="en-US" altLang="it-CH" dirty="0"/>
          </a:p>
          <a:p>
            <a:pPr eaLnBrk="1" hangingPunct="1">
              <a:spcBef>
                <a:spcPct val="0"/>
              </a:spcBef>
            </a:pPr>
            <a:r>
              <a:rPr lang="en-US" altLang="it-CH" dirty="0"/>
              <a:t>Ilan </a:t>
            </a:r>
            <a:r>
              <a:rPr lang="en-US" altLang="it-CH" dirty="0" err="1"/>
              <a:t>Pappe</a:t>
            </a:r>
            <a:r>
              <a:rPr lang="en-US" altLang="it-CH" dirty="0"/>
              <a:t>, The ethnic cleansing of Palestine</a:t>
            </a:r>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a:t>Shlomo Sand: The invention of the </a:t>
            </a:r>
            <a:r>
              <a:rPr lang="en-US" altLang="it-CH" dirty="0" err="1"/>
              <a:t>the</a:t>
            </a:r>
            <a:r>
              <a:rPr lang="en-US" altLang="it-CH" dirty="0"/>
              <a:t> Jewish people.</a:t>
            </a:r>
          </a:p>
          <a:p>
            <a:pPr eaLnBrk="1" hangingPunct="1">
              <a:spcBef>
                <a:spcPct val="0"/>
              </a:spcBef>
            </a:pPr>
            <a:r>
              <a:rPr lang="en-US" altLang="it-CH" dirty="0"/>
              <a:t>Norman G. Finkelstein: The Holocaust Industry </a:t>
            </a:r>
          </a:p>
          <a:p>
            <a:pPr eaLnBrk="1" hangingPunct="1">
              <a:spcBef>
                <a:spcPct val="0"/>
              </a:spcBef>
            </a:pPr>
            <a:endParaRPr lang="en-US" altLang="it-CH" dirty="0"/>
          </a:p>
          <a:p>
            <a:pPr eaLnBrk="1" hangingPunct="1">
              <a:spcBef>
                <a:spcPct val="0"/>
              </a:spcBef>
            </a:pPr>
            <a:r>
              <a:rPr lang="en-US" altLang="it-CH" dirty="0"/>
              <a:t>https://spaces.hightail.com/space/7K0i2/fi-6385ce6d-1449-47f9-a4f3-25a02da48c13/The%20Book.pdf</a:t>
            </a:r>
          </a:p>
          <a:p>
            <a:pPr eaLnBrk="1" hangingPunct="1">
              <a:spcBef>
                <a:spcPct val="0"/>
              </a:spcBef>
            </a:pPr>
            <a:r>
              <a:rPr lang="en-US" altLang="it-CH" dirty="0"/>
              <a:t>https://www.akevot.org.il/en/</a:t>
            </a:r>
          </a:p>
          <a:p>
            <a:pPr eaLnBrk="1" hangingPunct="1">
              <a:spcBef>
                <a:spcPct val="0"/>
              </a:spcBef>
            </a:pPr>
            <a:r>
              <a:rPr lang="en-US" altLang="it-CH" dirty="0"/>
              <a:t>http://www.badil.org/en/</a:t>
            </a:r>
          </a:p>
          <a:p>
            <a:pPr eaLnBrk="1" hangingPunct="1">
              <a:spcBef>
                <a:spcPct val="0"/>
              </a:spcBef>
            </a:pPr>
            <a:r>
              <a:rPr lang="en-US" altLang="it-CH" dirty="0"/>
              <a:t>https://www.ochaopt.org/content/humanitarian-facts-and-figures</a:t>
            </a:r>
          </a:p>
          <a:p>
            <a:pPr eaLnBrk="1" hangingPunct="1">
              <a:spcBef>
                <a:spcPct val="0"/>
              </a:spcBef>
            </a:pPr>
            <a:endParaRPr lang="en-US" altLang="it-CH" dirty="0"/>
          </a:p>
          <a:p>
            <a:pPr eaLnBrk="1" hangingPunct="1">
              <a:spcBef>
                <a:spcPct val="0"/>
              </a:spcBef>
            </a:pPr>
            <a:r>
              <a:rPr lang="en-US" altLang="it-CH" dirty="0" err="1"/>
              <a:t>Fariss</a:t>
            </a:r>
            <a:r>
              <a:rPr lang="en-US" altLang="it-CH" dirty="0"/>
              <a:t> </a:t>
            </a:r>
            <a:r>
              <a:rPr lang="en-US" altLang="it-CH" dirty="0" err="1"/>
              <a:t>Wogatzki</a:t>
            </a:r>
            <a:r>
              <a:rPr lang="en-US" altLang="it-CH" dirty="0"/>
              <a:t>: "Nobody should say he didn't know!"</a:t>
            </a:r>
          </a:p>
          <a:p>
            <a:pPr eaLnBrk="1" hangingPunct="1">
              <a:spcBef>
                <a:spcPct val="0"/>
              </a:spcBef>
            </a:pPr>
            <a:endParaRPr lang="en-US" altLang="it-CH" dirty="0"/>
          </a:p>
          <a:p>
            <a:pPr eaLnBrk="1" hangingPunct="1">
              <a:spcBef>
                <a:spcPct val="0"/>
              </a:spcBef>
            </a:pPr>
            <a:r>
              <a:rPr lang="fr-FR" altLang="it-CH" dirty="0"/>
              <a:t>National </a:t>
            </a:r>
            <a:r>
              <a:rPr lang="fr-FR" altLang="it-CH" dirty="0" err="1"/>
              <a:t>song</a:t>
            </a:r>
            <a:endParaRPr lang="fr-FR" altLang="it-CH" dirty="0"/>
          </a:p>
          <a:p>
            <a:pPr eaLnBrk="1" hangingPunct="1">
              <a:spcBef>
                <a:spcPct val="0"/>
              </a:spcBef>
            </a:pPr>
            <a:r>
              <a:rPr lang="fr-FR" altLang="it-CH" dirty="0"/>
              <a:t>https://www.youtube.com/watch?v=8lvM2tfOdnM</a:t>
            </a:r>
          </a:p>
          <a:p>
            <a:pPr eaLnBrk="1" hangingPunct="1">
              <a:spcBef>
                <a:spcPct val="0"/>
              </a:spcBef>
            </a:pPr>
            <a:endParaRPr lang="fr-FR" altLang="it-CH"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it-CH" dirty="0"/>
              <a:t>This presentation can be downloaded for free and in 5 languages here: </a:t>
            </a: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3"/>
              </a:rPr>
              <a:t>http://www.imparalavita.ch/eng/palestine_history.html</a:t>
            </a:r>
            <a:endParaRPr lang="en-GB" altLang="it-CH" dirty="0"/>
          </a:p>
          <a:p>
            <a:pPr eaLnBrk="1" hangingPunct="1">
              <a:spcBef>
                <a:spcPct val="0"/>
              </a:spcBef>
            </a:pPr>
            <a:endParaRPr lang="fr-FR" altLang="it-CH" dirty="0"/>
          </a:p>
          <a:p>
            <a:pPr eaLnBrk="1" hangingPunct="1">
              <a:spcBef>
                <a:spcPct val="0"/>
              </a:spcBef>
            </a:pPr>
            <a:endParaRPr lang="fr-FR"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F4B6CCD6-050A-E669-AEF1-438592D10B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48AE77FB-9074-71FA-84DA-C8980763F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108548" name="Segnaposto numero diapositiva 3">
            <a:extLst>
              <a:ext uri="{FF2B5EF4-FFF2-40B4-BE49-F238E27FC236}">
                <a16:creationId xmlns:a16="http://schemas.microsoft.com/office/drawing/2014/main" id="{9E992D37-9AE5-319E-7BE0-B3225FA56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C28A15-13B1-44F6-A8A0-D7777D03B81F}" type="slidenum">
              <a:rPr lang="it-CH" altLang="en-US" smtClean="0"/>
              <a:pPr>
                <a:spcBef>
                  <a:spcPct val="0"/>
                </a:spcBef>
              </a:pPr>
              <a:t>12</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89D375A3-81AA-7C71-D6FB-786E6B282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8261F918-B42C-87C4-967E-55DEBB57E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 first platform the Wailing wall was already embodied : the intention to settle in Palestine and not in an other country was clear since the beginning.</a:t>
            </a:r>
          </a:p>
          <a:p>
            <a:r>
              <a:rPr lang="en-US" altLang="it-CH"/>
              <a:t>Basel in Switzerland was chosen because, in Germany, Zionism was considered wrong by the majority of Jews.</a:t>
            </a:r>
          </a:p>
          <a:p>
            <a:endParaRPr lang="en-US" altLang="it-CH"/>
          </a:p>
          <a:p>
            <a:r>
              <a:rPr lang="en-US" altLang="it-CH"/>
              <a:t>Theodor Herzl, founder of the Zionist movement talking about the Arabs of Palestine in 1895: "Drive the poor people across the border by refusing them work. The process of expropriation and displacement of the poor must be conducted discreetly and with caution. "</a:t>
            </a:r>
          </a:p>
          <a:p>
            <a:endParaRPr lang="en-US" altLang="it-CH"/>
          </a:p>
          <a:p>
            <a:r>
              <a:rPr lang="en-US" altLang="it-CH"/>
              <a:t>http://en.wikipedia.org/wiki/History_of_Zionism</a:t>
            </a:r>
          </a:p>
          <a:p>
            <a:r>
              <a:rPr lang="en-US" altLang="it-CH"/>
              <a:t>http://en.wikipedia.org/wiki/Jewish_National_Fund</a:t>
            </a:r>
          </a:p>
          <a:p>
            <a:r>
              <a:rPr lang="en-US" altLang="it-CH"/>
              <a:t>http://en.wikipedia.org/wiki/Zionism_is_racism</a:t>
            </a:r>
          </a:p>
          <a:p>
            <a:r>
              <a:rPr lang="en-US" altLang="it-CH"/>
              <a:t>http://en.wikipedia.org/wiki/Haredim_and_Zionism</a:t>
            </a:r>
          </a:p>
          <a:p>
            <a:r>
              <a:rPr lang="en-US" altLang="it-CH"/>
              <a:t>https://www.routledge.com/Sociological-Knowledge-and-Collective-Identity-S-N-Eisenstadt-and-Israeli/Sinai/p/book/9781138351837</a:t>
            </a:r>
          </a:p>
          <a:p>
            <a:endParaRPr lang="en-US" altLang="it-CH"/>
          </a:p>
          <a:p>
            <a:r>
              <a:rPr lang="en-US" altLang="it-CH"/>
              <a:t>https://www.trtworld.com/magazine/how-theodor-herzl-failed-to-convince-the-ottomans-to-sell-palestine-46991</a:t>
            </a:r>
          </a:p>
          <a:p>
            <a:endParaRPr lang="en-US" altLang="it-CH"/>
          </a:p>
          <a:p>
            <a:r>
              <a:rPr lang="en-US" altLang="it-CH"/>
              <a:t>++++++++++++++++++++++++++++++++++++++++++++++++++++++</a:t>
            </a:r>
          </a:p>
          <a:p>
            <a:endParaRPr lang="en-US" altLang="it-CH"/>
          </a:p>
          <a:p>
            <a:r>
              <a:rPr lang="en-US" altLang="it-CH"/>
              <a:t>www.stopthejnf.org</a:t>
            </a:r>
          </a:p>
          <a:p>
            <a:endParaRPr lang="en-US" altLang="it-CH"/>
          </a:p>
          <a:p>
            <a:r>
              <a:rPr lang="en-US" altLang="it-CH"/>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a:p>
          <a:p>
            <a:r>
              <a:rPr lang="en-US" altLang="it-CH"/>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a:p>
          <a:p>
            <a:endParaRPr lang="it-CH" altLang="it-CH"/>
          </a:p>
        </p:txBody>
      </p:sp>
      <p:sp>
        <p:nvSpPr>
          <p:cNvPr id="110596" name="Segnaposto numero diapositiva 3">
            <a:extLst>
              <a:ext uri="{FF2B5EF4-FFF2-40B4-BE49-F238E27FC236}">
                <a16:creationId xmlns:a16="http://schemas.microsoft.com/office/drawing/2014/main" id="{4BD30969-1348-94CD-B881-ECFBE9FCA8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C64D8F-81A6-465C-8B61-D9EA936EC06C}" type="slidenum">
              <a:rPr lang="it-CH" altLang="en-US" smtClean="0"/>
              <a:pPr>
                <a:spcBef>
                  <a:spcPct val="0"/>
                </a:spcBef>
              </a:pPr>
              <a:t>13</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0F66A5E4-13DA-73A0-DB49-2FB02B096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CB53C9C0-8DEA-7457-97AB-B57C72F7B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4F69495A-3F47-7A06-EBDE-F3786A1F6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BE36C-A811-4855-B005-C9BA1BC430D2}" type="slidenum">
              <a:rPr lang="it-IT" altLang="it-CH" smtClean="0">
                <a:solidFill>
                  <a:srgbClr val="000000"/>
                </a:solidFill>
                <a:latin typeface="Arial" panose="020B0604020202020204" pitchFamily="34" charset="0"/>
              </a:rPr>
              <a:pPr>
                <a:spcBef>
                  <a:spcPct val="0"/>
                </a:spcBef>
              </a:pPr>
              <a:t>15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743C65A0-8F29-9C5A-4315-E49B15F34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7A20860D-43FF-9DC7-19F1-E9F5897F5E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From 1917 to 1922, Palestine was governed by General Allenby by military decrees.</a:t>
            </a:r>
          </a:p>
          <a:p>
            <a:endParaRPr lang="en-US" altLang="it-CH"/>
          </a:p>
          <a:p>
            <a:r>
              <a:rPr lang="en-US" altLang="it-CH"/>
              <a:t>http://en.wikipedia.org/wiki/Edmund_Allenby,_1st_Viscount_Allenby</a:t>
            </a:r>
          </a:p>
        </p:txBody>
      </p:sp>
      <p:sp>
        <p:nvSpPr>
          <p:cNvPr id="115716" name="Segnaposto numero diapositiva 3">
            <a:extLst>
              <a:ext uri="{FF2B5EF4-FFF2-40B4-BE49-F238E27FC236}">
                <a16:creationId xmlns:a16="http://schemas.microsoft.com/office/drawing/2014/main" id="{70E0290E-521A-3D46-11D1-E80BF3EA4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8A478C-A040-428F-8615-DB8981E20075}" type="slidenum">
              <a:rPr lang="it-CH" altLang="en-US" smtClean="0"/>
              <a:pPr>
                <a:spcBef>
                  <a:spcPct val="0"/>
                </a:spcBef>
              </a:pPr>
              <a:t>16</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4516F287-6129-9540-275B-A40947AE3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D8EEBB04-EA23-5BA8-C661-CA93E8A23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first administrator of Palestine, Samuel Herbert favored the Jews and their businesses in every possible way (for example, tax exemptions and tax breaks for Jewish businesses, the introduction of Hebrew and English as official languages in Palestine, allocation of state or unclaimed land to the Jews, brutal repression of any Arab resistance, tolerance of a Jewish militia, etc..) and at the same time he gave to the Arabs and their businesses all difficulties imaginable (even the obligation to pay taxes due to the 'Ottoman Empire, for which the Arabs had to sell their own lands to the Jews.).</a:t>
            </a:r>
          </a:p>
          <a:p>
            <a:pPr eaLnBrk="1" hangingPunct="1">
              <a:spcBef>
                <a:spcPct val="0"/>
              </a:spcBef>
            </a:pPr>
            <a:endParaRPr lang="en-US" altLang="it-CH"/>
          </a:p>
          <a:p>
            <a:pPr eaLnBrk="1" hangingPunct="1">
              <a:spcBef>
                <a:spcPct val="0"/>
              </a:spcBef>
            </a:pPr>
            <a:r>
              <a:rPr lang="en-US" altLang="it-CH"/>
              <a:t>League of Nations : For the first time in the history of humanity a supranational organism makes Decisions Concerning Whole Peoples and Nations.</a:t>
            </a:r>
          </a:p>
          <a:p>
            <a:pPr eaLnBrk="1" hangingPunct="1">
              <a:spcBef>
                <a:spcPct val="0"/>
              </a:spcBef>
            </a:pPr>
            <a:r>
              <a:rPr lang="en-US" altLang="it-CH"/>
              <a:t> </a:t>
            </a:r>
          </a:p>
          <a:p>
            <a:pPr eaLnBrk="1" hangingPunct="1">
              <a:spcBef>
                <a:spcPct val="0"/>
              </a:spcBef>
            </a:pPr>
            <a:r>
              <a:rPr lang="en-US" altLang="it-CH"/>
              <a:t>http://en.wikipedia.org/wiki/San_Remo_conference    http://en.wikipedia.org/wiki/Herbert_Samuel http://en.wikipedia.org/wiki/British_Mandate_of_Palestine</a:t>
            </a:r>
          </a:p>
          <a:p>
            <a:pPr eaLnBrk="1" hangingPunct="1">
              <a:spcBef>
                <a:spcPct val="0"/>
              </a:spcBef>
            </a:pPr>
            <a:r>
              <a:rPr lang="en-US" altLang="it-CH"/>
              <a:t>http://en.wikipedia.org/wiki/Palestine_Mandate</a:t>
            </a:r>
          </a:p>
          <a:p>
            <a:pPr eaLnBrk="1" hangingPunct="1">
              <a:spcBef>
                <a:spcPct val="0"/>
              </a:spcBef>
            </a:pPr>
            <a:r>
              <a:rPr lang="en-US" altLang="it-CH"/>
              <a:t>https://en.wikipedia.org/wiki/League_of_Nations</a:t>
            </a:r>
          </a:p>
          <a:p>
            <a:pPr eaLnBrk="1" hangingPunct="1">
              <a:spcBef>
                <a:spcPct val="0"/>
              </a:spcBef>
            </a:pPr>
            <a:r>
              <a:rPr lang="en-US" altLang="it-CH"/>
              <a:t>https://en.wikipedia.org/wiki/Herbert_Samuel,_1st_Viscount_Samuel</a:t>
            </a:r>
          </a:p>
          <a:p>
            <a:pPr eaLnBrk="1" hangingPunct="1">
              <a:spcBef>
                <a:spcPct val="0"/>
              </a:spcBef>
            </a:pPr>
            <a:endParaRPr lang="en-US" altLang="it-CH"/>
          </a:p>
          <a:p>
            <a:pPr eaLnBrk="1" hangingPunct="1">
              <a:spcBef>
                <a:spcPct val="0"/>
              </a:spcBef>
            </a:pPr>
            <a:r>
              <a:rPr lang="en-US" altLang="it-CH"/>
              <a:t> "MANDATED LANDSCAPE: BRITISH IMPERIAL RULE IN PALESTINE, 1929–1948" by Roza I.M. El-Eini (2006)</a:t>
            </a:r>
          </a:p>
          <a:p>
            <a:pPr eaLnBrk="1" hangingPunct="1">
              <a:spcBef>
                <a:spcPct val="0"/>
              </a:spcBef>
            </a:pPr>
            <a:endParaRPr lang="en-US" altLang="it-CH"/>
          </a:p>
          <a:p>
            <a:pPr eaLnBrk="1" hangingPunct="1">
              <a:spcBef>
                <a:spcPct val="0"/>
              </a:spcBef>
            </a:pPr>
            <a:endParaRPr lang="it-IT" altLang="it-CH"/>
          </a:p>
        </p:txBody>
      </p:sp>
      <p:sp>
        <p:nvSpPr>
          <p:cNvPr id="117764" name="Segnaposto numero diapositiva 3">
            <a:extLst>
              <a:ext uri="{FF2B5EF4-FFF2-40B4-BE49-F238E27FC236}">
                <a16:creationId xmlns:a16="http://schemas.microsoft.com/office/drawing/2014/main" id="{E065D45F-539F-20E0-0B83-478C26B8D7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1BF52-8B72-47D6-813E-F6973D866BF5}"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54E11C31-5EBB-5C4E-6159-45E58FF30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3EB26056-8389-D3C3-0A61-E148580D0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63E47F6D-26CB-588C-891A-65AEFE60B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2B3518-FE00-431B-9266-B15810D605E4}" type="slidenum">
              <a:rPr lang="it-CH" altLang="en-US" smtClean="0"/>
              <a:pPr>
                <a:spcBef>
                  <a:spcPct val="0"/>
                </a:spcBef>
              </a:pPr>
              <a:t>18</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2BAA09E0-F37F-5438-70F4-0E6214C1FC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B11275C5-5CDA-4D13-AC81-9BEB0072B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stamp: Government of Palestine.</a:t>
            </a:r>
          </a:p>
        </p:txBody>
      </p:sp>
      <p:sp>
        <p:nvSpPr>
          <p:cNvPr id="121860" name="Segnaposto numero diapositiva 3">
            <a:extLst>
              <a:ext uri="{FF2B5EF4-FFF2-40B4-BE49-F238E27FC236}">
                <a16:creationId xmlns:a16="http://schemas.microsoft.com/office/drawing/2014/main" id="{D5862164-9A9B-BCDF-89B5-4FDBF08E6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4C481-C6B5-427D-B16C-EB12A1097367}" type="slidenum">
              <a:rPr lang="it-CH" altLang="en-US" smtClean="0"/>
              <a:pPr>
                <a:spcBef>
                  <a:spcPct val="0"/>
                </a:spcBef>
              </a:pPr>
              <a:t>19</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C2D40811-7663-A442-3924-CE0CA13C7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DA5A5639-AEFB-D141-CCFE-31DBE05C5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3908" name="Segnaposto numero diapositiva 3">
            <a:extLst>
              <a:ext uri="{FF2B5EF4-FFF2-40B4-BE49-F238E27FC236}">
                <a16:creationId xmlns:a16="http://schemas.microsoft.com/office/drawing/2014/main" id="{C3655B8F-D3FB-6C31-4D1E-EB13E0E253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858E1-AE76-48E1-97BD-A59908B4B565}" type="slidenum">
              <a:rPr lang="it-CH" altLang="en-US" smtClean="0"/>
              <a:pPr>
                <a:spcBef>
                  <a:spcPct val="0"/>
                </a:spcBef>
              </a:pPr>
              <a:t>20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FCD38B8B-6BF9-9110-9A6C-CCE85FC7A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B0C78F93-3B64-094C-6DF7-F177DEB0A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125956" name="Segnaposto numero diapositiva 3">
            <a:extLst>
              <a:ext uri="{FF2B5EF4-FFF2-40B4-BE49-F238E27FC236}">
                <a16:creationId xmlns:a16="http://schemas.microsoft.com/office/drawing/2014/main" id="{0CE84B47-3193-2320-847F-F61B78A5B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EF21E8-3061-4965-A060-2E5BF30F19BD}" type="slidenum">
              <a:rPr lang="it-CH" altLang="en-US" smtClean="0"/>
              <a:pPr>
                <a:spcBef>
                  <a:spcPct val="0"/>
                </a:spcBef>
              </a:pPr>
              <a:t>21</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56D1BD5A-CFFD-EB16-755A-A5322404E8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9F9080AB-FC3C-59CA-478E-CE29838EA8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their arrival, the Zionist Jews learned from the Arabs how to cultivate citrus fruits. Later the Jews stole the citrus groves of the Arabs.</a:t>
            </a:r>
          </a:p>
          <a:p>
            <a:endParaRPr lang="en-US" altLang="it-CH"/>
          </a:p>
          <a:p>
            <a:r>
              <a:rPr lang="en-US" altLang="it-CH"/>
              <a:t>http://en.wikipedia.org/wiki/Jaffa_orange</a:t>
            </a:r>
          </a:p>
          <a:p>
            <a:r>
              <a:rPr lang="en-US" altLang="it-CH"/>
              <a:t>https://www.haaretz.com/.premium-the-forgotten-story-of-the-original-jaffa-oranges-1.5372705</a:t>
            </a:r>
          </a:p>
        </p:txBody>
      </p:sp>
      <p:sp>
        <p:nvSpPr>
          <p:cNvPr id="128004" name="Segnaposto numero diapositiva 3">
            <a:extLst>
              <a:ext uri="{FF2B5EF4-FFF2-40B4-BE49-F238E27FC236}">
                <a16:creationId xmlns:a16="http://schemas.microsoft.com/office/drawing/2014/main" id="{F6E39AA7-B135-01F8-3FD8-C2AA820F97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A0E3AB-34E2-499A-A646-17A5D04B52E3}" type="slidenum">
              <a:rPr lang="it-CH" altLang="en-US" smtClean="0">
                <a:solidFill>
                  <a:srgbClr val="000000"/>
                </a:solidFill>
              </a:rPr>
              <a:pPr>
                <a:spcBef>
                  <a:spcPct val="0"/>
                </a:spcBef>
              </a:pPr>
              <a:t>22</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82333CE2-C766-B0B5-18F7-D56F0423F6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6B7EB381-6651-117B-5ADD-DB3D0A8A26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specious justifications put forward by Zionists:</a:t>
            </a:r>
          </a:p>
          <a:p>
            <a:endParaRPr lang="en-US" altLang="en-US"/>
          </a:p>
          <a:p>
            <a:r>
              <a:rPr lang="en-US" altLang="en-US"/>
              <a:t>Anti-Semitism - The Jewish people have always been persecuted (e.g. pogroms) so they must have a place to stay in safety</a:t>
            </a:r>
          </a:p>
          <a:p>
            <a:endParaRPr lang="en-US" altLang="en-US"/>
          </a:p>
          <a:p>
            <a:r>
              <a:rPr lang="en-US" altLang="en-US"/>
              <a:t>Historical right - Palestine was inhabited by Jews so it belongs to the Jews - Palestine was uninhabited</a:t>
            </a:r>
          </a:p>
          <a:p>
            <a:endParaRPr lang="en-US" altLang="en-US"/>
          </a:p>
          <a:p>
            <a:r>
              <a:rPr lang="en-US" altLang="en-US"/>
              <a:t>Divine right - Palestine was promised by God to the Jews; the Jews are the Chosen People.</a:t>
            </a:r>
          </a:p>
          <a:p>
            <a:endParaRPr lang="en-US" altLang="en-US"/>
          </a:p>
          <a:p>
            <a:r>
              <a:rPr lang="en-US" altLang="en-US"/>
              <a:t>Balfour Declaration, UN 181, etc. etc.</a:t>
            </a:r>
          </a:p>
          <a:p>
            <a:endParaRPr lang="en-US" altLang="en-US"/>
          </a:p>
          <a:p>
            <a:r>
              <a:rPr lang="en-US" altLang="en-US"/>
              <a:t>https://www.palestineremembered.com/David_Ben_Gurion_To_His_Son_Amos_Written_OCT_5th_1937.html</a:t>
            </a:r>
          </a:p>
          <a:p>
            <a:endParaRPr lang="en-US" altLang="en-US"/>
          </a:p>
        </p:txBody>
      </p:sp>
      <p:sp>
        <p:nvSpPr>
          <p:cNvPr id="207876" name="Segnaposto numero diapositiva 3">
            <a:extLst>
              <a:ext uri="{FF2B5EF4-FFF2-40B4-BE49-F238E27FC236}">
                <a16:creationId xmlns:a16="http://schemas.microsoft.com/office/drawing/2014/main" id="{7A7DD3FE-41DA-0A56-5763-CB90FF4BB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B4BA50-FBAA-4B52-8851-3AA0775D1941}" type="slidenum">
              <a:rPr lang="it-CH" altLang="en-US" smtClean="0">
                <a:latin typeface="Calibri" panose="020F0502020204030204" pitchFamily="34" charset="0"/>
              </a:rPr>
              <a:pPr/>
              <a:t>2</a:t>
            </a:fld>
            <a:endParaRPr lang="it-CH"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CA2B181A-14F2-F77D-5D00-13A57B3CD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E2D4E175-9D75-1154-E78F-4C8F9D9FC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93F211CE-025E-FC04-34EF-860D76908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48D7EC-8969-4DCE-BFE2-14ED3CD62B4D}" type="slidenum">
              <a:rPr lang="it-CH" altLang="en-US" smtClean="0"/>
              <a:pPr>
                <a:spcBef>
                  <a:spcPct val="0"/>
                </a:spcBef>
              </a:pPr>
              <a:t>23</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CC17933D-A72D-95C0-B29C-571BB71045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E67C13CE-4F07-24D0-389E-D58237E080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AF7E5F27-A74A-C013-8AF8-359FA14CED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C0884-50E7-4E41-A085-A179E2F277CA}" type="slidenum">
              <a:rPr lang="it-CH" altLang="en-US" smtClean="0"/>
              <a:pPr>
                <a:spcBef>
                  <a:spcPct val="0"/>
                </a:spcBef>
              </a:pPr>
              <a:t>24</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1CC0674D-BBE7-6118-775C-132BA7D360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F599660C-3986-AB50-8225-14CFD2E5BF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Peel Commission was the sixth commission that had enquired about the unrest in Palestine.  The partition plan proposed by PEEL was probably the most just of all the plans that were proposed.</a:t>
            </a:r>
          </a:p>
          <a:p>
            <a:endParaRPr lang="en-US" altLang="it-CH"/>
          </a:p>
          <a:p>
            <a:r>
              <a:rPr lang="en-US" altLang="it-CH"/>
              <a:t>http://en.wikipedia.org/wiki/Peel_Commission</a:t>
            </a:r>
          </a:p>
        </p:txBody>
      </p:sp>
      <p:sp>
        <p:nvSpPr>
          <p:cNvPr id="134148" name="Segnaposto numero diapositiva 3">
            <a:extLst>
              <a:ext uri="{FF2B5EF4-FFF2-40B4-BE49-F238E27FC236}">
                <a16:creationId xmlns:a16="http://schemas.microsoft.com/office/drawing/2014/main" id="{6A7EA653-E974-03E5-CE34-62B6D0FB3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4941C3-17BA-4270-9110-DA206F7D2289}" type="slidenum">
              <a:rPr lang="it-CH" altLang="en-US" smtClean="0"/>
              <a:pPr>
                <a:spcBef>
                  <a:spcPct val="0"/>
                </a:spcBef>
              </a:pPr>
              <a:t>25</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F0FC9421-5CC8-CC1C-87C2-F9FDD71922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4BA3AFE8-5AE9-9BFE-C7CD-1E91A1055B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immigrants ship Parita arrived to the Tel Aviv coast 22 august 1939. The British granted entry visas to Palestine to the some 800 Zionist immigrants</a:t>
            </a:r>
          </a:p>
          <a:p>
            <a:r>
              <a:rPr lang="en-US" altLang="it-CH"/>
              <a:t>https://he.wikipedia.org/wiki/%D7%A4%D7%90%D7%A8%D7%99%D7%98%D7%94</a:t>
            </a:r>
          </a:p>
          <a:p>
            <a:r>
              <a:rPr lang="en-US" altLang="it-CH"/>
              <a:t>https://he.wikipedia.org/wiki/%D7%95%D7%9C%D7%95%D7%A1_(%D7%90%D7%95%D7%A0%D7%99%D7%99%D7%AA_%D7%9E%D7%A2%D7%A4%D7%99%D7%9C%D7%99%D7%9D)</a:t>
            </a:r>
          </a:p>
          <a:p>
            <a:r>
              <a:rPr lang="en-US" altLang="it-CH"/>
              <a:t>https://he.wikipedia.org/wiki/%D7%94%D7%94%D7%A2%D7%A4%D7%9C%D7%94</a:t>
            </a:r>
          </a:p>
          <a:p>
            <a:endParaRPr lang="en-US" altLang="it-CH"/>
          </a:p>
          <a:p>
            <a:r>
              <a:rPr lang="en-US" altLang="it-CH"/>
              <a:t>http://en.wikipedia.org/wiki/Jewish_Agency_for_Israel</a:t>
            </a:r>
          </a:p>
          <a:p>
            <a:r>
              <a:rPr lang="en-US" altLang="it-CH"/>
              <a:t>http://en.wikipedia.org/wiki/Struma_disaster</a:t>
            </a:r>
          </a:p>
          <a:p>
            <a:r>
              <a:rPr lang="en-US" altLang="it-CH"/>
              <a:t>https://encyclopedia.ushmm.org/content/en/photo/aliyah-bet-illegal-immigration-ship-parita</a:t>
            </a:r>
          </a:p>
          <a:p>
            <a:endParaRPr lang="it-CH" altLang="it-CH"/>
          </a:p>
        </p:txBody>
      </p:sp>
      <p:sp>
        <p:nvSpPr>
          <p:cNvPr id="136196" name="Segnaposto numero diapositiva 3">
            <a:extLst>
              <a:ext uri="{FF2B5EF4-FFF2-40B4-BE49-F238E27FC236}">
                <a16:creationId xmlns:a16="http://schemas.microsoft.com/office/drawing/2014/main" id="{6B7DA76A-55C9-BD74-0DB9-E9233EF3E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B732EC-8438-40E6-A6EC-0DBE12E38D56}" type="slidenum">
              <a:rPr lang="it-CH" altLang="en-US" smtClean="0"/>
              <a:pPr>
                <a:spcBef>
                  <a:spcPct val="0"/>
                </a:spcBef>
              </a:pPr>
              <a:t>26</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8B936383-78F0-FB08-CC0E-08C282646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15618A03-0139-F0F4-B10A-85B57762E6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Today, the building of the Alhambra cinema houses the Scientology headquarters</a:t>
            </a:r>
          </a:p>
          <a:p>
            <a:endParaRPr lang="en-US" altLang="it-CH"/>
          </a:p>
          <a:p>
            <a:r>
              <a:rPr lang="en-US" altLang="it-CH"/>
              <a:t>Palestine before 1948  Video:</a:t>
            </a:r>
          </a:p>
          <a:p>
            <a:r>
              <a:rPr lang="en-US" altLang="it-CH"/>
              <a:t>https://www.youtube.com/watch?v=KxfdR8CwJ5w</a:t>
            </a:r>
          </a:p>
        </p:txBody>
      </p:sp>
      <p:sp>
        <p:nvSpPr>
          <p:cNvPr id="138244" name="Segnaposto numero diapositiva 3">
            <a:extLst>
              <a:ext uri="{FF2B5EF4-FFF2-40B4-BE49-F238E27FC236}">
                <a16:creationId xmlns:a16="http://schemas.microsoft.com/office/drawing/2014/main" id="{3856FAD3-F504-7852-A827-465A7D6900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67CD5E-E83D-4FC8-BF65-E1780EC5DB7C}" type="slidenum">
              <a:rPr lang="it-CH" altLang="en-US" smtClean="0">
                <a:solidFill>
                  <a:srgbClr val="000000"/>
                </a:solidFill>
              </a:rPr>
              <a:pPr>
                <a:spcBef>
                  <a:spcPct val="0"/>
                </a:spcBef>
              </a:pPr>
              <a:t>27</a:t>
            </a:fld>
            <a:endParaRPr lang="it-CH"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5EE3D61A-EB7A-6CA3-FC79-B734691B9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8DC84F09-3ED9-EE77-59E8-409AF13FA2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Zionist gangs attacked and terrorised Palestinians Systematically, everywhere. Even very far off villages were attacked. </a:t>
            </a:r>
          </a:p>
          <a:p>
            <a:r>
              <a:rPr lang="en-US" altLang="it-CH">
                <a:solidFill>
                  <a:srgbClr val="000000"/>
                </a:solidFill>
              </a:rPr>
              <a:t>In September 1946 some members of the Irgun attacked Arab banks including the Ottoman Bank of Jaffa and Tel Aviv and the Barclais Bank.</a:t>
            </a:r>
          </a:p>
          <a:p>
            <a:endParaRPr lang="en-US" altLang="it-CH">
              <a:solidFill>
                <a:srgbClr val="000000"/>
              </a:solidFill>
            </a:endParaRPr>
          </a:p>
          <a:p>
            <a:r>
              <a:rPr lang="en-US" altLang="it-CH">
                <a:solidFill>
                  <a:srgbClr val="000000"/>
                </a:solidFill>
              </a:rPr>
              <a:t>http://en.wikipedia.org/wiki/Haganah</a:t>
            </a:r>
          </a:p>
          <a:p>
            <a:r>
              <a:rPr lang="en-US" altLang="it-CH">
                <a:solidFill>
                  <a:srgbClr val="000000"/>
                </a:solidFill>
              </a:rPr>
              <a:t>http://en.wikipedia.org/wiki/Palmach</a:t>
            </a:r>
          </a:p>
          <a:p>
            <a:r>
              <a:rPr lang="en-US" altLang="it-CH">
                <a:solidFill>
                  <a:srgbClr val="000000"/>
                </a:solidFill>
              </a:rPr>
              <a:t>http://en.wikipedia.org/wiki/Irgun</a:t>
            </a:r>
          </a:p>
          <a:p>
            <a:r>
              <a:rPr lang="en-US" altLang="it-CH">
                <a:solidFill>
                  <a:srgbClr val="000000"/>
                </a:solidFill>
              </a:rPr>
              <a:t>http://en.wikipedia.org/wiki/Stern_Gang</a:t>
            </a:r>
          </a:p>
          <a:p>
            <a:r>
              <a:rPr lang="en-US" altLang="it-CH">
                <a:solidFill>
                  <a:srgbClr val="000000"/>
                </a:solidFill>
              </a:rPr>
              <a:t>http://en.wikipedia.org/wiki/Semiramis_Hotel_bombing</a:t>
            </a:r>
          </a:p>
          <a:p>
            <a:r>
              <a:rPr lang="en-US" altLang="it-CH">
                <a:solidFill>
                  <a:srgbClr val="000000"/>
                </a:solidFill>
              </a:rPr>
              <a:t>http://en.wikipedia.org/wiki/Jewish_insurgency_in_Palestine</a:t>
            </a:r>
          </a:p>
          <a:p>
            <a:r>
              <a:rPr lang="en-US" altLang="it-CH">
                <a:solidFill>
                  <a:srgbClr val="000000"/>
                </a:solidFill>
              </a:rPr>
              <a:t>http://cosmos.ucc.ie/cs1064/jabowen/IPSC/php/event.php?eid=5894</a:t>
            </a:r>
          </a:p>
          <a:p>
            <a:r>
              <a:rPr lang="en-US" altLang="it-CH">
                <a:solidFill>
                  <a:srgbClr val="000000"/>
                </a:solidFill>
              </a:rPr>
              <a:t>https://www.haaretz.com/israel-news/.premium-the-hidden-terror-attacks-of-the-haganah-israel-s-pre-state-militia-1.8914765</a:t>
            </a:r>
          </a:p>
          <a:p>
            <a:r>
              <a:rPr lang="en-US" altLang="it-CH">
                <a:solidFill>
                  <a:srgbClr val="000000"/>
                </a:solidFill>
              </a:rPr>
              <a:t>https://en.wikipedia.org/wiki/Caesarea</a:t>
            </a:r>
          </a:p>
          <a:p>
            <a:endParaRPr lang="en-US" altLang="it-CH">
              <a:solidFill>
                <a:srgbClr val="000000"/>
              </a:solidFill>
            </a:endParaRPr>
          </a:p>
          <a:p>
            <a:r>
              <a:rPr lang="en-US" altLang="it-CH">
                <a:solidFill>
                  <a:srgbClr val="000000"/>
                </a:solidFill>
              </a:rPr>
              <a:t>1947–48 Civil War </a:t>
            </a:r>
          </a:p>
          <a:p>
            <a:r>
              <a:rPr lang="en-US" altLang="it-CH">
                <a:solidFill>
                  <a:srgbClr val="000000"/>
                </a:solidFill>
              </a:rPr>
              <a:t>The Civil War began on 30 November 1947. In December 1947 a village notable, Tawfiq Kadkuda, approached local Jews in an effort to establish a non-belligerency agreement.[17] The 31 January 1948 Lehi attack on a bus leaving Qisarya, which killed two and injured six people, precipitated an evacuation of most of the population, who fled to nearby al-Tantura.[18] The Haganah then occupied the village because the land was owned by the Palestine Jewish Colonization Association and, fearing that the British would force them to leave, decided to demolish the houses.[18] This was done on February 19–20, after the remaining residents were expelled and the houses were looted.[18] According to Benny Morris, the expulsion of the population had more to do with illegal Jewish immigration than the ongoing civil war.[19] In the same month the 'Arab al Sufsafi and Saidun Bedouin, who inhabited the dunes between Qisarya and Pardes left the area.[20]</a:t>
            </a:r>
          </a:p>
          <a:p>
            <a:endParaRPr lang="en-US" altLang="it-CH">
              <a:solidFill>
                <a:srgbClr val="000000"/>
              </a:solidFill>
            </a:endParaRPr>
          </a:p>
          <a:p>
            <a:r>
              <a:rPr lang="en-US" altLang="it-CH">
                <a:solidFill>
                  <a:srgbClr val="000000"/>
                </a:solidFill>
              </a:rPr>
              <a:t>Palestinian historian Walid Khalidi described the village remains in 1992: "Most of the houses have been demolished. The site has been excavated in recent years, largely by Italian, American, and Israeli teams, and turned into a tourist area. Most of the few remaining houses are now restaurants, and the village mosque has been converted into a bar."[21]</a:t>
            </a:r>
          </a:p>
          <a:p>
            <a:endParaRPr lang="en-US" altLang="it-CH">
              <a:solidFill>
                <a:srgbClr val="000000"/>
              </a:solidFill>
            </a:endParaRPr>
          </a:p>
          <a:p>
            <a:r>
              <a:rPr lang="en-US" altLang="it-CH">
                <a:solidFill>
                  <a:srgbClr val="000000"/>
                </a:solidFill>
              </a:rPr>
              <a:t>https://en.wikipedia.org/wiki/Night_of_the_Bridges </a:t>
            </a:r>
          </a:p>
          <a:p>
            <a:endParaRPr lang="it-CH" altLang="it-CH"/>
          </a:p>
        </p:txBody>
      </p:sp>
      <p:sp>
        <p:nvSpPr>
          <p:cNvPr id="140292" name="Segnaposto numero diapositiva 3">
            <a:extLst>
              <a:ext uri="{FF2B5EF4-FFF2-40B4-BE49-F238E27FC236}">
                <a16:creationId xmlns:a16="http://schemas.microsoft.com/office/drawing/2014/main" id="{0959AFC8-F0F9-CC2D-4F19-5C3B9A7C7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7E66D5-6E02-4E9C-A5EA-DCF2C2BC0649}" type="slidenum">
              <a:rPr lang="it-CH" altLang="en-US" smtClean="0"/>
              <a:pPr>
                <a:spcBef>
                  <a:spcPct val="0"/>
                </a:spcBef>
              </a:pPr>
              <a:t>28</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009E4553-CC7A-481D-907D-76EAC884B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2A35792F-59DD-CE5A-1456-92A018B19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2340" name="Segnaposto numero diapositiva 3">
            <a:extLst>
              <a:ext uri="{FF2B5EF4-FFF2-40B4-BE49-F238E27FC236}">
                <a16:creationId xmlns:a16="http://schemas.microsoft.com/office/drawing/2014/main" id="{AC1DE6C3-356B-5940-7464-CF0D658087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75A625-B30A-4640-9224-9674D8990DAE}" type="slidenum">
              <a:rPr lang="it-CH" altLang="en-US" smtClean="0"/>
              <a:pPr>
                <a:spcBef>
                  <a:spcPct val="0"/>
                </a:spcBef>
              </a:pPr>
              <a:t>29</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824EA690-C369-EBA3-69A3-727EB7F1C7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F8B67DF8-A503-5222-D940-45D0B515BF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182EC795-0B3E-6827-52AB-B33980DE55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706D17-09D4-4DCA-8F43-52C68635B013}" type="slidenum">
              <a:rPr lang="it-CH" altLang="en-US" smtClean="0"/>
              <a:pPr>
                <a:spcBef>
                  <a:spcPct val="0"/>
                </a:spcBef>
              </a:pPr>
              <a:t>30</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B99DE3A-8388-EFA1-1970-9CD8410FA9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D870AE-3F59-4AAE-9BDB-339B68168EC7}" type="slidenum">
              <a:rPr lang="it-IT" altLang="it-CH" smtClean="0">
                <a:solidFill>
                  <a:srgbClr val="000000"/>
                </a:solidFill>
                <a:latin typeface="Arial" panose="020B0604020202020204" pitchFamily="34" charset="0"/>
              </a:rPr>
              <a:pPr>
                <a:spcBef>
                  <a:spcPct val="0"/>
                </a:spcBef>
              </a:pPr>
              <a:t>31</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F9DA8208-FF51-B535-0A21-F41371019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ACAFD145-77BC-32FB-DC68-773FD01B4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In 1947 the Zionists managed to influence the UNSCOP Commission to their advantage (Exodus affair, </a:t>
            </a:r>
            <a:r>
              <a:rPr lang="en-US" altLang="it-CH" dirty="0" err="1"/>
              <a:t>etc</a:t>
            </a:r>
            <a:r>
              <a:rPr lang="en-US" altLang="it-CH" dirty="0"/>
              <a:t>). </a:t>
            </a:r>
          </a:p>
          <a:p>
            <a:pPr eaLnBrk="1" hangingPunct="1">
              <a:spcBef>
                <a:spcPct val="0"/>
              </a:spcBef>
            </a:pPr>
            <a:r>
              <a:rPr lang="en-US" altLang="it-CH" dirty="0"/>
              <a:t>The minority report of UNSCOP made another, more equitable, proposal which was ignored. </a:t>
            </a:r>
          </a:p>
          <a:p>
            <a:pPr eaLnBrk="1" hangingPunct="1">
              <a:spcBef>
                <a:spcPct val="0"/>
              </a:spcBef>
            </a:pPr>
            <a:r>
              <a:rPr lang="en-US" altLang="it-CH" dirty="0"/>
              <a:t>The UN was composed of 56 countries. The voting was postponed twice and to approve the resolution, a 2/3 majority (= 38 votes) was needed. 33 voted in </a:t>
            </a:r>
            <a:r>
              <a:rPr lang="en-US" altLang="it-CH" dirty="0" err="1"/>
              <a:t>favour</a:t>
            </a:r>
            <a:r>
              <a:rPr lang="en-US" altLang="it-CH" dirty="0"/>
              <a:t>, 13 against, and 10 abstained. Considering that the </a:t>
            </a:r>
            <a:r>
              <a:rPr lang="en-US" altLang="it-CH" dirty="0" err="1"/>
              <a:t>favourable</a:t>
            </a:r>
            <a:r>
              <a:rPr lang="en-US" altLang="it-CH" dirty="0"/>
              <a:t> votes were not enough, the abstentions were not counted! </a:t>
            </a:r>
          </a:p>
          <a:p>
            <a:pPr eaLnBrk="1" hangingPunct="1">
              <a:spcBef>
                <a:spcPct val="0"/>
              </a:spcBef>
            </a:pPr>
            <a:r>
              <a:rPr lang="en-US" altLang="it-CH" dirty="0"/>
              <a:t>Against what they had formerly announced, Haiti, Liberia and the Philippines decided in the last minute to vote yes. This happened as a consequence of scandalous pressures exerted by the USA which, by threats and offers of money given by Zionists, practically “bought” those votes. </a:t>
            </a:r>
          </a:p>
          <a:p>
            <a:pPr eaLnBrk="1" hangingPunct="1">
              <a:spcBef>
                <a:spcPct val="0"/>
              </a:spcBef>
            </a:pPr>
            <a:r>
              <a:rPr lang="en-US" altLang="it-CH" dirty="0"/>
              <a:t>UN resolution 181 established the partition of Palestine: 56,47% of the territory was allotted to 500'000 Jews + 325'000 Arabs and 43,53% of the territory to 807'000 Arabs + 10 ' 000 Jews. Jerusalem, with approximately 100'000 Jews and 105'000 Arabs, was to remain under international control. Moreover, in the resolution there are also some regulations and rights + duties of the concerned parties.</a:t>
            </a:r>
          </a:p>
          <a:p>
            <a:pPr eaLnBrk="1" hangingPunct="1">
              <a:spcBef>
                <a:spcPct val="0"/>
              </a:spcBef>
            </a:pPr>
            <a:endParaRPr lang="en-US" altLang="it-CH" b="1" dirty="0"/>
          </a:p>
          <a:p>
            <a:pPr eaLnBrk="1" hangingPunct="1">
              <a:spcBef>
                <a:spcPct val="0"/>
              </a:spcBef>
            </a:pPr>
            <a:r>
              <a:rPr lang="en-US" altLang="it-CH" b="1" dirty="0"/>
              <a:t>Just 12 days before the Zionists signed the partition agreement with the King of Jordan (Transjordan). This proves that the Zionists had no any intention of complying with UN Resolution 181. However, Israeli propaganda accuses the Arabs of rejecting Resolution 181 and blaming them for the fact that there is no Palestinian Arab state today.</a:t>
            </a:r>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r>
              <a:rPr lang="en-US" altLang="it-CH" dirty="0"/>
              <a:t>https://en.wikipedia.org/wiki/Abdullah_I_of_Jordan</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en-US" altLang="it-CH" dirty="0"/>
              <a:t>"Imposed on the U.N. on the 11 May 1949 by the will of the United States, the State of Israel was only admitted on three conditions :</a:t>
            </a:r>
          </a:p>
          <a:p>
            <a:pPr eaLnBrk="1" hangingPunct="1">
              <a:spcBef>
                <a:spcPct val="0"/>
              </a:spcBef>
            </a:pPr>
            <a:r>
              <a:rPr lang="en-US" altLang="it-CH" dirty="0"/>
              <a:t>1 - Not to touch the status of Jerusalem;</a:t>
            </a:r>
          </a:p>
          <a:p>
            <a:pPr eaLnBrk="1" hangingPunct="1">
              <a:spcBef>
                <a:spcPct val="0"/>
              </a:spcBef>
            </a:pPr>
            <a:r>
              <a:rPr lang="en-US" altLang="it-CH" dirty="0"/>
              <a:t>2 - To allow Palestinian Arabs the right of return to their homes;</a:t>
            </a:r>
          </a:p>
          <a:p>
            <a:pPr eaLnBrk="1" hangingPunct="1">
              <a:spcBef>
                <a:spcPct val="0"/>
              </a:spcBef>
            </a:pPr>
            <a:r>
              <a:rPr lang="en-US" altLang="it-CH" dirty="0"/>
              <a:t>3 - To respect the borders fixed by the partition decision.</a:t>
            </a:r>
          </a:p>
          <a:p>
            <a:pPr eaLnBrk="1" hangingPunct="1">
              <a:spcBef>
                <a:spcPct val="0"/>
              </a:spcBef>
            </a:pPr>
            <a:r>
              <a:rPr lang="en-US" altLang="it-CH" dirty="0"/>
              <a:t>Speaking about this U.N. resolution on "sharing", taken well before its admission, Ben Gurion declares:</a:t>
            </a:r>
          </a:p>
          <a:p>
            <a:pPr eaLnBrk="1" hangingPunct="1">
              <a:spcBef>
                <a:spcPct val="0"/>
              </a:spcBef>
            </a:pPr>
            <a:r>
              <a:rPr lang="en-US" altLang="it-CH" dirty="0"/>
              <a:t>"The State of Israel considers the U.N. resolution of 29 November 1947 to be null and void."</a:t>
            </a:r>
          </a:p>
          <a:p>
            <a:pPr eaLnBrk="1" hangingPunct="1">
              <a:spcBef>
                <a:spcPct val="0"/>
              </a:spcBef>
            </a:pPr>
            <a:r>
              <a:rPr lang="en-US" altLang="it-CH" dirty="0"/>
              <a:t>Source : "New York Times", 6 December 1953.</a:t>
            </a:r>
          </a:p>
          <a:p>
            <a:pPr eaLnBrk="1" hangingPunct="1">
              <a:spcBef>
                <a:spcPct val="0"/>
              </a:spcBef>
            </a:pPr>
            <a:endParaRPr lang="en-US" altLang="it-CH" dirty="0"/>
          </a:p>
          <a:p>
            <a:pPr eaLnBrk="1" hangingPunct="1">
              <a:spcBef>
                <a:spcPct val="0"/>
              </a:spcBef>
            </a:pPr>
            <a:r>
              <a:rPr lang="en-US" altLang="it-CH" dirty="0"/>
              <a:t>Policy corresponds precisely to the law of the jungle : the "partition" of Palestine, in line with the U.N. resolution was never respected.</a:t>
            </a:r>
          </a:p>
          <a:p>
            <a:pPr eaLnBrk="1" hangingPunct="1">
              <a:spcBef>
                <a:spcPct val="0"/>
              </a:spcBef>
            </a:pPr>
            <a:endParaRPr lang="en-US" altLang="it-CH" dirty="0"/>
          </a:p>
          <a:p>
            <a:pPr eaLnBrk="1" hangingPunct="1">
              <a:spcBef>
                <a:spcPct val="0"/>
              </a:spcBef>
            </a:pPr>
            <a:r>
              <a:rPr lang="en-US" altLang="it-CH" dirty="0"/>
              <a:t>Already, the resolution on the partition of Palestine, adopted by the General Assembly of the United Nations (at the time composed of a massive majority of western states) on the 29 November 1947, indicated the designs of the West on their "forward stronghold" : On this date the Jews constituted 32% of the population and possessed 5.6% of the land : they would receive 56% of the territory, including the most fertile land. These decisions had been secured under U.S. pressure. President Truman put the State Department under unprecedented pressure. Under- Secretary of State S. Welles wrote:</a:t>
            </a:r>
          </a:p>
          <a:p>
            <a:pPr eaLnBrk="1" hangingPunct="1">
              <a:spcBef>
                <a:spcPct val="0"/>
              </a:spcBef>
            </a:pPr>
            <a:r>
              <a:rPr lang="en-US" altLang="it-CH" dirty="0"/>
              <a:t>"By direct order of the White House American civil servants had to use direct or indirect pressure... To ensure the necessary majority in the final vote."</a:t>
            </a:r>
          </a:p>
          <a:p>
            <a:pPr eaLnBrk="1" hangingPunct="1">
              <a:spcBef>
                <a:spcPct val="0"/>
              </a:spcBef>
            </a:pPr>
            <a:r>
              <a:rPr lang="en-US" altLang="it-CH" dirty="0"/>
              <a:t>Source : S. Welles, "We need not fail" Boston, 1948, p.63</a:t>
            </a:r>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29481792-31B0-840A-B46C-50C05166F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5A441807-D279-C80C-543D-A0DABA22A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Ben Gurion's claim is contained in a letter to his son, 1940s</a:t>
            </a:r>
          </a:p>
          <a:p>
            <a:endParaRPr lang="it-CH" altLang="it-CH"/>
          </a:p>
          <a:p>
            <a:r>
              <a:rPr lang="it-CH" altLang="it-CH"/>
              <a:t>http://en.wikipedia.org/wiki/Haganah</a:t>
            </a:r>
          </a:p>
          <a:p>
            <a:r>
              <a:rPr lang="it-CH" altLang="it-CH"/>
              <a:t>http://en.wikipedia.org/wiki/Palmach</a:t>
            </a:r>
          </a:p>
          <a:p>
            <a:r>
              <a:rPr lang="it-CH" altLang="it-CH"/>
              <a:t>https://en.wikipedia.org/wiki/Irgun</a:t>
            </a:r>
          </a:p>
          <a:p>
            <a:r>
              <a:rPr lang="it-CH" altLang="it-CH"/>
              <a:t>https://en.wikipedia.org/wiki/1948_Arab%E2%80%93Israeli_War</a:t>
            </a:r>
          </a:p>
          <a:p>
            <a:r>
              <a:rPr lang="it-CH" altLang="it-CH"/>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94533123-FEA1-17A0-B9C1-C358A06A5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C42BF-12EB-4059-AB48-5CCA6E6FF5AF}" type="slidenum">
              <a:rPr lang="it-CH" altLang="en-US" smtClean="0"/>
              <a:pPr>
                <a:spcBef>
                  <a:spcPct val="0"/>
                </a:spcBef>
              </a:pPr>
              <a:t>32</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B521D106-1B3C-4DC9-0D0B-AF7E788411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E9EEBCF3-4CCC-E8B6-C1C9-0D4CF5FCF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1B19F32B-3780-D674-C0FE-5792C540C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26EAC1-7097-4225-9C49-C3B4584E0770}"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13201FCB-AAF2-37A7-E773-B2EDD1652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14026646-D8E4-6342-2745-5988E3890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dipendenza delle fonti a Deir Yassin furono massacrate tra 93 e 254 persone. Il delegato della croce rossa contò circa 200 cadaveri. Alcune decine di prigionieri palestinesi furono esibiti a Gerusalemme e poi assassinati.</a:t>
            </a:r>
          </a:p>
          <a:p>
            <a:r>
              <a:rPr lang="it-CH" altLang="it-CH"/>
              <a:t>Recenti ricerche basate anche sui rilievi aerofotografici inglesi da poco desecrati hanno permesso di stabilire che tra il 1947 e il 1949 furono scacciati circa 850’000 palestinesi. Nel 1948 e negli anni successivi circa 700’000 ebrei si trasferirono dai paesi arabi in Israele.</a:t>
            </a:r>
          </a:p>
          <a:p>
            <a:endParaRPr lang="it-CH" altLang="it-CH"/>
          </a:p>
          <a:p>
            <a:r>
              <a:rPr lang="it-CH" altLang="it-CH"/>
              <a:t>http://en.wikipedia.org/wiki/Deir_Yassin_massacre</a:t>
            </a:r>
          </a:p>
          <a:p>
            <a:r>
              <a:rPr lang="it-CH" altLang="it-CH"/>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52584F43-1F8A-9017-52F4-A8C5C56C35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CEACA2-89C0-42A1-A1EA-722EFC9EF580}"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6D3A15D1-BCE3-08F4-CD0D-42EDF2EC0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B71E7F3D-F55F-70B4-5EB8-7A469C2E1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Note the ubiquitous jeep of the Haganah: in fact a wealthy Jewish gentlemen bought up many jeeps after the second. World War and gave them to the Zionists. For the Zionist militias the Jeep represented a trump card.</a:t>
            </a:r>
          </a:p>
          <a:p>
            <a:endParaRPr lang="en-US" altLang="it-CH"/>
          </a:p>
          <a:p>
            <a:r>
              <a:rPr lang="en-US" altLang="it-CH"/>
              <a:t>http://en.wikipedia.org/wiki/1948_Palestinian_exodus</a:t>
            </a:r>
          </a:p>
          <a:p>
            <a:r>
              <a:rPr lang="en-US" altLang="it-CH"/>
              <a:t>https://en.wikipedia.org/wiki/List_of_Arab_towns_and_villages_depopulated_during_the_1948_Palestinian_exodus</a:t>
            </a:r>
          </a:p>
          <a:p>
            <a:endParaRPr lang="en-US" altLang="it-CH"/>
          </a:p>
          <a:p>
            <a:endParaRPr lang="en-US" altLang="it-CH"/>
          </a:p>
          <a:p>
            <a:endParaRPr lang="it-CH" altLang="it-CH"/>
          </a:p>
        </p:txBody>
      </p:sp>
      <p:sp>
        <p:nvSpPr>
          <p:cNvPr id="152580" name="Segnaposto numero diapositiva 3">
            <a:extLst>
              <a:ext uri="{FF2B5EF4-FFF2-40B4-BE49-F238E27FC236}">
                <a16:creationId xmlns:a16="http://schemas.microsoft.com/office/drawing/2014/main" id="{564339AF-8951-D029-7732-C8304FD419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CF1473-2647-4AA2-95E5-57B4921726A0}" type="slidenum">
              <a:rPr lang="it-CH" altLang="en-US" smtClean="0"/>
              <a:pPr>
                <a:spcBef>
                  <a:spcPct val="0"/>
                </a:spcBef>
              </a:pPr>
              <a:t>34</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9041FA1F-20D3-B3B2-2B35-1D0177629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B4BBFE37-52F4-A821-7495-EDC558252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SS Exodus, with its 4,500 passengers, was a propaganda operation carried out by the Zionists to influence world public opinion and UNSCOP, the UN commission for Palestine , which was setting up the well-known partition plan. At the request of the Zionists, two members of the UNSCOP witnessed the arrival of the Exodus in the port of Haifa and the landing of the Zionist immigrants. The 4500 Jewish immigrants were sent back by the British to Europe and later emigrated to Palestine by other means. In 1960, a film was made about the story.</a:t>
            </a:r>
          </a:p>
          <a:p>
            <a:pPr eaLnBrk="1" hangingPunct="1">
              <a:spcBef>
                <a:spcPct val="0"/>
              </a:spcBef>
            </a:pPr>
            <a:endParaRPr lang="en-US" altLang="it-CH"/>
          </a:p>
          <a:p>
            <a:pPr eaLnBrk="1" hangingPunct="1">
              <a:spcBef>
                <a:spcPct val="0"/>
              </a:spcBef>
            </a:pPr>
            <a:r>
              <a:rPr lang="en-US" altLang="it-CH"/>
              <a:t>In the photos the Palestinian refugees are mainly women and children because the men had been imprisoned or killed by the Zionists.</a:t>
            </a:r>
          </a:p>
          <a:p>
            <a:pPr eaLnBrk="1" hangingPunct="1">
              <a:spcBef>
                <a:spcPct val="0"/>
              </a:spcBef>
            </a:pPr>
            <a:r>
              <a:rPr lang="en-US" altLang="it-CH"/>
              <a:t>Often Palestinians prisoners were forced to work as slaves to destroy their own village.</a:t>
            </a:r>
          </a:p>
          <a:p>
            <a:pPr eaLnBrk="1" hangingPunct="1">
              <a:spcBef>
                <a:spcPct val="0"/>
              </a:spcBef>
            </a:pPr>
            <a:endParaRPr lang="en-US" altLang="it-CH"/>
          </a:p>
          <a:p>
            <a:pPr eaLnBrk="1" hangingPunct="1">
              <a:spcBef>
                <a:spcPct val="0"/>
              </a:spcBef>
            </a:pPr>
            <a:r>
              <a:rPr lang="en-US" altLang="it-CH"/>
              <a:t>The Zionist propaganda claims that the Palestinians fled on the orders of their Authorities. Historical research has confirmed that the Palestinian authorities instead invited the population to remain in place. In only two villages the local authorities invited the people to flee. Research carried out at the BBC, which at the time supervised all radio broadcasts, confirmed this hypothesis. It was also discovered that radio broadcasts urging Palestinians to flee, airing the danger of massacres such as that of Deir Yassin and also indicating the way to escape (suitably left free by the Zionists), had been broadcast in Arabic language by Zionist radio stations.</a:t>
            </a:r>
          </a:p>
          <a:p>
            <a:pPr eaLnBrk="1" hangingPunct="1">
              <a:spcBef>
                <a:spcPct val="0"/>
              </a:spcBef>
            </a:pPr>
            <a:endParaRPr lang="en-US" altLang="it-CH"/>
          </a:p>
          <a:p>
            <a:pPr eaLnBrk="1" hangingPunct="1">
              <a:spcBef>
                <a:spcPct val="0"/>
              </a:spcBef>
            </a:pPr>
            <a:r>
              <a:rPr lang="en-US" altLang="it-CH"/>
              <a:t>http://en.wikipedia.org/wiki/Exodus_(ship)</a:t>
            </a:r>
          </a:p>
          <a:p>
            <a:pPr eaLnBrk="1" hangingPunct="1">
              <a:spcBef>
                <a:spcPct val="0"/>
              </a:spcBef>
            </a:pPr>
            <a:r>
              <a:rPr lang="en-US" altLang="it-CH"/>
              <a:t>http://en.wikipedia.org/wiki/1948_Palestinian_exodus</a:t>
            </a:r>
          </a:p>
          <a:p>
            <a:pPr eaLnBrk="1" hangingPunct="1">
              <a:spcBef>
                <a:spcPct val="0"/>
              </a:spcBef>
            </a:pPr>
            <a:r>
              <a:rPr lang="en-US" altLang="it-CH"/>
              <a:t>https://en.wikipedia.org/wiki/Aliyah</a:t>
            </a:r>
          </a:p>
          <a:p>
            <a:pPr eaLnBrk="1" hangingPunct="1">
              <a:spcBef>
                <a:spcPct val="0"/>
              </a:spcBef>
            </a:pPr>
            <a:endParaRPr lang="en-US" altLang="it-CH"/>
          </a:p>
          <a:p>
            <a:pPr eaLnBrk="1" hangingPunct="1">
              <a:spcBef>
                <a:spcPct val="0"/>
              </a:spcBef>
            </a:pPr>
            <a:endParaRPr lang="en-US" altLang="it-CH"/>
          </a:p>
        </p:txBody>
      </p:sp>
      <p:sp>
        <p:nvSpPr>
          <p:cNvPr id="154628" name="Segnaposto numero diapositiva 3">
            <a:extLst>
              <a:ext uri="{FF2B5EF4-FFF2-40B4-BE49-F238E27FC236}">
                <a16:creationId xmlns:a16="http://schemas.microsoft.com/office/drawing/2014/main" id="{0E0C181F-54DE-9CB4-5A6D-3DDE8DF03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9B3459-7FF7-4ADA-83A5-968C715F9048}" type="slidenum">
              <a:rPr lang="it-CH" altLang="it-CH" smtClean="0">
                <a:solidFill>
                  <a:srgbClr val="000000"/>
                </a:solidFill>
              </a:rPr>
              <a:pPr>
                <a:spcBef>
                  <a:spcPct val="0"/>
                </a:spcBef>
              </a:pPr>
              <a:t>35</a:t>
            </a:fld>
            <a:endParaRPr lang="it-CH" altLang="it-CH">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7C3B4DB0-CA61-4016-2DA6-13EAA50886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468F6805-CA31-8862-9162-46B8D5BE4B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In Gaza in </a:t>
            </a:r>
            <a:r>
              <a:rPr lang="it-CH" altLang="it-CH" dirty="0" err="1"/>
              <a:t>September</a:t>
            </a:r>
            <a:r>
              <a:rPr lang="it-CH" altLang="it-CH" dirty="0"/>
              <a:t> 1948, the office of the interim </a:t>
            </a:r>
            <a:r>
              <a:rPr lang="it-CH" altLang="it-CH" dirty="0" err="1"/>
              <a:t>Palestinian</a:t>
            </a:r>
            <a:r>
              <a:rPr lang="it-CH" altLang="it-CH" dirty="0"/>
              <a:t> government (under </a:t>
            </a:r>
            <a:r>
              <a:rPr lang="it-CH" altLang="it-CH" dirty="0" err="1"/>
              <a:t>Egyptian</a:t>
            </a:r>
            <a:r>
              <a:rPr lang="it-CH" altLang="it-CH" dirty="0"/>
              <a:t> control), </a:t>
            </a:r>
            <a:r>
              <a:rPr lang="it-CH" altLang="it-CH" dirty="0" err="1"/>
              <a:t>is</a:t>
            </a:r>
            <a:r>
              <a:rPr lang="it-CH" altLang="it-CH" dirty="0"/>
              <a:t> </a:t>
            </a:r>
            <a:r>
              <a:rPr lang="it-CH" altLang="it-CH" dirty="0" err="1"/>
              <a:t>recognized</a:t>
            </a:r>
            <a:r>
              <a:rPr lang="it-CH" altLang="it-CH" dirty="0"/>
              <a:t> </a:t>
            </a:r>
            <a:r>
              <a:rPr lang="it-CH" altLang="it-CH" dirty="0" err="1"/>
              <a:t>only</a:t>
            </a:r>
            <a:r>
              <a:rPr lang="it-CH" altLang="it-CH" dirty="0"/>
              <a:t> by the </a:t>
            </a:r>
            <a:r>
              <a:rPr lang="it-CH" altLang="it-CH" dirty="0" err="1"/>
              <a:t>Arab</a:t>
            </a:r>
            <a:r>
              <a:rPr lang="it-CH" altLang="it-CH" dirty="0"/>
              <a:t> </a:t>
            </a:r>
            <a:r>
              <a:rPr lang="it-CH" altLang="it-CH" dirty="0" err="1"/>
              <a:t>states</a:t>
            </a:r>
            <a:r>
              <a:rPr lang="it-CH" altLang="it-CH" dirty="0"/>
              <a:t> </a:t>
            </a:r>
            <a:r>
              <a:rPr lang="it-CH" altLang="it-CH" dirty="0" err="1"/>
              <a:t>except</a:t>
            </a:r>
            <a:r>
              <a:rPr lang="it-CH" altLang="it-CH" dirty="0"/>
              <a:t> </a:t>
            </a:r>
            <a:r>
              <a:rPr lang="it-CH" altLang="it-CH" dirty="0" err="1"/>
              <a:t>Transjordan</a:t>
            </a:r>
            <a:r>
              <a:rPr lang="it-CH" altLang="it-CH" dirty="0"/>
              <a:t>. </a:t>
            </a:r>
            <a:r>
              <a:rPr lang="it-CH" altLang="it-CH" dirty="0" err="1"/>
              <a:t>Later</a:t>
            </a:r>
            <a:r>
              <a:rPr lang="it-CH" altLang="it-CH" dirty="0"/>
              <a:t>, in 1950  </a:t>
            </a:r>
            <a:r>
              <a:rPr lang="it-CH" altLang="it-CH" dirty="0" err="1"/>
              <a:t>also</a:t>
            </a:r>
            <a:r>
              <a:rPr lang="it-CH" altLang="it-CH" dirty="0"/>
              <a:t> in Gaza, the </a:t>
            </a:r>
            <a:r>
              <a:rPr lang="it-CH" altLang="it-CH" dirty="0" err="1"/>
              <a:t>Palestinians</a:t>
            </a:r>
            <a:r>
              <a:rPr lang="it-CH" altLang="it-CH" dirty="0"/>
              <a:t> </a:t>
            </a:r>
            <a:r>
              <a:rPr lang="it-CH" altLang="it-CH" dirty="0" err="1"/>
              <a:t>declared</a:t>
            </a:r>
            <a:r>
              <a:rPr lang="it-CH" altLang="it-CH" dirty="0"/>
              <a:t> an Independent </a:t>
            </a:r>
            <a:r>
              <a:rPr lang="it-CH" altLang="it-CH" dirty="0" err="1"/>
              <a:t>Palestinian</a:t>
            </a:r>
            <a:r>
              <a:rPr lang="it-CH" altLang="it-CH" dirty="0"/>
              <a:t> state.</a:t>
            </a:r>
          </a:p>
          <a:p>
            <a:r>
              <a:rPr lang="it-CH" altLang="it-CH" dirty="0"/>
              <a:t>In 1956, the </a:t>
            </a:r>
            <a:r>
              <a:rPr lang="it-CH" altLang="it-CH" dirty="0" err="1"/>
              <a:t>Israelis</a:t>
            </a:r>
            <a:r>
              <a:rPr lang="it-CH" altLang="it-CH" dirty="0"/>
              <a:t> </a:t>
            </a:r>
            <a:r>
              <a:rPr lang="it-CH" altLang="it-CH" dirty="0" err="1"/>
              <a:t>occupied</a:t>
            </a:r>
            <a:r>
              <a:rPr lang="it-CH" altLang="it-CH" dirty="0"/>
              <a:t> the Gaza Strip and </a:t>
            </a:r>
            <a:r>
              <a:rPr lang="it-CH" altLang="it-CH" dirty="0" err="1"/>
              <a:t>established</a:t>
            </a:r>
            <a:r>
              <a:rPr lang="it-CH" altLang="it-CH" dirty="0"/>
              <a:t> a new government. The </a:t>
            </a:r>
            <a:r>
              <a:rPr lang="it-CH" altLang="it-CH" dirty="0" err="1"/>
              <a:t>legitimate</a:t>
            </a:r>
            <a:r>
              <a:rPr lang="it-CH" altLang="it-CH" dirty="0"/>
              <a:t> </a:t>
            </a:r>
            <a:r>
              <a:rPr lang="it-CH" altLang="it-CH" dirty="0" err="1"/>
              <a:t>Palestinian</a:t>
            </a:r>
            <a:r>
              <a:rPr lang="it-CH" altLang="it-CH" dirty="0"/>
              <a:t> government, by </a:t>
            </a:r>
            <a:r>
              <a:rPr lang="it-CH" altLang="it-CH" dirty="0" err="1"/>
              <a:t>then</a:t>
            </a:r>
            <a:r>
              <a:rPr lang="it-CH" altLang="it-CH" dirty="0"/>
              <a:t> in </a:t>
            </a:r>
            <a:r>
              <a:rPr lang="it-CH" altLang="it-CH" dirty="0" err="1"/>
              <a:t>exile</a:t>
            </a:r>
            <a:r>
              <a:rPr lang="it-CH" altLang="it-CH" dirty="0"/>
              <a:t>, in </a:t>
            </a:r>
            <a:r>
              <a:rPr lang="it-CH" altLang="it-CH" dirty="0" err="1"/>
              <a:t>Egypt</a:t>
            </a:r>
            <a:r>
              <a:rPr lang="it-CH" altLang="it-CH" dirty="0"/>
              <a:t>, </a:t>
            </a:r>
            <a:r>
              <a:rPr lang="it-CH" altLang="it-CH" dirty="0" err="1"/>
              <a:t>dissolved</a:t>
            </a:r>
            <a:r>
              <a:rPr lang="it-CH" altLang="it-CH" dirty="0"/>
              <a:t> in 1959.</a:t>
            </a:r>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Movie: The </a:t>
            </a:r>
            <a:r>
              <a:rPr lang="it-CH" altLang="it-CH" dirty="0" err="1"/>
              <a:t>origin</a:t>
            </a:r>
            <a:r>
              <a:rPr lang="it-CH" altLang="it-CH" dirty="0"/>
              <a:t> of Israel</a:t>
            </a:r>
          </a:p>
          <a:p>
            <a:r>
              <a:rPr lang="it-CH" altLang="it-CH" dirty="0"/>
              <a:t>https://rutube.ru/video/f179542c8db3c7b822cb0c28419e82be/</a:t>
            </a:r>
          </a:p>
          <a:p>
            <a:endParaRPr lang="it-CH" altLang="it-CH" dirty="0"/>
          </a:p>
          <a:p>
            <a:r>
              <a:rPr lang="it-CH" altLang="it-CH" dirty="0" err="1"/>
              <a:t>Until</a:t>
            </a:r>
            <a:r>
              <a:rPr lang="it-CH" altLang="it-CH" dirty="0"/>
              <a:t> </a:t>
            </a:r>
            <a:r>
              <a:rPr lang="it-CH" altLang="it-CH" dirty="0" err="1"/>
              <a:t>today</a:t>
            </a:r>
            <a:r>
              <a:rPr lang="it-CH" altLang="it-CH" dirty="0"/>
              <a:t> (2019) Israel </a:t>
            </a:r>
            <a:r>
              <a:rPr lang="it-CH" altLang="it-CH" dirty="0" err="1"/>
              <a:t>does</a:t>
            </a:r>
            <a:r>
              <a:rPr lang="it-CH" altLang="it-CH" dirty="0"/>
              <a:t> </a:t>
            </a:r>
            <a:r>
              <a:rPr lang="it-CH" altLang="it-CH" dirty="0" err="1"/>
              <a:t>not</a:t>
            </a:r>
            <a:r>
              <a:rPr lang="it-CH" altLang="it-CH" dirty="0"/>
              <a:t> </a:t>
            </a:r>
            <a:r>
              <a:rPr lang="it-CH" altLang="it-CH" dirty="0" err="1"/>
              <a:t>have</a:t>
            </a:r>
            <a:r>
              <a:rPr lang="it-CH" altLang="it-CH" dirty="0"/>
              <a:t> a </a:t>
            </a:r>
            <a:r>
              <a:rPr lang="it-CH" altLang="it-CH" dirty="0" err="1"/>
              <a:t>Constitution</a:t>
            </a:r>
            <a:r>
              <a:rPr lang="it-CH" altLang="it-CH" dirty="0"/>
              <a:t> </a:t>
            </a:r>
            <a:r>
              <a:rPr lang="it-CH" altLang="it-CH" dirty="0" err="1"/>
              <a:t>but</a:t>
            </a:r>
            <a:r>
              <a:rPr lang="it-CH" altLang="it-CH" dirty="0"/>
              <a:t> </a:t>
            </a:r>
            <a:r>
              <a:rPr lang="it-CH" altLang="it-CH" dirty="0" err="1"/>
              <a:t>since</a:t>
            </a:r>
            <a:r>
              <a:rPr lang="it-CH" altLang="it-CH" dirty="0"/>
              <a:t> 1950 </a:t>
            </a:r>
            <a:r>
              <a:rPr lang="it-CH" altLang="it-CH" dirty="0" err="1"/>
              <a:t>has</a:t>
            </a:r>
            <a:r>
              <a:rPr lang="it-CH" altLang="it-CH" dirty="0"/>
              <a:t> a </a:t>
            </a:r>
            <a:r>
              <a:rPr lang="it-CH" altLang="it-CH" dirty="0" err="1"/>
              <a:t>few</a:t>
            </a:r>
            <a:r>
              <a:rPr lang="it-CH" altLang="it-CH" dirty="0"/>
              <a:t> </a:t>
            </a:r>
            <a:r>
              <a:rPr lang="it-CH" altLang="it-CH" dirty="0" err="1"/>
              <a:t>basic</a:t>
            </a:r>
            <a:r>
              <a:rPr lang="it-CH" altLang="it-CH" dirty="0"/>
              <a:t> </a:t>
            </a:r>
            <a:r>
              <a:rPr lang="it-CH" altLang="it-CH" dirty="0" err="1"/>
              <a:t>laws</a:t>
            </a:r>
            <a:r>
              <a:rPr lang="it-CH" altLang="it-CH" dirty="0"/>
              <a:t>.</a:t>
            </a:r>
          </a:p>
          <a:p>
            <a:r>
              <a:rPr lang="it-CH" altLang="it-CH" dirty="0"/>
              <a:t>https://en.wikipedia.org/wiki/Basic_Laws_of_Israel</a:t>
            </a:r>
          </a:p>
          <a:p>
            <a:r>
              <a:rPr lang="it-CH" altLang="it-CH" dirty="0"/>
              <a:t>https://en.wikipedia.org/wiki/Abba_Eban</a:t>
            </a:r>
          </a:p>
          <a:p>
            <a:endParaRPr lang="it-CH" altLang="it-CH" dirty="0"/>
          </a:p>
          <a:p>
            <a:r>
              <a:rPr lang="it-CH" altLang="it-CH" dirty="0"/>
              <a:t>https://en.wikipedia.org/wiki/First_government_of_Israel</a:t>
            </a:r>
          </a:p>
          <a:p>
            <a:endParaRPr lang="it-CH" altLang="it-CH" dirty="0"/>
          </a:p>
          <a:p>
            <a:r>
              <a:rPr lang="it-CH" altLang="it-CH" dirty="0"/>
              <a:t>In the photo:</a:t>
            </a:r>
          </a:p>
          <a:p>
            <a:r>
              <a:rPr lang="it-CH" altLang="it-CH" dirty="0"/>
              <a:t>First Government of Israel on 1 </a:t>
            </a:r>
            <a:r>
              <a:rPr lang="it-CH" altLang="it-CH" dirty="0" err="1"/>
              <a:t>May</a:t>
            </a:r>
            <a:r>
              <a:rPr lang="it-CH" altLang="it-CH" dirty="0"/>
              <a:t> 1949. Left-</a:t>
            </a:r>
            <a:r>
              <a:rPr lang="it-CH" altLang="it-CH" dirty="0" err="1"/>
              <a:t>right</a:t>
            </a:r>
            <a:r>
              <a:rPr lang="it-CH" altLang="it-CH" dirty="0"/>
              <a:t>: Golda Meir, </a:t>
            </a:r>
            <a:r>
              <a:rPr lang="it-CH" altLang="it-CH" dirty="0" err="1"/>
              <a:t>Zalman</a:t>
            </a:r>
            <a:r>
              <a:rPr lang="it-CH" altLang="it-CH" dirty="0"/>
              <a:t> </a:t>
            </a:r>
            <a:r>
              <a:rPr lang="it-CH" altLang="it-CH" dirty="0" err="1"/>
              <a:t>Shazar</a:t>
            </a:r>
            <a:r>
              <a:rPr lang="it-CH" altLang="it-CH" dirty="0"/>
              <a:t>, </a:t>
            </a:r>
            <a:r>
              <a:rPr lang="it-CH" altLang="it-CH" dirty="0" err="1"/>
              <a:t>Bechor</a:t>
            </a:r>
            <a:r>
              <a:rPr lang="it-CH" altLang="it-CH" dirty="0"/>
              <a:t>-Shalom </a:t>
            </a:r>
            <a:r>
              <a:rPr lang="it-CH" altLang="it-CH" dirty="0" err="1"/>
              <a:t>Sheetrit</a:t>
            </a:r>
            <a:r>
              <a:rPr lang="it-CH" altLang="it-CH" dirty="0"/>
              <a:t>, Zvi </a:t>
            </a:r>
            <a:r>
              <a:rPr lang="it-CH" altLang="it-CH" dirty="0" err="1"/>
              <a:t>Maimon</a:t>
            </a:r>
            <a:r>
              <a:rPr lang="it-CH" altLang="it-CH" dirty="0"/>
              <a:t> (government </a:t>
            </a:r>
            <a:r>
              <a:rPr lang="it-CH" altLang="it-CH" dirty="0" err="1"/>
              <a:t>stenographer</a:t>
            </a:r>
            <a:r>
              <a:rPr lang="it-CH" altLang="it-CH" dirty="0"/>
              <a:t>), </a:t>
            </a:r>
            <a:r>
              <a:rPr lang="it-CH" altLang="it-CH" dirty="0" err="1"/>
              <a:t>Dov</a:t>
            </a:r>
            <a:r>
              <a:rPr lang="it-CH" altLang="it-CH" dirty="0"/>
              <a:t> Yosef, Eliezer Kaplan, Moshe </a:t>
            </a:r>
            <a:r>
              <a:rPr lang="it-CH" altLang="it-CH" dirty="0" err="1"/>
              <a:t>Sharett</a:t>
            </a:r>
            <a:r>
              <a:rPr lang="it-CH" altLang="it-CH" dirty="0"/>
              <a:t>, Prime </a:t>
            </a:r>
            <a:r>
              <a:rPr lang="it-CH" altLang="it-CH" dirty="0" err="1"/>
              <a:t>Minister</a:t>
            </a:r>
            <a:r>
              <a:rPr lang="it-CH" altLang="it-CH" dirty="0"/>
              <a:t> David Ben-Gurion, </a:t>
            </a:r>
            <a:r>
              <a:rPr lang="it-CH" altLang="it-CH" dirty="0" err="1"/>
              <a:t>Ze'ev</a:t>
            </a:r>
            <a:r>
              <a:rPr lang="it-CH" altLang="it-CH" dirty="0"/>
              <a:t> </a:t>
            </a:r>
            <a:r>
              <a:rPr lang="it-CH" altLang="it-CH" dirty="0" err="1"/>
              <a:t>Sherf</a:t>
            </a:r>
            <a:r>
              <a:rPr lang="it-CH" altLang="it-CH" dirty="0"/>
              <a:t> (cabinet </a:t>
            </a:r>
            <a:r>
              <a:rPr lang="it-CH" altLang="it-CH" dirty="0" err="1"/>
              <a:t>secretary</a:t>
            </a:r>
            <a:r>
              <a:rPr lang="it-CH" altLang="it-CH" dirty="0"/>
              <a:t>), Pinchas Rosen, David </a:t>
            </a:r>
            <a:r>
              <a:rPr lang="it-CH" altLang="it-CH" dirty="0" err="1"/>
              <a:t>Remez</a:t>
            </a:r>
            <a:r>
              <a:rPr lang="it-CH" altLang="it-CH" dirty="0"/>
              <a:t>, Haim Moshe Shapira, Yitzhak Meir Levin, Yehuda </a:t>
            </a:r>
            <a:r>
              <a:rPr lang="it-CH" altLang="it-CH" dirty="0" err="1"/>
              <a:t>Leib</a:t>
            </a:r>
            <a:r>
              <a:rPr lang="it-CH" altLang="it-CH" dirty="0"/>
              <a:t> </a:t>
            </a:r>
            <a:r>
              <a:rPr lang="it-CH" altLang="it-CH" dirty="0" err="1"/>
              <a:t>Maimon</a:t>
            </a:r>
            <a:r>
              <a:rPr lang="it-CH" altLang="it-CH" dirty="0"/>
              <a:t>.</a:t>
            </a:r>
          </a:p>
          <a:p>
            <a:endParaRPr lang="it-CH" altLang="it-CH" dirty="0"/>
          </a:p>
          <a:p>
            <a:r>
              <a:rPr lang="it-CH" altLang="it-CH" dirty="0"/>
              <a:t>++++++++++++++++++++++++++++++++++++++++++++++++++++++++++++++++++</a:t>
            </a:r>
          </a:p>
          <a:p>
            <a:r>
              <a:rPr lang="it-CH" altLang="it-CH" dirty="0"/>
              <a:t> </a:t>
            </a:r>
          </a:p>
          <a:p>
            <a:r>
              <a:rPr lang="it-CH" altLang="it-CH" dirty="0" err="1"/>
              <a:t>Early</a:t>
            </a:r>
            <a:r>
              <a:rPr lang="it-CH" altLang="it-CH" dirty="0"/>
              <a:t> </a:t>
            </a:r>
            <a:r>
              <a:rPr lang="it-CH" altLang="it-CH" dirty="0" err="1"/>
              <a:t>Zionists</a:t>
            </a:r>
            <a:r>
              <a:rPr lang="it-CH" altLang="it-CH" dirty="0"/>
              <a:t> (founders) up to 1948 </a:t>
            </a:r>
            <a:r>
              <a:rPr lang="it-CH" altLang="it-CH" dirty="0" err="1"/>
              <a:t>who</a:t>
            </a:r>
            <a:r>
              <a:rPr lang="it-CH" altLang="it-CH" dirty="0"/>
              <a:t> in one way or </a:t>
            </a:r>
            <a:r>
              <a:rPr lang="it-CH" altLang="it-CH" dirty="0" err="1"/>
              <a:t>another</a:t>
            </a:r>
            <a:r>
              <a:rPr lang="it-CH" altLang="it-CH" dirty="0"/>
              <a:t>, </a:t>
            </a:r>
            <a:r>
              <a:rPr lang="it-CH" altLang="it-CH" dirty="0" err="1"/>
              <a:t>even</a:t>
            </a:r>
            <a:r>
              <a:rPr lang="it-CH" altLang="it-CH" dirty="0"/>
              <a:t> </a:t>
            </a:r>
            <a:r>
              <a:rPr lang="it-CH" altLang="it-CH" dirty="0" err="1"/>
              <a:t>unfairly</a:t>
            </a:r>
            <a:r>
              <a:rPr lang="it-CH" altLang="it-CH" dirty="0"/>
              <a:t>, </a:t>
            </a:r>
            <a:r>
              <a:rPr lang="it-CH" altLang="it-CH" dirty="0" err="1"/>
              <a:t>contributed</a:t>
            </a:r>
            <a:r>
              <a:rPr lang="it-CH" altLang="it-CH" dirty="0"/>
              <a:t> to the establishment of the State of Israel </a:t>
            </a:r>
            <a:r>
              <a:rPr lang="it-CH" altLang="it-CH" dirty="0" err="1"/>
              <a:t>before</a:t>
            </a:r>
            <a:r>
              <a:rPr lang="it-CH" altLang="it-CH" dirty="0"/>
              <a:t> 1948.</a:t>
            </a:r>
          </a:p>
          <a:p>
            <a:r>
              <a:rPr lang="it-CH" altLang="it-CH" dirty="0"/>
              <a:t> </a:t>
            </a:r>
          </a:p>
          <a:p>
            <a:r>
              <a:rPr lang="it-CH" altLang="it-CH" dirty="0"/>
              <a:t>Theodor Herzl (</a:t>
            </a:r>
            <a:r>
              <a:rPr lang="it-CH" altLang="it-CH" dirty="0" err="1"/>
              <a:t>journalist</a:t>
            </a:r>
            <a:r>
              <a:rPr lang="it-CH" altLang="it-CH" dirty="0"/>
              <a:t>, founder of the </a:t>
            </a:r>
            <a:r>
              <a:rPr lang="it-CH" altLang="it-CH" dirty="0" err="1"/>
              <a:t>Zionist</a:t>
            </a:r>
            <a:r>
              <a:rPr lang="it-CH" altLang="it-CH" dirty="0"/>
              <a:t> </a:t>
            </a:r>
            <a:r>
              <a:rPr lang="it-CH" altLang="it-CH" dirty="0" err="1"/>
              <a:t>movement</a:t>
            </a:r>
            <a:r>
              <a:rPr lang="it-CH" altLang="it-CH" dirty="0"/>
              <a:t>)</a:t>
            </a:r>
          </a:p>
          <a:p>
            <a:r>
              <a:rPr lang="it-CH" altLang="it-CH" dirty="0"/>
              <a:t>Chaim Weizman (</a:t>
            </a:r>
            <a:r>
              <a:rPr lang="it-CH" altLang="it-CH" dirty="0" err="1"/>
              <a:t>politician</a:t>
            </a:r>
            <a:r>
              <a:rPr lang="it-CH" altLang="it-CH" dirty="0"/>
              <a:t>, </a:t>
            </a:r>
            <a:r>
              <a:rPr lang="it-CH" altLang="it-CH" dirty="0" err="1"/>
              <a:t>president</a:t>
            </a:r>
            <a:r>
              <a:rPr lang="it-CH" altLang="it-CH" dirty="0"/>
              <a:t> </a:t>
            </a:r>
            <a:r>
              <a:rPr lang="it-CH" altLang="it-CH" dirty="0" err="1"/>
              <a:t>Zionist</a:t>
            </a:r>
            <a:r>
              <a:rPr lang="it-CH" altLang="it-CH" dirty="0"/>
              <a:t> </a:t>
            </a:r>
            <a:r>
              <a:rPr lang="it-CH" altLang="it-CH" dirty="0" err="1"/>
              <a:t>movement</a:t>
            </a:r>
            <a:r>
              <a:rPr lang="it-CH" altLang="it-CH" dirty="0"/>
              <a:t>)</a:t>
            </a:r>
          </a:p>
          <a:p>
            <a:r>
              <a:rPr lang="it-CH" altLang="it-CH" dirty="0"/>
              <a:t>Edmund de Rothschild (banker)</a:t>
            </a:r>
          </a:p>
          <a:p>
            <a:r>
              <a:rPr lang="it-CH" altLang="it-CH" dirty="0"/>
              <a:t>Samuel Herbert (1st GB </a:t>
            </a:r>
            <a:r>
              <a:rPr lang="it-CH" altLang="it-CH" dirty="0" err="1"/>
              <a:t>Commissioner</a:t>
            </a:r>
            <a:r>
              <a:rPr lang="it-CH" altLang="it-CH" dirty="0"/>
              <a:t>)</a:t>
            </a:r>
          </a:p>
          <a:p>
            <a:r>
              <a:rPr lang="it-CH" altLang="it-CH" dirty="0"/>
              <a:t>Zeev Vladimir Jabotinsky (</a:t>
            </a:r>
            <a:r>
              <a:rPr lang="it-CH" altLang="it-CH" dirty="0" err="1"/>
              <a:t>politician</a:t>
            </a:r>
            <a:r>
              <a:rPr lang="it-CH" altLang="it-CH" dirty="0"/>
              <a:t>)</a:t>
            </a:r>
          </a:p>
          <a:p>
            <a:r>
              <a:rPr lang="it-CH" altLang="it-CH" dirty="0"/>
              <a:t>David Ben Gurion (</a:t>
            </a:r>
            <a:r>
              <a:rPr lang="it-CH" altLang="it-CH" dirty="0" err="1"/>
              <a:t>politician</a:t>
            </a:r>
            <a:r>
              <a:rPr lang="it-CH" altLang="it-CH" dirty="0"/>
              <a:t>)</a:t>
            </a:r>
          </a:p>
          <a:p>
            <a:r>
              <a:rPr lang="it-CH" altLang="it-CH" dirty="0"/>
              <a:t>Golda Meir (trade </a:t>
            </a:r>
            <a:r>
              <a:rPr lang="it-CH" altLang="it-CH" dirty="0" err="1"/>
              <a:t>unionist</a:t>
            </a:r>
            <a:r>
              <a:rPr lang="it-CH" altLang="it-CH" dirty="0"/>
              <a:t>, </a:t>
            </a:r>
            <a:r>
              <a:rPr lang="it-CH" altLang="it-CH" dirty="0" err="1"/>
              <a:t>politician</a:t>
            </a:r>
            <a:r>
              <a:rPr lang="it-CH" altLang="it-CH" dirty="0"/>
              <a:t>)</a:t>
            </a:r>
          </a:p>
          <a:p>
            <a:r>
              <a:rPr lang="it-CH" altLang="it-CH" dirty="0"/>
              <a:t>Menachem Begin (Irgun </a:t>
            </a:r>
            <a:r>
              <a:rPr lang="it-CH" altLang="it-CH" dirty="0" err="1"/>
              <a:t>militant</a:t>
            </a:r>
            <a:r>
              <a:rPr lang="it-CH" altLang="it-CH" dirty="0"/>
              <a:t>, </a:t>
            </a:r>
            <a:r>
              <a:rPr lang="it-CH" altLang="it-CH" dirty="0" err="1"/>
              <a:t>politician</a:t>
            </a:r>
            <a:r>
              <a:rPr lang="it-CH" altLang="it-CH" dirty="0"/>
              <a:t>) </a:t>
            </a:r>
          </a:p>
          <a:p>
            <a:r>
              <a:rPr lang="it-CH" altLang="it-CH" dirty="0" err="1"/>
              <a:t>Yitzhack</a:t>
            </a:r>
            <a:r>
              <a:rPr lang="it-CH" altLang="it-CH" dirty="0"/>
              <a:t> Shamir (</a:t>
            </a:r>
            <a:r>
              <a:rPr lang="it-CH" altLang="it-CH" dirty="0" err="1"/>
              <a:t>militant</a:t>
            </a:r>
            <a:r>
              <a:rPr lang="it-CH" altLang="it-CH" dirty="0"/>
              <a:t>, </a:t>
            </a:r>
            <a:r>
              <a:rPr lang="it-CH" altLang="it-CH" dirty="0" err="1"/>
              <a:t>politician</a:t>
            </a:r>
            <a:r>
              <a:rPr lang="it-CH" altLang="it-CH" dirty="0"/>
              <a:t>) </a:t>
            </a:r>
          </a:p>
          <a:p>
            <a:r>
              <a:rPr lang="it-CH" altLang="it-CH" dirty="0"/>
              <a:t>Avraham Stern (</a:t>
            </a:r>
            <a:r>
              <a:rPr lang="it-CH" altLang="it-CH" dirty="0" err="1"/>
              <a:t>militant</a:t>
            </a:r>
            <a:r>
              <a:rPr lang="it-CH" altLang="it-CH" dirty="0"/>
              <a:t>) </a:t>
            </a:r>
          </a:p>
          <a:p>
            <a:r>
              <a:rPr lang="it-CH" altLang="it-CH" dirty="0"/>
              <a:t>Abba </a:t>
            </a:r>
            <a:r>
              <a:rPr lang="it-CH" altLang="it-CH" dirty="0" err="1"/>
              <a:t>Eban</a:t>
            </a:r>
            <a:r>
              <a:rPr lang="it-CH" altLang="it-CH" dirty="0"/>
              <a:t> (</a:t>
            </a:r>
            <a:r>
              <a:rPr lang="it-CH" altLang="it-CH" dirty="0" err="1"/>
              <a:t>politician</a:t>
            </a:r>
            <a:r>
              <a:rPr lang="it-CH" altLang="it-CH" dirty="0"/>
              <a:t>)</a:t>
            </a:r>
          </a:p>
          <a:p>
            <a:r>
              <a:rPr lang="it-CH" altLang="it-CH" dirty="0"/>
              <a:t> </a:t>
            </a:r>
          </a:p>
          <a:p>
            <a:r>
              <a:rPr lang="it-CH" altLang="it-CH" dirty="0"/>
              <a:t>Supporters of the 1st hour </a:t>
            </a:r>
            <a:r>
              <a:rPr lang="it-CH" altLang="it-CH" dirty="0" err="1"/>
              <a:t>who</a:t>
            </a:r>
            <a:r>
              <a:rPr lang="it-CH" altLang="it-CH" dirty="0"/>
              <a:t> in one way or </a:t>
            </a:r>
            <a:r>
              <a:rPr lang="it-CH" altLang="it-CH" dirty="0" err="1"/>
              <a:t>another</a:t>
            </a:r>
            <a:r>
              <a:rPr lang="it-CH" altLang="it-CH" dirty="0"/>
              <a:t>, </a:t>
            </a:r>
            <a:r>
              <a:rPr lang="it-CH" altLang="it-CH" dirty="0" err="1"/>
              <a:t>even</a:t>
            </a:r>
            <a:r>
              <a:rPr lang="it-CH" altLang="it-CH" dirty="0"/>
              <a:t> </a:t>
            </a:r>
            <a:r>
              <a:rPr lang="it-CH" altLang="it-CH" dirty="0" err="1"/>
              <a:t>unfairly</a:t>
            </a:r>
            <a:r>
              <a:rPr lang="it-CH" altLang="it-CH" dirty="0"/>
              <a:t>, </a:t>
            </a:r>
            <a:r>
              <a:rPr lang="it-CH" altLang="it-CH" dirty="0" err="1"/>
              <a:t>supported</a:t>
            </a:r>
            <a:r>
              <a:rPr lang="it-CH" altLang="it-CH" dirty="0"/>
              <a:t> </a:t>
            </a:r>
            <a:r>
              <a:rPr lang="it-CH" altLang="it-CH" dirty="0" err="1"/>
              <a:t>Zionism</a:t>
            </a:r>
            <a:r>
              <a:rPr lang="it-CH" altLang="it-CH" dirty="0"/>
              <a:t> and/or </a:t>
            </a:r>
            <a:r>
              <a:rPr lang="it-CH" altLang="it-CH" dirty="0" err="1"/>
              <a:t>contributed</a:t>
            </a:r>
            <a:r>
              <a:rPr lang="it-CH" altLang="it-CH" dirty="0"/>
              <a:t> to the establishment of the State of Israel </a:t>
            </a:r>
            <a:r>
              <a:rPr lang="it-CH" altLang="it-CH" dirty="0" err="1"/>
              <a:t>before</a:t>
            </a:r>
            <a:r>
              <a:rPr lang="it-CH" altLang="it-CH" dirty="0"/>
              <a:t> 1948.</a:t>
            </a:r>
          </a:p>
          <a:p>
            <a:r>
              <a:rPr lang="it-CH" altLang="it-CH" dirty="0"/>
              <a:t> </a:t>
            </a:r>
          </a:p>
          <a:p>
            <a:r>
              <a:rPr lang="it-CH" altLang="it-CH" dirty="0"/>
              <a:t>Lord Balfour (GB </a:t>
            </a:r>
            <a:r>
              <a:rPr lang="it-CH" altLang="it-CH" dirty="0" err="1"/>
              <a:t>minister</a:t>
            </a:r>
            <a:r>
              <a:rPr lang="it-CH" altLang="it-CH" dirty="0"/>
              <a:t>)</a:t>
            </a:r>
          </a:p>
          <a:p>
            <a:r>
              <a:rPr lang="it-CH" altLang="it-CH" dirty="0"/>
              <a:t>Winston Churchill (Prime </a:t>
            </a:r>
            <a:r>
              <a:rPr lang="it-CH" altLang="it-CH" dirty="0" err="1"/>
              <a:t>Minister</a:t>
            </a:r>
            <a:r>
              <a:rPr lang="it-CH" altLang="it-CH" dirty="0"/>
              <a:t> GB)</a:t>
            </a:r>
          </a:p>
          <a:p>
            <a:r>
              <a:rPr lang="it-CH" altLang="it-CH" dirty="0"/>
              <a:t>Franklin Delano Roosevelt (US </a:t>
            </a:r>
            <a:r>
              <a:rPr lang="it-CH" altLang="it-CH" dirty="0" err="1"/>
              <a:t>president</a:t>
            </a:r>
            <a:r>
              <a:rPr lang="it-CH" altLang="it-CH" dirty="0"/>
              <a:t>)</a:t>
            </a:r>
          </a:p>
          <a:p>
            <a:r>
              <a:rPr lang="it-CH" altLang="it-CH" dirty="0"/>
              <a:t>Harry S. Truman (US </a:t>
            </a:r>
            <a:r>
              <a:rPr lang="it-CH" altLang="it-CH" dirty="0" err="1"/>
              <a:t>President</a:t>
            </a:r>
            <a:r>
              <a:rPr lang="it-CH" altLang="it-CH" dirty="0"/>
              <a:t>)</a:t>
            </a:r>
          </a:p>
          <a:p>
            <a:r>
              <a:rPr lang="it-CH" altLang="it-CH" dirty="0"/>
              <a:t>King Abdullah I. of Jordan</a:t>
            </a:r>
          </a:p>
          <a:p>
            <a:endParaRPr lang="it-CH" altLang="it-CH" dirty="0"/>
          </a:p>
          <a:p>
            <a:endParaRPr lang="it-CH" altLang="it-CH" dirty="0"/>
          </a:p>
          <a:p>
            <a:endParaRPr lang="it-CH" altLang="it-CH" dirty="0"/>
          </a:p>
          <a:p>
            <a:endParaRPr lang="it-CH" altLang="it-CH" dirty="0"/>
          </a:p>
        </p:txBody>
      </p:sp>
      <p:sp>
        <p:nvSpPr>
          <p:cNvPr id="156676" name="Segnaposto numero diapositiva 3">
            <a:extLst>
              <a:ext uri="{FF2B5EF4-FFF2-40B4-BE49-F238E27FC236}">
                <a16:creationId xmlns:a16="http://schemas.microsoft.com/office/drawing/2014/main" id="{BC7C1367-E255-3FE4-C2C9-02B01834A5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68A290-7A4D-464F-9D35-272703C31D99}" type="slidenum">
              <a:rPr lang="it-CH" altLang="en-US" smtClean="0">
                <a:solidFill>
                  <a:srgbClr val="000000"/>
                </a:solidFill>
              </a:rPr>
              <a:pPr>
                <a:spcBef>
                  <a:spcPct val="0"/>
                </a:spcBef>
              </a:pPr>
              <a:t>36</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A30B6C11-B446-4046-73D3-DAE03F135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72B94B94-DAD1-CF1B-EE20-6B0845E88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Lebanese army did not enter Palestine and did not participate in the fighting.</a:t>
            </a:r>
            <a:br>
              <a:rPr lang="en-US" altLang="it-CH"/>
            </a:br>
            <a:r>
              <a:rPr lang="en-US" altLang="it-CH"/>
              <a:t>According to a prior agreement between the Zionist leaders and King Abdullah I. of Jordan, the two parties shared Palestine and gave up an armed confrontation.</a:t>
            </a:r>
            <a:br>
              <a:rPr lang="en-US" altLang="it-CH"/>
            </a:br>
            <a:r>
              <a:rPr lang="en-US" altLang="it-CH"/>
              <a:t>The Iraqi army was put under the command of a Jordanian and they did  not fight.</a:t>
            </a:r>
            <a:br>
              <a:rPr lang="en-US" altLang="it-CH"/>
            </a:br>
            <a:r>
              <a:rPr lang="en-US" altLang="it-CH"/>
              <a:t>The Syrian army was composed of a few adventurous soldiers.</a:t>
            </a:r>
            <a:br>
              <a:rPr lang="en-US" altLang="it-CH"/>
            </a:br>
            <a:r>
              <a:rPr lang="en-US" altLang="it-CH"/>
              <a:t>Given this situation Ben Gurion wrote to the Israeli army commanders to concentrate their best forces on the village clearances and  ethnic cleansing of Palestine.</a:t>
            </a:r>
          </a:p>
          <a:p>
            <a:pPr eaLnBrk="1" hangingPunct="1">
              <a:spcBef>
                <a:spcPct val="0"/>
              </a:spcBef>
            </a:pPr>
            <a:r>
              <a:rPr lang="en-US" altLang="it-CH"/>
              <a:t>The Arab armies aimed to liberate Jerusalem. The fighting took place almost exclusively on the territory assigned by the UN to the Arab state.</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http://en.wikipedia.org/wiki/1948_Arab%E2%80%93Israeli_War</a:t>
            </a:r>
          </a:p>
          <a:p>
            <a:pPr eaLnBrk="1" hangingPunct="1">
              <a:spcBef>
                <a:spcPct val="0"/>
              </a:spcBef>
            </a:pPr>
            <a:r>
              <a:rPr lang="en-US" altLang="it-CH"/>
              <a:t>http://en.wikipedia.org/wiki/Battles_of_Latrun_(1948)</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p:txBody>
      </p:sp>
      <p:sp>
        <p:nvSpPr>
          <p:cNvPr id="158724" name="Segnaposto numero diapositiva 3">
            <a:extLst>
              <a:ext uri="{FF2B5EF4-FFF2-40B4-BE49-F238E27FC236}">
                <a16:creationId xmlns:a16="http://schemas.microsoft.com/office/drawing/2014/main" id="{316998FF-EEF5-8707-AB34-7BE06E5A0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C89BCF-D250-466D-A1B9-AC5F791AA007}"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18D20296-2769-C915-5613-19932949A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3CF8B668-F99D-8F5F-C82F-A95FEE4B1C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60772" name="Segnaposto numero diapositiva 3">
            <a:extLst>
              <a:ext uri="{FF2B5EF4-FFF2-40B4-BE49-F238E27FC236}">
                <a16:creationId xmlns:a16="http://schemas.microsoft.com/office/drawing/2014/main" id="{665EE730-C414-1141-E7A7-A48BD3853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38B2F-63B4-4CFF-9347-C4089EDB07E5}" type="slidenum">
              <a:rPr lang="it-CH" altLang="en-US" smtClean="0"/>
              <a:pPr>
                <a:spcBef>
                  <a:spcPct val="0"/>
                </a:spcBef>
              </a:pPr>
              <a:t>38</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5152D4F3-6F6E-1697-7A11-677E46DDF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0FE197B2-C0AB-80E0-9425-CA4611E108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Before May 14, 1948, the Zionists had already destroyed some 220 Palestinian towns and villages and expelled about 300,000 Palestinians.</a:t>
            </a:r>
          </a:p>
          <a:p>
            <a:r>
              <a:rPr lang="en-US" altLang="it-CH"/>
              <a:t>In some cases, the Zionists forced Palestinianmen to destroy their own village.</a:t>
            </a:r>
          </a:p>
          <a:p>
            <a:r>
              <a:rPr lang="en-US" altLang="it-CH"/>
              <a:t>http://en.wikipedia.org/wiki/List_of_Arab_towns_and_villages_depopulated_during_the_1948_Palestinian_exodus</a:t>
            </a:r>
          </a:p>
          <a:p>
            <a:r>
              <a:rPr lang="en-US" altLang="it-CH"/>
              <a:t>http://en.wikipedia.org/wiki/Dawaymeh</a:t>
            </a:r>
          </a:p>
          <a:p>
            <a:r>
              <a:rPr lang="en-US" altLang="it-CH"/>
              <a:t>https://en.wikipedia.org/wiki/Lajjun</a:t>
            </a:r>
          </a:p>
          <a:p>
            <a:endParaRPr lang="en-US" altLang="it-CH"/>
          </a:p>
          <a:p>
            <a:endParaRPr lang="en-US" altLang="it-CH"/>
          </a:p>
          <a:p>
            <a:endParaRPr lang="en-US" altLang="it-CH"/>
          </a:p>
          <a:p>
            <a:endParaRPr lang="en-US" altLang="it-CH"/>
          </a:p>
          <a:p>
            <a:endParaRPr lang="en-US" altLang="it-CH"/>
          </a:p>
          <a:p>
            <a:endParaRPr lang="en-US" altLang="it-CH"/>
          </a:p>
          <a:p>
            <a:endParaRPr lang="it-CH" altLang="it-CH"/>
          </a:p>
          <a:p>
            <a:endParaRPr lang="it-CH" altLang="it-CH"/>
          </a:p>
          <a:p>
            <a:endParaRPr lang="it-CH" altLang="it-CH"/>
          </a:p>
          <a:p>
            <a:endParaRPr lang="it-CH" altLang="it-CH"/>
          </a:p>
        </p:txBody>
      </p:sp>
      <p:sp>
        <p:nvSpPr>
          <p:cNvPr id="162820" name="Segnaposto numero diapositiva 3">
            <a:extLst>
              <a:ext uri="{FF2B5EF4-FFF2-40B4-BE49-F238E27FC236}">
                <a16:creationId xmlns:a16="http://schemas.microsoft.com/office/drawing/2014/main" id="{0E309BCC-52AD-8EFC-5F92-3659B84B9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240087-A963-4501-8821-D749A3A7369A}" type="slidenum">
              <a:rPr lang="it-CH" altLang="en-US" smtClean="0"/>
              <a:pPr>
                <a:spcBef>
                  <a:spcPct val="0"/>
                </a:spcBef>
              </a:pPr>
              <a:t>39</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24C5F0AB-28A0-F79D-EF77-A8733185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702E1CA3-B111-F4BF-D565-9627FDDB9F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massacre was perpetrated by the Alexandroni Haganah Brigade. At the time, Ariel Sharon was a corporal: he started his criminal Zionist career here.</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https://www.haaretz.com/opinion/.premium-palestinians-have-talked-about-the-tantura-massacre-but-a-jewish-film-made-it-fact-1.10565816</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The victims of this massacre are estimated to exceed 200 people.</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164868" name="Segnaposto numero diapositiva 3">
            <a:extLst>
              <a:ext uri="{FF2B5EF4-FFF2-40B4-BE49-F238E27FC236}">
                <a16:creationId xmlns:a16="http://schemas.microsoft.com/office/drawing/2014/main" id="{62F7F86A-DB75-A056-9EC6-59248A1C5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D908C8-B47A-49F2-BA84-1372D85669B7}" type="slidenum">
              <a:rPr lang="it-CH" altLang="en-US" smtClean="0">
                <a:latin typeface="Calibri" panose="020F0502020204030204" pitchFamily="34" charset="0"/>
              </a:rPr>
              <a:pPr/>
              <a:t>40</a:t>
            </a:fld>
            <a:endParaRPr lang="it-CH"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42A53B75-9155-0FCF-6EC4-BE1976F9A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204838D7-2B50-2971-9DCE-5133431E4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Haganah jeeps</a:t>
            </a:r>
          </a:p>
        </p:txBody>
      </p:sp>
      <p:sp>
        <p:nvSpPr>
          <p:cNvPr id="166916" name="Segnaposto numero diapositiva 3">
            <a:extLst>
              <a:ext uri="{FF2B5EF4-FFF2-40B4-BE49-F238E27FC236}">
                <a16:creationId xmlns:a16="http://schemas.microsoft.com/office/drawing/2014/main" id="{B4FE1C7F-57A3-FA29-01F9-5278FA4B3D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C562EF-F068-4E0B-94A9-47077A24CAF2}" type="slidenum">
              <a:rPr lang="it-CH" altLang="en-US" smtClean="0"/>
              <a:pPr>
                <a:spcBef>
                  <a:spcPct val="0"/>
                </a:spcBef>
              </a:pPr>
              <a:t>41</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6B26703E-8405-0F93-73D8-5FBF80CF84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19FF736A-6046-DA9E-2736-A973A17DA7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p:txBody>
      </p:sp>
      <p:sp>
        <p:nvSpPr>
          <p:cNvPr id="168964" name="Segnaposto numero diapositiva 3">
            <a:extLst>
              <a:ext uri="{FF2B5EF4-FFF2-40B4-BE49-F238E27FC236}">
                <a16:creationId xmlns:a16="http://schemas.microsoft.com/office/drawing/2014/main" id="{388CF102-E422-6A43-28E5-E74CA0655E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1999E-6442-4B03-88E6-D40253BDD674}" type="slidenum">
              <a:rPr lang="it-CH" altLang="en-US" smtClean="0"/>
              <a:pPr>
                <a:spcBef>
                  <a:spcPct val="0"/>
                </a:spcBef>
              </a:pPr>
              <a:t>42</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A20A8B1C-5FF1-494B-1E59-B9868B7A0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C3594C63-C535-1916-C203-E8EDA5E72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8871CBD1-C70D-34E4-4F76-23309598E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32F0AC-4404-437F-8354-3B1AEAE199CD}" type="slidenum">
              <a:rPr lang="it-CH" altLang="en-US" smtClean="0"/>
              <a:pPr>
                <a:spcBef>
                  <a:spcPct val="0"/>
                </a:spcBef>
              </a:pPr>
              <a:t>6</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4FDA22CF-944D-674A-64EA-DD863CDEA3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1B31B81C-8612-A70F-9CBC-E22C974CE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DEED7BC0-25AC-8CBA-2EAE-32875B01A4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CB427E-AD36-44C0-B66D-5D11F1D87107}" type="slidenum">
              <a:rPr lang="it-CH" altLang="en-US" smtClean="0"/>
              <a:pPr>
                <a:spcBef>
                  <a:spcPct val="0"/>
                </a:spcBef>
              </a:pPr>
              <a:t>44</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55604BA3-9B07-B481-E665-F0FCB20AA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63F99930-3297-9E76-5C9B-CFBE7BD7C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A3A9FE41-4B03-B42E-25D1-BE3477D138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90130-77A8-43F0-98F0-287E746D4C4A}" type="slidenum">
              <a:rPr lang="it-CH" altLang="en-US" smtClean="0"/>
              <a:pPr>
                <a:spcBef>
                  <a:spcPct val="0"/>
                </a:spcBef>
              </a:pPr>
              <a:t>45</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C1659EA9-C955-09A9-2F3D-9E2673B01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F266BEC2-5174-7E55-3598-819187A12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5CBE0C56-0F48-093E-D547-ED2F567AE0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7EADA4-A3E7-4566-A748-9130D6CFC3BC}" type="slidenum">
              <a:rPr lang="it-CH" altLang="en-US" smtClean="0"/>
              <a:pPr>
                <a:spcBef>
                  <a:spcPct val="0"/>
                </a:spcBef>
              </a:pPr>
              <a:t>46</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E4D69B7B-CF2A-47F6-CCD9-9B2286961C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F8CEB85E-E910-6B15-4197-0B15BB3981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178180" name="Segnaposto numero diapositiva 3">
            <a:extLst>
              <a:ext uri="{FF2B5EF4-FFF2-40B4-BE49-F238E27FC236}">
                <a16:creationId xmlns:a16="http://schemas.microsoft.com/office/drawing/2014/main" id="{8C132BE3-0246-7C5A-D60F-A56733FBF8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9DCE1-9ACC-4628-BDE8-942835ECE011}" type="slidenum">
              <a:rPr lang="it-CH" altLang="en-US" smtClean="0"/>
              <a:pPr>
                <a:spcBef>
                  <a:spcPct val="0"/>
                </a:spcBef>
              </a:pPr>
              <a:t>47</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2546F16-DCD1-5738-1E36-C6152DC10B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84AA8-ED93-4FC7-BD72-818C3A8C3FE9}"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2BA313D5-94EB-B93C-3091-D3625CD708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D7BD9B16-C339-AD34-DF9B-FCEBD0F29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DC87CD23-0104-5938-952D-D18F37A624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50FAEE5A-2CD5-D151-484E-C492FF231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Many immigrants arrived from Russia after 1991 (in total they were 1.5 million) they said they were Jews but have migrated to Israel in the hope to later immigrate to the US or to take advantage of the better weather in the Middle East. Upon their arrival, to house them, more Palestinian land was expropriated.</a:t>
            </a:r>
          </a:p>
          <a:p>
            <a:endParaRPr lang="en-US" altLang="it-CH"/>
          </a:p>
          <a:p>
            <a:r>
              <a:rPr lang="en-US" altLang="it-CH"/>
              <a:t>Since 1991, Russian Jewish immigrants with Mafia connections found  the West Bank the perfect place for their money laundering and investment operations.</a:t>
            </a:r>
          </a:p>
          <a:p>
            <a:endParaRPr lang="en-US" altLang="it-CH"/>
          </a:p>
          <a:p>
            <a:r>
              <a:rPr lang="en-US" altLang="it-CH"/>
              <a:t>http://passblue.com/2014/07/11/israeli-settlements-a-timeline-from-1967-to-now/</a:t>
            </a:r>
          </a:p>
          <a:p>
            <a:r>
              <a:rPr lang="en-US" altLang="it-CH"/>
              <a:t>http://en.wikipedia.org/wiki/Russian_Jewish_immigration_to_Israel</a:t>
            </a:r>
          </a:p>
          <a:p>
            <a:endParaRPr lang="en-US" altLang="it-CH"/>
          </a:p>
          <a:p>
            <a:endParaRPr lang="en-US" altLang="it-CH"/>
          </a:p>
          <a:p>
            <a:endParaRPr lang="en-US" altLang="it-CH"/>
          </a:p>
          <a:p>
            <a:endParaRPr lang="it-CH" altLang="it-CH"/>
          </a:p>
        </p:txBody>
      </p:sp>
      <p:sp>
        <p:nvSpPr>
          <p:cNvPr id="183300" name="Segnaposto numero diapositiva 3">
            <a:extLst>
              <a:ext uri="{FF2B5EF4-FFF2-40B4-BE49-F238E27FC236}">
                <a16:creationId xmlns:a16="http://schemas.microsoft.com/office/drawing/2014/main" id="{8A675B80-A30A-7E78-2E92-47A1C2766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7AF89-4370-48F1-AD0B-4DC47D479492}" type="slidenum">
              <a:rPr lang="it-CH" altLang="en-US" smtClean="0"/>
              <a:pPr>
                <a:spcBef>
                  <a:spcPct val="0"/>
                </a:spcBef>
              </a:pPr>
              <a:t>50</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79ECE88C-8762-B1F7-8343-87E23AB3A1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BF73D9D4-D051-EBDB-D273-3DD145324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ECD6EB02-98FD-17F1-EB06-B1C598B655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8A7B22-296F-4800-BCE6-34B84DDDAD0D}" type="slidenum">
              <a:rPr lang="it-CH" altLang="en-US" smtClean="0"/>
              <a:pPr>
                <a:spcBef>
                  <a:spcPct val="0"/>
                </a:spcBef>
              </a:pPr>
              <a:t>51</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EEDFEBD0-CCDE-560C-E68F-DABF5DE3F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61F2DCB6-079A-0C01-0E0F-9389F5AA9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http://en.wikipedia.org/wiki/Katamon</a:t>
            </a:r>
          </a:p>
          <a:p>
            <a:r>
              <a:rPr lang="it-CH" altLang="it-CH"/>
              <a:t>http://www.jpost.com/Opinion/Op-Ed-Contributors/The-plight-of-Palestinian-Christians</a:t>
            </a:r>
          </a:p>
          <a:p>
            <a:r>
              <a:rPr lang="it-CH" altLang="it-CH"/>
              <a:t>http://www.theheadlines.org/09/23-09-09.shtml</a:t>
            </a:r>
          </a:p>
          <a:p>
            <a:r>
              <a:rPr lang="it-CH" altLang="it-CH"/>
              <a:t>http://angryarab.blogspot.ch/2009/09/for-sale.html</a:t>
            </a:r>
          </a:p>
          <a:p>
            <a:r>
              <a:rPr lang="it-CH" altLang="it-CH"/>
              <a:t>http://www.palestineremembered.com/GeoPoints/Jerusalem_528/Article_12403.html</a:t>
            </a:r>
          </a:p>
          <a:p>
            <a:endParaRPr lang="it-CH" altLang="it-CH"/>
          </a:p>
          <a:p>
            <a:endParaRPr lang="it-CH" altLang="it-CH"/>
          </a:p>
          <a:p>
            <a:endParaRPr lang="it-CH" altLang="it-CH"/>
          </a:p>
          <a:p>
            <a:endParaRPr lang="it-CH" altLang="it-CH"/>
          </a:p>
        </p:txBody>
      </p:sp>
      <p:sp>
        <p:nvSpPr>
          <p:cNvPr id="187396" name="Segnaposto numero diapositiva 3">
            <a:extLst>
              <a:ext uri="{FF2B5EF4-FFF2-40B4-BE49-F238E27FC236}">
                <a16:creationId xmlns:a16="http://schemas.microsoft.com/office/drawing/2014/main" id="{1A113D88-7A76-AA35-04D0-2C9B16804E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3A3BBE-58AE-4AC1-AF11-4B66C9FF02CB}" type="slidenum">
              <a:rPr lang="it-CH" altLang="en-US" smtClean="0"/>
              <a:pPr>
                <a:spcBef>
                  <a:spcPct val="0"/>
                </a:spcBef>
              </a:pPr>
              <a:t>52</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534910E7-6BA4-EF2A-117C-90425DC987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A795220F-A403-D241-B1DA-CDC70BD18C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Talebiah neighborhood in 1935, One of the most prestigious neighborhoods in Jerusalem. Many of these lavesh homes owners were killed by Zionist occupation military gangs and the rest were forced out to diaspora. All these homes, since 1948 until now, are inhabited by Zionist Jewish occupation colonists who have been brought from Europe....</a:t>
            </a:r>
          </a:p>
        </p:txBody>
      </p:sp>
      <p:sp>
        <p:nvSpPr>
          <p:cNvPr id="189444" name="Segnaposto numero diapositiva 3">
            <a:extLst>
              <a:ext uri="{FF2B5EF4-FFF2-40B4-BE49-F238E27FC236}">
                <a16:creationId xmlns:a16="http://schemas.microsoft.com/office/drawing/2014/main" id="{D7E20C34-CE19-363A-DC61-86E7356140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746DEF-2FFC-4F59-B1AC-8CFE90E7FF32}" type="slidenum">
              <a:rPr lang="it-CH" altLang="en-US" smtClean="0">
                <a:latin typeface="Calibri" panose="020F0502020204030204" pitchFamily="34" charset="0"/>
              </a:rPr>
              <a:pPr/>
              <a:t>53</a:t>
            </a:fld>
            <a:endParaRPr lang="it-CH"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FAB27FC2-50D9-F50C-44C6-40E685BF3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18175A7C-6DAC-13FA-2E5D-EADE3D92DB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dirty="0"/>
              <a:t>Before the UNRWA, was paramount the International Red Cross oversaw the relief work. Initially there where about 55 refugee camps for about 850,000 Palestinian refugees, distributed in the West Bank, Gaza, Jordan, Lebanon, Syria and some other countries of the Middle East.</a:t>
            </a:r>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22F176D7-915E-8F96-44DB-19C5C7BA1D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9321A4-3D8C-4A08-A31F-3D094A278384}" type="slidenum">
              <a:rPr lang="it-CH" altLang="en-US" smtClean="0">
                <a:solidFill>
                  <a:srgbClr val="000000"/>
                </a:solidFill>
              </a:rPr>
              <a:pPr>
                <a:spcBef>
                  <a:spcPct val="0"/>
                </a:spcBef>
              </a:pPr>
              <a:t>54</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F303CD59-87BA-B1E2-AD99-3A6573AD8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DDD75026-A4F2-79D9-3367-5B57CC938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685842DF-70CA-AFC1-EECB-DF11B907C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E25E65-60BF-4417-B666-7FC5CD66A225}" type="slidenum">
              <a:rPr lang="it-CH" altLang="en-US" smtClean="0"/>
              <a:pPr>
                <a:spcBef>
                  <a:spcPct val="0"/>
                </a:spcBef>
              </a:pPr>
              <a:t>7</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260F6ECA-9071-159A-E546-C08BBB25F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B0359C-D835-47A9-AE9E-8AA36280D2DA}"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F1B462EF-583F-0D8D-0F7A-E85B5B3076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45FD7E5D-8561-6799-ABEB-5403158456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http://www.newworldencyclopedia.org/entry/Yasser_Arafat</a:t>
            </a:r>
          </a:p>
          <a:p>
            <a:pPr eaLnBrk="1" hangingPunct="1">
              <a:spcBef>
                <a:spcPct val="0"/>
              </a:spcBef>
            </a:pPr>
            <a:r>
              <a:rPr lang="en-US" altLang="it-CH"/>
              <a:t>http://it.wikipedia.org/wiki/Kefiah</a:t>
            </a:r>
          </a:p>
          <a:p>
            <a:pPr eaLnBrk="1" hangingPunct="1">
              <a:spcBef>
                <a:spcPct val="0"/>
              </a:spcBef>
            </a:pPr>
            <a:r>
              <a:rPr lang="en-US" altLang="it-CH"/>
              <a:t>http://en.wikipedia.org/wiki/Battle_of_Karameh</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it-CH" altLang="it-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637A2F1B-009A-2BFE-727D-55EEBDD1D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0ECF755A-C462-8977-873D-2E29E30A0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According to the Palestinians the battle of Karameh was a victory that redeemed the defeats suffered by the Arabs.</a:t>
            </a:r>
          </a:p>
          <a:p>
            <a:endParaRPr lang="en-US" altLang="it-CH"/>
          </a:p>
          <a:p>
            <a:r>
              <a:rPr lang="en-US" altLang="it-CH"/>
              <a:t>http://en.wikipedia.org/wiki/Palestinian_fedayeen</a:t>
            </a:r>
          </a:p>
          <a:p>
            <a:r>
              <a:rPr lang="en-US" altLang="it-CH"/>
              <a:t>http://en.wikipedia.org/wiki/Battle_of_Karameh</a:t>
            </a:r>
          </a:p>
          <a:p>
            <a:r>
              <a:rPr lang="en-US" altLang="it-CH"/>
              <a:t>http://en.wikipedia.org/wiki/Black_September_in_Jordan</a:t>
            </a:r>
          </a:p>
          <a:p>
            <a:r>
              <a:rPr lang="en-US" altLang="it-CH"/>
              <a:t>http://en.wikipedia.org/wiki/Dawson%27s_Field_hijackings</a:t>
            </a:r>
          </a:p>
          <a:p>
            <a:r>
              <a:rPr lang="en-US" altLang="it-CH"/>
              <a:t>https://en.wikipedia.org/wiki/Samu_incident</a:t>
            </a:r>
          </a:p>
          <a:p>
            <a:endParaRPr lang="it-CH" altLang="it-CH"/>
          </a:p>
        </p:txBody>
      </p:sp>
      <p:sp>
        <p:nvSpPr>
          <p:cNvPr id="195588" name="Segnaposto numero diapositiva 3">
            <a:extLst>
              <a:ext uri="{FF2B5EF4-FFF2-40B4-BE49-F238E27FC236}">
                <a16:creationId xmlns:a16="http://schemas.microsoft.com/office/drawing/2014/main" id="{BE060444-EE0C-8307-D28D-DAF49BE1E3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EC47EB-BB30-427E-ABFD-068E3AF71DAA}" type="slidenum">
              <a:rPr lang="it-CH" altLang="en-US" smtClean="0"/>
              <a:pPr>
                <a:spcBef>
                  <a:spcPct val="0"/>
                </a:spcBef>
              </a:pPr>
              <a:t>56</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E0D44BFC-E702-9D8A-AE22-A736D00B40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1DAE9-4F1C-48CE-8BAB-4E9638B31FF6}"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69E3A86F-996F-3AD6-208E-C31910635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29EC9300-D83F-0BBE-B1DB-F02F12899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Unit 101 committed various massacres of Palestinian civilians, including one in Bureij refugee camp in the Gaza Strip on August 28 1953 where 40 people were murdered.</a:t>
            </a:r>
          </a:p>
          <a:p>
            <a:pPr eaLnBrk="1" hangingPunct="1">
              <a:spcBef>
                <a:spcPct val="0"/>
              </a:spcBef>
            </a:pPr>
            <a:r>
              <a:rPr lang="en-US" altLang="it-CH"/>
              <a:t>On October 29 1956, the Israeli Border Police (Magav) killed 49 men from the Palestinian village of Kafr Qasim.</a:t>
            </a:r>
          </a:p>
          <a:p>
            <a:pPr eaLnBrk="1" hangingPunct="1">
              <a:spcBef>
                <a:spcPct val="0"/>
              </a:spcBef>
            </a:pPr>
            <a:endParaRPr lang="en-US" altLang="it-CH"/>
          </a:p>
          <a:p>
            <a:pPr eaLnBrk="1" hangingPunct="1">
              <a:spcBef>
                <a:spcPct val="0"/>
              </a:spcBef>
            </a:pPr>
            <a:r>
              <a:rPr lang="en-US" altLang="it-CH">
                <a:solidFill>
                  <a:srgbClr val="000000"/>
                </a:solidFill>
              </a:rPr>
              <a:t>Unit 101 </a:t>
            </a:r>
          </a:p>
          <a:p>
            <a:pPr eaLnBrk="1" hangingPunct="1">
              <a:spcBef>
                <a:spcPct val="0"/>
              </a:spcBef>
            </a:pPr>
            <a:r>
              <a:rPr lang="en-US" altLang="it-CH">
                <a:solidFill>
                  <a:srgbClr val="000000"/>
                </a:solidFill>
              </a:rPr>
              <a:t>During WW II, the Nazis established unit 101 which was dedicated to slaughtering the Jews. </a:t>
            </a:r>
          </a:p>
          <a:p>
            <a:pPr eaLnBrk="1" hangingPunct="1">
              <a:spcBef>
                <a:spcPct val="0"/>
              </a:spcBef>
            </a:pPr>
            <a:r>
              <a:rPr lang="en-US" altLang="it-CH">
                <a:solidFill>
                  <a:srgbClr val="000000"/>
                </a:solidFill>
              </a:rPr>
              <a:t>After 1948, a similar unit (101) under the leadership of Ariel Sharon was established. It committed many massacres, including those at al Azazema, Qibiya, Bureij refugee camp and Nehhalin. They were allowed to dress in civilian clothes, drink cognac on patrol and use any amount of ammunition. The unit, says Gideon Spiro of Paratroopers’ 890th Battalion, “was an early, more primitive prototype for more sophisticated liquidation units – Duvdevan and Shimshon (established during Intifada). Lots of killing of civilians, little real combat”. </a:t>
            </a:r>
          </a:p>
          <a:p>
            <a:pPr eaLnBrk="1" hangingPunct="1">
              <a:spcBef>
                <a:spcPct val="0"/>
              </a:spcBef>
            </a:pPr>
            <a:endParaRPr lang="en-US" altLang="it-CH"/>
          </a:p>
          <a:p>
            <a:pPr eaLnBrk="1" hangingPunct="1">
              <a:spcBef>
                <a:spcPct val="0"/>
              </a:spcBef>
            </a:pPr>
            <a:r>
              <a:rPr lang="en-GB" altLang="it-CH"/>
              <a:t>http://en.wikipedia.org/wiki/Qibya_massacre</a:t>
            </a:r>
          </a:p>
          <a:p>
            <a:pPr eaLnBrk="1" hangingPunct="1">
              <a:spcBef>
                <a:spcPct val="0"/>
              </a:spcBef>
            </a:pPr>
            <a:r>
              <a:rPr lang="en-GB" altLang="it-CH"/>
              <a:t>http://en.wikipedia.org/wiki/Kafr_Qasim_massacre</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r>
              <a:rPr lang="en-GB" altLang="it-CH"/>
              <a:t>http://en.wikipedia.org/wiki/Unit_101</a:t>
            </a:r>
          </a:p>
          <a:p>
            <a:pPr eaLnBrk="1" hangingPunct="1">
              <a:spcBef>
                <a:spcPct val="0"/>
              </a:spcBef>
            </a:pPr>
            <a:r>
              <a:rPr lang="en-GB" altLang="it-CH"/>
              <a:t>http://en.wikipedia.org/wiki/Samson_Unit</a:t>
            </a:r>
          </a:p>
          <a:p>
            <a:pPr eaLnBrk="1" hangingPunct="1">
              <a:spcBef>
                <a:spcPct val="0"/>
              </a:spcBef>
            </a:pPr>
            <a:r>
              <a:rPr lang="en-GB" altLang="it-CH"/>
              <a:t>http://en.wikipedia.org/wiki/Duvdevan_Unit</a:t>
            </a:r>
          </a:p>
          <a:p>
            <a:pPr eaLnBrk="1" hangingPunct="1">
              <a:spcBef>
                <a:spcPct val="0"/>
              </a:spcBef>
            </a:pPr>
            <a:r>
              <a:rPr lang="en-GB" altLang="it-CH"/>
              <a:t>http://en.wikipedia.org/wiki/Mista%27arvim</a:t>
            </a:r>
          </a:p>
          <a:p>
            <a:pPr eaLnBrk="1" hangingPunct="1">
              <a:spcBef>
                <a:spcPct val="0"/>
              </a:spcBef>
            </a:pPr>
            <a:r>
              <a:rPr lang="en-GB" altLang="it-CH"/>
              <a:t>https://en.wikipedia.org/wiki/Israeli_Special_Forces_Units</a:t>
            </a:r>
          </a:p>
          <a:p>
            <a:pPr eaLnBrk="1" hangingPunct="1">
              <a:spcBef>
                <a:spcPct val="0"/>
              </a:spcBef>
            </a:pPr>
            <a:r>
              <a:rPr lang="en-GB" altLang="it-CH"/>
              <a:t>https://www.972mag.com/how-the-media-covers-massacres-lessons-from-1950/</a:t>
            </a:r>
          </a:p>
          <a:p>
            <a:pPr eaLnBrk="1" hangingPunct="1">
              <a:spcBef>
                <a:spcPct val="0"/>
              </a:spcBef>
            </a:pPr>
            <a:endParaRPr lang="en-GB" altLang="it-CH"/>
          </a:p>
          <a:p>
            <a:pPr eaLnBrk="1" hangingPunct="1">
              <a:spcBef>
                <a:spcPct val="0"/>
              </a:spcBef>
            </a:pPr>
            <a:r>
              <a:rPr lang="en-GB" altLang="it-CH"/>
              <a:t>Moshe Sharett, "Yoman Ishi" (personal diary), publisher: Yaakov Sharett, 8 vol. (Tel Aviv: Sifriyat Ma' ariv, 1978).</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272BC932-5787-F560-AF90-390E49434A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7D82B6B6-1C81-5480-2CF3-DE5778E30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948D2CF8-B38E-ECA0-5A9C-F610A3906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2056CA-3019-4CEB-927A-3644F9BFDFFB}" type="slidenum">
              <a:rPr lang="it-CH" altLang="en-US" smtClean="0"/>
              <a:pPr>
                <a:spcBef>
                  <a:spcPct val="0"/>
                </a:spcBef>
              </a:pPr>
              <a:t>58</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2E8ED833-96E5-E3A8-9F8D-58FE980003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D6F356CD-6D43-9618-EB71-7EE8006793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http://en.wikipedia.org/wiki/1967_Palestinian_exodus</a:t>
            </a:r>
          </a:p>
          <a:p>
            <a:r>
              <a:rPr lang="it-CH" altLang="it-CH"/>
              <a:t>http://en.wikipedia.org/wiki/Allenby_Bridge</a:t>
            </a:r>
          </a:p>
          <a:p>
            <a:endParaRPr lang="it-CH" altLang="it-CH"/>
          </a:p>
        </p:txBody>
      </p:sp>
      <p:sp>
        <p:nvSpPr>
          <p:cNvPr id="201732" name="Segnaposto numero diapositiva 3">
            <a:extLst>
              <a:ext uri="{FF2B5EF4-FFF2-40B4-BE49-F238E27FC236}">
                <a16:creationId xmlns:a16="http://schemas.microsoft.com/office/drawing/2014/main" id="{E586BCC8-53D8-513A-D2ED-ED22D8CE94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168C3D-F9DC-4C06-A3ED-53D940DFAF56}" type="slidenum">
              <a:rPr lang="it-CH" altLang="en-US" smtClean="0"/>
              <a:pPr>
                <a:spcBef>
                  <a:spcPct val="0"/>
                </a:spcBef>
              </a:pPr>
              <a:t>59</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F165B9FC-E762-1941-8F78-DA1ABD7287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CAF4ED7B-4C9A-969D-3B8C-DAA1C6A3B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3780" name="Segnaposto numero diapositiva 3">
            <a:extLst>
              <a:ext uri="{FF2B5EF4-FFF2-40B4-BE49-F238E27FC236}">
                <a16:creationId xmlns:a16="http://schemas.microsoft.com/office/drawing/2014/main" id="{743F6FD5-48F7-9677-93FA-580917CBD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B7C41B-F764-4284-BB1D-393A98C6E2B5}"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78FE5AFD-C604-1277-E1B3-118930EF0C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38352792-B958-4201-4208-7281D9686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50F513E4-6F05-5AA1-7131-53536157FD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B650C9-6570-4D2A-9C9F-E8F8C922DAEE}" type="slidenum">
              <a:rPr lang="it-CH" altLang="en-US" smtClean="0"/>
              <a:pPr>
                <a:spcBef>
                  <a:spcPct val="0"/>
                </a:spcBef>
              </a:pPr>
              <a:t>61</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816FFD85-6E01-1CD6-790C-376945A22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4A68D851-40D0-B4D2-820C-F59336CF0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Quickly the illegal outpost is connected to Israeli infrastructure (electricity, road, water, </a:t>
            </a:r>
            <a:r>
              <a:rPr lang="en-GB" altLang="en-US" dirty="0"/>
              <a:t>sewerage</a:t>
            </a:r>
            <a:r>
              <a:rPr lang="en-US" altLang="en-US" dirty="0"/>
              <a:t> - if one exists, also the bus network, telephone, security, etc.) and the Israeli government "</a:t>
            </a:r>
            <a:r>
              <a:rPr lang="en-GB" altLang="en-US" dirty="0"/>
              <a:t>legalises</a:t>
            </a:r>
            <a:r>
              <a:rPr lang="en-US" altLang="en-US" dirty="0"/>
              <a:t>" the outpost, which is and will be definitive and further expanded.</a:t>
            </a:r>
          </a:p>
          <a:p>
            <a:endParaRPr lang="en-US" altLang="en-US" dirty="0"/>
          </a:p>
          <a:p>
            <a:r>
              <a:rPr lang="en-US" altLang="en-US" dirty="0"/>
              <a:t>https://en.wikipedia.org/wiki/Israeli_outpost</a:t>
            </a:r>
          </a:p>
          <a:p>
            <a:r>
              <a:rPr lang="en-US" altLang="en-US" dirty="0"/>
              <a:t>https://en.wikipedia.org/wiki/As-Sawahira_ash-Sharqiya</a:t>
            </a:r>
          </a:p>
          <a:p>
            <a:r>
              <a:rPr lang="en-US" altLang="en-US" dirty="0"/>
              <a:t>http://www.wafa.ps/Videos/Details/1149</a:t>
            </a:r>
          </a:p>
          <a:p>
            <a:r>
              <a:rPr lang="en-US" altLang="en-US" dirty="0"/>
              <a:t>From : http://www.ifamericansknew.org/</a:t>
            </a:r>
          </a:p>
          <a:p>
            <a:endParaRPr lang="en-US" altLang="en-US" dirty="0"/>
          </a:p>
          <a:p>
            <a:endParaRPr lang="en-US" altLang="en-US" dirty="0"/>
          </a:p>
          <a:p>
            <a:endParaRPr lang="en-US" altLang="en-US" dirty="0"/>
          </a:p>
          <a:p>
            <a:endParaRPr lang="en-US" altLang="en-US" dirty="0"/>
          </a:p>
        </p:txBody>
      </p:sp>
      <p:sp>
        <p:nvSpPr>
          <p:cNvPr id="207876" name="Segnaposto numero diapositiva 3">
            <a:extLst>
              <a:ext uri="{FF2B5EF4-FFF2-40B4-BE49-F238E27FC236}">
                <a16:creationId xmlns:a16="http://schemas.microsoft.com/office/drawing/2014/main" id="{D6C13045-BAD2-955B-5FCD-6E6286825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7C58EE-59B4-4ACC-BC81-633992A70DC3}" type="slidenum">
              <a:rPr lang="it-CH" altLang="en-US" smtClean="0">
                <a:latin typeface="Calibri" panose="020F0502020204030204" pitchFamily="34" charset="0"/>
              </a:rPr>
              <a:pPr/>
              <a:t>62</a:t>
            </a:fld>
            <a:endParaRPr lang="it-CH"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https://www.haaretz.com/israel-news/2022-07-27/ty-article/.premium/israels-top-court-legalizes-contentious-west-bank-outpost-in-ruling-reversal/00000182-4077-d9f7-a9e6-d077df8d0000?fbclid=IwAR0S80lPZdZLvSuw3M4tb3hz1aLOyCXfNcZOhMoUG-nLbupVtOXs2bAmRGk</a:t>
            </a:r>
          </a:p>
          <a:p>
            <a:endParaRPr lang="en-US" altLang="en-US"/>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D42F097C-F8E2-2DEB-F7E6-C3F6BE534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A6A79873-4437-5B62-4C0D-39A480A3A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https://electronicintifada.net/content/how-global-real-estate-giant-remax-profits-stolen-palestinian-land/14765</a:t>
            </a:r>
          </a:p>
          <a:p>
            <a:endParaRPr lang="it-CH" altLang="it-CH" dirty="0"/>
          </a:p>
          <a:p>
            <a:r>
              <a:rPr lang="it-CH" altLang="it-CH" dirty="0"/>
              <a:t>https://www.hrw.org/report/2018/05/29/bankrolling-abuse/israeli-banks-west-bank-settlements</a:t>
            </a:r>
          </a:p>
          <a:p>
            <a:endParaRPr lang="it-CH" altLang="it-CH" dirty="0"/>
          </a:p>
          <a:p>
            <a:r>
              <a:rPr lang="it-CH" altLang="it-CH" dirty="0"/>
              <a:t>Http://en.wikipedia.org/wiki/Israel_settlements</a:t>
            </a:r>
          </a:p>
          <a:p>
            <a:r>
              <a:rPr lang="it-CH" altLang="it-CH" dirty="0"/>
              <a:t>https://en.wikipedia.org/wiki/Israeli_outpost</a:t>
            </a:r>
          </a:p>
          <a:p>
            <a:endParaRPr lang="it-CH" altLang="it-CH" dirty="0"/>
          </a:p>
          <a:p>
            <a:r>
              <a:rPr lang="it-CH" altLang="it-CH" dirty="0"/>
              <a:t>https://agencemediapalestine.fr/blog/2024/07/04/colonisation-israel-approuve-la-plus-grande-confiscation-de-terres-depuis-trente-ans/</a:t>
            </a:r>
          </a:p>
          <a:p>
            <a:endParaRPr lang="it-CH" altLang="it-CH" dirty="0"/>
          </a:p>
          <a:p>
            <a:endParaRPr lang="it-CH" altLang="it-CH" dirty="0"/>
          </a:p>
        </p:txBody>
      </p:sp>
      <p:sp>
        <p:nvSpPr>
          <p:cNvPr id="209924" name="Segnaposto numero diapositiva 3">
            <a:extLst>
              <a:ext uri="{FF2B5EF4-FFF2-40B4-BE49-F238E27FC236}">
                <a16:creationId xmlns:a16="http://schemas.microsoft.com/office/drawing/2014/main" id="{8A2CA28D-2F4D-A031-E22A-BE9FAD844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FFF944-DBFD-4709-BBF8-95370C4217BC}" type="slidenum">
              <a:rPr lang="it-CH" altLang="en-US" smtClean="0"/>
              <a:pPr>
                <a:spcBef>
                  <a:spcPct val="0"/>
                </a:spcBef>
              </a:pPr>
              <a:t>64</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3C041549-89B6-D5A9-C921-F237B92E2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41A4EA92-E688-C916-9FE9-498690165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5BD7E322-1C6D-9F43-899F-4C55034D2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CC98BA-5584-4BA1-9B59-E8DEE234C131}" type="slidenum">
              <a:rPr lang="it-CH" altLang="en-US" smtClean="0"/>
              <a:pPr>
                <a:spcBef>
                  <a:spcPct val="0"/>
                </a:spcBef>
              </a:pPr>
              <a:t>8</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FD975A14-A41A-32F1-D05E-DEDC744140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2916A39E-9AA1-362B-4310-9B14C0960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settlement of Ariel is the largest Israeli settlement in the West Bank. There are 20’000 inhabitants with  swimming pools, a university, etc. After the construction of the WALL Ariel is now connected directly to Israeli territory.</a:t>
            </a:r>
          </a:p>
          <a:p>
            <a:endParaRPr lang="en-US" altLang="it-CH"/>
          </a:p>
          <a:p>
            <a:r>
              <a:rPr lang="en-US" altLang="it-CH"/>
              <a:t>http://en.wikipedia.org/wiki/Ariel_(city)</a:t>
            </a:r>
          </a:p>
          <a:p>
            <a:r>
              <a:rPr lang="en-US" altLang="it-CH"/>
              <a:t>http://en.wikipedia.org/wiki/Salfit</a:t>
            </a:r>
          </a:p>
          <a:p>
            <a:r>
              <a:rPr lang="en-US" altLang="it-CH"/>
              <a:t>http://en.wikipedia.org/wiki/Marda_(village)</a:t>
            </a:r>
          </a:p>
          <a:p>
            <a:endParaRPr lang="it-CH" altLang="it-CH"/>
          </a:p>
        </p:txBody>
      </p:sp>
      <p:sp>
        <p:nvSpPr>
          <p:cNvPr id="211972" name="Segnaposto numero diapositiva 3">
            <a:extLst>
              <a:ext uri="{FF2B5EF4-FFF2-40B4-BE49-F238E27FC236}">
                <a16:creationId xmlns:a16="http://schemas.microsoft.com/office/drawing/2014/main" id="{D8120FD2-B21D-9694-E81B-03A95E658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39728A-6C9A-43D7-8E2D-7B633867432B}" type="slidenum">
              <a:rPr lang="it-CH" altLang="en-US" smtClean="0"/>
              <a:pPr>
                <a:spcBef>
                  <a:spcPct val="0"/>
                </a:spcBef>
              </a:pPr>
              <a:t>65</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F1AEC942-3B4C-5202-1F86-4760E5F42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0660A4EE-AAAC-0DD5-273C-9A530DBFC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FDD60E85-50EF-C33F-A70E-08E0F6F881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9C9B0-B544-4397-955B-D212AC551E73}" type="slidenum">
              <a:rPr lang="it-CH" altLang="en-US" smtClean="0"/>
              <a:pPr>
                <a:spcBef>
                  <a:spcPct val="0"/>
                </a:spcBef>
              </a:pPr>
              <a:t>67</a:t>
            </a:fld>
            <a:endParaRPr lang="it-CH"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0E118447-6466-45D3-F725-4D009B797A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7B997-D1FC-47CF-82DB-C2AD706D86F4}" type="slidenum">
              <a:rPr lang="it-IT" altLang="it-CH" smtClean="0">
                <a:solidFill>
                  <a:srgbClr val="000000"/>
                </a:solidFill>
                <a:latin typeface="Arial" panose="020B0604020202020204" pitchFamily="34" charset="0"/>
              </a:rPr>
              <a:pPr>
                <a:spcBef>
                  <a:spcPct val="0"/>
                </a:spcBef>
              </a:pPr>
              <a:t>68</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244AF934-5B22-779D-EC27-A1864224E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F4DB5512-E4D6-6C52-27E1-48A65F900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There is no water or services for the waiting Palestinians.</a:t>
            </a:r>
          </a:p>
          <a:p>
            <a:pPr eaLnBrk="1" hangingPunct="1">
              <a:spcBef>
                <a:spcPct val="0"/>
              </a:spcBef>
            </a:pPr>
            <a:r>
              <a:rPr lang="en-US" altLang="it-CH"/>
              <a:t>This is intended both to humiliate the Palestinians and so that Israeli soldiers feel that they are dealing with animals rather than humans.</a:t>
            </a: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A39F2B3F-3D70-2164-1EC9-2E32A9C4B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600D8CE5-6BC5-A5FA-3E6C-EA92ECE56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Israelis sometimes open the gates a few hours a day.</a:t>
            </a:r>
          </a:p>
          <a:p>
            <a:endParaRPr lang="it-CH" altLang="it-CH"/>
          </a:p>
          <a:p>
            <a:r>
              <a:rPr lang="it-CH" altLang="it-CH"/>
              <a:t>http://en.wikipedia.org/wiki/West_Bank_closures</a:t>
            </a:r>
          </a:p>
          <a:p>
            <a:endParaRPr lang="it-CH" altLang="it-CH"/>
          </a:p>
        </p:txBody>
      </p:sp>
      <p:sp>
        <p:nvSpPr>
          <p:cNvPr id="219140" name="Segnaposto numero diapositiva 3">
            <a:extLst>
              <a:ext uri="{FF2B5EF4-FFF2-40B4-BE49-F238E27FC236}">
                <a16:creationId xmlns:a16="http://schemas.microsoft.com/office/drawing/2014/main" id="{A2931886-C719-8D10-DB18-F70919137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1CF49-8DDD-4B65-BF15-1F68911D0862}" type="slidenum">
              <a:rPr lang="it-CH" altLang="en-US" smtClean="0"/>
              <a:pPr>
                <a:spcBef>
                  <a:spcPct val="0"/>
                </a:spcBef>
              </a:pPr>
              <a:t>69</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E8E7D7E3-DE39-49CC-BEC3-F54B84BEB6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BD867AA6-80D1-58C8-7C36-752D8754E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a:p>
            <a:r>
              <a:rPr lang="it-CH" altLang="it-CH"/>
              <a:t>https://www.anews.com.tr/world/2019/05/12/inmates-face-inhumane-treatment-in-israeli-prisons-report</a:t>
            </a:r>
          </a:p>
        </p:txBody>
      </p:sp>
      <p:sp>
        <p:nvSpPr>
          <p:cNvPr id="223236" name="Segnaposto numero diapositiva 3">
            <a:extLst>
              <a:ext uri="{FF2B5EF4-FFF2-40B4-BE49-F238E27FC236}">
                <a16:creationId xmlns:a16="http://schemas.microsoft.com/office/drawing/2014/main" id="{82FA9594-CB43-44B8-5D6B-F3A0B95174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37545-E412-4746-ADAD-6A5BE247D470}" type="slidenum">
              <a:rPr lang="it-CH" altLang="en-US" smtClean="0"/>
              <a:pPr>
                <a:spcBef>
                  <a:spcPct val="0"/>
                </a:spcBef>
              </a:pPr>
              <a:t>70</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F1002F6E-9B15-D0CA-B4F5-9B5E2A1E7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96448A4-A057-8982-2928-A1580C2F3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5284" name="Segnaposto numero diapositiva 3">
            <a:extLst>
              <a:ext uri="{FF2B5EF4-FFF2-40B4-BE49-F238E27FC236}">
                <a16:creationId xmlns:a16="http://schemas.microsoft.com/office/drawing/2014/main" id="{41765863-7CC0-5915-BAA2-6776BCFCF2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4B42E3-835D-4B3C-8458-7F19E3097F57}" type="slidenum">
              <a:rPr lang="it-CH" altLang="en-US" smtClean="0"/>
              <a:pPr>
                <a:spcBef>
                  <a:spcPct val="0"/>
                </a:spcBef>
              </a:pPr>
              <a:t>71</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a:extLst>
              <a:ext uri="{FF2B5EF4-FFF2-40B4-BE49-F238E27FC236}">
                <a16:creationId xmlns:a16="http://schemas.microsoft.com/office/drawing/2014/main" id="{D90F5493-4C76-8B80-EC12-7B4E7FC746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Segnaposto note 2">
            <a:extLst>
              <a:ext uri="{FF2B5EF4-FFF2-40B4-BE49-F238E27FC236}">
                <a16:creationId xmlns:a16="http://schemas.microsoft.com/office/drawing/2014/main" id="{315B6BBF-F9C2-D05C-BD06-6F710A8492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7332" name="Segnaposto numero diapositiva 3">
            <a:extLst>
              <a:ext uri="{FF2B5EF4-FFF2-40B4-BE49-F238E27FC236}">
                <a16:creationId xmlns:a16="http://schemas.microsoft.com/office/drawing/2014/main" id="{9B84FC8E-6978-B666-A70E-2879BEC440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BB533C-68D9-45A1-B56D-8FE6759B6B59}" type="slidenum">
              <a:rPr lang="it-CH" altLang="en-US" smtClean="0">
                <a:latin typeface="Calibri" panose="020F0502020204030204" pitchFamily="34" charset="0"/>
              </a:rPr>
              <a:pPr/>
              <a:t>72</a:t>
            </a:fld>
            <a:endParaRPr lang="it-CH"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3FDFA79B-7E60-6F5A-29E6-D7DA7A871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197BAEDD-7F90-9D76-11D2-82BF992E0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0404" name="Segnaposto numero diapositiva 3">
            <a:extLst>
              <a:ext uri="{FF2B5EF4-FFF2-40B4-BE49-F238E27FC236}">
                <a16:creationId xmlns:a16="http://schemas.microsoft.com/office/drawing/2014/main" id="{7FD65C6B-DE8A-2845-28D2-E301A05ED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B06AE3-59D7-4AD8-9CF6-3933786AA117}"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98E72A75-1644-35B4-0362-952B9CD4A6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47A95A39-5244-E502-A867-8F28B5951A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2452" name="Segnaposto numero diapositiva 3">
            <a:extLst>
              <a:ext uri="{FF2B5EF4-FFF2-40B4-BE49-F238E27FC236}">
                <a16:creationId xmlns:a16="http://schemas.microsoft.com/office/drawing/2014/main" id="{ED257EDF-075B-BB55-C14B-CDBE85164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EE7B5C-26DF-4B3B-ACDD-4989E129FE85}" type="slidenum">
              <a:rPr lang="it-CH" altLang="en-US" smtClean="0"/>
              <a:pPr>
                <a:spcBef>
                  <a:spcPct val="0"/>
                </a:spcBef>
              </a:pPr>
              <a:t>75</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27E3DD78-2F62-29C8-8216-5013932E5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4D180870-EAF5-28AB-F3B1-8AECA79857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June 2011, the Israeli army once again destroys the Bedouin village of Al Farasiya in the Jordan Valley and it finally drives out the last 113 inhabitants</a:t>
            </a:r>
          </a:p>
          <a:p>
            <a:pPr eaLnBrk="1" hangingPunct="1">
              <a:spcBef>
                <a:spcPct val="0"/>
              </a:spcBef>
            </a:pPr>
            <a:endParaRPr lang="en-US" altLang="it-CH"/>
          </a:p>
          <a:p>
            <a:pPr eaLnBrk="1" hangingPunct="1">
              <a:spcBef>
                <a:spcPct val="0"/>
              </a:spcBef>
            </a:pPr>
            <a:r>
              <a:rPr lang="en-US" altLang="it-CH"/>
              <a:t>http://www.jordanvalleysolidarity.org/index.php/news-2/news2012/509-demolitions-in-al-himma-al-farasiya-and-khirbet-humsa</a:t>
            </a:r>
          </a:p>
          <a:p>
            <a:pPr eaLnBrk="1" hangingPunct="1">
              <a:spcBef>
                <a:spcPct val="0"/>
              </a:spcBef>
            </a:pPr>
            <a:endParaRPr lang="en-US" altLang="it-CH"/>
          </a:p>
          <a:p>
            <a:pPr eaLnBrk="1" hangingPunct="1">
              <a:spcBef>
                <a:spcPct val="0"/>
              </a:spcBef>
            </a:pPr>
            <a:r>
              <a:rPr lang="en-US" altLang="it-CH"/>
              <a:t>http://www.haaretz.com/print-edition/news/idf-destroys-west-bank-village-after-declaring-it-military-zone-1.303098</a:t>
            </a:r>
          </a:p>
          <a:p>
            <a:pPr eaLnBrk="1" hangingPunct="1">
              <a:spcBef>
                <a:spcPct val="0"/>
              </a:spcBef>
            </a:pPr>
            <a:r>
              <a:rPr lang="en-US" altLang="it-CH"/>
              <a:t>http://www.maannews.com/Content.aspx?id=781027</a:t>
            </a:r>
          </a:p>
          <a:p>
            <a:pPr eaLnBrk="1" hangingPunct="1">
              <a:spcBef>
                <a:spcPct val="0"/>
              </a:spcBef>
            </a:pPr>
            <a:r>
              <a:rPr lang="en-US" altLang="it-CH"/>
              <a:t>http://www.maannews.com/Content.aspx?id=781420</a:t>
            </a:r>
          </a:p>
          <a:p>
            <a:pPr eaLnBrk="1" hangingPunct="1">
              <a:spcBef>
                <a:spcPct val="0"/>
              </a:spcBef>
            </a:pPr>
            <a:r>
              <a:rPr lang="en-US" altLang="it-CH"/>
              <a:t>http://www.maannews.com/Content.aspx?id=781057</a:t>
            </a:r>
          </a:p>
          <a:p>
            <a:pPr eaLnBrk="1" hangingPunct="1">
              <a:spcBef>
                <a:spcPct val="0"/>
              </a:spcBef>
            </a:pPr>
            <a:r>
              <a:rPr lang="en-US" altLang="it-CH"/>
              <a:t>http://www.maannews.com/Content.aspx?id=779818</a:t>
            </a:r>
          </a:p>
          <a:p>
            <a:pPr eaLnBrk="1" hangingPunct="1">
              <a:spcBef>
                <a:spcPct val="0"/>
              </a:spcBef>
            </a:pPr>
            <a:r>
              <a:rPr lang="en-US" altLang="it-CH"/>
              <a:t>http://www.maannews.com/Content.aspx?id=779461</a:t>
            </a:r>
          </a:p>
          <a:p>
            <a:pPr eaLnBrk="1" hangingPunct="1">
              <a:spcBef>
                <a:spcPct val="0"/>
              </a:spcBef>
            </a:pPr>
            <a:r>
              <a:rPr lang="en-US" altLang="it-CH"/>
              <a:t>http://www.maannews.com/Content.aspx?id=776943</a:t>
            </a:r>
          </a:p>
          <a:p>
            <a:pPr eaLnBrk="1" hangingPunct="1">
              <a:spcBef>
                <a:spcPct val="0"/>
              </a:spcBef>
            </a:pPr>
            <a:r>
              <a:rPr lang="en-US" altLang="it-CH"/>
              <a:t>http://www.maannews.com/Content.aspx?id=775069</a:t>
            </a:r>
          </a:p>
          <a:p>
            <a:pPr eaLnBrk="1" hangingPunct="1">
              <a:spcBef>
                <a:spcPct val="0"/>
              </a:spcBef>
            </a:pPr>
            <a:r>
              <a:rPr lang="en-US" altLang="it-CH"/>
              <a:t>http://www.maannews.com/Content.aspx?id=773550</a:t>
            </a:r>
          </a:p>
          <a:p>
            <a:pPr eaLnBrk="1" hangingPunct="1">
              <a:spcBef>
                <a:spcPct val="0"/>
              </a:spcBef>
            </a:pPr>
            <a:r>
              <a:rPr lang="en-US" altLang="it-CH"/>
              <a:t>http://www.maannews.com/Content.aspx?id=781498</a:t>
            </a:r>
          </a:p>
          <a:p>
            <a:pPr eaLnBrk="1" hangingPunct="1">
              <a:spcBef>
                <a:spcPct val="0"/>
              </a:spcBef>
            </a:pPr>
            <a:endParaRPr lang="en-US" altLang="it-CH"/>
          </a:p>
          <a:p>
            <a:pPr eaLnBrk="1" hangingPunct="1">
              <a:spcBef>
                <a:spcPct val="0"/>
              </a:spcBef>
            </a:pPr>
            <a:r>
              <a:rPr lang="en-US" altLang="it-CH"/>
              <a:t>https://www.haaretz.com/opinion/.premium-the-dark-side-of-annexing-the-jordan-valley-whitewashing-land-theft-1.8824195</a:t>
            </a:r>
          </a:p>
          <a:p>
            <a:pPr eaLnBrk="1" hangingPunct="1">
              <a:spcBef>
                <a:spcPct val="0"/>
              </a:spcBef>
            </a:pPr>
            <a:endParaRPr lang="en-US" altLang="it-CH"/>
          </a:p>
          <a:p>
            <a:pPr eaLnBrk="1" hangingPunct="1">
              <a:spcBef>
                <a:spcPct val="0"/>
              </a:spcBef>
            </a:pPr>
            <a:r>
              <a:rPr lang="en-US" altLang="it-CH"/>
              <a:t>https://orientxxi.info/magazine/vallee-du-jourdain-nettoyage-ethnique-et-harcelement-des-paysans-palestiniens,3968</a:t>
            </a:r>
          </a:p>
          <a:p>
            <a:pPr eaLnBrk="1" hangingPunct="1">
              <a:spcBef>
                <a:spcPct val="0"/>
              </a:spcBef>
            </a:pPr>
            <a:endParaRPr lang="en-US" altLang="it-CH"/>
          </a:p>
          <a:p>
            <a:pPr eaLnBrk="1" hangingPunct="1">
              <a:spcBef>
                <a:spcPct val="0"/>
              </a:spcBef>
            </a:pPr>
            <a:r>
              <a:rPr lang="en-US" altLang="it-CH"/>
              <a:t>https://english.palinfo.com/news/2020/7/24/Al-Baqi-a-Plain-Fertile-lands-lost-to-Israeli-settlement</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en-US" altLang="it-CH"/>
          </a:p>
          <a:p>
            <a:pPr eaLnBrk="1" hangingPunct="1">
              <a:spcBef>
                <a:spcPct val="0"/>
              </a:spcBef>
            </a:pPr>
            <a:r>
              <a:rPr lang="en-US" altLang="it-CH"/>
              <a:t>In Negev 15 Bedouin Citizens were Arrested for Protesting Appropriation of their Land</a:t>
            </a:r>
          </a:p>
          <a:p>
            <a:pPr eaLnBrk="1" hangingPunct="1">
              <a:spcBef>
                <a:spcPct val="0"/>
              </a:spcBef>
            </a:pPr>
            <a:r>
              <a:rPr lang="en-US" altLang="it-CH"/>
              <a:t> </a:t>
            </a:r>
          </a:p>
          <a:p>
            <a:pPr eaLnBrk="1" hangingPunct="1">
              <a:spcBef>
                <a:spcPct val="0"/>
              </a:spcBef>
            </a:pPr>
            <a:r>
              <a:rPr lang="en-US" altLang="it-CH"/>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a:p>
          <a:p>
            <a:pPr eaLnBrk="1" hangingPunct="1">
              <a:spcBef>
                <a:spcPct val="0"/>
              </a:spcBef>
            </a:pPr>
            <a:r>
              <a:rPr lang="en-US" altLang="it-CH"/>
              <a:t>On February 22, 2021, a State operation of land ploughing of 2,800 dunams reached the villages of al-Ġarrah, Al-Ruʾays and Saʿwah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a:p>
          <a:p>
            <a:pPr eaLnBrk="1" hangingPunct="1">
              <a:spcBef>
                <a:spcPct val="0"/>
              </a:spcBef>
            </a:pPr>
            <a:r>
              <a:rPr lang="en-US" altLang="it-CH"/>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a:t> </a:t>
            </a:r>
          </a:p>
          <a:p>
            <a:pPr eaLnBrk="1" hangingPunct="1">
              <a:spcBef>
                <a:spcPct val="0"/>
              </a:spcBef>
            </a:pPr>
            <a:r>
              <a:rPr lang="en-US" altLang="it-CH"/>
              <a:t>Adv. Shahda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a:p>
          <a:p>
            <a:pPr eaLnBrk="1" hangingPunct="1">
              <a:spcBef>
                <a:spcPct val="0"/>
              </a:spcBef>
            </a:pPr>
            <a:r>
              <a:rPr lang="en-US" altLang="it-CH"/>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a:p>
          <a:p>
            <a:pPr eaLnBrk="1" hangingPunct="1">
              <a:spcBef>
                <a:spcPct val="0"/>
              </a:spcBef>
            </a:pPr>
            <a:r>
              <a:rPr lang="en-US" altLang="it-CH"/>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a:t> </a:t>
            </a:r>
          </a:p>
          <a:p>
            <a:pPr eaLnBrk="1" hangingPunct="1">
              <a:spcBef>
                <a:spcPct val="0"/>
              </a:spcBef>
            </a:pPr>
            <a:r>
              <a:rPr lang="en-US" altLang="it-CH"/>
              <a:t>If you have any further questions regarding these and other matters concerning the valiant struggle of the Bedouin residents of of al-Ġarrah, Al-Ruʾays and Saʿwah and the Bedouin community to continue their traditional way of life on their ancestral land, please contact NCF and HRDF’s International Advocacy Coordinators.   </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en-US" altLang="it-CH"/>
          </a:p>
          <a:p>
            <a:pPr eaLnBrk="1" hangingPunct="1">
              <a:spcBef>
                <a:spcPct val="0"/>
              </a:spcBef>
            </a:pPr>
            <a:r>
              <a:rPr lang="en-US" altLang="it-CH"/>
              <a:t>Elianne Kremer                                                              Noa Amrami                                               Negev Coexistence Forum for Civil Equality                  Human Rights Defenders Fund                  intl.advocacy@dukium.org                                              noa@hrdf.org.il </a:t>
            </a:r>
          </a:p>
          <a:p>
            <a:pPr eaLnBrk="1" hangingPunct="1">
              <a:spcBef>
                <a:spcPct val="0"/>
              </a:spcBef>
            </a:pPr>
            <a:endParaRPr lang="it-CH" altLang="it-CH"/>
          </a:p>
        </p:txBody>
      </p:sp>
      <p:sp>
        <p:nvSpPr>
          <p:cNvPr id="234500" name="Segnaposto numero diapositiva 3">
            <a:extLst>
              <a:ext uri="{FF2B5EF4-FFF2-40B4-BE49-F238E27FC236}">
                <a16:creationId xmlns:a16="http://schemas.microsoft.com/office/drawing/2014/main" id="{411DEB96-853D-2E83-07E5-A0F7DFAA61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950BDA-BE65-47B4-8974-9C7BD8EB6C21}" type="slidenum">
              <a:rPr lang="it-IT" altLang="it-CH" smtClean="0">
                <a:solidFill>
                  <a:srgbClr val="000000"/>
                </a:solidFill>
                <a:latin typeface="Arial" panose="020B0604020202020204" pitchFamily="34" charset="0"/>
              </a:rPr>
              <a:pPr>
                <a:spcBef>
                  <a:spcPct val="0"/>
                </a:spcBef>
              </a:pPr>
              <a:t>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EAD93A51-CE12-6E41-4D93-E12D6396B6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FBD21EBD-2BC4-9A15-15A8-2CD5FE70F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D9A1141F-609F-21B6-45C7-67240B74B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62E48-3DD2-4F02-A09C-4761DDF08887}" type="slidenum">
              <a:rPr lang="it-CH" altLang="en-US" smtClean="0">
                <a:latin typeface="Calibri" panose="020F0502020204030204" pitchFamily="34" charset="0"/>
              </a:rPr>
              <a:pPr/>
              <a:t>9</a:t>
            </a:fld>
            <a:endParaRPr lang="it-CH"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209AF983-D54E-74F1-7192-19B7B17E3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30CF283D-6066-D445-4530-488A25113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 avenge the dismantling of some illegal settlements by the Israeli government (price tag politic - the politics of the price to be paid), the Zionist settlers set fire to olive groves, crops, vehicles, houses, Mosques and Churches of the Palestinians, destroying thousands of olive trees, doing enormous damage to the Palestinian community and even killing people.</a:t>
            </a:r>
          </a:p>
          <a:p>
            <a:r>
              <a:rPr lang="en-US" altLang="it-CH"/>
              <a:t>Photo: Fires, apparently set by settlers, on land of Burin Village, Nablus District, 19 June 2008. </a:t>
            </a:r>
          </a:p>
          <a:p>
            <a:endParaRPr lang="en-US" altLang="it-CH"/>
          </a:p>
          <a:p>
            <a:r>
              <a:rPr lang="en-US" altLang="it-CH"/>
              <a:t>http://en.wikipedia.org/wiki/Price_tag_policy</a:t>
            </a:r>
          </a:p>
          <a:p>
            <a:r>
              <a:rPr lang="en-US" altLang="it-CH"/>
              <a:t>https://en.wikipedia.org/wiki/List_of_Israeli_price_tag_attacks</a:t>
            </a:r>
            <a:endParaRPr lang="it-CH" altLang="it-CH"/>
          </a:p>
        </p:txBody>
      </p:sp>
      <p:sp>
        <p:nvSpPr>
          <p:cNvPr id="236548" name="Segnaposto numero diapositiva 3">
            <a:extLst>
              <a:ext uri="{FF2B5EF4-FFF2-40B4-BE49-F238E27FC236}">
                <a16:creationId xmlns:a16="http://schemas.microsoft.com/office/drawing/2014/main" id="{51B89D6A-127B-5485-0BC0-5D1ACDE1B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C1F02-6F20-41EE-A33A-FCDA2CC2CDC0}" type="slidenum">
              <a:rPr lang="it-CH" altLang="en-US" smtClean="0"/>
              <a:pPr>
                <a:spcBef>
                  <a:spcPct val="0"/>
                </a:spcBef>
              </a:pPr>
              <a:t>77</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ABA28D05-94B0-3E01-8767-CC7CDAFF6B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95110F4F-D8B8-E31C-9813-A194B2345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8596" name="Segnaposto numero diapositiva 3">
            <a:extLst>
              <a:ext uri="{FF2B5EF4-FFF2-40B4-BE49-F238E27FC236}">
                <a16:creationId xmlns:a16="http://schemas.microsoft.com/office/drawing/2014/main" id="{D3A4C55B-5C01-E992-D092-AABECDA5B8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170DB3-22F2-4B26-AA1D-D11A1C36B11F}" type="slidenum">
              <a:rPr lang="it-CH" altLang="en-US" smtClean="0">
                <a:latin typeface="Calibri" panose="020F0502020204030204" pitchFamily="34" charset="0"/>
              </a:rPr>
              <a:pPr/>
              <a:t>78</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52508228-42F3-B2A2-374E-E211D013AA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34585D18-A98D-AFD3-AD17-174378B06F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0644" name="Segnaposto numero diapositiva 3">
            <a:extLst>
              <a:ext uri="{FF2B5EF4-FFF2-40B4-BE49-F238E27FC236}">
                <a16:creationId xmlns:a16="http://schemas.microsoft.com/office/drawing/2014/main" id="{21575449-B072-3893-9959-B1F48E29C5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E523F-6EC2-4DEF-B360-8FA9B8BD98CB}" type="slidenum">
              <a:rPr lang="it-CH" altLang="en-US" smtClean="0"/>
              <a:pPr>
                <a:spcBef>
                  <a:spcPct val="0"/>
                </a:spcBef>
              </a:pPr>
              <a:t>79</a:t>
            </a:fld>
            <a:endParaRPr lang="it-CH"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832F8839-6750-57B3-E8EE-C6E1B2117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EEF70CA6-312E-1FD3-508A-40FD9C66E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Since 1948 the destruction of Palestinian wells and water sources has been systematic.</a:t>
            </a:r>
          </a:p>
          <a:p>
            <a:pPr eaLnBrk="1" hangingPunct="1">
              <a:spcBef>
                <a:spcPct val="0"/>
              </a:spcBef>
            </a:pPr>
            <a:r>
              <a:rPr lang="en-US" altLang="it-CH"/>
              <a:t>In 1948 there was also a case of poisoning of the wells of Akko by the Zionists. Since some English soldiers also died, the two responsible were shot.</a:t>
            </a:r>
            <a:endParaRPr lang="it-CH" altLang="it-CH"/>
          </a:p>
        </p:txBody>
      </p:sp>
      <p:sp>
        <p:nvSpPr>
          <p:cNvPr id="242692" name="Segnaposto numero diapositiva 3">
            <a:extLst>
              <a:ext uri="{FF2B5EF4-FFF2-40B4-BE49-F238E27FC236}">
                <a16:creationId xmlns:a16="http://schemas.microsoft.com/office/drawing/2014/main" id="{3D096BCE-F76F-15FE-C55D-FB63B1161F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E42F60-C197-45AE-9073-948D59DAE09D}"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4564CAF3-FF9F-C223-1E7B-31B639E94E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BD59E4-12AB-449E-A63B-1D401C0025D4}"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244739" name="Rectangle 2">
            <a:extLst>
              <a:ext uri="{FF2B5EF4-FFF2-40B4-BE49-F238E27FC236}">
                <a16:creationId xmlns:a16="http://schemas.microsoft.com/office/drawing/2014/main" id="{0DD397FC-BC18-FC12-58DF-290965093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82D30F3F-7CC6-AADD-16E8-2B7E0DCA3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Diagram of the Applied Research Institute of Jerusalem    </a:t>
            </a:r>
          </a:p>
          <a:p>
            <a:pPr eaLnBrk="1" hangingPunct="1">
              <a:spcBef>
                <a:spcPct val="0"/>
              </a:spcBef>
            </a:pPr>
            <a:r>
              <a:rPr lang="en-US" altLang="it-CH"/>
              <a:t>The Israelis consume per capita about 4 times more water than Palestinians in the Occupied Territories </a:t>
            </a:r>
          </a:p>
          <a:p>
            <a:pPr eaLnBrk="1" hangingPunct="1">
              <a:spcBef>
                <a:spcPct val="0"/>
              </a:spcBef>
            </a:pPr>
            <a:r>
              <a:rPr lang="en-US" altLang="it-CH"/>
              <a:t>In 2010, Amnesty International denounced the unjust usurping of water by Israel. </a:t>
            </a:r>
          </a:p>
          <a:p>
            <a:pPr eaLnBrk="1" hangingPunct="1">
              <a:spcBef>
                <a:spcPct val="0"/>
              </a:spcBef>
            </a:pPr>
            <a:r>
              <a:rPr lang="en-US" altLang="it-CH"/>
              <a:t>The graph does not show the large quantities of water that Israel produces through desalination and imports from abroad. </a:t>
            </a:r>
          </a:p>
          <a:p>
            <a:pPr eaLnBrk="1" hangingPunct="1">
              <a:spcBef>
                <a:spcPct val="0"/>
              </a:spcBef>
            </a:pPr>
            <a:endParaRPr lang="en-US" altLang="it-CH"/>
          </a:p>
          <a:p>
            <a:pPr eaLnBrk="1" hangingPunct="1">
              <a:spcBef>
                <a:spcPct val="0"/>
              </a:spcBef>
            </a:pPr>
            <a:r>
              <a:rPr lang="en-US" altLang="it-CH"/>
              <a:t>Diagram of the Applied Research Institude  Jerusalem    www.arij.org/pub/wconflict/fig.2.gif  -   quantities in mcm/a = million cubic metres per annum</a:t>
            </a:r>
          </a:p>
          <a:p>
            <a:pPr eaLnBrk="1" hangingPunct="1">
              <a:spcBef>
                <a:spcPct val="0"/>
              </a:spcBef>
            </a:pPr>
            <a:endParaRPr lang="en-US" altLang="it-CH"/>
          </a:p>
          <a:p>
            <a:pPr eaLnBrk="1" hangingPunct="1">
              <a:spcBef>
                <a:spcPct val="0"/>
              </a:spcBef>
            </a:pPr>
            <a:r>
              <a:rPr lang="en-US" altLang="it-CH"/>
              <a:t>https://www.amnestyusa.org/pdf/mde150272009en.pdf</a:t>
            </a:r>
          </a:p>
          <a:p>
            <a:pPr eaLnBrk="1" hangingPunct="1">
              <a:spcBef>
                <a:spcPct val="0"/>
              </a:spcBef>
            </a:pPr>
            <a:r>
              <a:rPr lang="en-US" altLang="it-CH"/>
              <a:t>https://en.wikipedia.org/wiki/Water_supply_and_sanitation_in_the_State_of_Palestine</a:t>
            </a:r>
          </a:p>
          <a:p>
            <a:pPr eaLnBrk="1" hangingPunct="1">
              <a:spcBef>
                <a:spcPct val="0"/>
              </a:spcBef>
            </a:pPr>
            <a:endParaRPr lang="en-US" altLang="it-CH"/>
          </a:p>
          <a:p>
            <a:pPr eaLnBrk="1" hangingPunct="1">
              <a:spcBef>
                <a:spcPct val="0"/>
              </a:spcBef>
            </a:pPr>
            <a:r>
              <a:rPr lang="en-US" altLang="it-CH"/>
              <a:t>https://www.youtube.com/watch?v=OQ4bfNulgTM </a:t>
            </a:r>
          </a:p>
          <a:p>
            <a:pPr eaLnBrk="1" hangingPunct="1">
              <a:spcBef>
                <a:spcPct val="0"/>
              </a:spcBef>
            </a:pP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a:extLst>
              <a:ext uri="{FF2B5EF4-FFF2-40B4-BE49-F238E27FC236}">
                <a16:creationId xmlns:a16="http://schemas.microsoft.com/office/drawing/2014/main" id="{35D7EA25-521A-98F0-1F9C-CD2F669FF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Segnaposto note 2">
            <a:extLst>
              <a:ext uri="{FF2B5EF4-FFF2-40B4-BE49-F238E27FC236}">
                <a16:creationId xmlns:a16="http://schemas.microsoft.com/office/drawing/2014/main" id="{7E5A14C0-AFF4-F65A-8938-CEE53B67C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7812" name="Segnaposto numero diapositiva 3">
            <a:extLst>
              <a:ext uri="{FF2B5EF4-FFF2-40B4-BE49-F238E27FC236}">
                <a16:creationId xmlns:a16="http://schemas.microsoft.com/office/drawing/2014/main" id="{D293C633-2DD8-60CF-F6DB-3CFD5CD7EB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597500-D4BC-497C-8504-3D12B8D0868E}" type="slidenum">
              <a:rPr lang="it-CH" altLang="en-US" smtClean="0">
                <a:latin typeface="Calibri" panose="020F0502020204030204" pitchFamily="34" charset="0"/>
              </a:rPr>
              <a:pPr/>
              <a:t>83</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AA3960C-8299-A4C1-42A2-C62FA17C6C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B72EDF31-613D-5358-4C88-BC39F210A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has bombed the Gaza Strip </a:t>
            </a:r>
            <a:r>
              <a:rPr lang="en-GB" altLang="it-CH"/>
              <a:t>nonstop</a:t>
            </a:r>
            <a:r>
              <a:rPr lang="en-US" altLang="it-CH"/>
              <a:t> for 3 weeks from the sky, from land and sea.  The photograph to the right, second from top, shows the explosion of a white </a:t>
            </a:r>
            <a:r>
              <a:rPr lang="en-GB" altLang="it-CH"/>
              <a:t>phosphorus</a:t>
            </a:r>
            <a:r>
              <a:rPr lang="en-US" altLang="it-CH"/>
              <a:t> bomb.</a:t>
            </a:r>
          </a:p>
          <a:p>
            <a:pPr eaLnBrk="1" hangingPunct="1">
              <a:spcBef>
                <a:spcPct val="0"/>
              </a:spcBef>
            </a:pPr>
            <a:r>
              <a:rPr lang="en-US" altLang="it-CH"/>
              <a:t>Officially the bombardment was in retaliation for missiles fired from the Strip by Hamas, but in reality it was because an election was near, an operation orchestrated by the executive members of the Kadima party, also </a:t>
            </a:r>
            <a:r>
              <a:rPr lang="en-GB" altLang="it-CH"/>
              <a:t>favoured</a:t>
            </a:r>
            <a:r>
              <a:rPr lang="en-US" altLang="it-CH"/>
              <a:t> by the presidential void in the USA.</a:t>
            </a:r>
          </a:p>
          <a:p>
            <a:pPr eaLnBrk="1" hangingPunct="1">
              <a:spcBef>
                <a:spcPct val="0"/>
              </a:spcBef>
            </a:pPr>
            <a:r>
              <a:rPr lang="en-US" altLang="it-CH"/>
              <a:t>In 2012, Israel bombed the Gaza Strip for a week: 170 dead and 1200 injured and massive damage. </a:t>
            </a:r>
            <a:br>
              <a:rPr lang="en-US" altLang="it-CH"/>
            </a:br>
            <a:r>
              <a:rPr lang="en-US" altLang="it-CH"/>
              <a:t>Israel has also invaded the Gaza Strip by land with tanks and armored bulldozers.</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http://simple.wikipedia.org/wiki/Gaza_war</a:t>
            </a:r>
          </a:p>
          <a:p>
            <a:pPr eaLnBrk="1" hangingPunct="1">
              <a:spcBef>
                <a:spcPct val="0"/>
              </a:spcBef>
            </a:pPr>
            <a:r>
              <a:rPr lang="it-IT" altLang="it-CH">
                <a:solidFill>
                  <a:srgbClr val="000000"/>
                </a:solidFill>
              </a:rPr>
              <a:t>http://en.wikipedia.org/wiki/2014_Israel%E2%80%93Gaza_conflict</a:t>
            </a:r>
          </a:p>
          <a:p>
            <a:pPr eaLnBrk="1" hangingPunct="1">
              <a:spcBef>
                <a:spcPct val="0"/>
              </a:spcBef>
            </a:pPr>
            <a:r>
              <a:rPr lang="it-IT" altLang="it-CH">
                <a:solidFill>
                  <a:srgbClr val="000000"/>
                </a:solidFill>
              </a:rPr>
              <a:t>http://en.wikipedia.org/wiki/Cast_Lead</a:t>
            </a:r>
          </a:p>
          <a:p>
            <a:pPr eaLnBrk="1" hangingPunct="1">
              <a:spcBef>
                <a:spcPct val="0"/>
              </a:spcBef>
            </a:pPr>
            <a:r>
              <a:rPr lang="it-IT" altLang="it-CH">
                <a:solidFill>
                  <a:srgbClr val="000000"/>
                </a:solidFill>
              </a:rPr>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http://en.wikipedia.org/wiki/Dahiya_doctrine</a:t>
            </a:r>
          </a:p>
          <a:p>
            <a:pPr eaLnBrk="1" hangingPunct="1">
              <a:spcBef>
                <a:spcPct val="0"/>
              </a:spcBef>
            </a:pPr>
            <a:r>
              <a:rPr lang="it-IT" altLang="it-CH">
                <a:solidFill>
                  <a:srgbClr val="000000"/>
                </a:solidFill>
              </a:rPr>
              <a:t>http://en.wikipedia.org/wiki/Hannibal_Directive</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251908" name="Slide Number Placeholder 3">
            <a:extLst>
              <a:ext uri="{FF2B5EF4-FFF2-40B4-BE49-F238E27FC236}">
                <a16:creationId xmlns:a16="http://schemas.microsoft.com/office/drawing/2014/main" id="{A4107CAC-8127-2972-7F7F-5D9A65DAA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7233D6-3F56-481E-8A92-A307D86A2059}" type="slidenum">
              <a:rPr lang="it-IT" altLang="it-CH" smtClean="0">
                <a:solidFill>
                  <a:srgbClr val="000000"/>
                </a:solidFill>
                <a:latin typeface="Arial" panose="020B0604020202020204" pitchFamily="34" charset="0"/>
              </a:rPr>
              <a:pPr>
                <a:spcBef>
                  <a:spcPct val="0"/>
                </a:spcBef>
              </a:pPr>
              <a:t>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2023 – After a attack carried out by Hamas, Israel forced 1.2 million people to flee to the southern Gaza Strip. Then Israel bombed the northern of the Gaza Strip and also bombed the southern Gaza Strip and invaded the entire Strip. The population has declined into starvation.</a:t>
            </a:r>
          </a:p>
          <a:p>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91</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2023 The Gaza Strip turns into a pile of rubble - more than 20 thousand deaths</a:t>
            </a:r>
          </a:p>
        </p:txBody>
      </p:sp>
      <p:sp>
        <p:nvSpPr>
          <p:cNvPr id="4" name="Segnaposto numero diapositiva 3"/>
          <p:cNvSpPr>
            <a:spLocks noGrp="1"/>
          </p:cNvSpPr>
          <p:nvPr>
            <p:ph type="sldNum" sz="quarter" idx="5"/>
          </p:nvPr>
        </p:nvSpPr>
        <p:spPr/>
        <p:txBody>
          <a:bodyPr/>
          <a:lstStyle/>
          <a:p>
            <a:pPr>
              <a:defRPr/>
            </a:pPr>
            <a:fld id="{F88E493B-0D4D-4521-9308-A592BCE41B74}" type="slidenum">
              <a:rPr lang="it-CH" altLang="en-US" smtClean="0"/>
              <a:pPr>
                <a:defRPr/>
              </a:pPr>
              <a:t>92</a:t>
            </a:fld>
            <a:endParaRPr lang="it-CH" altLang="en-US"/>
          </a:p>
        </p:txBody>
      </p:sp>
    </p:spTree>
    <p:extLst>
      <p:ext uri="{BB962C8B-B14F-4D97-AF65-F5344CB8AC3E}">
        <p14:creationId xmlns:p14="http://schemas.microsoft.com/office/powerpoint/2010/main" val="3242342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4DBD5B49-3DCC-2298-1FD1-7FC9BD066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3B1DDB7F-42B0-E6C3-7E6A-9371EABACE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2013 ai palestinesi è rimasto circa il 9% della Palestina storica</a:t>
            </a:r>
          </a:p>
        </p:txBody>
      </p:sp>
      <p:sp>
        <p:nvSpPr>
          <p:cNvPr id="259076" name="Segnaposto numero diapositiva 3">
            <a:extLst>
              <a:ext uri="{FF2B5EF4-FFF2-40B4-BE49-F238E27FC236}">
                <a16:creationId xmlns:a16="http://schemas.microsoft.com/office/drawing/2014/main" id="{C09CA7AA-167E-B1EB-49E2-232606EA6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213497-9B54-4B7D-9F67-589B6C13D58D}" type="slidenum">
              <a:rPr lang="it-CH" altLang="en-US" smtClean="0"/>
              <a:pPr>
                <a:spcBef>
                  <a:spcPct val="0"/>
                </a:spcBef>
              </a:pPr>
              <a:t>93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EE0B2ED-F186-EC45-83FD-BF7F5912B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43793630-F6B3-B7D5-97BD-E15CF1596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10A19DBF-4F6E-9590-71D3-1D30839DC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3D4D43-BFD9-45DC-B2D4-1F597F8E8D62}" type="slidenum">
              <a:rPr lang="it-CH" altLang="en-US" smtClean="0"/>
              <a:pPr>
                <a:spcBef>
                  <a:spcPct val="0"/>
                </a:spcBef>
              </a:pPr>
              <a:t>10</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57C82E1-BDBA-B88C-1891-5999A9202C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88AC4F-306D-4857-AEC0-D013AA5CB7EE}" type="slidenum">
              <a:rPr lang="it-IT" altLang="en-US" smtClean="0"/>
              <a:pPr/>
              <a:t>94</a:t>
            </a:fld>
            <a:endParaRPr lang="it-IT" altLang="en-US"/>
          </a:p>
        </p:txBody>
      </p:sp>
      <p:sp>
        <p:nvSpPr>
          <p:cNvPr id="261123" name="Rectangle 2">
            <a:extLst>
              <a:ext uri="{FF2B5EF4-FFF2-40B4-BE49-F238E27FC236}">
                <a16:creationId xmlns:a16="http://schemas.microsoft.com/office/drawing/2014/main" id="{5E16030F-6A25-7972-3D49-166F10DD6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C3079788-6F53-ECCC-738F-9952644BB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Israel occupies an area of ​​20,000 square kilometers (about half the size of Switzerland) and has a population of 7 million inhabitants, of which approximately 20% are Arabs with Israeli passports.</a:t>
            </a:r>
          </a:p>
          <a:p>
            <a:pPr eaLnBrk="1" hangingPunct="1"/>
            <a:r>
              <a:rPr lang="en-US" altLang="en-US"/>
              <a:t>The West Bank has a surface area of ​​5,500 square kilometers (approximately double the size of the Canton of Ticino) and has 2.4 million inhabitants; 1.4 million inhabitants live in the Gaza Strip on an area of ​​378 square kilometers (one of the highest densities in the world); the Golan has an area of ​​1154 km2 and has 50,000 inhabitants.</a:t>
            </a:r>
            <a:endParaRPr lang="it-IT"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D2C4A56A-BC65-39BD-A1C9-6B4F47B261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a:extLst>
              <a:ext uri="{FF2B5EF4-FFF2-40B4-BE49-F238E27FC236}">
                <a16:creationId xmlns:a16="http://schemas.microsoft.com/office/drawing/2014/main" id="{25A3957A-8668-7EA7-55D7-65FFF969C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dirty="0"/>
              <a:t>http://www.ifamericansknew.org/</a:t>
            </a:r>
          </a:p>
          <a:p>
            <a:pPr eaLnBrk="1" hangingPunct="1">
              <a:spcBef>
                <a:spcPct val="0"/>
              </a:spcBef>
            </a:pPr>
            <a:r>
              <a:rPr lang="en-US" altLang="it-CH" dirty="0"/>
              <a:t>http://en.wikipedia.org/wiki/List_of_Israeli_assassinations</a:t>
            </a:r>
          </a:p>
          <a:p>
            <a:pPr eaLnBrk="1" hangingPunct="1">
              <a:spcBef>
                <a:spcPct val="0"/>
              </a:spcBef>
            </a:pPr>
            <a:endParaRPr lang="en-US" altLang="it-CH" dirty="0"/>
          </a:p>
          <a:p>
            <a:pPr eaLnBrk="1" hangingPunct="1">
              <a:spcBef>
                <a:spcPct val="0"/>
              </a:spcBef>
            </a:pPr>
            <a:r>
              <a:rPr lang="en-US" altLang="it-CH" dirty="0"/>
              <a:t>https://israel-massacres.com/</a:t>
            </a:r>
          </a:p>
          <a:p>
            <a:pPr eaLnBrk="1" hangingPunct="1">
              <a:spcBef>
                <a:spcPct val="0"/>
              </a:spcBef>
            </a:pPr>
            <a:endParaRPr lang="en-US" altLang="it-CH" dirty="0"/>
          </a:p>
          <a:p>
            <a:pPr eaLnBrk="1" hangingPunct="1">
              <a:spcBef>
                <a:spcPct val="0"/>
              </a:spcBef>
            </a:pPr>
            <a:endParaRPr lang="en-US" altLang="it-CH" dirty="0"/>
          </a:p>
        </p:txBody>
      </p:sp>
      <p:sp>
        <p:nvSpPr>
          <p:cNvPr id="263172" name="Slide Number Placeholder 3">
            <a:extLst>
              <a:ext uri="{FF2B5EF4-FFF2-40B4-BE49-F238E27FC236}">
                <a16:creationId xmlns:a16="http://schemas.microsoft.com/office/drawing/2014/main" id="{093270B5-4B90-4C96-B65B-4B36A4C5BE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40FC7-A2DC-4885-B872-D8E25560D296}" type="slidenum">
              <a:rPr lang="it-IT" altLang="it-CH" smtClean="0">
                <a:solidFill>
                  <a:srgbClr val="000000"/>
                </a:solidFill>
                <a:latin typeface="Arial" panose="020B0604020202020204" pitchFamily="34" charset="0"/>
              </a:rPr>
              <a:pPr>
                <a:spcBef>
                  <a:spcPct val="0"/>
                </a:spcBef>
              </a:pPr>
              <a:t>95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05655C7C-7F2B-F7D8-D3BC-F13836A8A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524C50CC-BE55-F434-055B-39AC34B546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a:t>
            </a:r>
          </a:p>
          <a:p>
            <a:r>
              <a:rPr lang="it-CH" altLang="it-CH"/>
              <a:t>Iniziativa di pace araba · Opzione giordana · Piano Lieberman · Accordo di Ginevra · Hudna · Piano di disimpegno unilaterale israeliano · Piano di riallineamento israeliano</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endParaRPr lang="it-CH" altLang="it-CH"/>
          </a:p>
          <a:p>
            <a:endParaRPr lang="it-CH" altLang="it-CH"/>
          </a:p>
        </p:txBody>
      </p:sp>
      <p:sp>
        <p:nvSpPr>
          <p:cNvPr id="265220" name="Segnaposto numero diapositiva 3">
            <a:extLst>
              <a:ext uri="{FF2B5EF4-FFF2-40B4-BE49-F238E27FC236}">
                <a16:creationId xmlns:a16="http://schemas.microsoft.com/office/drawing/2014/main" id="{1B55C081-9A86-A76C-91F0-32D1DB8BD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A0BCB-8972-4DB7-85EE-1C2C9703CC52}" type="slidenum">
              <a:rPr lang="it-CH" altLang="en-US" smtClean="0">
                <a:solidFill>
                  <a:srgbClr val="000000"/>
                </a:solidFill>
              </a:rPr>
              <a:pPr>
                <a:spcBef>
                  <a:spcPct val="0"/>
                </a:spcBef>
              </a:pPr>
              <a:t>96</a:t>
            </a:fld>
            <a:endParaRPr lang="it-CH"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BA54B1D2-62BA-494C-3DCB-A289A7A61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015BB3D4-1AC0-4671-7AE2-BE3BC0153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7268" name="Segnaposto numero diapositiva 3">
            <a:extLst>
              <a:ext uri="{FF2B5EF4-FFF2-40B4-BE49-F238E27FC236}">
                <a16:creationId xmlns:a16="http://schemas.microsoft.com/office/drawing/2014/main" id="{B43897BC-FF66-1AE9-8E75-99B9653AB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0904BE-60BB-4211-B28F-0D1E7D7283D8}" type="slidenum">
              <a:rPr lang="it-CH" altLang="en-US" smtClean="0"/>
              <a:pPr>
                <a:spcBef>
                  <a:spcPct val="0"/>
                </a:spcBef>
              </a:pPr>
              <a:t>97</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F014ABDE-0C7A-12CD-9B77-FE83AEF84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2420D-DA1B-475F-BF20-9B84FDE8B833}" type="slidenum">
              <a:rPr lang="it-IT" altLang="it-CH" smtClean="0">
                <a:solidFill>
                  <a:srgbClr val="000000"/>
                </a:solidFill>
                <a:latin typeface="Arial" panose="020B0604020202020204" pitchFamily="34" charset="0"/>
              </a:rPr>
              <a:pPr>
                <a:spcBef>
                  <a:spcPct val="0"/>
                </a:spcBef>
              </a:pPr>
              <a:t>98</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D60E977C-1AA2-2765-5DA7-3109D3B2BA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A2408B43-C23F-D45F-7D8C-6998AA1EB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Palestinian refugees differ from other refugees because they have also lost their nationality and are stateless: in fact their nation does not exist anymore and has not since the British mandate of Palestine ended, so they do not have a country to which one day they might return and do not have their own internationally recognized identity documents.</a:t>
            </a:r>
          </a:p>
          <a:p>
            <a:pPr eaLnBrk="1" hangingPunct="1">
              <a:spcBef>
                <a:spcPct val="0"/>
              </a:spcBef>
            </a:pPr>
            <a:endParaRPr lang="en-US" altLang="it-CH"/>
          </a:p>
          <a:p>
            <a:pPr eaLnBrk="1" hangingPunct="1">
              <a:spcBef>
                <a:spcPct val="0"/>
              </a:spcBef>
            </a:pPr>
            <a:r>
              <a:rPr lang="en-US" altLang="it-CH"/>
              <a:t>http://en.wikipedia.org/wiki/Palestinian_diaspora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46E2577A-4063-8FF8-A659-33A42A9FA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0466CD89-1DF9-98A9-DF10-7CDC3ABA6F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When this photo was taken, Yarmouk camp was still hosting around 15,000 refugees (initially around 100,000).</a:t>
            </a:r>
          </a:p>
          <a:p>
            <a:endParaRPr lang="it-CH" altLang="it-CH"/>
          </a:p>
          <a:p>
            <a:r>
              <a:rPr lang="it-CH" altLang="it-CH"/>
              <a:t>http://en.wikipedia.org/wiki/Yarmouk_Camp</a:t>
            </a:r>
          </a:p>
          <a:p>
            <a:r>
              <a:rPr lang="it-CH" altLang="it-CH"/>
              <a:t>http://www.theguardian.com/world/2014/feb/26/queue-food-syria-yarmouk-camp-desperation-refugees</a:t>
            </a:r>
          </a:p>
        </p:txBody>
      </p:sp>
      <p:sp>
        <p:nvSpPr>
          <p:cNvPr id="271364" name="Segnaposto numero diapositiva 3">
            <a:extLst>
              <a:ext uri="{FF2B5EF4-FFF2-40B4-BE49-F238E27FC236}">
                <a16:creationId xmlns:a16="http://schemas.microsoft.com/office/drawing/2014/main" id="{CE9750F1-B6B0-F70B-0896-E2F62EF7A1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1D5C71-59CD-41E5-82BE-809AEAFFF939}" type="slidenum">
              <a:rPr lang="it-CH" altLang="en-US" smtClean="0">
                <a:solidFill>
                  <a:srgbClr val="000000"/>
                </a:solidFill>
              </a:rPr>
              <a:pPr>
                <a:spcBef>
                  <a:spcPct val="0"/>
                </a:spcBef>
              </a:pPr>
              <a:t>99</a:t>
            </a:fld>
            <a:endParaRPr lang="it-CH"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F73763A9-A497-3E89-CB17-01AC5E0286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DD0843FB-BEDF-878A-C987-32C147296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Una gran parte dei profughi ospitati in questo campo sono Siriani, ma ci sono pure molti Palestinesi che già erano profughi in Siria.</a:t>
            </a:r>
          </a:p>
          <a:p>
            <a:endParaRPr lang="it-CH" altLang="it-CH"/>
          </a:p>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273412" name="Segnaposto numero diapositiva 3">
            <a:extLst>
              <a:ext uri="{FF2B5EF4-FFF2-40B4-BE49-F238E27FC236}">
                <a16:creationId xmlns:a16="http://schemas.microsoft.com/office/drawing/2014/main" id="{9240C183-CA05-8112-7D62-A7464920A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676E2-51CA-441B-986E-BBADA41A9A30}" type="slidenum">
              <a:rPr lang="it-CH" altLang="en-US" smtClean="0"/>
              <a:pPr>
                <a:spcBef>
                  <a:spcPct val="0"/>
                </a:spcBef>
              </a:pPr>
              <a:t>100</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177999E8-E781-042B-3E58-F63AC7AF9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C89E659F-349B-B10C-1F21-7FA60B0A4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275460" name="Segnaposto numero diapositiva 3">
            <a:extLst>
              <a:ext uri="{FF2B5EF4-FFF2-40B4-BE49-F238E27FC236}">
                <a16:creationId xmlns:a16="http://schemas.microsoft.com/office/drawing/2014/main" id="{0BDF3C69-4690-0521-902D-8926AF755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0DC88-F963-4E59-A98D-865E3E73BF25}" type="slidenum">
              <a:rPr lang="it-CH" altLang="en-US" smtClean="0"/>
              <a:pPr>
                <a:spcBef>
                  <a:spcPct val="0"/>
                </a:spcBef>
              </a:pPr>
              <a:t>101</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77FFD73C-FA59-AB66-AB7C-4291F0D88C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B4EC4713-4B7A-50CF-A9FE-C46BBA633B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 mentionned: the Ittites, the Mongols, Napoleon, </a:t>
            </a:r>
          </a:p>
        </p:txBody>
      </p:sp>
      <p:sp>
        <p:nvSpPr>
          <p:cNvPr id="106500" name="Segnaposto numero diapositiva 3">
            <a:extLst>
              <a:ext uri="{FF2B5EF4-FFF2-40B4-BE49-F238E27FC236}">
                <a16:creationId xmlns:a16="http://schemas.microsoft.com/office/drawing/2014/main" id="{45E63A9E-7837-3B28-A5B9-87494E10A8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01B123-7A64-446D-B3FF-C7F93ED39C59}" type="slidenum">
              <a:rPr lang="it-CH" altLang="en-US" smtClean="0">
                <a:latin typeface="Calibri" panose="020F0502020204030204" pitchFamily="34" charset="0"/>
              </a:rPr>
              <a:pPr/>
              <a:t>11</a:t>
            </a:fld>
            <a:endParaRPr lang="it-CH"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C70BE779-F9BA-D23D-0EE1-BAF9B1116B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4740759-6B8D-B6C3-9ECE-41FA642C55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D4912F-79DF-ED92-CDCD-9153F080D238}"/>
              </a:ext>
            </a:extLst>
          </p:cNvPr>
          <p:cNvSpPr>
            <a:spLocks noGrp="1" noChangeArrowheads="1"/>
          </p:cNvSpPr>
          <p:nvPr>
            <p:ph type="sldNum" sz="quarter" idx="12"/>
          </p:nvPr>
        </p:nvSpPr>
        <p:spPr/>
        <p:txBody>
          <a:bodyPr/>
          <a:lstStyle>
            <a:lvl1pPr>
              <a:defRPr/>
            </a:lvl1pPr>
          </a:lstStyle>
          <a:p>
            <a:pPr>
              <a:defRPr/>
            </a:pPr>
            <a:fld id="{93158C2A-694D-42EF-8CB5-51E20D8A29D3}" type="slidenum">
              <a:rPr lang="fr-FR" altLang="en-US"/>
              <a:pPr>
                <a:defRPr/>
              </a:pPr>
              <a:t>‹N›</a:t>
            </a:fld>
            <a:endParaRPr lang="fr-FR" altLang="en-US"/>
          </a:p>
        </p:txBody>
      </p:sp>
    </p:spTree>
    <p:extLst>
      <p:ext uri="{BB962C8B-B14F-4D97-AF65-F5344CB8AC3E}">
        <p14:creationId xmlns:p14="http://schemas.microsoft.com/office/powerpoint/2010/main" val="5449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C95F4362-A0F8-39A3-05AB-32763CA5A3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6544DD2-72F9-F019-2FC3-362DBA3512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A2DA38B-CAAB-1021-B441-0F9CE26AD6EE}"/>
              </a:ext>
            </a:extLst>
          </p:cNvPr>
          <p:cNvSpPr>
            <a:spLocks noGrp="1" noChangeArrowheads="1"/>
          </p:cNvSpPr>
          <p:nvPr>
            <p:ph type="sldNum" sz="quarter" idx="12"/>
          </p:nvPr>
        </p:nvSpPr>
        <p:spPr/>
        <p:txBody>
          <a:bodyPr/>
          <a:lstStyle>
            <a:lvl1pPr>
              <a:defRPr/>
            </a:lvl1pPr>
          </a:lstStyle>
          <a:p>
            <a:pPr>
              <a:defRPr/>
            </a:pPr>
            <a:fld id="{BDDCFCB0-6E01-414E-9EB7-306BEA2BCB4D}" type="slidenum">
              <a:rPr lang="fr-FR" altLang="en-US"/>
              <a:pPr>
                <a:defRPr/>
              </a:pPr>
              <a:t>‹N›</a:t>
            </a:fld>
            <a:endParaRPr lang="fr-FR" altLang="en-US"/>
          </a:p>
        </p:txBody>
      </p:sp>
    </p:spTree>
    <p:extLst>
      <p:ext uri="{BB962C8B-B14F-4D97-AF65-F5344CB8AC3E}">
        <p14:creationId xmlns:p14="http://schemas.microsoft.com/office/powerpoint/2010/main" val="104407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FB353D0B-49C4-3402-5BA0-54D1BDA74E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74ED661-27A0-712F-C17B-DEA86DD594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82B5546-2F74-D3F5-8F82-02CFBDD867A8}"/>
              </a:ext>
            </a:extLst>
          </p:cNvPr>
          <p:cNvSpPr>
            <a:spLocks noGrp="1" noChangeArrowheads="1"/>
          </p:cNvSpPr>
          <p:nvPr>
            <p:ph type="sldNum" sz="quarter" idx="12"/>
          </p:nvPr>
        </p:nvSpPr>
        <p:spPr/>
        <p:txBody>
          <a:bodyPr/>
          <a:lstStyle>
            <a:lvl1pPr>
              <a:defRPr/>
            </a:lvl1pPr>
          </a:lstStyle>
          <a:p>
            <a:pPr>
              <a:defRPr/>
            </a:pPr>
            <a:fld id="{E529D25B-0755-4C0B-9190-EE5B54F91E4B}" type="slidenum">
              <a:rPr lang="fr-FR" altLang="en-US"/>
              <a:pPr>
                <a:defRPr/>
              </a:pPr>
              <a:t>‹N›</a:t>
            </a:fld>
            <a:endParaRPr lang="fr-FR" altLang="en-US"/>
          </a:p>
        </p:txBody>
      </p:sp>
    </p:spTree>
    <p:extLst>
      <p:ext uri="{BB962C8B-B14F-4D97-AF65-F5344CB8AC3E}">
        <p14:creationId xmlns:p14="http://schemas.microsoft.com/office/powerpoint/2010/main" val="257362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75B4891-6698-44E7-746C-50B86F8B8C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C44417BB-8724-4A97-2714-15BEDF62A4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4176523A-02F1-A26B-9F9B-A103D03B107A}"/>
              </a:ext>
            </a:extLst>
          </p:cNvPr>
          <p:cNvSpPr>
            <a:spLocks noGrp="1" noChangeArrowheads="1"/>
          </p:cNvSpPr>
          <p:nvPr>
            <p:ph type="sldNum" sz="quarter" idx="12"/>
          </p:nvPr>
        </p:nvSpPr>
        <p:spPr/>
        <p:txBody>
          <a:bodyPr/>
          <a:lstStyle>
            <a:lvl1pPr>
              <a:defRPr/>
            </a:lvl1pPr>
          </a:lstStyle>
          <a:p>
            <a:pPr>
              <a:defRPr/>
            </a:pPr>
            <a:fld id="{2A475E14-4BD6-4663-97C2-7DE17635FF8E}" type="slidenum">
              <a:rPr lang="it-IT" altLang="en-US"/>
              <a:pPr>
                <a:defRPr/>
              </a:pPr>
              <a:t>‹N›</a:t>
            </a:fld>
            <a:endParaRPr lang="it-IT" altLang="en-US"/>
          </a:p>
        </p:txBody>
      </p:sp>
    </p:spTree>
    <p:extLst>
      <p:ext uri="{BB962C8B-B14F-4D97-AF65-F5344CB8AC3E}">
        <p14:creationId xmlns:p14="http://schemas.microsoft.com/office/powerpoint/2010/main" val="1141965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D8143-23CD-F1CA-5732-F98200CDC4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E9F9ED4-623E-332E-69D8-D5328D7636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536E66D-CBFA-9859-EC91-1F80BFA50AA4}"/>
              </a:ext>
            </a:extLst>
          </p:cNvPr>
          <p:cNvSpPr>
            <a:spLocks noGrp="1" noChangeArrowheads="1"/>
          </p:cNvSpPr>
          <p:nvPr>
            <p:ph type="sldNum" sz="quarter" idx="12"/>
          </p:nvPr>
        </p:nvSpPr>
        <p:spPr/>
        <p:txBody>
          <a:bodyPr/>
          <a:lstStyle>
            <a:lvl1pPr>
              <a:defRPr/>
            </a:lvl1pPr>
          </a:lstStyle>
          <a:p>
            <a:pPr>
              <a:defRPr/>
            </a:pPr>
            <a:fld id="{C79A6EC1-8A5D-4971-8E17-197946383912}" type="slidenum">
              <a:rPr lang="it-IT" altLang="en-US"/>
              <a:pPr>
                <a:defRPr/>
              </a:pPr>
              <a:t>‹N›</a:t>
            </a:fld>
            <a:endParaRPr lang="it-IT" altLang="en-US"/>
          </a:p>
        </p:txBody>
      </p:sp>
    </p:spTree>
    <p:extLst>
      <p:ext uri="{BB962C8B-B14F-4D97-AF65-F5344CB8AC3E}">
        <p14:creationId xmlns:p14="http://schemas.microsoft.com/office/powerpoint/2010/main" val="181891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0D9772C-1200-8A99-DD68-32C85D5972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FF656C2-3B3E-81E4-C36E-E739A310D9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FF93B53-B576-E3F0-6FE8-A60BD84BF965}"/>
              </a:ext>
            </a:extLst>
          </p:cNvPr>
          <p:cNvSpPr>
            <a:spLocks noGrp="1" noChangeArrowheads="1"/>
          </p:cNvSpPr>
          <p:nvPr>
            <p:ph type="sldNum" sz="quarter" idx="12"/>
          </p:nvPr>
        </p:nvSpPr>
        <p:spPr/>
        <p:txBody>
          <a:bodyPr/>
          <a:lstStyle>
            <a:lvl1pPr>
              <a:defRPr/>
            </a:lvl1pPr>
          </a:lstStyle>
          <a:p>
            <a:pPr>
              <a:defRPr/>
            </a:pPr>
            <a:fld id="{B590C936-C7B0-426B-AB24-18974AE7D16E}" type="slidenum">
              <a:rPr lang="it-IT" altLang="en-US"/>
              <a:pPr>
                <a:defRPr/>
              </a:pPr>
              <a:t>‹N›</a:t>
            </a:fld>
            <a:endParaRPr lang="it-IT" altLang="en-US"/>
          </a:p>
        </p:txBody>
      </p:sp>
    </p:spTree>
    <p:extLst>
      <p:ext uri="{BB962C8B-B14F-4D97-AF65-F5344CB8AC3E}">
        <p14:creationId xmlns:p14="http://schemas.microsoft.com/office/powerpoint/2010/main" val="219776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47711C-6C2B-45B5-6D03-F01E878902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4F1BFA7-EE7B-D116-EEBE-59E65231A3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7397F50-EEAA-BBA0-55A9-B22992BD229F}"/>
              </a:ext>
            </a:extLst>
          </p:cNvPr>
          <p:cNvSpPr>
            <a:spLocks noGrp="1" noChangeArrowheads="1"/>
          </p:cNvSpPr>
          <p:nvPr>
            <p:ph type="sldNum" sz="quarter" idx="12"/>
          </p:nvPr>
        </p:nvSpPr>
        <p:spPr/>
        <p:txBody>
          <a:bodyPr/>
          <a:lstStyle>
            <a:lvl1pPr>
              <a:defRPr/>
            </a:lvl1pPr>
          </a:lstStyle>
          <a:p>
            <a:pPr>
              <a:defRPr/>
            </a:pPr>
            <a:fld id="{E61F3274-9E17-469F-ACA3-F0BF108F4A85}" type="slidenum">
              <a:rPr lang="it-IT" altLang="en-US"/>
              <a:pPr>
                <a:defRPr/>
              </a:pPr>
              <a:t>‹N›</a:t>
            </a:fld>
            <a:endParaRPr lang="it-IT" altLang="en-US"/>
          </a:p>
        </p:txBody>
      </p:sp>
    </p:spTree>
    <p:extLst>
      <p:ext uri="{BB962C8B-B14F-4D97-AF65-F5344CB8AC3E}">
        <p14:creationId xmlns:p14="http://schemas.microsoft.com/office/powerpoint/2010/main" val="86979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B9F45A-0BFA-670B-0282-00BAD24FE2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4F57E1D-CA37-A667-C95B-B1A49DCBFF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6F5B7E8-847F-DDC9-272C-3A19A0B27C5B}"/>
              </a:ext>
            </a:extLst>
          </p:cNvPr>
          <p:cNvSpPr>
            <a:spLocks noGrp="1" noChangeArrowheads="1"/>
          </p:cNvSpPr>
          <p:nvPr>
            <p:ph type="sldNum" sz="quarter" idx="12"/>
          </p:nvPr>
        </p:nvSpPr>
        <p:spPr/>
        <p:txBody>
          <a:bodyPr/>
          <a:lstStyle>
            <a:lvl1pPr>
              <a:defRPr/>
            </a:lvl1pPr>
          </a:lstStyle>
          <a:p>
            <a:pPr>
              <a:defRPr/>
            </a:pPr>
            <a:fld id="{3BD61F35-8E5D-4D55-BCD9-D9047DA2A405}" type="slidenum">
              <a:rPr lang="fr-FR" altLang="en-US"/>
              <a:pPr>
                <a:defRPr/>
              </a:pPr>
              <a:t>‹N›</a:t>
            </a:fld>
            <a:endParaRPr lang="fr-FR" altLang="en-US"/>
          </a:p>
        </p:txBody>
      </p:sp>
    </p:spTree>
    <p:extLst>
      <p:ext uri="{BB962C8B-B14F-4D97-AF65-F5344CB8AC3E}">
        <p14:creationId xmlns:p14="http://schemas.microsoft.com/office/powerpoint/2010/main" val="262170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F38779-34D1-AF58-FE9C-C7A91289E0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9B4CE72-C2AF-FBAD-437A-0D5CD9F9D4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CE1B24-6E72-21DC-E61C-B866391C6F90}"/>
              </a:ext>
            </a:extLst>
          </p:cNvPr>
          <p:cNvSpPr>
            <a:spLocks noGrp="1" noChangeArrowheads="1"/>
          </p:cNvSpPr>
          <p:nvPr>
            <p:ph type="sldNum" sz="quarter" idx="12"/>
          </p:nvPr>
        </p:nvSpPr>
        <p:spPr/>
        <p:txBody>
          <a:bodyPr/>
          <a:lstStyle>
            <a:lvl1pPr>
              <a:defRPr/>
            </a:lvl1pPr>
          </a:lstStyle>
          <a:p>
            <a:pPr>
              <a:defRPr/>
            </a:pPr>
            <a:fld id="{E4A9BECC-BC8C-44AA-8308-666C5595C9C3}" type="slidenum">
              <a:rPr lang="fr-FR" altLang="en-US"/>
              <a:pPr>
                <a:defRPr/>
              </a:pPr>
              <a:t>‹N›</a:t>
            </a:fld>
            <a:endParaRPr lang="fr-FR" altLang="en-US"/>
          </a:p>
        </p:txBody>
      </p:sp>
    </p:spTree>
    <p:extLst>
      <p:ext uri="{BB962C8B-B14F-4D97-AF65-F5344CB8AC3E}">
        <p14:creationId xmlns:p14="http://schemas.microsoft.com/office/powerpoint/2010/main" val="61012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1A935F-C789-5470-3EB4-D8B13D3D6C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85C7AB3-F649-7384-D885-2827A487F2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63A6BE8-270C-2843-1818-C8105C4A866E}"/>
              </a:ext>
            </a:extLst>
          </p:cNvPr>
          <p:cNvSpPr>
            <a:spLocks noGrp="1" noChangeArrowheads="1"/>
          </p:cNvSpPr>
          <p:nvPr>
            <p:ph type="sldNum" sz="quarter" idx="12"/>
          </p:nvPr>
        </p:nvSpPr>
        <p:spPr/>
        <p:txBody>
          <a:bodyPr/>
          <a:lstStyle>
            <a:lvl1pPr>
              <a:defRPr/>
            </a:lvl1pPr>
          </a:lstStyle>
          <a:p>
            <a:pPr>
              <a:defRPr/>
            </a:pPr>
            <a:fld id="{E439BCB7-45DF-4438-AE0C-268A4023D3DC}" type="slidenum">
              <a:rPr lang="fr-FR" altLang="en-US"/>
              <a:pPr>
                <a:defRPr/>
              </a:pPr>
              <a:t>‹N›</a:t>
            </a:fld>
            <a:endParaRPr lang="fr-FR" altLang="en-US"/>
          </a:p>
        </p:txBody>
      </p:sp>
    </p:spTree>
    <p:extLst>
      <p:ext uri="{BB962C8B-B14F-4D97-AF65-F5344CB8AC3E}">
        <p14:creationId xmlns:p14="http://schemas.microsoft.com/office/powerpoint/2010/main" val="362253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319596-BAEB-9D3E-0E39-025FDA4667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557CD4-63DB-F8D4-A76B-825A8A78EA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191A297-AA47-3117-B7BC-1D510471E4EB}"/>
              </a:ext>
            </a:extLst>
          </p:cNvPr>
          <p:cNvSpPr>
            <a:spLocks noGrp="1" noChangeArrowheads="1"/>
          </p:cNvSpPr>
          <p:nvPr>
            <p:ph type="sldNum" sz="quarter" idx="12"/>
          </p:nvPr>
        </p:nvSpPr>
        <p:spPr/>
        <p:txBody>
          <a:bodyPr/>
          <a:lstStyle>
            <a:lvl1pPr>
              <a:defRPr/>
            </a:lvl1pPr>
          </a:lstStyle>
          <a:p>
            <a:pPr>
              <a:defRPr/>
            </a:pPr>
            <a:fld id="{954A5086-A6F0-4BCA-9502-4831DB603EDB}" type="slidenum">
              <a:rPr lang="fr-FR" altLang="en-US"/>
              <a:pPr>
                <a:defRPr/>
              </a:pPr>
              <a:t>‹N›</a:t>
            </a:fld>
            <a:endParaRPr lang="fr-FR" altLang="en-US"/>
          </a:p>
        </p:txBody>
      </p:sp>
    </p:spTree>
    <p:extLst>
      <p:ext uri="{BB962C8B-B14F-4D97-AF65-F5344CB8AC3E}">
        <p14:creationId xmlns:p14="http://schemas.microsoft.com/office/powerpoint/2010/main" val="403085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D7D5A633-01C6-E18D-1027-44591C46A4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1F24D53-A8B0-5F51-FB47-435DCD28FB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05B62D-9E16-7D3B-F70E-F089F5FA5758}"/>
              </a:ext>
            </a:extLst>
          </p:cNvPr>
          <p:cNvSpPr>
            <a:spLocks noGrp="1" noChangeArrowheads="1"/>
          </p:cNvSpPr>
          <p:nvPr>
            <p:ph type="sldNum" sz="quarter" idx="12"/>
          </p:nvPr>
        </p:nvSpPr>
        <p:spPr/>
        <p:txBody>
          <a:bodyPr/>
          <a:lstStyle>
            <a:lvl1pPr>
              <a:defRPr/>
            </a:lvl1pPr>
          </a:lstStyle>
          <a:p>
            <a:pPr>
              <a:defRPr/>
            </a:pPr>
            <a:fld id="{65EA0482-A8DF-44A3-8CDC-4B0CBF7E9A53}" type="slidenum">
              <a:rPr lang="fr-FR" altLang="en-US"/>
              <a:pPr>
                <a:defRPr/>
              </a:pPr>
              <a:t>‹N›</a:t>
            </a:fld>
            <a:endParaRPr lang="fr-FR" altLang="en-US"/>
          </a:p>
        </p:txBody>
      </p:sp>
    </p:spTree>
    <p:extLst>
      <p:ext uri="{BB962C8B-B14F-4D97-AF65-F5344CB8AC3E}">
        <p14:creationId xmlns:p14="http://schemas.microsoft.com/office/powerpoint/2010/main" val="3001275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4CEC6D-C9AA-0246-93AD-D9078DCF2D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2B5F79C-572C-58ED-23BC-E274E78A73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DF322C9-103E-29CA-AB97-715A8C3B40CA}"/>
              </a:ext>
            </a:extLst>
          </p:cNvPr>
          <p:cNvSpPr>
            <a:spLocks noGrp="1" noChangeArrowheads="1"/>
          </p:cNvSpPr>
          <p:nvPr>
            <p:ph type="sldNum" sz="quarter" idx="12"/>
          </p:nvPr>
        </p:nvSpPr>
        <p:spPr/>
        <p:txBody>
          <a:bodyPr/>
          <a:lstStyle>
            <a:lvl1pPr>
              <a:defRPr/>
            </a:lvl1pPr>
          </a:lstStyle>
          <a:p>
            <a:pPr>
              <a:defRPr/>
            </a:pPr>
            <a:fld id="{53BDC3CB-EDBB-40CB-A7B3-F29484715C0A}" type="slidenum">
              <a:rPr lang="fr-FR" altLang="en-US"/>
              <a:pPr>
                <a:defRPr/>
              </a:pPr>
              <a:t>‹N›</a:t>
            </a:fld>
            <a:endParaRPr lang="fr-FR" altLang="en-US"/>
          </a:p>
        </p:txBody>
      </p:sp>
    </p:spTree>
    <p:extLst>
      <p:ext uri="{BB962C8B-B14F-4D97-AF65-F5344CB8AC3E}">
        <p14:creationId xmlns:p14="http://schemas.microsoft.com/office/powerpoint/2010/main" val="17736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7134C5-F196-D588-A09F-60E001D29D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B7B6FA6-EFBF-C938-E5DC-523FF34381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1ED602B-289C-1D70-F10F-7ADE02EC81F7}"/>
              </a:ext>
            </a:extLst>
          </p:cNvPr>
          <p:cNvSpPr>
            <a:spLocks noGrp="1" noChangeArrowheads="1"/>
          </p:cNvSpPr>
          <p:nvPr>
            <p:ph type="sldNum" sz="quarter" idx="12"/>
          </p:nvPr>
        </p:nvSpPr>
        <p:spPr/>
        <p:txBody>
          <a:bodyPr/>
          <a:lstStyle>
            <a:lvl1pPr>
              <a:defRPr/>
            </a:lvl1pPr>
          </a:lstStyle>
          <a:p>
            <a:pPr>
              <a:defRPr/>
            </a:pPr>
            <a:fld id="{167DA6ED-89D9-43A5-A8C1-9FF7F52C3020}" type="slidenum">
              <a:rPr lang="fr-FR" altLang="en-US"/>
              <a:pPr>
                <a:defRPr/>
              </a:pPr>
              <a:t>‹N›</a:t>
            </a:fld>
            <a:endParaRPr lang="fr-FR" altLang="en-US"/>
          </a:p>
        </p:txBody>
      </p:sp>
    </p:spTree>
    <p:extLst>
      <p:ext uri="{BB962C8B-B14F-4D97-AF65-F5344CB8AC3E}">
        <p14:creationId xmlns:p14="http://schemas.microsoft.com/office/powerpoint/2010/main" val="3617822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84B115-62B4-2799-8D35-1A70F8996D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FD2D5C30-23E7-8714-B1AC-A6F7FFAFB3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828736D-318E-5758-FD04-B50665F47CC4}"/>
              </a:ext>
            </a:extLst>
          </p:cNvPr>
          <p:cNvSpPr>
            <a:spLocks noGrp="1" noChangeArrowheads="1"/>
          </p:cNvSpPr>
          <p:nvPr>
            <p:ph type="sldNum" sz="quarter" idx="12"/>
          </p:nvPr>
        </p:nvSpPr>
        <p:spPr/>
        <p:txBody>
          <a:bodyPr/>
          <a:lstStyle>
            <a:lvl1pPr>
              <a:defRPr/>
            </a:lvl1pPr>
          </a:lstStyle>
          <a:p>
            <a:pPr>
              <a:defRPr/>
            </a:pPr>
            <a:fld id="{46F32EB2-CF82-4FDD-AF17-8988E4703F09}" type="slidenum">
              <a:rPr lang="fr-FR" altLang="en-US"/>
              <a:pPr>
                <a:defRPr/>
              </a:pPr>
              <a:t>‹N›</a:t>
            </a:fld>
            <a:endParaRPr lang="fr-FR" altLang="en-US"/>
          </a:p>
        </p:txBody>
      </p:sp>
    </p:spTree>
    <p:extLst>
      <p:ext uri="{BB962C8B-B14F-4D97-AF65-F5344CB8AC3E}">
        <p14:creationId xmlns:p14="http://schemas.microsoft.com/office/powerpoint/2010/main" val="3796246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988068-AE3C-A554-2497-264FEE56CF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72F858CE-12BA-3D2E-CCA3-372F0EF418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8923928-E2BE-0570-853B-E6335B440378}"/>
              </a:ext>
            </a:extLst>
          </p:cNvPr>
          <p:cNvSpPr>
            <a:spLocks noGrp="1" noChangeArrowheads="1"/>
          </p:cNvSpPr>
          <p:nvPr>
            <p:ph type="sldNum" sz="quarter" idx="12"/>
          </p:nvPr>
        </p:nvSpPr>
        <p:spPr/>
        <p:txBody>
          <a:bodyPr/>
          <a:lstStyle>
            <a:lvl1pPr>
              <a:defRPr/>
            </a:lvl1pPr>
          </a:lstStyle>
          <a:p>
            <a:pPr>
              <a:defRPr/>
            </a:pPr>
            <a:fld id="{08574FD7-05B4-411F-A1B0-ABABD3CDED80}" type="slidenum">
              <a:rPr lang="fr-FR" altLang="en-US"/>
              <a:pPr>
                <a:defRPr/>
              </a:pPr>
              <a:t>‹N›</a:t>
            </a:fld>
            <a:endParaRPr lang="fr-FR" altLang="en-US"/>
          </a:p>
        </p:txBody>
      </p:sp>
    </p:spTree>
    <p:extLst>
      <p:ext uri="{BB962C8B-B14F-4D97-AF65-F5344CB8AC3E}">
        <p14:creationId xmlns:p14="http://schemas.microsoft.com/office/powerpoint/2010/main" val="3442160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6EE0A1-ABF3-CDCA-3872-04B81073DB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770FF82-4607-B1BD-385F-EE949E8A98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C3A1B98-41A6-D12A-CD2A-F781375E9384}"/>
              </a:ext>
            </a:extLst>
          </p:cNvPr>
          <p:cNvSpPr>
            <a:spLocks noGrp="1" noChangeArrowheads="1"/>
          </p:cNvSpPr>
          <p:nvPr>
            <p:ph type="sldNum" sz="quarter" idx="12"/>
          </p:nvPr>
        </p:nvSpPr>
        <p:spPr/>
        <p:txBody>
          <a:bodyPr/>
          <a:lstStyle>
            <a:lvl1pPr>
              <a:defRPr/>
            </a:lvl1pPr>
          </a:lstStyle>
          <a:p>
            <a:pPr>
              <a:defRPr/>
            </a:pPr>
            <a:fld id="{D9FEC9E2-0C3F-442A-A1DC-36310BDF1C95}" type="slidenum">
              <a:rPr lang="fr-FR" altLang="en-US"/>
              <a:pPr>
                <a:defRPr/>
              </a:pPr>
              <a:t>‹N›</a:t>
            </a:fld>
            <a:endParaRPr lang="fr-FR" altLang="en-US"/>
          </a:p>
        </p:txBody>
      </p:sp>
    </p:spTree>
    <p:extLst>
      <p:ext uri="{BB962C8B-B14F-4D97-AF65-F5344CB8AC3E}">
        <p14:creationId xmlns:p14="http://schemas.microsoft.com/office/powerpoint/2010/main" val="500586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5F8E6D-8BB0-247F-5166-CB028338BF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FF8E4F4-185C-FD26-AFD1-2E32838475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71BAE8C-478E-EBC1-DD33-005FFD6DCAC6}"/>
              </a:ext>
            </a:extLst>
          </p:cNvPr>
          <p:cNvSpPr>
            <a:spLocks noGrp="1" noChangeArrowheads="1"/>
          </p:cNvSpPr>
          <p:nvPr>
            <p:ph type="sldNum" sz="quarter" idx="12"/>
          </p:nvPr>
        </p:nvSpPr>
        <p:spPr/>
        <p:txBody>
          <a:bodyPr/>
          <a:lstStyle>
            <a:lvl1pPr>
              <a:defRPr/>
            </a:lvl1pPr>
          </a:lstStyle>
          <a:p>
            <a:pPr>
              <a:defRPr/>
            </a:pPr>
            <a:fld id="{FC50B84D-4B34-43CE-8274-703E3918DDB1}" type="slidenum">
              <a:rPr lang="fr-FR" altLang="en-US"/>
              <a:pPr>
                <a:defRPr/>
              </a:pPr>
              <a:t>‹N›</a:t>
            </a:fld>
            <a:endParaRPr lang="fr-FR" altLang="en-US"/>
          </a:p>
        </p:txBody>
      </p:sp>
    </p:spTree>
    <p:extLst>
      <p:ext uri="{BB962C8B-B14F-4D97-AF65-F5344CB8AC3E}">
        <p14:creationId xmlns:p14="http://schemas.microsoft.com/office/powerpoint/2010/main" val="1192000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51E269-9F97-DFEA-2F4A-8C56CD6339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46C0967-1A40-DF7F-3013-8F11B3F8D5E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0C56A9F-6DFB-E224-C76F-92FE41ADD80C}"/>
              </a:ext>
            </a:extLst>
          </p:cNvPr>
          <p:cNvSpPr>
            <a:spLocks noGrp="1" noChangeArrowheads="1"/>
          </p:cNvSpPr>
          <p:nvPr>
            <p:ph type="sldNum" sz="quarter" idx="12"/>
          </p:nvPr>
        </p:nvSpPr>
        <p:spPr/>
        <p:txBody>
          <a:bodyPr/>
          <a:lstStyle>
            <a:lvl1pPr>
              <a:defRPr/>
            </a:lvl1pPr>
          </a:lstStyle>
          <a:p>
            <a:pPr>
              <a:defRPr/>
            </a:pPr>
            <a:fld id="{DD64BACA-3C6F-459F-AEF2-71FB62C271C5}" type="slidenum">
              <a:rPr lang="fr-FR" altLang="en-US"/>
              <a:pPr>
                <a:defRPr/>
              </a:pPr>
              <a:t>‹N›</a:t>
            </a:fld>
            <a:endParaRPr lang="fr-FR" altLang="en-US"/>
          </a:p>
        </p:txBody>
      </p:sp>
    </p:spTree>
    <p:extLst>
      <p:ext uri="{BB962C8B-B14F-4D97-AF65-F5344CB8AC3E}">
        <p14:creationId xmlns:p14="http://schemas.microsoft.com/office/powerpoint/2010/main" val="1092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1D95F7-47E2-B6EF-6F1B-5CB413371B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4019763-401B-602E-27ED-CB55F7244C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663EE5-FC7C-E3D3-6768-EC082D7DB9AA}"/>
              </a:ext>
            </a:extLst>
          </p:cNvPr>
          <p:cNvSpPr>
            <a:spLocks noGrp="1" noChangeArrowheads="1"/>
          </p:cNvSpPr>
          <p:nvPr>
            <p:ph type="sldNum" sz="quarter" idx="12"/>
          </p:nvPr>
        </p:nvSpPr>
        <p:spPr/>
        <p:txBody>
          <a:bodyPr/>
          <a:lstStyle>
            <a:lvl1pPr>
              <a:defRPr/>
            </a:lvl1pPr>
          </a:lstStyle>
          <a:p>
            <a:pPr>
              <a:defRPr/>
            </a:pPr>
            <a:fld id="{3C5D67F1-6522-4AC6-9B4D-D55518DD4AC7}" type="slidenum">
              <a:rPr lang="fr-FR" altLang="en-US"/>
              <a:pPr>
                <a:defRPr/>
              </a:pPr>
              <a:t>‹N›</a:t>
            </a:fld>
            <a:endParaRPr lang="fr-FR" altLang="en-US"/>
          </a:p>
        </p:txBody>
      </p:sp>
    </p:spTree>
    <p:extLst>
      <p:ext uri="{BB962C8B-B14F-4D97-AF65-F5344CB8AC3E}">
        <p14:creationId xmlns:p14="http://schemas.microsoft.com/office/powerpoint/2010/main" val="3963201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DE5960-0564-65A1-690A-90D02FF56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28F7234-DCCA-589F-E9E8-DD1A507200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4301EEA-8EC6-8243-E31E-353C2A094A1F}"/>
              </a:ext>
            </a:extLst>
          </p:cNvPr>
          <p:cNvSpPr>
            <a:spLocks noGrp="1" noChangeArrowheads="1"/>
          </p:cNvSpPr>
          <p:nvPr>
            <p:ph type="sldNum" sz="quarter" idx="12"/>
          </p:nvPr>
        </p:nvSpPr>
        <p:spPr/>
        <p:txBody>
          <a:bodyPr/>
          <a:lstStyle>
            <a:lvl1pPr>
              <a:defRPr/>
            </a:lvl1pPr>
          </a:lstStyle>
          <a:p>
            <a:pPr>
              <a:defRPr/>
            </a:pPr>
            <a:fld id="{7914103C-8197-4ECA-90BB-9F780F575CDE}" type="slidenum">
              <a:rPr lang="fr-FR" altLang="en-US"/>
              <a:pPr>
                <a:defRPr/>
              </a:pPr>
              <a:t>‹N›</a:t>
            </a:fld>
            <a:endParaRPr lang="fr-FR" altLang="en-US"/>
          </a:p>
        </p:txBody>
      </p:sp>
    </p:spTree>
    <p:extLst>
      <p:ext uri="{BB962C8B-B14F-4D97-AF65-F5344CB8AC3E}">
        <p14:creationId xmlns:p14="http://schemas.microsoft.com/office/powerpoint/2010/main" val="651853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DD08768-F90F-0C6D-0191-926B7EBEB0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FDB7572-E0F5-D489-8F25-67B0BED004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43304CE-36F8-C153-56B2-7737B3079182}"/>
              </a:ext>
            </a:extLst>
          </p:cNvPr>
          <p:cNvSpPr>
            <a:spLocks noGrp="1" noChangeArrowheads="1"/>
          </p:cNvSpPr>
          <p:nvPr>
            <p:ph type="sldNum" sz="quarter" idx="12"/>
          </p:nvPr>
        </p:nvSpPr>
        <p:spPr/>
        <p:txBody>
          <a:bodyPr/>
          <a:lstStyle>
            <a:lvl1pPr>
              <a:defRPr/>
            </a:lvl1pPr>
          </a:lstStyle>
          <a:p>
            <a:pPr>
              <a:defRPr/>
            </a:pPr>
            <a:fld id="{9B2912F6-9DE8-4085-AB9B-6117EBA08824}" type="slidenum">
              <a:rPr lang="fr-FR" altLang="en-US"/>
              <a:pPr>
                <a:defRPr/>
              </a:pPr>
              <a:t>‹N›</a:t>
            </a:fld>
            <a:endParaRPr lang="fr-FR" altLang="en-US"/>
          </a:p>
        </p:txBody>
      </p:sp>
    </p:spTree>
    <p:extLst>
      <p:ext uri="{BB962C8B-B14F-4D97-AF65-F5344CB8AC3E}">
        <p14:creationId xmlns:p14="http://schemas.microsoft.com/office/powerpoint/2010/main" val="3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491E5C-629E-F791-B555-36AC8C4C45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07B6ADA-6CF1-9653-484E-56D3B6057D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EDE2E2E-068B-D1ED-A484-C83867F2CF19}"/>
              </a:ext>
            </a:extLst>
          </p:cNvPr>
          <p:cNvSpPr>
            <a:spLocks noGrp="1" noChangeArrowheads="1"/>
          </p:cNvSpPr>
          <p:nvPr>
            <p:ph type="sldNum" sz="quarter" idx="12"/>
          </p:nvPr>
        </p:nvSpPr>
        <p:spPr/>
        <p:txBody>
          <a:bodyPr/>
          <a:lstStyle>
            <a:lvl1pPr>
              <a:defRPr/>
            </a:lvl1pPr>
          </a:lstStyle>
          <a:p>
            <a:pPr>
              <a:defRPr/>
            </a:pPr>
            <a:fld id="{713CD1B3-6516-4CF0-B444-7062742ADF68}" type="slidenum">
              <a:rPr lang="fr-FR" altLang="en-US"/>
              <a:pPr>
                <a:defRPr/>
              </a:pPr>
              <a:t>‹N›</a:t>
            </a:fld>
            <a:endParaRPr lang="fr-FR" altLang="en-US"/>
          </a:p>
        </p:txBody>
      </p:sp>
    </p:spTree>
    <p:extLst>
      <p:ext uri="{BB962C8B-B14F-4D97-AF65-F5344CB8AC3E}">
        <p14:creationId xmlns:p14="http://schemas.microsoft.com/office/powerpoint/2010/main" val="3203431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C1CFD4-A729-0E76-F962-7B2E4079B2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62CDCE1-380C-2786-EEE3-60B0B31263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0941DD6-6634-D6E5-C1AC-0340C1FE907D}"/>
              </a:ext>
            </a:extLst>
          </p:cNvPr>
          <p:cNvSpPr>
            <a:spLocks noGrp="1" noChangeArrowheads="1"/>
          </p:cNvSpPr>
          <p:nvPr>
            <p:ph type="sldNum" sz="quarter" idx="12"/>
          </p:nvPr>
        </p:nvSpPr>
        <p:spPr/>
        <p:txBody>
          <a:bodyPr/>
          <a:lstStyle>
            <a:lvl1pPr>
              <a:defRPr/>
            </a:lvl1pPr>
          </a:lstStyle>
          <a:p>
            <a:pPr>
              <a:defRPr/>
            </a:pPr>
            <a:fld id="{0A464FC9-2E11-4C5D-B8C7-B46BF6D6DFE2}" type="slidenum">
              <a:rPr lang="fr-FR" altLang="en-US"/>
              <a:pPr>
                <a:defRPr/>
              </a:pPr>
              <a:t>‹N›</a:t>
            </a:fld>
            <a:endParaRPr lang="fr-FR" altLang="en-US"/>
          </a:p>
        </p:txBody>
      </p:sp>
    </p:spTree>
    <p:extLst>
      <p:ext uri="{BB962C8B-B14F-4D97-AF65-F5344CB8AC3E}">
        <p14:creationId xmlns:p14="http://schemas.microsoft.com/office/powerpoint/2010/main" val="208210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4980F9-D3B3-38B3-744D-2880427065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CFDFD362-5A19-84E2-8AF7-C1A96D5753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0686635-9279-F5B2-757B-8DA44CFF6FA0}"/>
              </a:ext>
            </a:extLst>
          </p:cNvPr>
          <p:cNvSpPr>
            <a:spLocks noGrp="1" noChangeArrowheads="1"/>
          </p:cNvSpPr>
          <p:nvPr>
            <p:ph type="sldNum" sz="quarter" idx="12"/>
          </p:nvPr>
        </p:nvSpPr>
        <p:spPr/>
        <p:txBody>
          <a:bodyPr/>
          <a:lstStyle>
            <a:lvl1pPr>
              <a:defRPr/>
            </a:lvl1pPr>
          </a:lstStyle>
          <a:p>
            <a:pPr>
              <a:defRPr/>
            </a:pPr>
            <a:fld id="{8E7E6398-23EA-4002-853A-B57A1DDD6457}" type="slidenum">
              <a:rPr lang="fr-FR" altLang="en-US"/>
              <a:pPr>
                <a:defRPr/>
              </a:pPr>
              <a:t>‹N›</a:t>
            </a:fld>
            <a:endParaRPr lang="fr-FR" altLang="en-US"/>
          </a:p>
        </p:txBody>
      </p:sp>
    </p:spTree>
    <p:extLst>
      <p:ext uri="{BB962C8B-B14F-4D97-AF65-F5344CB8AC3E}">
        <p14:creationId xmlns:p14="http://schemas.microsoft.com/office/powerpoint/2010/main" val="284504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3FFF89-B0F7-A657-BE0F-5F0D4053CF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F3C1D58-AC35-C49A-5291-E16D52D1CD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C58AFB4-B754-41C2-866B-BB6B921610A8}"/>
              </a:ext>
            </a:extLst>
          </p:cNvPr>
          <p:cNvSpPr>
            <a:spLocks noGrp="1" noChangeArrowheads="1"/>
          </p:cNvSpPr>
          <p:nvPr>
            <p:ph type="sldNum" sz="quarter" idx="12"/>
          </p:nvPr>
        </p:nvSpPr>
        <p:spPr/>
        <p:txBody>
          <a:bodyPr/>
          <a:lstStyle>
            <a:lvl1pPr>
              <a:defRPr/>
            </a:lvl1pPr>
          </a:lstStyle>
          <a:p>
            <a:pPr>
              <a:defRPr/>
            </a:pPr>
            <a:fld id="{39A45013-CE47-4345-B316-0B97C15C1621}" type="slidenum">
              <a:rPr lang="fr-FR" altLang="en-US"/>
              <a:pPr>
                <a:defRPr/>
              </a:pPr>
              <a:t>‹N›</a:t>
            </a:fld>
            <a:endParaRPr lang="fr-FR" altLang="en-US"/>
          </a:p>
        </p:txBody>
      </p:sp>
    </p:spTree>
    <p:extLst>
      <p:ext uri="{BB962C8B-B14F-4D97-AF65-F5344CB8AC3E}">
        <p14:creationId xmlns:p14="http://schemas.microsoft.com/office/powerpoint/2010/main" val="70295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222A8F-23E7-C00E-24A9-5D58A03B46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3CBF2CA-2112-DD0D-96E3-FE197E8FD1B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4DB398-560C-C2DC-2666-89FBE4517232}"/>
              </a:ext>
            </a:extLst>
          </p:cNvPr>
          <p:cNvSpPr>
            <a:spLocks noGrp="1" noChangeArrowheads="1"/>
          </p:cNvSpPr>
          <p:nvPr>
            <p:ph type="sldNum" sz="quarter" idx="12"/>
          </p:nvPr>
        </p:nvSpPr>
        <p:spPr/>
        <p:txBody>
          <a:bodyPr/>
          <a:lstStyle>
            <a:lvl1pPr>
              <a:defRPr/>
            </a:lvl1pPr>
          </a:lstStyle>
          <a:p>
            <a:pPr>
              <a:defRPr/>
            </a:pPr>
            <a:fld id="{ECD23A81-B2B2-4948-B1C0-C19BD2FEF1BD}" type="slidenum">
              <a:rPr lang="it-IT" altLang="en-US"/>
              <a:pPr>
                <a:defRPr/>
              </a:pPr>
              <a:t>‹N›</a:t>
            </a:fld>
            <a:endParaRPr lang="it-IT" altLang="en-US"/>
          </a:p>
        </p:txBody>
      </p:sp>
    </p:spTree>
    <p:extLst>
      <p:ext uri="{BB962C8B-B14F-4D97-AF65-F5344CB8AC3E}">
        <p14:creationId xmlns:p14="http://schemas.microsoft.com/office/powerpoint/2010/main" val="81902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BF2810-66E9-3FB8-B61E-E0DBFFA5FF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3A022AB-0DBF-62F1-0161-71536A0FA5D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227123-1620-A721-9922-88C332558650}"/>
              </a:ext>
            </a:extLst>
          </p:cNvPr>
          <p:cNvSpPr>
            <a:spLocks noGrp="1" noChangeArrowheads="1"/>
          </p:cNvSpPr>
          <p:nvPr>
            <p:ph type="sldNum" sz="quarter" idx="12"/>
          </p:nvPr>
        </p:nvSpPr>
        <p:spPr/>
        <p:txBody>
          <a:bodyPr/>
          <a:lstStyle>
            <a:lvl1pPr>
              <a:defRPr/>
            </a:lvl1pPr>
          </a:lstStyle>
          <a:p>
            <a:pPr>
              <a:defRPr/>
            </a:pPr>
            <a:fld id="{825FF503-21C4-44F5-B763-B08BF5028426}" type="slidenum">
              <a:rPr lang="it-IT" altLang="en-US"/>
              <a:pPr>
                <a:defRPr/>
              </a:pPr>
              <a:t>‹N›</a:t>
            </a:fld>
            <a:endParaRPr lang="it-IT" altLang="en-US"/>
          </a:p>
        </p:txBody>
      </p:sp>
    </p:spTree>
    <p:extLst>
      <p:ext uri="{BB962C8B-B14F-4D97-AF65-F5344CB8AC3E}">
        <p14:creationId xmlns:p14="http://schemas.microsoft.com/office/powerpoint/2010/main" val="558647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F0FEB5-DF63-34B4-BF6B-D5865E9466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DA5FE99-EBA5-4513-80BD-887E9BE3BC1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A1A889-314B-7FD6-DF7E-FF6FBD0F5711}"/>
              </a:ext>
            </a:extLst>
          </p:cNvPr>
          <p:cNvSpPr>
            <a:spLocks noGrp="1" noChangeArrowheads="1"/>
          </p:cNvSpPr>
          <p:nvPr>
            <p:ph type="sldNum" sz="quarter" idx="12"/>
          </p:nvPr>
        </p:nvSpPr>
        <p:spPr/>
        <p:txBody>
          <a:bodyPr/>
          <a:lstStyle>
            <a:lvl1pPr>
              <a:defRPr/>
            </a:lvl1pPr>
          </a:lstStyle>
          <a:p>
            <a:pPr>
              <a:defRPr/>
            </a:pPr>
            <a:fld id="{9091A480-2214-4E82-83F9-309A87BF410C}" type="slidenum">
              <a:rPr lang="it-IT" altLang="en-US"/>
              <a:pPr>
                <a:defRPr/>
              </a:pPr>
              <a:t>‹N›</a:t>
            </a:fld>
            <a:endParaRPr lang="it-IT" altLang="en-US"/>
          </a:p>
        </p:txBody>
      </p:sp>
    </p:spTree>
    <p:extLst>
      <p:ext uri="{BB962C8B-B14F-4D97-AF65-F5344CB8AC3E}">
        <p14:creationId xmlns:p14="http://schemas.microsoft.com/office/powerpoint/2010/main" val="342001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9C6FD-8782-AA5D-0011-8BE06CADCD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073B2C6-2D75-262B-B563-71479BD4EC1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F63DCD-9094-BDAD-E9E5-77FCA318CAA5}"/>
              </a:ext>
            </a:extLst>
          </p:cNvPr>
          <p:cNvSpPr>
            <a:spLocks noGrp="1" noChangeArrowheads="1"/>
          </p:cNvSpPr>
          <p:nvPr>
            <p:ph type="sldNum" sz="quarter" idx="12"/>
          </p:nvPr>
        </p:nvSpPr>
        <p:spPr/>
        <p:txBody>
          <a:bodyPr/>
          <a:lstStyle>
            <a:lvl1pPr>
              <a:defRPr/>
            </a:lvl1pPr>
          </a:lstStyle>
          <a:p>
            <a:pPr>
              <a:defRPr/>
            </a:pPr>
            <a:fld id="{F3651B6B-3D35-4806-BA4C-275F63B1B789}" type="slidenum">
              <a:rPr lang="it-IT" altLang="en-US"/>
              <a:pPr>
                <a:defRPr/>
              </a:pPr>
              <a:t>‹N›</a:t>
            </a:fld>
            <a:endParaRPr lang="it-IT" altLang="en-US"/>
          </a:p>
        </p:txBody>
      </p:sp>
    </p:spTree>
    <p:extLst>
      <p:ext uri="{BB962C8B-B14F-4D97-AF65-F5344CB8AC3E}">
        <p14:creationId xmlns:p14="http://schemas.microsoft.com/office/powerpoint/2010/main" val="111470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98F1E2-6C4A-FF7D-3ADA-4E56CE1A37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65E8BB7-BFF9-0980-A6A6-129B7E9DC8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BAA996E-3DAF-547A-4AA9-6F5B315134A1}"/>
              </a:ext>
            </a:extLst>
          </p:cNvPr>
          <p:cNvSpPr>
            <a:spLocks noGrp="1" noChangeArrowheads="1"/>
          </p:cNvSpPr>
          <p:nvPr>
            <p:ph type="sldNum" sz="quarter" idx="12"/>
          </p:nvPr>
        </p:nvSpPr>
        <p:spPr/>
        <p:txBody>
          <a:bodyPr/>
          <a:lstStyle>
            <a:lvl1pPr>
              <a:defRPr/>
            </a:lvl1pPr>
          </a:lstStyle>
          <a:p>
            <a:pPr>
              <a:defRPr/>
            </a:pPr>
            <a:fld id="{63E2B741-9E46-4801-A2B0-89ED883F908A}" type="slidenum">
              <a:rPr lang="it-IT" altLang="en-US"/>
              <a:pPr>
                <a:defRPr/>
              </a:pPr>
              <a:t>‹N›</a:t>
            </a:fld>
            <a:endParaRPr lang="it-IT" altLang="en-US"/>
          </a:p>
        </p:txBody>
      </p:sp>
    </p:spTree>
    <p:extLst>
      <p:ext uri="{BB962C8B-B14F-4D97-AF65-F5344CB8AC3E}">
        <p14:creationId xmlns:p14="http://schemas.microsoft.com/office/powerpoint/2010/main" val="3445215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B948122-7075-D084-EDDE-F8F6008A71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28643F3-6A7C-F055-78B3-F7BBB1B61D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4FFE213-0E38-7320-7862-CC37FAC8BFB6}"/>
              </a:ext>
            </a:extLst>
          </p:cNvPr>
          <p:cNvSpPr>
            <a:spLocks noGrp="1" noChangeArrowheads="1"/>
          </p:cNvSpPr>
          <p:nvPr>
            <p:ph type="sldNum" sz="quarter" idx="12"/>
          </p:nvPr>
        </p:nvSpPr>
        <p:spPr/>
        <p:txBody>
          <a:bodyPr/>
          <a:lstStyle>
            <a:lvl1pPr>
              <a:defRPr/>
            </a:lvl1pPr>
          </a:lstStyle>
          <a:p>
            <a:pPr>
              <a:defRPr/>
            </a:pPr>
            <a:fld id="{55E2FE81-EC9A-4A14-82AF-06FA05F24CC8}" type="slidenum">
              <a:rPr lang="it-IT" altLang="en-US"/>
              <a:pPr>
                <a:defRPr/>
              </a:pPr>
              <a:t>‹N›</a:t>
            </a:fld>
            <a:endParaRPr lang="it-IT" altLang="en-US"/>
          </a:p>
        </p:txBody>
      </p:sp>
    </p:spTree>
    <p:extLst>
      <p:ext uri="{BB962C8B-B14F-4D97-AF65-F5344CB8AC3E}">
        <p14:creationId xmlns:p14="http://schemas.microsoft.com/office/powerpoint/2010/main" val="3774458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E0593A-AD1A-D767-E591-A15A377A8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01F47E5-547B-1EA9-6588-5C5992F49B3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8E64357D-830E-7F14-CD61-025EF72E621F}"/>
              </a:ext>
            </a:extLst>
          </p:cNvPr>
          <p:cNvSpPr>
            <a:spLocks noGrp="1" noChangeArrowheads="1"/>
          </p:cNvSpPr>
          <p:nvPr>
            <p:ph type="sldNum" sz="quarter" idx="12"/>
          </p:nvPr>
        </p:nvSpPr>
        <p:spPr/>
        <p:txBody>
          <a:bodyPr/>
          <a:lstStyle>
            <a:lvl1pPr>
              <a:defRPr/>
            </a:lvl1pPr>
          </a:lstStyle>
          <a:p>
            <a:pPr>
              <a:defRPr/>
            </a:pPr>
            <a:fld id="{7661418C-2FE9-4900-B968-0576C7E37427}" type="slidenum">
              <a:rPr lang="it-IT" altLang="en-US"/>
              <a:pPr>
                <a:defRPr/>
              </a:pPr>
              <a:t>‹N›</a:t>
            </a:fld>
            <a:endParaRPr lang="it-IT" altLang="en-US"/>
          </a:p>
        </p:txBody>
      </p:sp>
    </p:spTree>
    <p:extLst>
      <p:ext uri="{BB962C8B-B14F-4D97-AF65-F5344CB8AC3E}">
        <p14:creationId xmlns:p14="http://schemas.microsoft.com/office/powerpoint/2010/main" val="19136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B6BE9F3-3303-2FA6-D2D9-DF18A07783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34EA689-2A42-1AEB-2F66-1AFE4F3AA9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E58D9DE-2EBA-C021-9DA1-6E36382018D7}"/>
              </a:ext>
            </a:extLst>
          </p:cNvPr>
          <p:cNvSpPr>
            <a:spLocks noGrp="1" noChangeArrowheads="1"/>
          </p:cNvSpPr>
          <p:nvPr>
            <p:ph type="sldNum" sz="quarter" idx="12"/>
          </p:nvPr>
        </p:nvSpPr>
        <p:spPr/>
        <p:txBody>
          <a:bodyPr/>
          <a:lstStyle>
            <a:lvl1pPr>
              <a:defRPr/>
            </a:lvl1pPr>
          </a:lstStyle>
          <a:p>
            <a:pPr>
              <a:defRPr/>
            </a:pPr>
            <a:fld id="{18E7284B-49DD-4260-9156-2E9E962BFEC6}" type="slidenum">
              <a:rPr lang="fr-FR" altLang="en-US"/>
              <a:pPr>
                <a:defRPr/>
              </a:pPr>
              <a:t>‹N›</a:t>
            </a:fld>
            <a:endParaRPr lang="fr-FR" altLang="en-US"/>
          </a:p>
        </p:txBody>
      </p:sp>
    </p:spTree>
    <p:extLst>
      <p:ext uri="{BB962C8B-B14F-4D97-AF65-F5344CB8AC3E}">
        <p14:creationId xmlns:p14="http://schemas.microsoft.com/office/powerpoint/2010/main" val="4001226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39C21C-5549-7EE6-A1FA-2E37F194A6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96BCDB-209F-B1E8-679E-BC3E2BFBE6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75664A-3C5C-D633-3DCB-3831CD4F5A12}"/>
              </a:ext>
            </a:extLst>
          </p:cNvPr>
          <p:cNvSpPr>
            <a:spLocks noGrp="1" noChangeArrowheads="1"/>
          </p:cNvSpPr>
          <p:nvPr>
            <p:ph type="sldNum" sz="quarter" idx="12"/>
          </p:nvPr>
        </p:nvSpPr>
        <p:spPr/>
        <p:txBody>
          <a:bodyPr/>
          <a:lstStyle>
            <a:lvl1pPr>
              <a:defRPr/>
            </a:lvl1pPr>
          </a:lstStyle>
          <a:p>
            <a:pPr>
              <a:defRPr/>
            </a:pPr>
            <a:fld id="{23507D53-9A0B-4060-9A95-139BA07193D7}" type="slidenum">
              <a:rPr lang="it-IT" altLang="en-US"/>
              <a:pPr>
                <a:defRPr/>
              </a:pPr>
              <a:t>‹N›</a:t>
            </a:fld>
            <a:endParaRPr lang="it-IT" altLang="en-US"/>
          </a:p>
        </p:txBody>
      </p:sp>
    </p:spTree>
    <p:extLst>
      <p:ext uri="{BB962C8B-B14F-4D97-AF65-F5344CB8AC3E}">
        <p14:creationId xmlns:p14="http://schemas.microsoft.com/office/powerpoint/2010/main" val="25715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03076-0104-3B83-7BDF-33E8724EB2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66509A0-6810-2144-85D4-5AC7468832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34B81B4-86CE-B8EA-0710-68AC40DEA857}"/>
              </a:ext>
            </a:extLst>
          </p:cNvPr>
          <p:cNvSpPr>
            <a:spLocks noGrp="1" noChangeArrowheads="1"/>
          </p:cNvSpPr>
          <p:nvPr>
            <p:ph type="sldNum" sz="quarter" idx="12"/>
          </p:nvPr>
        </p:nvSpPr>
        <p:spPr/>
        <p:txBody>
          <a:bodyPr/>
          <a:lstStyle>
            <a:lvl1pPr>
              <a:defRPr/>
            </a:lvl1pPr>
          </a:lstStyle>
          <a:p>
            <a:pPr>
              <a:defRPr/>
            </a:pPr>
            <a:fld id="{D9DF9C7E-3F51-4C2C-AA7F-E916A730450D}" type="slidenum">
              <a:rPr lang="it-IT" altLang="en-US"/>
              <a:pPr>
                <a:defRPr/>
              </a:pPr>
              <a:t>‹N›</a:t>
            </a:fld>
            <a:endParaRPr lang="it-IT" altLang="en-US"/>
          </a:p>
        </p:txBody>
      </p:sp>
    </p:spTree>
    <p:extLst>
      <p:ext uri="{BB962C8B-B14F-4D97-AF65-F5344CB8AC3E}">
        <p14:creationId xmlns:p14="http://schemas.microsoft.com/office/powerpoint/2010/main" val="3744103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CD40B-409C-1B70-C84D-DFD269B8EB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E8CA526-BFDE-F029-AAA4-81614487FF0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572E29-A918-A397-4EB7-903B2C3E898E}"/>
              </a:ext>
            </a:extLst>
          </p:cNvPr>
          <p:cNvSpPr>
            <a:spLocks noGrp="1" noChangeArrowheads="1"/>
          </p:cNvSpPr>
          <p:nvPr>
            <p:ph type="sldNum" sz="quarter" idx="12"/>
          </p:nvPr>
        </p:nvSpPr>
        <p:spPr/>
        <p:txBody>
          <a:bodyPr/>
          <a:lstStyle>
            <a:lvl1pPr>
              <a:defRPr/>
            </a:lvl1pPr>
          </a:lstStyle>
          <a:p>
            <a:pPr>
              <a:defRPr/>
            </a:pPr>
            <a:fld id="{2DEA017D-6F3B-46AD-997A-AE49856AAE3B}" type="slidenum">
              <a:rPr lang="it-IT" altLang="en-US"/>
              <a:pPr>
                <a:defRPr/>
              </a:pPr>
              <a:t>‹N›</a:t>
            </a:fld>
            <a:endParaRPr lang="it-IT" altLang="en-US"/>
          </a:p>
        </p:txBody>
      </p:sp>
    </p:spTree>
    <p:extLst>
      <p:ext uri="{BB962C8B-B14F-4D97-AF65-F5344CB8AC3E}">
        <p14:creationId xmlns:p14="http://schemas.microsoft.com/office/powerpoint/2010/main" val="4175094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B92BB-10CE-7F5E-942F-3B303DFBBE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5A9B3BB-B9D9-F4F6-BE15-6E1FA74D8B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9C1E6C-29E1-A8A5-F094-1D5F1E5FB5A1}"/>
              </a:ext>
            </a:extLst>
          </p:cNvPr>
          <p:cNvSpPr>
            <a:spLocks noGrp="1" noChangeArrowheads="1"/>
          </p:cNvSpPr>
          <p:nvPr>
            <p:ph type="sldNum" sz="quarter" idx="12"/>
          </p:nvPr>
        </p:nvSpPr>
        <p:spPr/>
        <p:txBody>
          <a:bodyPr/>
          <a:lstStyle>
            <a:lvl1pPr>
              <a:defRPr/>
            </a:lvl1pPr>
          </a:lstStyle>
          <a:p>
            <a:pPr>
              <a:defRPr/>
            </a:pPr>
            <a:fld id="{3C3CE364-85DC-4886-9191-FDF6006D41E5}" type="slidenum">
              <a:rPr lang="it-IT" altLang="en-US"/>
              <a:pPr>
                <a:defRPr/>
              </a:pPr>
              <a:t>‹N›</a:t>
            </a:fld>
            <a:endParaRPr lang="it-IT" altLang="en-US"/>
          </a:p>
        </p:txBody>
      </p:sp>
    </p:spTree>
    <p:extLst>
      <p:ext uri="{BB962C8B-B14F-4D97-AF65-F5344CB8AC3E}">
        <p14:creationId xmlns:p14="http://schemas.microsoft.com/office/powerpoint/2010/main" val="5665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CA93A1-28D0-32A3-EEBF-6ED59CACEE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7B0C8F8-36B2-2BF3-C6FF-A64237D8892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0AB1D5-4A74-351C-A21E-2890EA3DEF82}"/>
              </a:ext>
            </a:extLst>
          </p:cNvPr>
          <p:cNvSpPr>
            <a:spLocks noGrp="1" noChangeArrowheads="1"/>
          </p:cNvSpPr>
          <p:nvPr>
            <p:ph type="sldNum" sz="quarter" idx="12"/>
          </p:nvPr>
        </p:nvSpPr>
        <p:spPr/>
        <p:txBody>
          <a:bodyPr/>
          <a:lstStyle>
            <a:lvl1pPr>
              <a:defRPr/>
            </a:lvl1pPr>
          </a:lstStyle>
          <a:p>
            <a:pPr>
              <a:defRPr/>
            </a:pPr>
            <a:fld id="{F9BD2D48-4D24-4373-8562-9F39E21B04DA}" type="slidenum">
              <a:rPr lang="it-IT" altLang="en-US"/>
              <a:pPr>
                <a:defRPr/>
              </a:pPr>
              <a:t>‹N›</a:t>
            </a:fld>
            <a:endParaRPr lang="it-IT" altLang="en-US"/>
          </a:p>
        </p:txBody>
      </p:sp>
    </p:spTree>
    <p:extLst>
      <p:ext uri="{BB962C8B-B14F-4D97-AF65-F5344CB8AC3E}">
        <p14:creationId xmlns:p14="http://schemas.microsoft.com/office/powerpoint/2010/main" val="313923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2B2D148-97A6-67A7-7574-8E9C0E3EE7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C86638C-9974-E31B-7E0F-4DBBC4D1929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3DF72DF-EF8B-460E-F1D1-56DF185506D5}"/>
              </a:ext>
            </a:extLst>
          </p:cNvPr>
          <p:cNvSpPr>
            <a:spLocks noGrp="1" noChangeArrowheads="1"/>
          </p:cNvSpPr>
          <p:nvPr>
            <p:ph type="sldNum" sz="quarter" idx="12"/>
          </p:nvPr>
        </p:nvSpPr>
        <p:spPr/>
        <p:txBody>
          <a:bodyPr/>
          <a:lstStyle>
            <a:lvl1pPr>
              <a:defRPr/>
            </a:lvl1pPr>
          </a:lstStyle>
          <a:p>
            <a:pPr>
              <a:defRPr/>
            </a:pPr>
            <a:fld id="{8B4CEB11-7738-4E3E-8615-BDB7A6104431}" type="slidenum">
              <a:rPr lang="it-IT" altLang="en-US"/>
              <a:pPr>
                <a:defRPr/>
              </a:pPr>
              <a:t>‹N›</a:t>
            </a:fld>
            <a:endParaRPr lang="it-IT" altLang="en-US"/>
          </a:p>
        </p:txBody>
      </p:sp>
    </p:spTree>
    <p:extLst>
      <p:ext uri="{BB962C8B-B14F-4D97-AF65-F5344CB8AC3E}">
        <p14:creationId xmlns:p14="http://schemas.microsoft.com/office/powerpoint/2010/main" val="94532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D30BF7-68ED-5748-2629-A973CD715D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072A8D7-E037-4095-5074-CEF76E69218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4750B2E-0677-6405-5288-B9C635AA490A}"/>
              </a:ext>
            </a:extLst>
          </p:cNvPr>
          <p:cNvSpPr>
            <a:spLocks noGrp="1" noChangeArrowheads="1"/>
          </p:cNvSpPr>
          <p:nvPr>
            <p:ph type="sldNum" sz="quarter" idx="12"/>
          </p:nvPr>
        </p:nvSpPr>
        <p:spPr/>
        <p:txBody>
          <a:bodyPr/>
          <a:lstStyle>
            <a:lvl1pPr>
              <a:defRPr/>
            </a:lvl1pPr>
          </a:lstStyle>
          <a:p>
            <a:pPr>
              <a:defRPr/>
            </a:pPr>
            <a:fld id="{9CDD3555-2DC6-426B-A0F2-44B532C57F0A}" type="slidenum">
              <a:rPr lang="it-IT" altLang="en-US"/>
              <a:pPr>
                <a:defRPr/>
              </a:pPr>
              <a:t>‹N›</a:t>
            </a:fld>
            <a:endParaRPr lang="it-IT" altLang="en-US"/>
          </a:p>
        </p:txBody>
      </p:sp>
    </p:spTree>
    <p:extLst>
      <p:ext uri="{BB962C8B-B14F-4D97-AF65-F5344CB8AC3E}">
        <p14:creationId xmlns:p14="http://schemas.microsoft.com/office/powerpoint/2010/main" val="254102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325204-8130-AE5F-5281-9B248FABEB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C7191CD-EBC4-08B7-0965-2B0F06DEE8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ADBCFB-FB26-34BC-208B-B1A4F0ADBB05}"/>
              </a:ext>
            </a:extLst>
          </p:cNvPr>
          <p:cNvSpPr>
            <a:spLocks noGrp="1" noChangeArrowheads="1"/>
          </p:cNvSpPr>
          <p:nvPr>
            <p:ph type="sldNum" sz="quarter" idx="12"/>
          </p:nvPr>
        </p:nvSpPr>
        <p:spPr/>
        <p:txBody>
          <a:bodyPr/>
          <a:lstStyle>
            <a:lvl1pPr>
              <a:defRPr/>
            </a:lvl1pPr>
          </a:lstStyle>
          <a:p>
            <a:pPr>
              <a:defRPr/>
            </a:pPr>
            <a:fld id="{3E0387FF-C68D-4344-A3B0-AF682CACA9FD}" type="slidenum">
              <a:rPr lang="it-IT" altLang="en-US"/>
              <a:pPr>
                <a:defRPr/>
              </a:pPr>
              <a:t>‹N›</a:t>
            </a:fld>
            <a:endParaRPr lang="it-IT" altLang="en-US"/>
          </a:p>
        </p:txBody>
      </p:sp>
    </p:spTree>
    <p:extLst>
      <p:ext uri="{BB962C8B-B14F-4D97-AF65-F5344CB8AC3E}">
        <p14:creationId xmlns:p14="http://schemas.microsoft.com/office/powerpoint/2010/main" val="2078635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2290EEB-0B72-D234-FC98-876B782AC5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086DC44-DBE6-22E7-4DF6-D86CCA9E36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1EBAC61-2333-A266-05B2-25430388FE48}"/>
              </a:ext>
            </a:extLst>
          </p:cNvPr>
          <p:cNvSpPr>
            <a:spLocks noGrp="1" noChangeArrowheads="1"/>
          </p:cNvSpPr>
          <p:nvPr>
            <p:ph type="sldNum" sz="quarter" idx="12"/>
          </p:nvPr>
        </p:nvSpPr>
        <p:spPr/>
        <p:txBody>
          <a:bodyPr/>
          <a:lstStyle>
            <a:lvl1pPr>
              <a:defRPr/>
            </a:lvl1pPr>
          </a:lstStyle>
          <a:p>
            <a:pPr>
              <a:defRPr/>
            </a:pPr>
            <a:fld id="{B3A4FE14-C9CE-4113-AD4D-3819257B64CF}" type="slidenum">
              <a:rPr lang="it-IT" altLang="en-US"/>
              <a:pPr>
                <a:defRPr/>
              </a:pPr>
              <a:t>‹N›</a:t>
            </a:fld>
            <a:endParaRPr lang="it-IT" altLang="en-US"/>
          </a:p>
        </p:txBody>
      </p:sp>
    </p:spTree>
    <p:extLst>
      <p:ext uri="{BB962C8B-B14F-4D97-AF65-F5344CB8AC3E}">
        <p14:creationId xmlns:p14="http://schemas.microsoft.com/office/powerpoint/2010/main" val="3114931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CF8BEF-5458-014E-32F3-09A4C9646E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8227B62-60B0-09AD-C412-4290B75CB0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22C693-2AE5-4FD2-FCF5-0623B7D698DA}"/>
              </a:ext>
            </a:extLst>
          </p:cNvPr>
          <p:cNvSpPr>
            <a:spLocks noGrp="1" noChangeArrowheads="1"/>
          </p:cNvSpPr>
          <p:nvPr>
            <p:ph type="sldNum" sz="quarter" idx="12"/>
          </p:nvPr>
        </p:nvSpPr>
        <p:spPr/>
        <p:txBody>
          <a:bodyPr/>
          <a:lstStyle>
            <a:lvl1pPr>
              <a:defRPr/>
            </a:lvl1pPr>
          </a:lstStyle>
          <a:p>
            <a:pPr>
              <a:defRPr/>
            </a:pPr>
            <a:fld id="{0720519B-0DE9-41F6-9B97-6DE090A6EA4B}" type="slidenum">
              <a:rPr lang="fr-FR" altLang="en-US"/>
              <a:pPr>
                <a:defRPr/>
              </a:pPr>
              <a:t>‹N›</a:t>
            </a:fld>
            <a:endParaRPr lang="fr-FR" altLang="en-US"/>
          </a:p>
        </p:txBody>
      </p:sp>
    </p:spTree>
    <p:extLst>
      <p:ext uri="{BB962C8B-B14F-4D97-AF65-F5344CB8AC3E}">
        <p14:creationId xmlns:p14="http://schemas.microsoft.com/office/powerpoint/2010/main" val="189428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BBC07F2-3863-787E-18CE-AE215BB037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BC52982-8E9E-0676-D89A-3A5A8C94AF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A1EECA-B8AB-4ECC-9170-09B36D3A3365}"/>
              </a:ext>
            </a:extLst>
          </p:cNvPr>
          <p:cNvSpPr>
            <a:spLocks noGrp="1" noChangeArrowheads="1"/>
          </p:cNvSpPr>
          <p:nvPr>
            <p:ph type="sldNum" sz="quarter" idx="12"/>
          </p:nvPr>
        </p:nvSpPr>
        <p:spPr/>
        <p:txBody>
          <a:bodyPr/>
          <a:lstStyle>
            <a:lvl1pPr>
              <a:defRPr/>
            </a:lvl1pPr>
          </a:lstStyle>
          <a:p>
            <a:pPr>
              <a:defRPr/>
            </a:pPr>
            <a:fld id="{E038E457-7323-4F67-A7AF-22D24F1E7DDD}" type="slidenum">
              <a:rPr lang="fr-FR" altLang="en-US"/>
              <a:pPr>
                <a:defRPr/>
              </a:pPr>
              <a:t>‹N›</a:t>
            </a:fld>
            <a:endParaRPr lang="fr-FR" altLang="en-US"/>
          </a:p>
        </p:txBody>
      </p:sp>
    </p:spTree>
    <p:extLst>
      <p:ext uri="{BB962C8B-B14F-4D97-AF65-F5344CB8AC3E}">
        <p14:creationId xmlns:p14="http://schemas.microsoft.com/office/powerpoint/2010/main" val="3903101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2A52FB-092B-BB2C-D643-345015DB59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112E4B5-40B2-2AA3-3BE9-763ED0C596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D5774B-EF20-CB2B-E789-29FF4A236832}"/>
              </a:ext>
            </a:extLst>
          </p:cNvPr>
          <p:cNvSpPr>
            <a:spLocks noGrp="1" noChangeArrowheads="1"/>
          </p:cNvSpPr>
          <p:nvPr>
            <p:ph type="sldNum" sz="quarter" idx="12"/>
          </p:nvPr>
        </p:nvSpPr>
        <p:spPr/>
        <p:txBody>
          <a:bodyPr/>
          <a:lstStyle>
            <a:lvl1pPr>
              <a:defRPr/>
            </a:lvl1pPr>
          </a:lstStyle>
          <a:p>
            <a:pPr>
              <a:defRPr/>
            </a:pPr>
            <a:fld id="{315A6392-F149-4C8F-8DFE-C075EEADF4E8}" type="slidenum">
              <a:rPr lang="fr-FR" altLang="en-US"/>
              <a:pPr>
                <a:defRPr/>
              </a:pPr>
              <a:t>‹N›</a:t>
            </a:fld>
            <a:endParaRPr lang="fr-FR" altLang="en-US"/>
          </a:p>
        </p:txBody>
      </p:sp>
    </p:spTree>
    <p:extLst>
      <p:ext uri="{BB962C8B-B14F-4D97-AF65-F5344CB8AC3E}">
        <p14:creationId xmlns:p14="http://schemas.microsoft.com/office/powerpoint/2010/main" val="3695697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4A91E-73D5-426E-49CB-F5FAD3F525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0E2167B-E579-5023-CCDE-674D95443D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AFD2466-007B-D4AB-4961-360E48952FE0}"/>
              </a:ext>
            </a:extLst>
          </p:cNvPr>
          <p:cNvSpPr>
            <a:spLocks noGrp="1" noChangeArrowheads="1"/>
          </p:cNvSpPr>
          <p:nvPr>
            <p:ph type="sldNum" sz="quarter" idx="12"/>
          </p:nvPr>
        </p:nvSpPr>
        <p:spPr/>
        <p:txBody>
          <a:bodyPr/>
          <a:lstStyle>
            <a:lvl1pPr>
              <a:defRPr/>
            </a:lvl1pPr>
          </a:lstStyle>
          <a:p>
            <a:pPr>
              <a:defRPr/>
            </a:pPr>
            <a:fld id="{E6725E96-D345-4759-961E-26D5B467ECD9}" type="slidenum">
              <a:rPr lang="fr-FR" altLang="en-US"/>
              <a:pPr>
                <a:defRPr/>
              </a:pPr>
              <a:t>‹N›</a:t>
            </a:fld>
            <a:endParaRPr lang="fr-FR" altLang="en-US"/>
          </a:p>
        </p:txBody>
      </p:sp>
    </p:spTree>
    <p:extLst>
      <p:ext uri="{BB962C8B-B14F-4D97-AF65-F5344CB8AC3E}">
        <p14:creationId xmlns:p14="http://schemas.microsoft.com/office/powerpoint/2010/main" val="117659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CFA9DB-86FC-B1AC-9B7E-9C1B1DEA24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BCFE59C-4E8A-76B1-8E9D-9979A0C897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203E67B-691A-7396-CED1-0B18D86D847F}"/>
              </a:ext>
            </a:extLst>
          </p:cNvPr>
          <p:cNvSpPr>
            <a:spLocks noGrp="1" noChangeArrowheads="1"/>
          </p:cNvSpPr>
          <p:nvPr>
            <p:ph type="sldNum" sz="quarter" idx="12"/>
          </p:nvPr>
        </p:nvSpPr>
        <p:spPr/>
        <p:txBody>
          <a:bodyPr/>
          <a:lstStyle>
            <a:lvl1pPr>
              <a:defRPr/>
            </a:lvl1pPr>
          </a:lstStyle>
          <a:p>
            <a:pPr>
              <a:defRPr/>
            </a:pPr>
            <a:fld id="{5AB2D396-21AD-4B1E-A6DB-800BE8C0ABEB}" type="slidenum">
              <a:rPr lang="fr-FR" altLang="en-US"/>
              <a:pPr>
                <a:defRPr/>
              </a:pPr>
              <a:t>‹N›</a:t>
            </a:fld>
            <a:endParaRPr lang="fr-FR" altLang="en-US"/>
          </a:p>
        </p:txBody>
      </p:sp>
    </p:spTree>
    <p:extLst>
      <p:ext uri="{BB962C8B-B14F-4D97-AF65-F5344CB8AC3E}">
        <p14:creationId xmlns:p14="http://schemas.microsoft.com/office/powerpoint/2010/main" val="1329116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181BF3-814F-16B8-C4DC-663B44A484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ABF2DFE-2110-F065-616A-7F638E6705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D2D3C4A-FB15-276A-D575-1E66822FE63B}"/>
              </a:ext>
            </a:extLst>
          </p:cNvPr>
          <p:cNvSpPr>
            <a:spLocks noGrp="1" noChangeArrowheads="1"/>
          </p:cNvSpPr>
          <p:nvPr>
            <p:ph type="sldNum" sz="quarter" idx="12"/>
          </p:nvPr>
        </p:nvSpPr>
        <p:spPr/>
        <p:txBody>
          <a:bodyPr/>
          <a:lstStyle>
            <a:lvl1pPr>
              <a:defRPr/>
            </a:lvl1pPr>
          </a:lstStyle>
          <a:p>
            <a:pPr>
              <a:defRPr/>
            </a:pPr>
            <a:fld id="{E0367C50-385E-4C68-BA61-82D7A70E391C}" type="slidenum">
              <a:rPr lang="fr-FR" altLang="en-US"/>
              <a:pPr>
                <a:defRPr/>
              </a:pPr>
              <a:t>‹N›</a:t>
            </a:fld>
            <a:endParaRPr lang="fr-FR" altLang="en-US"/>
          </a:p>
        </p:txBody>
      </p:sp>
    </p:spTree>
    <p:extLst>
      <p:ext uri="{BB962C8B-B14F-4D97-AF65-F5344CB8AC3E}">
        <p14:creationId xmlns:p14="http://schemas.microsoft.com/office/powerpoint/2010/main" val="398123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AF0014-64DB-79BE-BCF7-5BE77AA681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AD3166E-8044-F5B0-3E7D-8F6213FA30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CC9308D-BA2E-887E-70DB-BC94E7A19F72}"/>
              </a:ext>
            </a:extLst>
          </p:cNvPr>
          <p:cNvSpPr>
            <a:spLocks noGrp="1" noChangeArrowheads="1"/>
          </p:cNvSpPr>
          <p:nvPr>
            <p:ph type="sldNum" sz="quarter" idx="12"/>
          </p:nvPr>
        </p:nvSpPr>
        <p:spPr/>
        <p:txBody>
          <a:bodyPr/>
          <a:lstStyle>
            <a:lvl1pPr>
              <a:defRPr/>
            </a:lvl1pPr>
          </a:lstStyle>
          <a:p>
            <a:pPr>
              <a:defRPr/>
            </a:pPr>
            <a:fld id="{E2002FDB-090F-4FD6-9D4F-B443B631B2B9}" type="slidenum">
              <a:rPr lang="fr-FR" altLang="en-US"/>
              <a:pPr>
                <a:defRPr/>
              </a:pPr>
              <a:t>‹N›</a:t>
            </a:fld>
            <a:endParaRPr lang="fr-FR" altLang="en-US"/>
          </a:p>
        </p:txBody>
      </p:sp>
    </p:spTree>
    <p:extLst>
      <p:ext uri="{BB962C8B-B14F-4D97-AF65-F5344CB8AC3E}">
        <p14:creationId xmlns:p14="http://schemas.microsoft.com/office/powerpoint/2010/main" val="346985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60C785-3E4B-E5F1-C9F3-85C837F872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85B8FD0A-5828-93F6-5FBE-9FC6FC7284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DC7B979-95FE-826F-4473-11D19AF959C3}"/>
              </a:ext>
            </a:extLst>
          </p:cNvPr>
          <p:cNvSpPr>
            <a:spLocks noGrp="1" noChangeArrowheads="1"/>
          </p:cNvSpPr>
          <p:nvPr>
            <p:ph type="sldNum" sz="quarter" idx="12"/>
          </p:nvPr>
        </p:nvSpPr>
        <p:spPr/>
        <p:txBody>
          <a:bodyPr/>
          <a:lstStyle>
            <a:lvl1pPr>
              <a:defRPr/>
            </a:lvl1pPr>
          </a:lstStyle>
          <a:p>
            <a:pPr>
              <a:defRPr/>
            </a:pPr>
            <a:fld id="{970DEE13-7764-45D5-A2D1-3F1FA40C3511}" type="slidenum">
              <a:rPr lang="fr-FR" altLang="en-US"/>
              <a:pPr>
                <a:defRPr/>
              </a:pPr>
              <a:t>‹N›</a:t>
            </a:fld>
            <a:endParaRPr lang="fr-FR" altLang="en-US"/>
          </a:p>
        </p:txBody>
      </p:sp>
    </p:spTree>
    <p:extLst>
      <p:ext uri="{BB962C8B-B14F-4D97-AF65-F5344CB8AC3E}">
        <p14:creationId xmlns:p14="http://schemas.microsoft.com/office/powerpoint/2010/main" val="147804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C9CAF4-7A4E-909C-8112-C05B502FB4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953CA82-3CD8-DE8F-0B60-FB9257EC07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5BCFF44-C7F5-CE33-B6E9-86559272355F}"/>
              </a:ext>
            </a:extLst>
          </p:cNvPr>
          <p:cNvSpPr>
            <a:spLocks noGrp="1" noChangeArrowheads="1"/>
          </p:cNvSpPr>
          <p:nvPr>
            <p:ph type="sldNum" sz="quarter" idx="12"/>
          </p:nvPr>
        </p:nvSpPr>
        <p:spPr/>
        <p:txBody>
          <a:bodyPr/>
          <a:lstStyle>
            <a:lvl1pPr>
              <a:defRPr/>
            </a:lvl1pPr>
          </a:lstStyle>
          <a:p>
            <a:pPr>
              <a:defRPr/>
            </a:pPr>
            <a:fld id="{D7343F5E-FB28-4CA6-B8E3-6ACBB1C7B045}" type="slidenum">
              <a:rPr lang="fr-FR" altLang="en-US"/>
              <a:pPr>
                <a:defRPr/>
              </a:pPr>
              <a:t>‹N›</a:t>
            </a:fld>
            <a:endParaRPr lang="fr-FR" altLang="en-US"/>
          </a:p>
        </p:txBody>
      </p:sp>
    </p:spTree>
    <p:extLst>
      <p:ext uri="{BB962C8B-B14F-4D97-AF65-F5344CB8AC3E}">
        <p14:creationId xmlns:p14="http://schemas.microsoft.com/office/powerpoint/2010/main" val="39898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45525B-5EA0-74A2-42D4-4848231BD7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B861F3-BC97-B3CA-5A0D-7C72E85ECF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B379111-895D-80CA-3BEF-358C2C8EAE03}"/>
              </a:ext>
            </a:extLst>
          </p:cNvPr>
          <p:cNvSpPr>
            <a:spLocks noGrp="1" noChangeArrowheads="1"/>
          </p:cNvSpPr>
          <p:nvPr>
            <p:ph type="sldNum" sz="quarter" idx="12"/>
          </p:nvPr>
        </p:nvSpPr>
        <p:spPr/>
        <p:txBody>
          <a:bodyPr/>
          <a:lstStyle>
            <a:lvl1pPr>
              <a:defRPr/>
            </a:lvl1pPr>
          </a:lstStyle>
          <a:p>
            <a:pPr>
              <a:defRPr/>
            </a:pPr>
            <a:fld id="{4F0DE9BC-36A6-4BBF-B84D-F3287383D472}" type="slidenum">
              <a:rPr lang="fr-FR" altLang="en-US"/>
              <a:pPr>
                <a:defRPr/>
              </a:pPr>
              <a:t>‹N›</a:t>
            </a:fld>
            <a:endParaRPr lang="fr-FR" altLang="en-US"/>
          </a:p>
        </p:txBody>
      </p:sp>
    </p:spTree>
    <p:extLst>
      <p:ext uri="{BB962C8B-B14F-4D97-AF65-F5344CB8AC3E}">
        <p14:creationId xmlns:p14="http://schemas.microsoft.com/office/powerpoint/2010/main" val="3856097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7EEE9F-AC31-1C0D-769A-BB91FF47D3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E0D184-AA13-FE43-6FFE-61643A9232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2785957-7ABE-A2FF-ED1E-25F72C733532}"/>
              </a:ext>
            </a:extLst>
          </p:cNvPr>
          <p:cNvSpPr>
            <a:spLocks noGrp="1" noChangeArrowheads="1"/>
          </p:cNvSpPr>
          <p:nvPr>
            <p:ph type="sldNum" sz="quarter" idx="12"/>
          </p:nvPr>
        </p:nvSpPr>
        <p:spPr/>
        <p:txBody>
          <a:bodyPr/>
          <a:lstStyle>
            <a:lvl1pPr>
              <a:defRPr/>
            </a:lvl1pPr>
          </a:lstStyle>
          <a:p>
            <a:pPr>
              <a:defRPr/>
            </a:pPr>
            <a:fld id="{82101BA5-92C7-4AF2-BABA-C51670823FF9}" type="slidenum">
              <a:rPr lang="fr-FR" altLang="en-US"/>
              <a:pPr>
                <a:defRPr/>
              </a:pPr>
              <a:t>‹N›</a:t>
            </a:fld>
            <a:endParaRPr lang="fr-FR" altLang="en-US"/>
          </a:p>
        </p:txBody>
      </p:sp>
    </p:spTree>
    <p:extLst>
      <p:ext uri="{BB962C8B-B14F-4D97-AF65-F5344CB8AC3E}">
        <p14:creationId xmlns:p14="http://schemas.microsoft.com/office/powerpoint/2010/main" val="426467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4D58E-9E72-57FE-4B2F-41C1EB1C9A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0B71DC1-7D25-97CA-FE51-972BCD2A40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567C07F-12E4-F903-C5A9-37D209125E10}"/>
              </a:ext>
            </a:extLst>
          </p:cNvPr>
          <p:cNvSpPr>
            <a:spLocks noGrp="1" noChangeArrowheads="1"/>
          </p:cNvSpPr>
          <p:nvPr>
            <p:ph type="sldNum" sz="quarter" idx="12"/>
          </p:nvPr>
        </p:nvSpPr>
        <p:spPr/>
        <p:txBody>
          <a:bodyPr/>
          <a:lstStyle>
            <a:lvl1pPr>
              <a:defRPr/>
            </a:lvl1pPr>
          </a:lstStyle>
          <a:p>
            <a:pPr>
              <a:defRPr/>
            </a:pPr>
            <a:fld id="{68DF4362-9003-4E59-9CAF-889D3610D44A}" type="slidenum">
              <a:rPr lang="fr-FR" altLang="en-US"/>
              <a:pPr>
                <a:defRPr/>
              </a:pPr>
              <a:t>‹N›</a:t>
            </a:fld>
            <a:endParaRPr lang="fr-FR" altLang="en-US"/>
          </a:p>
        </p:txBody>
      </p:sp>
    </p:spTree>
    <p:extLst>
      <p:ext uri="{BB962C8B-B14F-4D97-AF65-F5344CB8AC3E}">
        <p14:creationId xmlns:p14="http://schemas.microsoft.com/office/powerpoint/2010/main" val="20824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149F39E9-5A3F-C563-6953-91EAE48934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E5F67A8-852F-9D57-1AA6-477F7654ED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AFDEFE4-905D-F091-B75F-A469575D3B64}"/>
              </a:ext>
            </a:extLst>
          </p:cNvPr>
          <p:cNvSpPr>
            <a:spLocks noGrp="1" noChangeArrowheads="1"/>
          </p:cNvSpPr>
          <p:nvPr>
            <p:ph type="sldNum" sz="quarter" idx="12"/>
          </p:nvPr>
        </p:nvSpPr>
        <p:spPr/>
        <p:txBody>
          <a:bodyPr/>
          <a:lstStyle>
            <a:lvl1pPr>
              <a:defRPr/>
            </a:lvl1pPr>
          </a:lstStyle>
          <a:p>
            <a:pPr>
              <a:defRPr/>
            </a:pPr>
            <a:fld id="{55250FD2-9F08-4157-8331-57AEE2089547}" type="slidenum">
              <a:rPr lang="fr-FR" altLang="en-US"/>
              <a:pPr>
                <a:defRPr/>
              </a:pPr>
              <a:t>‹N›</a:t>
            </a:fld>
            <a:endParaRPr lang="fr-FR" altLang="en-US"/>
          </a:p>
        </p:txBody>
      </p:sp>
    </p:spTree>
    <p:extLst>
      <p:ext uri="{BB962C8B-B14F-4D97-AF65-F5344CB8AC3E}">
        <p14:creationId xmlns:p14="http://schemas.microsoft.com/office/powerpoint/2010/main" val="2448279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C513409-2F19-C829-6AA8-55A52662B8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52F9746D-10A0-B8D7-D705-6DA3F1303F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E303516A-C4A1-BEF2-A48F-908EBEA90516}"/>
              </a:ext>
            </a:extLst>
          </p:cNvPr>
          <p:cNvSpPr>
            <a:spLocks noGrp="1" noChangeArrowheads="1"/>
          </p:cNvSpPr>
          <p:nvPr>
            <p:ph type="sldNum" sz="quarter" idx="12"/>
          </p:nvPr>
        </p:nvSpPr>
        <p:spPr/>
        <p:txBody>
          <a:bodyPr/>
          <a:lstStyle>
            <a:lvl1pPr>
              <a:defRPr/>
            </a:lvl1pPr>
          </a:lstStyle>
          <a:p>
            <a:pPr>
              <a:defRPr/>
            </a:pPr>
            <a:fld id="{AA11148C-A33E-4915-87B4-6CB1401B0B9F}" type="slidenum">
              <a:rPr lang="it-IT" altLang="en-US"/>
              <a:pPr>
                <a:defRPr/>
              </a:pPr>
              <a:t>‹N›</a:t>
            </a:fld>
            <a:endParaRPr lang="it-IT" altLang="en-US"/>
          </a:p>
        </p:txBody>
      </p:sp>
    </p:spTree>
    <p:extLst>
      <p:ext uri="{BB962C8B-B14F-4D97-AF65-F5344CB8AC3E}">
        <p14:creationId xmlns:p14="http://schemas.microsoft.com/office/powerpoint/2010/main" val="316153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BC25E8-12BB-4B53-C2C3-FFE5C4A3EE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DC267E0-2B93-6C89-009E-616C469513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CF4DC31-024C-F90A-CC6B-1E264826DF95}"/>
              </a:ext>
            </a:extLst>
          </p:cNvPr>
          <p:cNvSpPr>
            <a:spLocks noGrp="1" noChangeArrowheads="1"/>
          </p:cNvSpPr>
          <p:nvPr>
            <p:ph type="sldNum" sz="quarter" idx="12"/>
          </p:nvPr>
        </p:nvSpPr>
        <p:spPr/>
        <p:txBody>
          <a:bodyPr/>
          <a:lstStyle>
            <a:lvl1pPr>
              <a:defRPr/>
            </a:lvl1pPr>
          </a:lstStyle>
          <a:p>
            <a:pPr>
              <a:defRPr/>
            </a:pPr>
            <a:fld id="{98E7621C-DAA8-47D6-AC89-76A882441D79}" type="slidenum">
              <a:rPr lang="it-IT" altLang="en-US"/>
              <a:pPr>
                <a:defRPr/>
              </a:pPr>
              <a:t>‹N›</a:t>
            </a:fld>
            <a:endParaRPr lang="it-IT" altLang="en-US"/>
          </a:p>
        </p:txBody>
      </p:sp>
    </p:spTree>
    <p:extLst>
      <p:ext uri="{BB962C8B-B14F-4D97-AF65-F5344CB8AC3E}">
        <p14:creationId xmlns:p14="http://schemas.microsoft.com/office/powerpoint/2010/main" val="892196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D1BF5E-D3ED-D95D-E5DA-4B2C3BA1E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B24DD3E-1119-B0A1-5F83-D5B9BFB7D8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FBCA5D1-3714-FB33-5333-46584D0304EC}"/>
              </a:ext>
            </a:extLst>
          </p:cNvPr>
          <p:cNvSpPr>
            <a:spLocks noGrp="1" noChangeArrowheads="1"/>
          </p:cNvSpPr>
          <p:nvPr>
            <p:ph type="sldNum" sz="quarter" idx="12"/>
          </p:nvPr>
        </p:nvSpPr>
        <p:spPr/>
        <p:txBody>
          <a:bodyPr/>
          <a:lstStyle>
            <a:lvl1pPr>
              <a:defRPr/>
            </a:lvl1pPr>
          </a:lstStyle>
          <a:p>
            <a:pPr>
              <a:defRPr/>
            </a:pPr>
            <a:fld id="{932CDD59-4D19-43E2-8199-79CBBA81D736}" type="slidenum">
              <a:rPr lang="fr-FR" altLang="en-US"/>
              <a:pPr>
                <a:defRPr/>
              </a:pPr>
              <a:t>‹N›</a:t>
            </a:fld>
            <a:endParaRPr lang="fr-FR" altLang="en-US"/>
          </a:p>
        </p:txBody>
      </p:sp>
    </p:spTree>
    <p:extLst>
      <p:ext uri="{BB962C8B-B14F-4D97-AF65-F5344CB8AC3E}">
        <p14:creationId xmlns:p14="http://schemas.microsoft.com/office/powerpoint/2010/main" val="334679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54F01C-D376-9058-540E-9C8D066BDD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9B2B91F-8AB0-5223-465B-C996BDEF9A2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4BC38EB-EFF6-3D7C-AFF1-8B47E9606456}"/>
              </a:ext>
            </a:extLst>
          </p:cNvPr>
          <p:cNvSpPr>
            <a:spLocks noGrp="1" noChangeArrowheads="1"/>
          </p:cNvSpPr>
          <p:nvPr>
            <p:ph type="sldNum" sz="quarter" idx="12"/>
          </p:nvPr>
        </p:nvSpPr>
        <p:spPr/>
        <p:txBody>
          <a:bodyPr/>
          <a:lstStyle>
            <a:lvl1pPr>
              <a:defRPr/>
            </a:lvl1pPr>
          </a:lstStyle>
          <a:p>
            <a:pPr>
              <a:defRPr/>
            </a:pPr>
            <a:fld id="{DFF821CA-F326-46F6-8451-C68484CA2C21}" type="slidenum">
              <a:rPr lang="it-IT" altLang="en-US"/>
              <a:pPr>
                <a:defRPr/>
              </a:pPr>
              <a:t>‹N›</a:t>
            </a:fld>
            <a:endParaRPr lang="it-IT" altLang="en-US"/>
          </a:p>
        </p:txBody>
      </p:sp>
    </p:spTree>
    <p:extLst>
      <p:ext uri="{BB962C8B-B14F-4D97-AF65-F5344CB8AC3E}">
        <p14:creationId xmlns:p14="http://schemas.microsoft.com/office/powerpoint/2010/main" val="3514500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4B8CCD-4E90-556B-8B30-C4243E476E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5D9B2AD-B24E-26CE-7A92-4C54A37B01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CAB05E5-C659-2A37-4631-5A8BB81414AA}"/>
              </a:ext>
            </a:extLst>
          </p:cNvPr>
          <p:cNvSpPr>
            <a:spLocks noGrp="1" noChangeArrowheads="1"/>
          </p:cNvSpPr>
          <p:nvPr>
            <p:ph type="sldNum" sz="quarter" idx="12"/>
          </p:nvPr>
        </p:nvSpPr>
        <p:spPr/>
        <p:txBody>
          <a:bodyPr/>
          <a:lstStyle>
            <a:lvl1pPr>
              <a:defRPr/>
            </a:lvl1pPr>
          </a:lstStyle>
          <a:p>
            <a:pPr>
              <a:defRPr/>
            </a:pPr>
            <a:fld id="{B490A435-E785-463D-B227-DD7AF580FED9}" type="slidenum">
              <a:rPr lang="it-IT" altLang="en-US"/>
              <a:pPr>
                <a:defRPr/>
              </a:pPr>
              <a:t>‹N›</a:t>
            </a:fld>
            <a:endParaRPr lang="it-IT" altLang="en-US"/>
          </a:p>
        </p:txBody>
      </p:sp>
    </p:spTree>
    <p:extLst>
      <p:ext uri="{BB962C8B-B14F-4D97-AF65-F5344CB8AC3E}">
        <p14:creationId xmlns:p14="http://schemas.microsoft.com/office/powerpoint/2010/main" val="558899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9E2BF5-0694-B9EE-88EC-3445DFE79B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AD2165C-B286-4E1F-EEEE-2525BF9B76B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B95388-E4DF-30A7-7269-42270DF737C4}"/>
              </a:ext>
            </a:extLst>
          </p:cNvPr>
          <p:cNvSpPr>
            <a:spLocks noGrp="1" noChangeArrowheads="1"/>
          </p:cNvSpPr>
          <p:nvPr>
            <p:ph type="sldNum" sz="quarter" idx="12"/>
          </p:nvPr>
        </p:nvSpPr>
        <p:spPr/>
        <p:txBody>
          <a:bodyPr/>
          <a:lstStyle>
            <a:lvl1pPr>
              <a:defRPr/>
            </a:lvl1pPr>
          </a:lstStyle>
          <a:p>
            <a:pPr>
              <a:defRPr/>
            </a:pPr>
            <a:fld id="{F3989DC2-4975-4C09-A813-95D015BB7A3D}" type="slidenum">
              <a:rPr lang="fr-FR" altLang="en-US"/>
              <a:pPr>
                <a:defRPr/>
              </a:pPr>
              <a:t>‹N›</a:t>
            </a:fld>
            <a:endParaRPr lang="fr-FR" altLang="en-US"/>
          </a:p>
        </p:txBody>
      </p:sp>
    </p:spTree>
    <p:extLst>
      <p:ext uri="{BB962C8B-B14F-4D97-AF65-F5344CB8AC3E}">
        <p14:creationId xmlns:p14="http://schemas.microsoft.com/office/powerpoint/2010/main" val="1513434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AD9FC4-0193-7BF7-EA87-6D9A6972D7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B53CFA3-3F93-D5FA-EC47-DCA6B38028D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BCC9E42-634F-94FA-93A6-7495F0F5D853}"/>
              </a:ext>
            </a:extLst>
          </p:cNvPr>
          <p:cNvSpPr>
            <a:spLocks noGrp="1" noChangeArrowheads="1"/>
          </p:cNvSpPr>
          <p:nvPr>
            <p:ph type="sldNum" sz="quarter" idx="12"/>
          </p:nvPr>
        </p:nvSpPr>
        <p:spPr/>
        <p:txBody>
          <a:bodyPr/>
          <a:lstStyle>
            <a:lvl1pPr>
              <a:defRPr/>
            </a:lvl1pPr>
          </a:lstStyle>
          <a:p>
            <a:pPr>
              <a:defRPr/>
            </a:pPr>
            <a:fld id="{864FE195-A1DC-4264-92A5-13560856921F}" type="slidenum">
              <a:rPr lang="fr-FR" altLang="en-US"/>
              <a:pPr>
                <a:defRPr/>
              </a:pPr>
              <a:t>‹N›</a:t>
            </a:fld>
            <a:endParaRPr lang="fr-FR" altLang="en-US"/>
          </a:p>
        </p:txBody>
      </p:sp>
    </p:spTree>
    <p:extLst>
      <p:ext uri="{BB962C8B-B14F-4D97-AF65-F5344CB8AC3E}">
        <p14:creationId xmlns:p14="http://schemas.microsoft.com/office/powerpoint/2010/main" val="335395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28CA54-0B9A-7B95-98AC-5F05B1A0DC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53A1EBD-9559-C72C-16F9-331D8FCB35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C5D67EA-27F9-9ABF-DD8F-9435A276FF5C}"/>
              </a:ext>
            </a:extLst>
          </p:cNvPr>
          <p:cNvSpPr>
            <a:spLocks noGrp="1" noChangeArrowheads="1"/>
          </p:cNvSpPr>
          <p:nvPr>
            <p:ph type="sldNum" sz="quarter" idx="12"/>
          </p:nvPr>
        </p:nvSpPr>
        <p:spPr/>
        <p:txBody>
          <a:bodyPr/>
          <a:lstStyle>
            <a:lvl1pPr>
              <a:defRPr/>
            </a:lvl1pPr>
          </a:lstStyle>
          <a:p>
            <a:pPr>
              <a:defRPr/>
            </a:pPr>
            <a:fld id="{128267E7-1915-4CBF-81C2-AEF020B4EB7F}" type="slidenum">
              <a:rPr lang="fr-FR" altLang="en-US"/>
              <a:pPr>
                <a:defRPr/>
              </a:pPr>
              <a:t>‹N›</a:t>
            </a:fld>
            <a:endParaRPr lang="fr-FR" altLang="en-US"/>
          </a:p>
        </p:txBody>
      </p:sp>
    </p:spTree>
    <p:extLst>
      <p:ext uri="{BB962C8B-B14F-4D97-AF65-F5344CB8AC3E}">
        <p14:creationId xmlns:p14="http://schemas.microsoft.com/office/powerpoint/2010/main" val="757094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0A5194-B2BD-65ED-7C27-A45D31311D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5F0705B-4DD4-761D-22D3-7FFD27F275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4D6B30F-4D19-3B19-38FF-97C0B7FCA35E}"/>
              </a:ext>
            </a:extLst>
          </p:cNvPr>
          <p:cNvSpPr>
            <a:spLocks noGrp="1" noChangeArrowheads="1"/>
          </p:cNvSpPr>
          <p:nvPr>
            <p:ph type="sldNum" sz="quarter" idx="12"/>
          </p:nvPr>
        </p:nvSpPr>
        <p:spPr/>
        <p:txBody>
          <a:bodyPr/>
          <a:lstStyle>
            <a:lvl1pPr>
              <a:defRPr/>
            </a:lvl1pPr>
          </a:lstStyle>
          <a:p>
            <a:pPr>
              <a:defRPr/>
            </a:pPr>
            <a:fld id="{AF4CB74C-361D-4BF7-A1E9-DF3F6A8B48B9}" type="slidenum">
              <a:rPr lang="fr-FR" altLang="en-US"/>
              <a:pPr>
                <a:defRPr/>
              </a:pPr>
              <a:t>‹N›</a:t>
            </a:fld>
            <a:endParaRPr lang="fr-FR" altLang="en-US"/>
          </a:p>
        </p:txBody>
      </p:sp>
    </p:spTree>
    <p:extLst>
      <p:ext uri="{BB962C8B-B14F-4D97-AF65-F5344CB8AC3E}">
        <p14:creationId xmlns:p14="http://schemas.microsoft.com/office/powerpoint/2010/main" val="191427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F0732F-56A0-E6B4-1068-B356188D83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684E5E0-C310-3CC2-A52B-499DC41A80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1BAC7605-EB14-E0B6-92E0-D192777C4F98}"/>
              </a:ext>
            </a:extLst>
          </p:cNvPr>
          <p:cNvSpPr>
            <a:spLocks noGrp="1" noChangeArrowheads="1"/>
          </p:cNvSpPr>
          <p:nvPr>
            <p:ph type="sldNum" sz="quarter" idx="12"/>
          </p:nvPr>
        </p:nvSpPr>
        <p:spPr/>
        <p:txBody>
          <a:bodyPr/>
          <a:lstStyle>
            <a:lvl1pPr>
              <a:defRPr/>
            </a:lvl1pPr>
          </a:lstStyle>
          <a:p>
            <a:pPr>
              <a:defRPr/>
            </a:pPr>
            <a:fld id="{1C39747D-D37F-4D57-89FA-23C1A26B628C}" type="slidenum">
              <a:rPr lang="fr-FR" altLang="en-US"/>
              <a:pPr>
                <a:defRPr/>
              </a:pPr>
              <a:t>‹N›</a:t>
            </a:fld>
            <a:endParaRPr lang="fr-FR" altLang="en-US"/>
          </a:p>
        </p:txBody>
      </p:sp>
    </p:spTree>
    <p:extLst>
      <p:ext uri="{BB962C8B-B14F-4D97-AF65-F5344CB8AC3E}">
        <p14:creationId xmlns:p14="http://schemas.microsoft.com/office/powerpoint/2010/main" val="159026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A6DF34-6C62-2D9F-44C7-B58BE66EB8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438F4983-7214-8F95-CCB5-594C778643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88AC994F-D665-C6C9-10AE-3322AF28368A}"/>
              </a:ext>
            </a:extLst>
          </p:cNvPr>
          <p:cNvSpPr>
            <a:spLocks noGrp="1" noChangeArrowheads="1"/>
          </p:cNvSpPr>
          <p:nvPr>
            <p:ph type="sldNum" sz="quarter" idx="12"/>
          </p:nvPr>
        </p:nvSpPr>
        <p:spPr/>
        <p:txBody>
          <a:bodyPr/>
          <a:lstStyle>
            <a:lvl1pPr>
              <a:defRPr/>
            </a:lvl1pPr>
          </a:lstStyle>
          <a:p>
            <a:pPr>
              <a:defRPr/>
            </a:pPr>
            <a:fld id="{C196CFDB-B7E2-476B-BDB9-1C5681806295}" type="slidenum">
              <a:rPr lang="fr-FR" altLang="en-US"/>
              <a:pPr>
                <a:defRPr/>
              </a:pPr>
              <a:t>‹N›</a:t>
            </a:fld>
            <a:endParaRPr lang="fr-FR" altLang="en-US"/>
          </a:p>
        </p:txBody>
      </p:sp>
    </p:spTree>
    <p:extLst>
      <p:ext uri="{BB962C8B-B14F-4D97-AF65-F5344CB8AC3E}">
        <p14:creationId xmlns:p14="http://schemas.microsoft.com/office/powerpoint/2010/main" val="1926342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555E3D-49A4-A515-82FC-66E57B5067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842E797-8467-E82E-A22B-81DB2017CF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176D772-4E0A-7CBB-646A-CDB296CAD668}"/>
              </a:ext>
            </a:extLst>
          </p:cNvPr>
          <p:cNvSpPr>
            <a:spLocks noGrp="1" noChangeArrowheads="1"/>
          </p:cNvSpPr>
          <p:nvPr>
            <p:ph type="sldNum" sz="quarter" idx="12"/>
          </p:nvPr>
        </p:nvSpPr>
        <p:spPr/>
        <p:txBody>
          <a:bodyPr/>
          <a:lstStyle>
            <a:lvl1pPr>
              <a:defRPr/>
            </a:lvl1pPr>
          </a:lstStyle>
          <a:p>
            <a:pPr>
              <a:defRPr/>
            </a:pPr>
            <a:fld id="{8481E840-D7EF-40E9-9090-0A244BD6BCC2}" type="slidenum">
              <a:rPr lang="fr-FR" altLang="en-US"/>
              <a:pPr>
                <a:defRPr/>
              </a:pPr>
              <a:t>‹N›</a:t>
            </a:fld>
            <a:endParaRPr lang="fr-FR" altLang="en-US"/>
          </a:p>
        </p:txBody>
      </p:sp>
    </p:spTree>
    <p:extLst>
      <p:ext uri="{BB962C8B-B14F-4D97-AF65-F5344CB8AC3E}">
        <p14:creationId xmlns:p14="http://schemas.microsoft.com/office/powerpoint/2010/main" val="1080601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CB0A5C-D96F-CF94-39AC-F34206BAC1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B19BAC7-FCD6-8AB0-0692-14C1B36A52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F64E9F59-B499-F2A4-5848-A300AD68EFB2}"/>
              </a:ext>
            </a:extLst>
          </p:cNvPr>
          <p:cNvSpPr>
            <a:spLocks noGrp="1" noChangeArrowheads="1"/>
          </p:cNvSpPr>
          <p:nvPr>
            <p:ph type="sldNum" sz="quarter" idx="12"/>
          </p:nvPr>
        </p:nvSpPr>
        <p:spPr/>
        <p:txBody>
          <a:bodyPr/>
          <a:lstStyle>
            <a:lvl1pPr>
              <a:defRPr/>
            </a:lvl1pPr>
          </a:lstStyle>
          <a:p>
            <a:pPr>
              <a:defRPr/>
            </a:pPr>
            <a:fld id="{D24180CF-769B-41B4-A19E-63C323502526}" type="slidenum">
              <a:rPr lang="fr-FR" altLang="en-US"/>
              <a:pPr>
                <a:defRPr/>
              </a:pPr>
              <a:t>‹N›</a:t>
            </a:fld>
            <a:endParaRPr lang="fr-FR" altLang="en-US"/>
          </a:p>
        </p:txBody>
      </p:sp>
    </p:spTree>
    <p:extLst>
      <p:ext uri="{BB962C8B-B14F-4D97-AF65-F5344CB8AC3E}">
        <p14:creationId xmlns:p14="http://schemas.microsoft.com/office/powerpoint/2010/main" val="1591064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E9DB01-7CE7-0540-F6B9-C9E5596FF1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3D66E4-BFA0-0BFF-4D9A-2F648A8A7E0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7CB1A64-2ACF-AE57-E0D4-EBD707B64ACE}"/>
              </a:ext>
            </a:extLst>
          </p:cNvPr>
          <p:cNvSpPr>
            <a:spLocks noGrp="1" noChangeArrowheads="1"/>
          </p:cNvSpPr>
          <p:nvPr>
            <p:ph type="sldNum" sz="quarter" idx="12"/>
          </p:nvPr>
        </p:nvSpPr>
        <p:spPr/>
        <p:txBody>
          <a:bodyPr/>
          <a:lstStyle>
            <a:lvl1pPr>
              <a:defRPr/>
            </a:lvl1pPr>
          </a:lstStyle>
          <a:p>
            <a:pPr>
              <a:defRPr/>
            </a:pPr>
            <a:fld id="{95CEA1B4-A734-4C1E-AA03-09AEA64263B8}" type="slidenum">
              <a:rPr lang="fr-FR" altLang="en-US"/>
              <a:pPr>
                <a:defRPr/>
              </a:pPr>
              <a:t>‹N›</a:t>
            </a:fld>
            <a:endParaRPr lang="fr-FR" altLang="en-US"/>
          </a:p>
        </p:txBody>
      </p:sp>
    </p:spTree>
    <p:extLst>
      <p:ext uri="{BB962C8B-B14F-4D97-AF65-F5344CB8AC3E}">
        <p14:creationId xmlns:p14="http://schemas.microsoft.com/office/powerpoint/2010/main" val="233375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5C89BD-F679-E72C-9B9A-242BBCC28D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3C6DDBE-CA23-AD16-6A29-D0CBB2F773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0C77982-6F46-F7DF-BB37-49BDB2A404E1}"/>
              </a:ext>
            </a:extLst>
          </p:cNvPr>
          <p:cNvSpPr>
            <a:spLocks noGrp="1" noChangeArrowheads="1"/>
          </p:cNvSpPr>
          <p:nvPr>
            <p:ph type="sldNum" sz="quarter" idx="12"/>
          </p:nvPr>
        </p:nvSpPr>
        <p:spPr/>
        <p:txBody>
          <a:bodyPr/>
          <a:lstStyle>
            <a:lvl1pPr>
              <a:defRPr/>
            </a:lvl1pPr>
          </a:lstStyle>
          <a:p>
            <a:pPr>
              <a:defRPr/>
            </a:pPr>
            <a:fld id="{673ABF02-F947-458F-9723-CE2F4BC6CC62}" type="slidenum">
              <a:rPr lang="fr-FR" altLang="en-US"/>
              <a:pPr>
                <a:defRPr/>
              </a:pPr>
              <a:t>‹N›</a:t>
            </a:fld>
            <a:endParaRPr lang="fr-FR" altLang="en-US"/>
          </a:p>
        </p:txBody>
      </p:sp>
    </p:spTree>
    <p:extLst>
      <p:ext uri="{BB962C8B-B14F-4D97-AF65-F5344CB8AC3E}">
        <p14:creationId xmlns:p14="http://schemas.microsoft.com/office/powerpoint/2010/main" val="1719342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553075-6E32-8C6C-39BA-1B8E7820C2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7B64258-11BD-169D-F56A-1A8D44101E0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9F0EC51-1E8C-2149-6FA0-78AA750D9333}"/>
              </a:ext>
            </a:extLst>
          </p:cNvPr>
          <p:cNvSpPr>
            <a:spLocks noGrp="1" noChangeArrowheads="1"/>
          </p:cNvSpPr>
          <p:nvPr>
            <p:ph type="sldNum" sz="quarter" idx="12"/>
          </p:nvPr>
        </p:nvSpPr>
        <p:spPr/>
        <p:txBody>
          <a:bodyPr/>
          <a:lstStyle>
            <a:lvl1pPr>
              <a:defRPr/>
            </a:lvl1pPr>
          </a:lstStyle>
          <a:p>
            <a:pPr>
              <a:defRPr/>
            </a:pPr>
            <a:fld id="{13AA4579-2D83-4E2A-A5FD-1EF2B89E67CC}" type="slidenum">
              <a:rPr lang="fr-FR" altLang="en-US"/>
              <a:pPr>
                <a:defRPr/>
              </a:pPr>
              <a:t>‹N›</a:t>
            </a:fld>
            <a:endParaRPr lang="fr-FR" altLang="en-US"/>
          </a:p>
        </p:txBody>
      </p:sp>
    </p:spTree>
    <p:extLst>
      <p:ext uri="{BB962C8B-B14F-4D97-AF65-F5344CB8AC3E}">
        <p14:creationId xmlns:p14="http://schemas.microsoft.com/office/powerpoint/2010/main" val="2343139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7AB1B-5C1C-7307-B5C8-6671195C88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AA0A9FB-6AEF-3973-ABC7-4930309740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9603B1-9A77-AF9F-EC24-E8EB6E279B39}"/>
              </a:ext>
            </a:extLst>
          </p:cNvPr>
          <p:cNvSpPr>
            <a:spLocks noGrp="1" noChangeArrowheads="1"/>
          </p:cNvSpPr>
          <p:nvPr>
            <p:ph type="sldNum" sz="quarter" idx="12"/>
          </p:nvPr>
        </p:nvSpPr>
        <p:spPr/>
        <p:txBody>
          <a:bodyPr/>
          <a:lstStyle>
            <a:lvl1pPr>
              <a:defRPr/>
            </a:lvl1pPr>
          </a:lstStyle>
          <a:p>
            <a:pPr>
              <a:defRPr/>
            </a:pPr>
            <a:fld id="{760AAF48-20E1-4F42-BCBF-2C91BEDA8774}" type="slidenum">
              <a:rPr lang="fr-FR" altLang="en-US"/>
              <a:pPr>
                <a:defRPr/>
              </a:pPr>
              <a:t>‹N›</a:t>
            </a:fld>
            <a:endParaRPr lang="fr-FR" altLang="en-US"/>
          </a:p>
        </p:txBody>
      </p:sp>
    </p:spTree>
    <p:extLst>
      <p:ext uri="{BB962C8B-B14F-4D97-AF65-F5344CB8AC3E}">
        <p14:creationId xmlns:p14="http://schemas.microsoft.com/office/powerpoint/2010/main" val="22335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50B96A-8DB7-EA26-EC5D-AB88834DE9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155C458-529B-7798-89E1-BD19790495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EE1B63B-F14B-26AC-EBDB-8A60ADFEBFAF}"/>
              </a:ext>
            </a:extLst>
          </p:cNvPr>
          <p:cNvSpPr>
            <a:spLocks noGrp="1" noChangeArrowheads="1"/>
          </p:cNvSpPr>
          <p:nvPr>
            <p:ph type="sldNum" sz="quarter" idx="12"/>
          </p:nvPr>
        </p:nvSpPr>
        <p:spPr/>
        <p:txBody>
          <a:bodyPr/>
          <a:lstStyle>
            <a:lvl1pPr>
              <a:defRPr/>
            </a:lvl1pPr>
          </a:lstStyle>
          <a:p>
            <a:pPr>
              <a:defRPr/>
            </a:pPr>
            <a:fld id="{6E3DB156-CA1A-4D78-8B9C-772287154DD6}" type="slidenum">
              <a:rPr lang="fr-FR" altLang="en-US"/>
              <a:pPr>
                <a:defRPr/>
              </a:pPr>
              <a:t>‹N›</a:t>
            </a:fld>
            <a:endParaRPr lang="fr-FR" altLang="en-US"/>
          </a:p>
        </p:txBody>
      </p:sp>
    </p:spTree>
    <p:extLst>
      <p:ext uri="{BB962C8B-B14F-4D97-AF65-F5344CB8AC3E}">
        <p14:creationId xmlns:p14="http://schemas.microsoft.com/office/powerpoint/2010/main" val="1525483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973A0B-922F-8B06-4AE1-3AC5ACCDEC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826EFCE-6BAD-F089-25A2-09F05C56CA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1EA3966-B6A2-ACC6-A9BA-E6C2BBFC0086}"/>
              </a:ext>
            </a:extLst>
          </p:cNvPr>
          <p:cNvSpPr>
            <a:spLocks noGrp="1" noChangeArrowheads="1"/>
          </p:cNvSpPr>
          <p:nvPr>
            <p:ph type="sldNum" sz="quarter" idx="12"/>
          </p:nvPr>
        </p:nvSpPr>
        <p:spPr/>
        <p:txBody>
          <a:bodyPr/>
          <a:lstStyle>
            <a:lvl1pPr>
              <a:defRPr/>
            </a:lvl1pPr>
          </a:lstStyle>
          <a:p>
            <a:pPr>
              <a:defRPr/>
            </a:pPr>
            <a:fld id="{4326ACEA-F3D4-47BF-9C39-25DCE989029D}" type="slidenum">
              <a:rPr lang="fr-FR" altLang="en-US"/>
              <a:pPr>
                <a:defRPr/>
              </a:pPr>
              <a:t>‹N›</a:t>
            </a:fld>
            <a:endParaRPr lang="fr-FR" altLang="en-US"/>
          </a:p>
        </p:txBody>
      </p:sp>
    </p:spTree>
    <p:extLst>
      <p:ext uri="{BB962C8B-B14F-4D97-AF65-F5344CB8AC3E}">
        <p14:creationId xmlns:p14="http://schemas.microsoft.com/office/powerpoint/2010/main" val="20461415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C35C0C-AEC6-2036-949D-AD911B8319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E7AF4E19-3408-9140-7CF4-AD211C9BE8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0C9C7E6-68BB-99AE-A2F9-0F18D57B59E0}"/>
              </a:ext>
            </a:extLst>
          </p:cNvPr>
          <p:cNvSpPr>
            <a:spLocks noGrp="1" noChangeArrowheads="1"/>
          </p:cNvSpPr>
          <p:nvPr>
            <p:ph type="sldNum" sz="quarter" idx="12"/>
          </p:nvPr>
        </p:nvSpPr>
        <p:spPr/>
        <p:txBody>
          <a:bodyPr/>
          <a:lstStyle>
            <a:lvl1pPr>
              <a:defRPr/>
            </a:lvl1pPr>
          </a:lstStyle>
          <a:p>
            <a:pPr>
              <a:defRPr/>
            </a:pPr>
            <a:fld id="{7A5599A3-008C-42BB-ABE7-4E063CC109EF}" type="slidenum">
              <a:rPr lang="fr-FR" altLang="en-US"/>
              <a:pPr>
                <a:defRPr/>
              </a:pPr>
              <a:t>‹N›</a:t>
            </a:fld>
            <a:endParaRPr lang="fr-FR" altLang="en-US"/>
          </a:p>
        </p:txBody>
      </p:sp>
    </p:spTree>
    <p:extLst>
      <p:ext uri="{BB962C8B-B14F-4D97-AF65-F5344CB8AC3E}">
        <p14:creationId xmlns:p14="http://schemas.microsoft.com/office/powerpoint/2010/main" val="2703832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A74B15-94FC-B946-8308-800CA06E14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CBAC092-E87F-21D0-A231-3A596EE3562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7ED02D3-9497-8083-89A2-5AC33F55B0DC}"/>
              </a:ext>
            </a:extLst>
          </p:cNvPr>
          <p:cNvSpPr>
            <a:spLocks noGrp="1" noChangeArrowheads="1"/>
          </p:cNvSpPr>
          <p:nvPr>
            <p:ph type="sldNum" sz="quarter" idx="12"/>
          </p:nvPr>
        </p:nvSpPr>
        <p:spPr/>
        <p:txBody>
          <a:bodyPr/>
          <a:lstStyle>
            <a:lvl1pPr>
              <a:defRPr/>
            </a:lvl1pPr>
          </a:lstStyle>
          <a:p>
            <a:pPr>
              <a:defRPr/>
            </a:pPr>
            <a:fld id="{B4E86240-F193-4F80-BD9A-F5E8B80FC090}" type="slidenum">
              <a:rPr lang="fr-FR" altLang="en-US"/>
              <a:pPr>
                <a:defRPr/>
              </a:pPr>
              <a:t>‹N›</a:t>
            </a:fld>
            <a:endParaRPr lang="fr-FR" altLang="en-US"/>
          </a:p>
        </p:txBody>
      </p:sp>
    </p:spTree>
    <p:extLst>
      <p:ext uri="{BB962C8B-B14F-4D97-AF65-F5344CB8AC3E}">
        <p14:creationId xmlns:p14="http://schemas.microsoft.com/office/powerpoint/2010/main" val="349897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0F26AE-829E-29B0-D41E-2422D44D2A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A8036E2-4A6C-3340-ED9F-1485FF6DCD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B1EE78F-16A7-74AB-B521-21ADE9903FD1}"/>
              </a:ext>
            </a:extLst>
          </p:cNvPr>
          <p:cNvSpPr>
            <a:spLocks noGrp="1" noChangeArrowheads="1"/>
          </p:cNvSpPr>
          <p:nvPr>
            <p:ph type="sldNum" sz="quarter" idx="12"/>
          </p:nvPr>
        </p:nvSpPr>
        <p:spPr/>
        <p:txBody>
          <a:bodyPr/>
          <a:lstStyle>
            <a:lvl1pPr>
              <a:defRPr/>
            </a:lvl1pPr>
          </a:lstStyle>
          <a:p>
            <a:pPr>
              <a:defRPr/>
            </a:pPr>
            <a:fld id="{F5E23426-8958-4387-A40A-41CE03C377F6}" type="slidenum">
              <a:rPr lang="fr-FR" altLang="en-US"/>
              <a:pPr>
                <a:defRPr/>
              </a:pPr>
              <a:t>‹N›</a:t>
            </a:fld>
            <a:endParaRPr lang="fr-FR" altLang="en-US"/>
          </a:p>
        </p:txBody>
      </p:sp>
    </p:spTree>
    <p:extLst>
      <p:ext uri="{BB962C8B-B14F-4D97-AF65-F5344CB8AC3E}">
        <p14:creationId xmlns:p14="http://schemas.microsoft.com/office/powerpoint/2010/main" val="2771024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D7903E-A949-FD52-31A0-7D4B163AA0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4E3DAF8-8C9D-A55A-DF59-49DBBCCA437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0AD2543D-9E82-4D03-FB61-CB90F039670E}"/>
              </a:ext>
            </a:extLst>
          </p:cNvPr>
          <p:cNvSpPr>
            <a:spLocks noGrp="1" noChangeArrowheads="1"/>
          </p:cNvSpPr>
          <p:nvPr>
            <p:ph type="sldNum" sz="quarter" idx="12"/>
          </p:nvPr>
        </p:nvSpPr>
        <p:spPr/>
        <p:txBody>
          <a:bodyPr/>
          <a:lstStyle>
            <a:lvl1pPr>
              <a:defRPr/>
            </a:lvl1pPr>
          </a:lstStyle>
          <a:p>
            <a:pPr>
              <a:defRPr/>
            </a:pPr>
            <a:fld id="{565DBEFA-2091-4A9A-811A-10D86E8B19B9}" type="slidenum">
              <a:rPr lang="fr-FR" altLang="en-US"/>
              <a:pPr>
                <a:defRPr/>
              </a:pPr>
              <a:t>‹N›</a:t>
            </a:fld>
            <a:endParaRPr lang="fr-FR" altLang="en-US"/>
          </a:p>
        </p:txBody>
      </p:sp>
    </p:spTree>
    <p:extLst>
      <p:ext uri="{BB962C8B-B14F-4D97-AF65-F5344CB8AC3E}">
        <p14:creationId xmlns:p14="http://schemas.microsoft.com/office/powerpoint/2010/main" val="33711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60FA67-B3A5-237A-9DA8-11F70D66B1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87EEF6F-7B4E-CEDC-56E1-6FDC87586D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59A0615-7079-A807-C4F6-07C5273F2218}"/>
              </a:ext>
            </a:extLst>
          </p:cNvPr>
          <p:cNvSpPr>
            <a:spLocks noGrp="1" noChangeArrowheads="1"/>
          </p:cNvSpPr>
          <p:nvPr>
            <p:ph type="sldNum" sz="quarter" idx="12"/>
          </p:nvPr>
        </p:nvSpPr>
        <p:spPr/>
        <p:txBody>
          <a:bodyPr/>
          <a:lstStyle>
            <a:lvl1pPr>
              <a:defRPr/>
            </a:lvl1pPr>
          </a:lstStyle>
          <a:p>
            <a:pPr>
              <a:defRPr/>
            </a:pPr>
            <a:fld id="{8F70AA77-3394-47FE-92ED-A04B904B57F1}" type="slidenum">
              <a:rPr lang="fr-FR" altLang="en-US"/>
              <a:pPr>
                <a:defRPr/>
              </a:pPr>
              <a:t>‹N›</a:t>
            </a:fld>
            <a:endParaRPr lang="fr-FR" altLang="en-US"/>
          </a:p>
        </p:txBody>
      </p:sp>
    </p:spTree>
    <p:extLst>
      <p:ext uri="{BB962C8B-B14F-4D97-AF65-F5344CB8AC3E}">
        <p14:creationId xmlns:p14="http://schemas.microsoft.com/office/powerpoint/2010/main" val="44681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B0B69F-968F-7AD0-35BC-2206E9872C6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0176BBE9-2AEA-D1F5-A0B0-3413FE31AC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63DC2006-B8CA-DD8D-E795-6FE51579E31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5F8FC1C-130D-E392-B6CB-B10A45790B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68105BE-BB66-7E82-1121-424FD964909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5E37433-7D69-477A-8C03-FA0A9303DEC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45" r:id="rId1"/>
    <p:sldLayoutId id="2147502946" r:id="rId2"/>
    <p:sldLayoutId id="2147502947" r:id="rId3"/>
    <p:sldLayoutId id="2147502948" r:id="rId4"/>
    <p:sldLayoutId id="2147502949" r:id="rId5"/>
    <p:sldLayoutId id="2147502950" r:id="rId6"/>
    <p:sldLayoutId id="2147502951" r:id="rId7"/>
    <p:sldLayoutId id="2147502952" r:id="rId8"/>
    <p:sldLayoutId id="2147502953" r:id="rId9"/>
    <p:sldLayoutId id="2147502954" r:id="rId10"/>
    <p:sldLayoutId id="2147502955" r:id="rId11"/>
    <p:sldLayoutId id="2147502956" r:id="rId12"/>
    <p:sldLayoutId id="2147502957" r:id="rId13"/>
    <p:sldLayoutId id="2147502958" r:id="rId14"/>
    <p:sldLayoutId id="2147502959" r:id="rId15"/>
    <p:sldLayoutId id="21475029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0762707-DB6F-8AB7-A501-3DF8DBE02A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FEF06B09-F043-6B36-310D-0DDF91A44E4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1F3B3C0-9295-BB32-44F8-51A4E7391F0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CE5C924A-BBBE-C906-F6CF-AE626261A82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219300D-A9CB-2A33-5F58-EBC5883657A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6D9DF66-2D7C-4518-91DC-3595A91F7B64}"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61" r:id="rId1"/>
    <p:sldLayoutId id="2147502962" r:id="rId2"/>
    <p:sldLayoutId id="2147502963" r:id="rId3"/>
    <p:sldLayoutId id="2147502964" r:id="rId4"/>
    <p:sldLayoutId id="2147502965" r:id="rId5"/>
    <p:sldLayoutId id="2147502966" r:id="rId6"/>
    <p:sldLayoutId id="2147502967" r:id="rId7"/>
    <p:sldLayoutId id="2147502968" r:id="rId8"/>
    <p:sldLayoutId id="2147502969" r:id="rId9"/>
    <p:sldLayoutId id="2147502970" r:id="rId10"/>
    <p:sldLayoutId id="2147502971" r:id="rId11"/>
    <p:sldLayoutId id="2147502972" r:id="rId12"/>
    <p:sldLayoutId id="2147502973" r:id="rId13"/>
    <p:sldLayoutId id="2147502974" r:id="rId14"/>
    <p:sldLayoutId id="2147502975" r:id="rId15"/>
    <p:sldLayoutId id="21475029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E4935D-A1D4-1C1E-B026-1C15B61FAB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AF575B47-CEE2-67F2-25B3-A6A16800C1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6C1DF55-A63A-C8DC-1E0A-F0E357890DE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A47C8ADA-10F9-BA54-9FD0-216E21F0E6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AEA2912-E62B-7CC0-8937-6B2B45E082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7766312-600D-40A6-A302-69B98A465E5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2977" r:id="rId1"/>
    <p:sldLayoutId id="2147502978" r:id="rId2"/>
    <p:sldLayoutId id="2147502979" r:id="rId3"/>
    <p:sldLayoutId id="2147502980" r:id="rId4"/>
    <p:sldLayoutId id="2147502981" r:id="rId5"/>
    <p:sldLayoutId id="2147502982" r:id="rId6"/>
    <p:sldLayoutId id="2147502983" r:id="rId7"/>
    <p:sldLayoutId id="2147502984" r:id="rId8"/>
    <p:sldLayoutId id="2147502985" r:id="rId9"/>
    <p:sldLayoutId id="2147502986" r:id="rId10"/>
    <p:sldLayoutId id="2147502987" r:id="rId11"/>
    <p:sldLayoutId id="2147502988" r:id="rId12"/>
    <p:sldLayoutId id="2147502989" r:id="rId13"/>
    <p:sldLayoutId id="2147502990" r:id="rId14"/>
    <p:sldLayoutId id="2147502991" r:id="rId15"/>
    <p:sldLayoutId id="214750299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6F08790-BFB0-A2E6-E2A2-C35DD89B5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E7C931BC-1D35-E4D5-EC38-91F1BE90CF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010FFE5-0813-1F62-64B7-EFDDBE30D3F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24203D09-F209-F418-ADCF-64C2F3F851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B75BBA0A-E780-4E6F-BAA8-AB86BE062F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14C0704-9100-43F5-B372-D9249B0EF033}"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 id="2147503004" r:id="rId12"/>
    <p:sldLayoutId id="2147503005" r:id="rId13"/>
    <p:sldLayoutId id="2147503006" r:id="rId14"/>
    <p:sldLayoutId id="2147503007" r:id="rId15"/>
    <p:sldLayoutId id="21475030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0C6DF9C-D6D0-2A2D-E29F-36EEDBC3E9D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ED0CF0F0-79F7-8BCF-3BFD-EE2CE6B658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3D0822E-9BC2-CA40-B0BC-E7AF3C66A53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0EC4250-43C6-F6B9-0830-45D7F8A122E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7265530-EFF6-89D3-1162-77333D472A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F841DC1-4818-4B6A-8F49-4836CB430D79}"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3009" r:id="rId1"/>
    <p:sldLayoutId id="2147503010" r:id="rId2"/>
    <p:sldLayoutId id="2147503011" r:id="rId3"/>
    <p:sldLayoutId id="2147503012" r:id="rId4"/>
    <p:sldLayoutId id="2147503013" r:id="rId5"/>
    <p:sldLayoutId id="2147503014" r:id="rId6"/>
    <p:sldLayoutId id="2147503015" r:id="rId7"/>
    <p:sldLayoutId id="2147503016" r:id="rId8"/>
    <p:sldLayoutId id="2147503017" r:id="rId9"/>
    <p:sldLayoutId id="2147503018" r:id="rId10"/>
    <p:sldLayoutId id="2147503019" r:id="rId11"/>
    <p:sldLayoutId id="2147503020" r:id="rId12"/>
    <p:sldLayoutId id="2147503021" r:id="rId13"/>
    <p:sldLayoutId id="2147503022" r:id="rId14"/>
    <p:sldLayoutId id="2147503023" r:id="rId15"/>
    <p:sldLayoutId id="21475030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3.xml"/><Relationship Id="rId5" Type="http://schemas.openxmlformats.org/officeDocument/2006/relationships/image" Target="../media/image4.gif"/><Relationship Id="rId4" Type="http://schemas.openxmlformats.org/officeDocument/2006/relationships/image" Target="../media/image3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41.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12"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 Id="rId9"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40.jpe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15.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176.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png"/><Relationship Id="rId9" Type="http://schemas.openxmlformats.org/officeDocument/2006/relationships/image" Target="../media/image1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189.jpeg"/><Relationship Id="rId4"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6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6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6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36.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png"/><Relationship Id="rId4" Type="http://schemas.openxmlformats.org/officeDocument/2006/relationships/image" Target="../media/image226.jpeg"/></Relationships>
</file>

<file path=ppt/slides/_rels/slide7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75.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jpeg"/></Relationships>
</file>

<file path=ppt/slides/_rels/slide77.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78.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png"/></Relationships>
</file>

<file path=ppt/slides/_rels/slide7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3.xml"/><Relationship Id="rId5" Type="http://schemas.openxmlformats.org/officeDocument/2006/relationships/image" Target="../media/image272.jpeg"/><Relationship Id="rId4" Type="http://schemas.openxmlformats.org/officeDocument/2006/relationships/image" Target="../media/image271.jpeg"/></Relationships>
</file>

<file path=ppt/slides/_rels/slide8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274.jpeg"/></Relationships>
</file>

<file path=ppt/slides/_rels/slide8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image" Target="../media/image278.png"/><Relationship Id="rId9" Type="http://schemas.openxmlformats.org/officeDocument/2006/relationships/image" Target="../media/image283.jpeg"/></Relationships>
</file>

<file path=ppt/slides/_rels/slide87.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292.jpeg"/><Relationship Id="rId4" Type="http://schemas.openxmlformats.org/officeDocument/2006/relationships/image" Target="../media/image291.jpeg"/></Relationships>
</file>

<file path=ppt/slides/_rels/slide92.xml.rels><?xml version="1.0" encoding="UTF-8" standalone="yes"?>
<Relationships xmlns="http://schemas.openxmlformats.org/package/2006/relationships"><Relationship Id="rId3" Type="http://schemas.openxmlformats.org/officeDocument/2006/relationships/image" Target="../media/image293.jpeg"/><Relationship Id="rId7" Type="http://schemas.openxmlformats.org/officeDocument/2006/relationships/image" Target="../media/image297.jpe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96.jpeg"/><Relationship Id="rId5" Type="http://schemas.openxmlformats.org/officeDocument/2006/relationships/image" Target="../media/image295.png"/><Relationship Id="rId4" Type="http://schemas.openxmlformats.org/officeDocument/2006/relationships/image" Target="../media/image294.jpeg"/></Relationships>
</file>

<file path=ppt/slides/_rels/slide9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17.xml"/><Relationship Id="rId4" Type="http://schemas.openxmlformats.org/officeDocument/2006/relationships/image" Target="../media/image29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303.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96.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jpeg"/><Relationship Id="rId7" Type="http://schemas.openxmlformats.org/officeDocument/2006/relationships/image" Target="../media/image308.jpeg"/><Relationship Id="rId2" Type="http://schemas.openxmlformats.org/officeDocument/2006/relationships/notesSlide" Target="../notesSlides/notesSlide82.xml"/><Relationship Id="rId1" Type="http://schemas.openxmlformats.org/officeDocument/2006/relationships/slideLayout" Target="../slideLayouts/slideLayout38.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png"/><Relationship Id="rId9" Type="http://schemas.openxmlformats.org/officeDocument/2006/relationships/image" Target="../media/image310.jpeg"/></Relationships>
</file>

<file path=ppt/slides/_rels/slide9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image" Target="../media/image313.jpeg"/><Relationship Id="rId4" Type="http://schemas.openxmlformats.org/officeDocument/2006/relationships/image" Target="../media/image312.jpeg"/></Relationships>
</file>

<file path=ppt/slides/_rels/slide9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6307A68B-3A55-47DE-1D2E-55E3652F8EE4}"/>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3" descr="bandiera palestinese">
            <a:extLst>
              <a:ext uri="{FF2B5EF4-FFF2-40B4-BE49-F238E27FC236}">
                <a16:creationId xmlns:a16="http://schemas.microsoft.com/office/drawing/2014/main" id="{9A0069ED-DDBD-D473-0AD4-1A484DA69A21}"/>
              </a:ext>
            </a:extLst>
          </p:cNvPr>
          <p:cNvPicPr>
            <a:picLocks noChangeAspect="1" noChangeArrowheads="1"/>
          </p:cNvPicPr>
          <p:nvPr/>
        </p:nvPicPr>
        <p:blipFill>
          <a:blip r:embed="rId4">
            <a:lum bright="-10000" contrast="10000"/>
          </a:blip>
          <a:srcRect/>
          <a:stretch>
            <a:fillRect/>
          </a:stretch>
        </p:blipFill>
        <p:spPr bwMode="auto">
          <a:xfrm>
            <a:off x="82708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17D71BC7-1E89-6A1D-0027-28ABE2CF62C1}"/>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116742" name="Text Box 5">
            <a:extLst>
              <a:ext uri="{FF2B5EF4-FFF2-40B4-BE49-F238E27FC236}">
                <a16:creationId xmlns:a16="http://schemas.microsoft.com/office/drawing/2014/main" id="{6C0DC49B-1C58-16B5-7EBA-6C527D847AAC}"/>
              </a:ext>
            </a:extLst>
          </p:cNvPr>
          <p:cNvSpPr txBox="1">
            <a:spLocks noChangeArrowheads="1"/>
          </p:cNvSpPr>
          <p:nvPr/>
        </p:nvSpPr>
        <p:spPr bwMode="auto">
          <a:xfrm>
            <a:off x="827088" y="2708275"/>
            <a:ext cx="7493000"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PALESTINE</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10" name="Picture 4" descr="C:\Dokumente und Einstellungen\Enrico\Eigene Dateien\Enrico\Documenti\AA Enrico nuovo\Palestina\A Foto\Diversi\Cartoons 1\image001.gif">
            <a:extLst>
              <a:ext uri="{FF2B5EF4-FFF2-40B4-BE49-F238E27FC236}">
                <a16:creationId xmlns:a16="http://schemas.microsoft.com/office/drawing/2014/main" id="{C5752681-ED4C-48D6-7C88-AB8C5B7521D3}"/>
              </a:ext>
            </a:extLst>
          </p:cNvPr>
          <p:cNvPicPr>
            <a:picLocks noChangeAspect="1" noChangeArrowheads="1"/>
          </p:cNvPicPr>
          <p:nvPr/>
        </p:nvPicPr>
        <p:blipFill>
          <a:blip r:embed="rId6"/>
          <a:srcRect/>
          <a:stretch>
            <a:fillRect/>
          </a:stretch>
        </p:blipFill>
        <p:spPr bwMode="auto">
          <a:xfrm>
            <a:off x="7092950" y="2806700"/>
            <a:ext cx="650875" cy="650875"/>
          </a:xfrm>
          <a:prstGeom prst="rect">
            <a:avLst/>
          </a:prstGeom>
          <a:ln>
            <a:noFill/>
          </a:ln>
          <a:effectLst>
            <a:outerShdw blurRad="292100" dist="139700" dir="2700000" algn="tl" rotWithShape="0">
              <a:srgbClr val="333333">
                <a:alpha val="65000"/>
              </a:srgbClr>
            </a:outerShdw>
          </a:effectLst>
        </p:spPr>
      </p:pic>
      <p:sp>
        <p:nvSpPr>
          <p:cNvPr id="89095" name="Rettangolo 1">
            <a:extLst>
              <a:ext uri="{FF2B5EF4-FFF2-40B4-BE49-F238E27FC236}">
                <a16:creationId xmlns:a16="http://schemas.microsoft.com/office/drawing/2014/main" id="{048DC076-4F32-F3A2-87DE-6770FFAB4A1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9096" name="TextBox 8">
            <a:extLst>
              <a:ext uri="{FF2B5EF4-FFF2-40B4-BE49-F238E27FC236}">
                <a16:creationId xmlns:a16="http://schemas.microsoft.com/office/drawing/2014/main" id="{7F6AE502-1FD6-1FB5-8222-DC52924A2F94}"/>
              </a:ext>
            </a:extLst>
          </p:cNvPr>
          <p:cNvSpPr txBox="1">
            <a:spLocks noChangeArrowheads="1"/>
          </p:cNvSpPr>
          <p:nvPr/>
        </p:nvSpPr>
        <p:spPr bwMode="auto">
          <a:xfrm>
            <a:off x="5148263" y="5543550"/>
            <a:ext cx="2133600" cy="338138"/>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Super short version</a:t>
            </a:r>
            <a:endParaRPr lang="it-IT" altLang="it-CH" sz="1600" b="1">
              <a:solidFill>
                <a:srgbClr val="000000"/>
              </a:solidFill>
            </a:endParaRPr>
          </a:p>
        </p:txBody>
      </p:sp>
      <p:pic>
        <p:nvPicPr>
          <p:cNvPr id="89097" name="Immagine 2">
            <a:extLst>
              <a:ext uri="{FF2B5EF4-FFF2-40B4-BE49-F238E27FC236}">
                <a16:creationId xmlns:a16="http://schemas.microsoft.com/office/drawing/2014/main" id="{ED9AC54D-89FF-575C-B375-24662F049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763588"/>
            <a:ext cx="36703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9DF99DEF-53C9-A60C-8DA8-D969CD72A922}"/>
              </a:ext>
            </a:extLst>
          </p:cNvPr>
          <p:cNvSpPr>
            <a:spLocks noGrp="1"/>
          </p:cNvSpPr>
          <p:nvPr>
            <p:ph type="sldNum" sz="quarter" idx="12"/>
          </p:nvPr>
        </p:nvSpPr>
        <p:spPr>
          <a:xfrm>
            <a:off x="7718418" y="5870600"/>
            <a:ext cx="586408" cy="352127"/>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35C33380-E8EA-4367-91FF-41C97E2B1151}" type="slidenum">
              <a:rPr lang="it-IT" altLang="it-CH" sz="1400" b="1" smtClean="0">
                <a:solidFill>
                  <a:schemeClr val="accent4">
                    <a:lumMod val="10000"/>
                  </a:schemeClr>
                </a:solidFill>
              </a:rPr>
              <a:pPr algn="ctr">
                <a:spcBef>
                  <a:spcPct val="0"/>
                </a:spcBef>
                <a:buFontTx/>
                <a:buNone/>
                <a:defRPr/>
              </a:pPr>
              <a:t>1</a:t>
            </a:fld>
            <a:endParaRPr lang="it-IT" altLang="it-CH" sz="1400" b="1"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A3A24985-000A-F76A-A413-584BEC2BD8AF}"/>
              </a:ext>
            </a:extLst>
          </p:cNvPr>
          <p:cNvSpPr>
            <a:spLocks noGrp="1"/>
          </p:cNvSpPr>
          <p:nvPr>
            <p:ph type="sldNum" sz="quarter" idx="12"/>
          </p:nvPr>
        </p:nvSpPr>
        <p:spPr>
          <a:xfrm>
            <a:off x="6564313" y="6292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14B03E-F023-493B-BFCD-D8DF819B865E}"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357379" name="Text Box 3">
            <a:extLst>
              <a:ext uri="{FF2B5EF4-FFF2-40B4-BE49-F238E27FC236}">
                <a16:creationId xmlns:a16="http://schemas.microsoft.com/office/drawing/2014/main" id="{4A78639D-488C-15ED-32DD-1AF708093293}"/>
              </a:ext>
            </a:extLst>
          </p:cNvPr>
          <p:cNvSpPr txBox="1">
            <a:spLocks noChangeArrowheads="1"/>
          </p:cNvSpPr>
          <p:nvPr/>
        </p:nvSpPr>
        <p:spPr bwMode="auto">
          <a:xfrm>
            <a:off x="3743325" y="639763"/>
            <a:ext cx="1655763" cy="3365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Tel Aviv </a:t>
            </a:r>
            <a:r>
              <a:rPr lang="fr-CH" altLang="it-CH" dirty="0" err="1"/>
              <a:t>today</a:t>
            </a:r>
            <a:endParaRPr lang="it-IT" altLang="it-CH" dirty="0"/>
          </a:p>
        </p:txBody>
      </p:sp>
      <p:pic>
        <p:nvPicPr>
          <p:cNvPr id="128004" name="Picture 6" descr="C:\Users\Enrico\Desktop\Tel Aviv e Jaffa jpeg.jpg">
            <a:extLst>
              <a:ext uri="{FF2B5EF4-FFF2-40B4-BE49-F238E27FC236}">
                <a16:creationId xmlns:a16="http://schemas.microsoft.com/office/drawing/2014/main" id="{8BB966BC-07A8-17FA-FC22-DBD2632FCBA5}"/>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E2D28AD5-2574-6783-7329-6EA71584C68E}"/>
              </a:ext>
            </a:extLst>
          </p:cNvPr>
          <p:cNvSpPr txBox="1">
            <a:spLocks noChangeArrowheads="1"/>
          </p:cNvSpPr>
          <p:nvPr/>
        </p:nvSpPr>
        <p:spPr bwMode="auto">
          <a:xfrm>
            <a:off x="3265488" y="5843588"/>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200"/>
              <a:t>What remains of Jaffa</a:t>
            </a:r>
            <a:endParaRPr lang="en-US" altLang="en-US" sz="1200"/>
          </a:p>
        </p:txBody>
      </p:sp>
      <p:cxnSp>
        <p:nvCxnSpPr>
          <p:cNvPr id="103430" name="Connettore 2 3">
            <a:extLst>
              <a:ext uri="{FF2B5EF4-FFF2-40B4-BE49-F238E27FC236}">
                <a16:creationId xmlns:a16="http://schemas.microsoft.com/office/drawing/2014/main" id="{0861EF8E-EA03-74D9-C7CF-9BB1D6A7525B}"/>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2A71705E-8BFF-A29B-8B6B-0B24A8D482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numero diapositiva 1">
            <a:extLst>
              <a:ext uri="{FF2B5EF4-FFF2-40B4-BE49-F238E27FC236}">
                <a16:creationId xmlns:a16="http://schemas.microsoft.com/office/drawing/2014/main" id="{14E10886-1E01-06DC-7E1D-FCC12EDA2CE1}"/>
              </a:ext>
            </a:extLst>
          </p:cNvPr>
          <p:cNvSpPr>
            <a:spLocks noGrp="1"/>
          </p:cNvSpPr>
          <p:nvPr>
            <p:ph type="sldNum" sz="quarter" idx="12"/>
          </p:nvPr>
        </p:nvSpPr>
        <p:spPr>
          <a:xfrm>
            <a:off x="8047038" y="588010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5F748B-B7DA-4B30-9C6F-BB9C7AD41804}"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6D846673-DC51-323D-928B-523B0B231854}"/>
              </a:ext>
            </a:extLst>
          </p:cNvPr>
          <p:cNvPicPr>
            <a:picLocks noChangeAspect="1" noChangeArrowheads="1"/>
          </p:cNvPicPr>
          <p:nvPr/>
        </p:nvPicPr>
        <p:blipFill>
          <a:blip r:embed="rId3"/>
          <a:srcRect/>
          <a:stretch>
            <a:fillRect/>
          </a:stretch>
        </p:blipFill>
        <p:spPr bwMode="auto">
          <a:xfrm>
            <a:off x="522288" y="49053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2388" name="Rettangolo 4">
            <a:extLst>
              <a:ext uri="{FF2B5EF4-FFF2-40B4-BE49-F238E27FC236}">
                <a16:creationId xmlns:a16="http://schemas.microsoft.com/office/drawing/2014/main" id="{35816434-D616-8E9A-1746-3A53955CD4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E7A3DA6-D51D-5375-7627-D727C31A95C8}"/>
              </a:ext>
            </a:extLst>
          </p:cNvPr>
          <p:cNvSpPr txBox="1"/>
          <p:nvPr/>
        </p:nvSpPr>
        <p:spPr>
          <a:xfrm>
            <a:off x="1323975" y="5834063"/>
            <a:ext cx="6161088" cy="368300"/>
          </a:xfrm>
          <a:prstGeom prst="rect">
            <a:avLst/>
          </a:prstGeom>
          <a:solidFill>
            <a:srgbClr val="FFFF00"/>
          </a:solidFill>
          <a:ln w="12700">
            <a:solidFill>
              <a:schemeClr val="accent4">
                <a:lumMod val="10000"/>
              </a:schemeClr>
            </a:solidFill>
          </a:ln>
        </p:spPr>
        <p:txBody>
          <a:bodyPr>
            <a:spAutoFit/>
          </a:bodyPr>
          <a:lstStyle/>
          <a:p>
            <a:pPr>
              <a:defRPr/>
            </a:pPr>
            <a:r>
              <a:rPr lang="it-CH" b="1" dirty="0" err="1">
                <a:solidFill>
                  <a:schemeClr val="accent4">
                    <a:lumMod val="10000"/>
                  </a:schemeClr>
                </a:solidFill>
              </a:rPr>
              <a:t>Zaatari</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Jordan </a:t>
            </a:r>
            <a:r>
              <a:rPr lang="it-CH" b="1" dirty="0" err="1">
                <a:solidFill>
                  <a:schemeClr val="accent4">
                    <a:lumMod val="10000"/>
                  </a:schemeClr>
                </a:solidFill>
              </a:rPr>
              <a:t>hosts</a:t>
            </a:r>
            <a:r>
              <a:rPr lang="it-CH" b="1" dirty="0">
                <a:solidFill>
                  <a:schemeClr val="accent4">
                    <a:lumMod val="10000"/>
                  </a:schemeClr>
                </a:solidFill>
              </a:rPr>
              <a:t> 115,000 </a:t>
            </a:r>
            <a:r>
              <a:rPr lang="it-CH" b="1" dirty="0" err="1">
                <a:solidFill>
                  <a:schemeClr val="accent4">
                    <a:lumMod val="10000"/>
                  </a:schemeClr>
                </a:solidFill>
              </a:rPr>
              <a:t>refugees</a:t>
            </a:r>
            <a:endParaRPr lang="it-CH" b="1" dirty="0">
              <a:solidFill>
                <a:schemeClr val="accent4">
                  <a:lumMod val="10000"/>
                </a:schemeClr>
              </a:solidFill>
            </a:endParaRPr>
          </a:p>
        </p:txBody>
      </p:sp>
      <p:sp>
        <p:nvSpPr>
          <p:cNvPr id="272390" name="CasellaDiTesto 1">
            <a:extLst>
              <a:ext uri="{FF2B5EF4-FFF2-40B4-BE49-F238E27FC236}">
                <a16:creationId xmlns:a16="http://schemas.microsoft.com/office/drawing/2014/main" id="{CB1E3D28-2A98-B3DF-8C23-0BAD34D2D88E}"/>
              </a:ext>
            </a:extLst>
          </p:cNvPr>
          <p:cNvSpPr txBox="1">
            <a:spLocks noChangeArrowheads="1"/>
          </p:cNvSpPr>
          <p:nvPr/>
        </p:nvSpPr>
        <p:spPr bwMode="auto">
          <a:xfrm>
            <a:off x="3751263" y="6281738"/>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disaster</a:t>
            </a:r>
          </a:p>
        </p:txBody>
      </p:sp>
      <p:sp>
        <p:nvSpPr>
          <p:cNvPr id="3" name="Rettangolo 2">
            <a:extLst>
              <a:ext uri="{FF2B5EF4-FFF2-40B4-BE49-F238E27FC236}">
                <a16:creationId xmlns:a16="http://schemas.microsoft.com/office/drawing/2014/main" id="{F6DB7F0D-2792-FDE6-AB9B-0E515AF5D2D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07C19F3-3710-2D70-96BF-8129BC5A14CD}"/>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4434" name="Slide Number Placeholder 3">
            <a:extLst>
              <a:ext uri="{FF2B5EF4-FFF2-40B4-BE49-F238E27FC236}">
                <a16:creationId xmlns:a16="http://schemas.microsoft.com/office/drawing/2014/main" id="{C7A3272A-D8C6-5736-8BD8-4CED0C06096E}"/>
              </a:ext>
            </a:extLst>
          </p:cNvPr>
          <p:cNvSpPr>
            <a:spLocks noGrp="1"/>
          </p:cNvSpPr>
          <p:nvPr>
            <p:ph type="sldNum" sz="quarter" idx="12"/>
          </p:nvPr>
        </p:nvSpPr>
        <p:spPr>
          <a:xfrm>
            <a:off x="7539852" y="4864100"/>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B5CF798-24D7-4D97-9379-5EE3FA08FF08}" type="slidenum">
              <a:rPr lang="it-IT" altLang="it-CH" sz="1600" b="1" smtClean="0">
                <a:solidFill>
                  <a:schemeClr val="accent4">
                    <a:lumMod val="10000"/>
                  </a:schemeClr>
                </a:solidFill>
              </a:rPr>
              <a:pPr algn="ctr">
                <a:spcBef>
                  <a:spcPct val="0"/>
                </a:spcBef>
                <a:buFontTx/>
                <a:buNone/>
              </a:pPr>
              <a:t>101</a:t>
            </a:fld>
            <a:endParaRPr lang="it-IT" altLang="it-CH" sz="1600" b="1" dirty="0">
              <a:solidFill>
                <a:schemeClr val="accent4">
                  <a:lumMod val="10000"/>
                </a:schemeClr>
              </a:solidFill>
            </a:endParaRPr>
          </a:p>
        </p:txBody>
      </p:sp>
      <p:pic>
        <p:nvPicPr>
          <p:cNvPr id="436227" name="Picture 2" descr="nakba">
            <a:extLst>
              <a:ext uri="{FF2B5EF4-FFF2-40B4-BE49-F238E27FC236}">
                <a16:creationId xmlns:a16="http://schemas.microsoft.com/office/drawing/2014/main" id="{AF526171-6055-978B-EDA3-A0E101A16342}"/>
              </a:ext>
            </a:extLst>
          </p:cNvPr>
          <p:cNvPicPr>
            <a:picLocks noChangeAspect="1" noChangeArrowheads="1"/>
          </p:cNvPicPr>
          <p:nvPr/>
        </p:nvPicPr>
        <p:blipFill>
          <a:blip r:embed="rId4"/>
          <a:srcRect/>
          <a:stretch>
            <a:fillRect/>
          </a:stretch>
        </p:blipFill>
        <p:spPr bwMode="auto">
          <a:xfrm>
            <a:off x="827088"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0C151B60-564D-6CE4-B357-B39B49095F93}"/>
              </a:ext>
            </a:extLst>
          </p:cNvPr>
          <p:cNvSpPr txBox="1">
            <a:spLocks noChangeArrowheads="1"/>
          </p:cNvSpPr>
          <p:nvPr/>
        </p:nvSpPr>
        <p:spPr bwMode="auto">
          <a:xfrm>
            <a:off x="827088" y="5137150"/>
            <a:ext cx="60864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I keep the keys to my house: one day I will return!</a:t>
            </a:r>
            <a:endParaRPr lang="it-IT" altLang="it-CH" dirty="0"/>
          </a:p>
        </p:txBody>
      </p:sp>
      <p:sp>
        <p:nvSpPr>
          <p:cNvPr id="274437" name="CasellaDiTesto 1">
            <a:extLst>
              <a:ext uri="{FF2B5EF4-FFF2-40B4-BE49-F238E27FC236}">
                <a16:creationId xmlns:a16="http://schemas.microsoft.com/office/drawing/2014/main" id="{5CC12BC3-0597-B370-AD80-F949E842BDFB}"/>
              </a:ext>
            </a:extLst>
          </p:cNvPr>
          <p:cNvSpPr txBox="1">
            <a:spLocks noChangeArrowheads="1"/>
          </p:cNvSpPr>
          <p:nvPr/>
        </p:nvSpPr>
        <p:spPr bwMode="auto">
          <a:xfrm>
            <a:off x="7189956" y="2367146"/>
            <a:ext cx="14763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dirty="0">
                <a:solidFill>
                  <a:schemeClr val="accent4">
                    <a:lumMod val="10000"/>
                  </a:schemeClr>
                </a:solidFill>
              </a:rPr>
              <a:t>Palestine exists because it resists.</a:t>
            </a:r>
          </a:p>
        </p:txBody>
      </p:sp>
      <p:sp>
        <p:nvSpPr>
          <p:cNvPr id="274438" name="Rettangolo 7">
            <a:extLst>
              <a:ext uri="{FF2B5EF4-FFF2-40B4-BE49-F238E27FC236}">
                <a16:creationId xmlns:a16="http://schemas.microsoft.com/office/drawing/2014/main" id="{CB05E455-17ED-0F62-14CB-BA5474ECC6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4439" name="CasellaDiTesto 1">
            <a:extLst>
              <a:ext uri="{FF2B5EF4-FFF2-40B4-BE49-F238E27FC236}">
                <a16:creationId xmlns:a16="http://schemas.microsoft.com/office/drawing/2014/main" id="{C5D228FA-9E39-B17C-D7FB-237499A009C6}"/>
              </a:ext>
            </a:extLst>
          </p:cNvPr>
          <p:cNvSpPr txBox="1">
            <a:spLocks noChangeArrowheads="1"/>
          </p:cNvSpPr>
          <p:nvPr/>
        </p:nvSpPr>
        <p:spPr bwMode="auto">
          <a:xfrm>
            <a:off x="7226300" y="3598863"/>
            <a:ext cx="16049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000" b="1">
                <a:solidFill>
                  <a:schemeClr val="accent4">
                    <a:lumMod val="10000"/>
                  </a:schemeClr>
                </a:solidFill>
              </a:rPr>
              <a:t>END</a:t>
            </a:r>
          </a:p>
        </p:txBody>
      </p:sp>
      <p:pic>
        <p:nvPicPr>
          <p:cNvPr id="274440" name="Picture 2" descr="C:\Dokumente und Einstellungen\Enrico\Eigene Dateien\Enrico\Documenti\AA Enrico nuovo\Palestina\A Foto\Diversi\Cartoons 1\image001.gif">
            <a:extLst>
              <a:ext uri="{FF2B5EF4-FFF2-40B4-BE49-F238E27FC236}">
                <a16:creationId xmlns:a16="http://schemas.microsoft.com/office/drawing/2014/main" id="{E5FC0AFE-1786-D000-040C-0D7D6E31D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863" y="973138"/>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DE96386-B24A-9FA1-BBCB-99EB7B1B9702}"/>
              </a:ext>
            </a:extLst>
          </p:cNvPr>
          <p:cNvSpPr txBox="1"/>
          <p:nvPr/>
        </p:nvSpPr>
        <p:spPr>
          <a:xfrm>
            <a:off x="1582738" y="5794375"/>
            <a:ext cx="4575175" cy="369888"/>
          </a:xfrm>
          <a:prstGeom prst="rect">
            <a:avLst/>
          </a:prstGeom>
          <a:solidFill>
            <a:schemeClr val="accent4"/>
          </a:solidFill>
          <a:ln w="28575">
            <a:solidFill>
              <a:schemeClr val="accent4">
                <a:lumMod val="10000"/>
              </a:schemeClr>
            </a:solidFill>
          </a:ln>
        </p:spPr>
        <p:txBody>
          <a:bodyPr>
            <a:spAutoFit/>
          </a:bodyPr>
          <a:lstStyle/>
          <a:p>
            <a:pPr>
              <a:defRPr/>
            </a:pPr>
            <a:r>
              <a:rPr lang="en-US" b="1" dirty="0">
                <a:solidFill>
                  <a:schemeClr val="accent4">
                    <a:lumMod val="10000"/>
                  </a:schemeClr>
                </a:solidFill>
              </a:rPr>
              <a:t>...and that no one says: "I didn't know“.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416E7213-0E99-D6F6-FD1D-BBCB8C38F57D}"/>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6BCDC4D9-35FC-337D-9C85-981B1B7A6B54}"/>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ACB716DE-BCB0-5E64-4351-1D9A1ED7AB02}"/>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D4455D69-FF86-7B53-6285-1A42D00E0A1A}"/>
              </a:ext>
            </a:extLst>
          </p:cNvPr>
          <p:cNvSpPr txBox="1">
            <a:spLocks noChangeArrowheads="1"/>
          </p:cNvSpPr>
          <p:nvPr/>
        </p:nvSpPr>
        <p:spPr bwMode="auto">
          <a:xfrm>
            <a:off x="361950" y="515938"/>
            <a:ext cx="2782888"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Cananeans</a:t>
            </a:r>
          </a:p>
          <a:p>
            <a:pPr algn="ctr" eaLnBrk="1" hangingPunct="1">
              <a:spcBef>
                <a:spcPct val="0"/>
              </a:spcBef>
              <a:buFontTx/>
              <a:buNone/>
              <a:defRPr/>
            </a:pPr>
            <a:r>
              <a:rPr lang="en-US" altLang="en-US" sz="2000" dirty="0">
                <a:solidFill>
                  <a:schemeClr val="accent4">
                    <a:lumMod val="10000"/>
                  </a:schemeClr>
                </a:solidFill>
              </a:rPr>
              <a:t>3000 BC</a:t>
            </a:r>
          </a:p>
          <a:p>
            <a:pPr algn="ctr" eaLnBrk="1" hangingPunct="1">
              <a:spcBef>
                <a:spcPct val="0"/>
              </a:spcBef>
              <a:buFontTx/>
              <a:buNone/>
              <a:defRPr/>
            </a:pPr>
            <a:endParaRPr lang="en-US" altLang="en-US" sz="12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Egiptians</a:t>
            </a:r>
            <a:r>
              <a:rPr lang="en-US" altLang="en-US" b="1" dirty="0">
                <a:solidFill>
                  <a:schemeClr val="accent4">
                    <a:lumMod val="10000"/>
                  </a:schemeClr>
                </a:solidFill>
              </a:rPr>
              <a:t>                       </a:t>
            </a:r>
            <a:r>
              <a:rPr lang="en-US" altLang="en-US" sz="2000" dirty="0">
                <a:solidFill>
                  <a:schemeClr val="accent4">
                    <a:lumMod val="10000"/>
                  </a:schemeClr>
                </a:solidFill>
              </a:rPr>
              <a:t>1488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Philistines </a:t>
            </a:r>
          </a:p>
          <a:p>
            <a:pPr algn="ctr" eaLnBrk="1" hangingPunct="1">
              <a:spcBef>
                <a:spcPct val="0"/>
              </a:spcBef>
              <a:buFontTx/>
              <a:buNone/>
              <a:defRPr/>
            </a:pPr>
            <a:r>
              <a:rPr lang="en-US" altLang="en-US" sz="2000" dirty="0">
                <a:solidFill>
                  <a:schemeClr val="accent4">
                    <a:lumMod val="10000"/>
                  </a:schemeClr>
                </a:solidFill>
              </a:rPr>
              <a:t>1200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Israelites   </a:t>
            </a:r>
            <a:r>
              <a:rPr lang="en-US" altLang="en-US" sz="2500" b="1" dirty="0">
                <a:solidFill>
                  <a:schemeClr val="accent4">
                    <a:lumMod val="10000"/>
                  </a:schemeClr>
                </a:solidFill>
              </a:rPr>
              <a:t>                </a:t>
            </a:r>
            <a:r>
              <a:rPr lang="en-US" altLang="en-US" sz="2000" dirty="0">
                <a:solidFill>
                  <a:schemeClr val="accent4">
                    <a:lumMod val="10000"/>
                  </a:schemeClr>
                </a:solidFill>
              </a:rPr>
              <a:t>1000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Phoenicians              </a:t>
            </a:r>
            <a:r>
              <a:rPr lang="en-US" altLang="en-US" sz="2000" dirty="0">
                <a:solidFill>
                  <a:schemeClr val="accent4">
                    <a:lumMod val="10000"/>
                  </a:schemeClr>
                </a:solidFill>
              </a:rPr>
              <a:t>925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Assyrians </a:t>
            </a:r>
            <a:r>
              <a:rPr lang="en-US" altLang="en-US" sz="1200" b="1" dirty="0">
                <a:solidFill>
                  <a:schemeClr val="accent4">
                    <a:lumMod val="10000"/>
                  </a:schemeClr>
                </a:solidFill>
              </a:rPr>
              <a:t>                          </a:t>
            </a:r>
            <a:r>
              <a:rPr lang="en-US" altLang="en-US" sz="2000" dirty="0">
                <a:solidFill>
                  <a:schemeClr val="accent4">
                    <a:lumMod val="10000"/>
                  </a:schemeClr>
                </a:solidFill>
              </a:rPr>
              <a:t>733 BC</a:t>
            </a: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62E227F7-EC7F-8987-1DD4-5312592E1676}"/>
              </a:ext>
            </a:extLst>
          </p:cNvPr>
          <p:cNvSpPr txBox="1">
            <a:spLocks noChangeArrowheads="1"/>
          </p:cNvSpPr>
          <p:nvPr/>
        </p:nvSpPr>
        <p:spPr bwMode="auto">
          <a:xfrm>
            <a:off x="3295650" y="638175"/>
            <a:ext cx="2503488" cy="438626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a:solidFill>
                  <a:schemeClr val="accent4">
                    <a:lumMod val="10000"/>
                  </a:schemeClr>
                </a:solidFill>
              </a:rPr>
              <a:t>Babylonians</a:t>
            </a:r>
            <a:r>
              <a:rPr lang="en-US" altLang="en-US" sz="2000" dirty="0">
                <a:solidFill>
                  <a:schemeClr val="accent4">
                    <a:lumMod val="10000"/>
                  </a:schemeClr>
                </a:solidFill>
              </a:rPr>
              <a:t>597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Persians</a:t>
            </a:r>
          </a:p>
          <a:p>
            <a:pPr algn="ctr" eaLnBrk="1" hangingPunct="1">
              <a:spcBef>
                <a:spcPct val="0"/>
              </a:spcBef>
              <a:buFontTx/>
              <a:buNone/>
              <a:defRPr/>
            </a:pPr>
            <a:r>
              <a:rPr lang="en-US" altLang="en-US" sz="2000" dirty="0">
                <a:solidFill>
                  <a:schemeClr val="accent4">
                    <a:lumMod val="10000"/>
                  </a:schemeClr>
                </a:solidFill>
              </a:rPr>
              <a:t>Ciro - 539 BC</a:t>
            </a:r>
          </a:p>
          <a:p>
            <a:pPr algn="ctr" eaLnBrk="1" hangingPunct="1">
              <a:spcBef>
                <a:spcPct val="0"/>
              </a:spcBef>
              <a:buFontTx/>
              <a:buNone/>
              <a:defRPr/>
            </a:pPr>
            <a:r>
              <a:rPr lang="en-US" altLang="en-US" sz="2000" dirty="0">
                <a:solidFill>
                  <a:schemeClr val="accent4">
                    <a:lumMod val="10000"/>
                  </a:schemeClr>
                </a:solidFill>
              </a:rPr>
              <a:t> </a:t>
            </a:r>
            <a:r>
              <a:rPr lang="en-US" altLang="en-US" sz="3100" b="1" dirty="0">
                <a:solidFill>
                  <a:schemeClr val="accent4">
                    <a:lumMod val="10000"/>
                  </a:schemeClr>
                </a:solidFill>
              </a:rPr>
              <a:t>Macedonian</a:t>
            </a:r>
            <a:r>
              <a:rPr lang="en-US" altLang="en-US" b="1" dirty="0">
                <a:solidFill>
                  <a:schemeClr val="accent4">
                    <a:lumMod val="10000"/>
                  </a:schemeClr>
                </a:solidFill>
              </a:rPr>
              <a:t>               </a:t>
            </a:r>
            <a:r>
              <a:rPr lang="en-US" altLang="en-US" sz="2000" dirty="0">
                <a:solidFill>
                  <a:schemeClr val="accent4">
                    <a:lumMod val="10000"/>
                  </a:schemeClr>
                </a:solidFill>
              </a:rPr>
              <a:t>Alexander the Great 322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Romans                    </a:t>
            </a:r>
            <a:r>
              <a:rPr lang="en-US" altLang="en-US" sz="2000" dirty="0">
                <a:solidFill>
                  <a:schemeClr val="accent4">
                    <a:lumMod val="10000"/>
                  </a:schemeClr>
                </a:solidFill>
              </a:rPr>
              <a:t>70 BC</a:t>
            </a: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A9AA3F71-9276-E2F4-7AFE-7AC550F86782}"/>
              </a:ext>
            </a:extLst>
          </p:cNvPr>
          <p:cNvSpPr txBox="1">
            <a:spLocks noChangeArrowheads="1"/>
          </p:cNvSpPr>
          <p:nvPr/>
        </p:nvSpPr>
        <p:spPr bwMode="auto">
          <a:xfrm>
            <a:off x="6127750" y="520700"/>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Arabs</a:t>
            </a:r>
          </a:p>
          <a:p>
            <a:pPr algn="ctr" eaLnBrk="1" hangingPunct="1">
              <a:spcBef>
                <a:spcPct val="0"/>
              </a:spcBef>
              <a:buFontTx/>
              <a:buNone/>
              <a:defRPr/>
            </a:pPr>
            <a:r>
              <a:rPr lang="en-US" altLang="en-US" sz="2000" dirty="0">
                <a:solidFill>
                  <a:schemeClr val="accent4">
                    <a:lumMod val="10000"/>
                  </a:schemeClr>
                </a:solidFill>
              </a:rPr>
              <a:t>632 A.D.</a:t>
            </a:r>
            <a:endParaRPr lang="en-US" altLang="en-US"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Christians</a:t>
            </a:r>
            <a:r>
              <a:rPr lang="en-US" altLang="en-US" sz="4400" b="1" dirty="0">
                <a:solidFill>
                  <a:schemeClr val="accent4">
                    <a:lumMod val="10000"/>
                  </a:schemeClr>
                </a:solidFill>
              </a:rPr>
              <a:t>      </a:t>
            </a:r>
            <a:r>
              <a:rPr lang="en-US" altLang="en-US" sz="2000" dirty="0">
                <a:solidFill>
                  <a:schemeClr val="accent4">
                    <a:lumMod val="10000"/>
                  </a:schemeClr>
                </a:solidFill>
              </a:rPr>
              <a:t>1039 - Crusaders</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Mamluks</a:t>
            </a:r>
          </a:p>
          <a:p>
            <a:pPr algn="ctr" eaLnBrk="1" hangingPunct="1">
              <a:spcBef>
                <a:spcPct val="0"/>
              </a:spcBef>
              <a:buFontTx/>
              <a:buNone/>
              <a:defRPr/>
            </a:pPr>
            <a:r>
              <a:rPr lang="en-US" altLang="en-US" sz="2000" dirty="0">
                <a:solidFill>
                  <a:schemeClr val="accent4">
                    <a:lumMod val="10000"/>
                  </a:schemeClr>
                </a:solidFill>
              </a:rPr>
              <a:t>1253 - Saladin</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Ottomans</a:t>
            </a:r>
          </a:p>
          <a:p>
            <a:pPr algn="ctr" eaLnBrk="1" hangingPunct="1">
              <a:spcBef>
                <a:spcPct val="0"/>
              </a:spcBef>
              <a:buFontTx/>
              <a:buNone/>
              <a:defRPr/>
            </a:pPr>
            <a:r>
              <a:rPr lang="en-US" altLang="en-US" sz="2000" dirty="0">
                <a:solidFill>
                  <a:schemeClr val="accent4">
                    <a:lumMod val="10000"/>
                  </a:schemeClr>
                </a:solidFill>
              </a:rPr>
              <a:t>1516</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British</a:t>
            </a:r>
          </a:p>
          <a:p>
            <a:pPr algn="ctr" eaLnBrk="1" hangingPunct="1">
              <a:spcBef>
                <a:spcPct val="0"/>
              </a:spcBef>
              <a:buFontTx/>
              <a:buNone/>
              <a:defRPr/>
            </a:pPr>
            <a:r>
              <a:rPr lang="en-US" altLang="en-US" sz="2000" dirty="0">
                <a:solidFill>
                  <a:schemeClr val="accent4">
                    <a:lumMod val="10000"/>
                  </a:schemeClr>
                </a:solidFill>
              </a:rPr>
              <a:t>1917</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Zionists</a:t>
            </a:r>
          </a:p>
          <a:p>
            <a:pPr algn="ct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5DE58CFB-EC72-E2CF-4F91-6EB6B2D2E4B8}"/>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FFC48E4A-90AA-C920-D83D-FBF4D38A71C6}"/>
              </a:ext>
            </a:extLst>
          </p:cNvPr>
          <p:cNvSpPr txBox="1"/>
          <p:nvPr/>
        </p:nvSpPr>
        <p:spPr>
          <a:xfrm>
            <a:off x="3411538" y="5175250"/>
            <a:ext cx="2362200" cy="1354138"/>
          </a:xfrm>
          <a:prstGeom prst="rect">
            <a:avLst/>
          </a:prstGeom>
          <a:noFill/>
        </p:spPr>
        <p:txBody>
          <a:bodyPr>
            <a:spAutoFit/>
          </a:bodyPr>
          <a:lstStyle/>
          <a:p>
            <a:pPr algn="ctr">
              <a:defRPr/>
            </a:pPr>
            <a:r>
              <a:rPr lang="en-US" sz="2000" b="1" dirty="0">
                <a:solidFill>
                  <a:schemeClr val="accent4">
                    <a:lumMod val="10000"/>
                  </a:schemeClr>
                </a:solidFill>
              </a:rPr>
              <a:t>The comings             and goings in </a:t>
            </a:r>
            <a:r>
              <a:rPr lang="en-US" sz="2200" b="1" dirty="0">
                <a:solidFill>
                  <a:schemeClr val="accent4">
                    <a:lumMod val="10000"/>
                  </a:schemeClr>
                </a:solidFill>
              </a:rPr>
              <a:t>Palestine</a:t>
            </a:r>
            <a:r>
              <a:rPr lang="en-US" sz="2000" b="1" dirty="0">
                <a:solidFill>
                  <a:schemeClr val="accent4">
                    <a:lumMod val="10000"/>
                  </a:schemeClr>
                </a:solidFill>
              </a:rPr>
              <a:t> over the centuries</a:t>
            </a:r>
          </a:p>
        </p:txBody>
      </p:sp>
      <p:sp>
        <p:nvSpPr>
          <p:cNvPr id="105482" name="Slide Number Placeholder 3">
            <a:extLst>
              <a:ext uri="{FF2B5EF4-FFF2-40B4-BE49-F238E27FC236}">
                <a16:creationId xmlns:a16="http://schemas.microsoft.com/office/drawing/2014/main" id="{D40E9973-1C78-CCC4-D3BA-28F2AD063B1B}"/>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A25638-FD55-473F-A647-344408DA8AC2}"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105483" name="Rettangolo 1">
            <a:extLst>
              <a:ext uri="{FF2B5EF4-FFF2-40B4-BE49-F238E27FC236}">
                <a16:creationId xmlns:a16="http://schemas.microsoft.com/office/drawing/2014/main" id="{6209A2A0-7867-DF0B-DCC1-65B16C3DFE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CF78F0C8-8BE3-AEAB-6203-36D1B9917930}"/>
              </a:ext>
            </a:extLst>
          </p:cNvPr>
          <p:cNvSpPr>
            <a:spLocks noGrp="1"/>
          </p:cNvSpPr>
          <p:nvPr>
            <p:ph type="sldNum" sz="quarter" idx="12"/>
          </p:nvPr>
        </p:nvSpPr>
        <p:spPr>
          <a:xfrm>
            <a:off x="8367713" y="6381750"/>
            <a:ext cx="5715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C8976D-1AA9-456E-8070-08A2EDD2B11B}"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ED3C192C-FB9B-C041-111A-89223D50505D}"/>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4" name="Text Box 4">
            <a:extLst>
              <a:ext uri="{FF2B5EF4-FFF2-40B4-BE49-F238E27FC236}">
                <a16:creationId xmlns:a16="http://schemas.microsoft.com/office/drawing/2014/main" id="{03D031E8-B44E-DAA9-74CC-CA78C07429D3}"/>
              </a:ext>
            </a:extLst>
          </p:cNvPr>
          <p:cNvSpPr txBox="1">
            <a:spLocks noChangeArrowheads="1"/>
          </p:cNvSpPr>
          <p:nvPr/>
        </p:nvSpPr>
        <p:spPr bwMode="auto">
          <a:xfrm>
            <a:off x="3563938" y="3287713"/>
            <a:ext cx="1779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7713" indent="-7477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Jews at the  Wailing  Wall                        in Jerusalem </a:t>
            </a:r>
          </a:p>
        </p:txBody>
      </p:sp>
      <p:pic>
        <p:nvPicPr>
          <p:cNvPr id="106501" name="Picture 5" descr="cristiani nella chiesa del sacro sepolcro a gerusal">
            <a:extLst>
              <a:ext uri="{FF2B5EF4-FFF2-40B4-BE49-F238E27FC236}">
                <a16:creationId xmlns:a16="http://schemas.microsoft.com/office/drawing/2014/main" id="{9550C33F-2CA5-E28B-540D-A5D0CE26686B}"/>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6" name="Text Box 6">
            <a:extLst>
              <a:ext uri="{FF2B5EF4-FFF2-40B4-BE49-F238E27FC236}">
                <a16:creationId xmlns:a16="http://schemas.microsoft.com/office/drawing/2014/main" id="{913C1F09-E88C-E187-80B8-F0F8C05D63E7}"/>
              </a:ext>
            </a:extLst>
          </p:cNvPr>
          <p:cNvSpPr txBox="1">
            <a:spLocks noChangeArrowheads="1"/>
          </p:cNvSpPr>
          <p:nvPr/>
        </p:nvSpPr>
        <p:spPr bwMode="auto">
          <a:xfrm>
            <a:off x="7011988" y="2719388"/>
            <a:ext cx="171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Christian - Holy Sepulcre Church in Jerusalem</a:t>
            </a:r>
          </a:p>
        </p:txBody>
      </p:sp>
      <p:pic>
        <p:nvPicPr>
          <p:cNvPr id="106503" name="Picture 7">
            <a:extLst>
              <a:ext uri="{FF2B5EF4-FFF2-40B4-BE49-F238E27FC236}">
                <a16:creationId xmlns:a16="http://schemas.microsoft.com/office/drawing/2014/main" id="{C43E1ABD-6609-CDB0-1E2C-FF2E34F1EC80}"/>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8956FFDF-816B-48DE-E8C8-57DB69C6D035}"/>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000" b="1" dirty="0">
                <a:solidFill>
                  <a:schemeClr val="accent4">
                    <a:lumMod val="10000"/>
                  </a:schemeClr>
                </a:solidFill>
                <a:cs typeface="Arial" charset="0"/>
              </a:rPr>
              <a:t>Muslims on the            terrace at Al Aqsa</a:t>
            </a:r>
          </a:p>
        </p:txBody>
      </p:sp>
      <p:pic>
        <p:nvPicPr>
          <p:cNvPr id="106505" name="Picture 9" descr="starmoon_yellow">
            <a:extLst>
              <a:ext uri="{FF2B5EF4-FFF2-40B4-BE49-F238E27FC236}">
                <a16:creationId xmlns:a16="http://schemas.microsoft.com/office/drawing/2014/main" id="{673C8912-10D3-B48A-226A-B79842E70D92}"/>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21616B47-8F39-1378-74C1-24BCC0828F4C}"/>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7D019A3F-7842-FF59-ABB9-BAD20356CBCA}"/>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7532" name="Text Box 12">
            <a:extLst>
              <a:ext uri="{FF2B5EF4-FFF2-40B4-BE49-F238E27FC236}">
                <a16:creationId xmlns:a16="http://schemas.microsoft.com/office/drawing/2014/main" id="{A9BB69C3-5326-01C3-E0AC-F5D759B679E1}"/>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Koran                       Bible</a:t>
            </a:r>
            <a:endParaRPr lang="it-IT" altLang="it-CH" sz="1000" b="1">
              <a:solidFill>
                <a:srgbClr val="FFFFFF"/>
              </a:solidFill>
            </a:endParaRPr>
          </a:p>
        </p:txBody>
      </p:sp>
      <p:pic>
        <p:nvPicPr>
          <p:cNvPr id="107533" name="Picture 13" descr="imgbible 1">
            <a:extLst>
              <a:ext uri="{FF2B5EF4-FFF2-40B4-BE49-F238E27FC236}">
                <a16:creationId xmlns:a16="http://schemas.microsoft.com/office/drawing/2014/main" id="{254933D0-A7EF-60EA-45FF-A87E69F9C1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torah 3">
            <a:extLst>
              <a:ext uri="{FF2B5EF4-FFF2-40B4-BE49-F238E27FC236}">
                <a16:creationId xmlns:a16="http://schemas.microsoft.com/office/drawing/2014/main" id="{F75AAFD1-104C-B83D-18AA-ED2A618D8F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5" descr="Corano 3">
            <a:extLst>
              <a:ext uri="{FF2B5EF4-FFF2-40B4-BE49-F238E27FC236}">
                <a16:creationId xmlns:a16="http://schemas.microsoft.com/office/drawing/2014/main" id="{F6FBB22D-C902-E120-762C-79902CA609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3D040936-1891-0120-586B-D685561303EA}"/>
              </a:ext>
            </a:extLst>
          </p:cNvPr>
          <p:cNvSpPr txBox="1">
            <a:spLocks noChangeArrowheads="1"/>
          </p:cNvSpPr>
          <p:nvPr/>
        </p:nvSpPr>
        <p:spPr bwMode="auto">
          <a:xfrm>
            <a:off x="5729288" y="4251325"/>
            <a:ext cx="2767012" cy="869950"/>
          </a:xfrm>
          <a:prstGeom prst="rect">
            <a:avLst/>
          </a:prstGeom>
          <a:solidFill>
            <a:srgbClr val="FFFF00"/>
          </a:solidFill>
          <a:ln w="1270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800" b="1" kern="0" dirty="0">
                <a:solidFill>
                  <a:schemeClr val="accent4">
                    <a:lumMod val="10000"/>
                  </a:schemeClr>
                </a:solidFill>
              </a:rPr>
              <a:t>Palestine: </a:t>
            </a:r>
            <a:r>
              <a:rPr lang="fr-CH" altLang="it-CH" sz="1600" b="1" kern="0" dirty="0">
                <a:solidFill>
                  <a:schemeClr val="accent4">
                    <a:lumMod val="10000"/>
                  </a:schemeClr>
                </a:solidFill>
              </a:rPr>
              <a:t>the Holy Land for </a:t>
            </a:r>
            <a:r>
              <a:rPr lang="fr-CH" altLang="it-CH" sz="1600" b="1" kern="0" dirty="0" err="1">
                <a:solidFill>
                  <a:schemeClr val="accent4">
                    <a:lumMod val="10000"/>
                  </a:schemeClr>
                </a:solidFill>
              </a:rPr>
              <a:t>three</a:t>
            </a:r>
            <a:r>
              <a:rPr lang="fr-CH" altLang="it-CH" sz="1600" b="1" kern="0" dirty="0">
                <a:solidFill>
                  <a:schemeClr val="accent4">
                    <a:lumMod val="10000"/>
                  </a:schemeClr>
                </a:solidFill>
              </a:rPr>
              <a:t> important </a:t>
            </a:r>
            <a:r>
              <a:rPr lang="fr-CH" altLang="it-CH" sz="1600" b="1" kern="0" dirty="0" err="1">
                <a:solidFill>
                  <a:schemeClr val="accent4">
                    <a:lumMod val="10000"/>
                  </a:schemeClr>
                </a:solidFill>
              </a:rPr>
              <a:t>monotheistic</a:t>
            </a:r>
            <a:r>
              <a:rPr lang="fr-CH" altLang="it-CH" sz="1600" b="1" kern="0" dirty="0">
                <a:solidFill>
                  <a:schemeClr val="accent4">
                    <a:lumMod val="10000"/>
                  </a:schemeClr>
                </a:solidFill>
              </a:rPr>
              <a:t> religions</a:t>
            </a:r>
            <a:endParaRPr lang="fr-FR" altLang="it-CH" sz="1600" b="1" kern="0" dirty="0">
              <a:solidFill>
                <a:schemeClr val="accent4">
                  <a:lumMod val="10000"/>
                </a:schemeClr>
              </a:solidFill>
            </a:endParaRPr>
          </a:p>
        </p:txBody>
      </p:sp>
      <p:sp>
        <p:nvSpPr>
          <p:cNvPr id="107537" name="Rettangolo 1">
            <a:extLst>
              <a:ext uri="{FF2B5EF4-FFF2-40B4-BE49-F238E27FC236}">
                <a16:creationId xmlns:a16="http://schemas.microsoft.com/office/drawing/2014/main" id="{2F260A66-6B42-9ABE-371E-56A4511423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6F2EC5B8-4295-8B30-B1EC-FDCE8D20EC59}"/>
              </a:ext>
            </a:extLst>
          </p:cNvPr>
          <p:cNvSpPr>
            <a:spLocks noGrp="1"/>
          </p:cNvSpPr>
          <p:nvPr>
            <p:ph type="sldNum" sz="quarter" idx="12"/>
          </p:nvPr>
        </p:nvSpPr>
        <p:spPr>
          <a:xfrm>
            <a:off x="8432800" y="3352800"/>
            <a:ext cx="46037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59AA8E-8F2B-4AB2-870F-6B8136966153}"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09576" name="Picture 8" descr="palazzo nel quale si svolse il primo congresso sionista a Basilea 1896">
            <a:extLst>
              <a:ext uri="{FF2B5EF4-FFF2-40B4-BE49-F238E27FC236}">
                <a16:creationId xmlns:a16="http://schemas.microsoft.com/office/drawing/2014/main" id="{F10B35EB-EFFE-2601-BC58-29AEF87251B4}"/>
              </a:ext>
            </a:extLst>
          </p:cNvPr>
          <p:cNvPicPr>
            <a:picLocks noChangeAspect="1" noChangeArrowheads="1"/>
          </p:cNvPicPr>
          <p:nvPr/>
        </p:nvPicPr>
        <p:blipFill>
          <a:blip r:embed="rId3">
            <a:lum bright="-2000" contrast="16000"/>
          </a:blip>
          <a:srcRect/>
          <a:stretch>
            <a:fillRect/>
          </a:stretch>
        </p:blipFill>
        <p:spPr bwMode="auto">
          <a:xfrm>
            <a:off x="250825" y="4592638"/>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2" name="Text Box 9">
            <a:extLst>
              <a:ext uri="{FF2B5EF4-FFF2-40B4-BE49-F238E27FC236}">
                <a16:creationId xmlns:a16="http://schemas.microsoft.com/office/drawing/2014/main" id="{8FA106CF-C539-2118-F2FD-45C9E4196E54}"/>
              </a:ext>
            </a:extLst>
          </p:cNvPr>
          <p:cNvSpPr txBox="1">
            <a:spLocks noChangeArrowheads="1"/>
          </p:cNvSpPr>
          <p:nvPr/>
        </p:nvSpPr>
        <p:spPr bwMode="auto">
          <a:xfrm>
            <a:off x="6748463" y="4176713"/>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invitation to the first congress (with Wailing wall)</a:t>
            </a:r>
            <a:endParaRPr lang="it-IT" altLang="it-CH" sz="1000" b="1">
              <a:solidFill>
                <a:srgbClr val="FFFFFF"/>
              </a:solidFill>
            </a:endParaRPr>
          </a:p>
        </p:txBody>
      </p:sp>
      <p:sp>
        <p:nvSpPr>
          <p:cNvPr id="109573" name="Text Box 10">
            <a:extLst>
              <a:ext uri="{FF2B5EF4-FFF2-40B4-BE49-F238E27FC236}">
                <a16:creationId xmlns:a16="http://schemas.microsoft.com/office/drawing/2014/main" id="{44D92833-025E-A8E6-FC0F-2A5CA297A144}"/>
              </a:ext>
            </a:extLst>
          </p:cNvPr>
          <p:cNvSpPr txBox="1">
            <a:spLocks noChangeArrowheads="1"/>
          </p:cNvSpPr>
          <p:nvPr/>
        </p:nvSpPr>
        <p:spPr bwMode="auto">
          <a:xfrm>
            <a:off x="3695700" y="4283075"/>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contribution certificate</a:t>
            </a:r>
            <a:endParaRPr lang="it-IT" altLang="it-CH" sz="1000" b="1">
              <a:solidFill>
                <a:srgbClr val="FFFFFF"/>
              </a:solidFill>
            </a:endParaRPr>
          </a:p>
        </p:txBody>
      </p:sp>
      <p:pic>
        <p:nvPicPr>
          <p:cNvPr id="109580" name="Picture 12" descr="certificato di contribuzione sionismo ">
            <a:extLst>
              <a:ext uri="{FF2B5EF4-FFF2-40B4-BE49-F238E27FC236}">
                <a16:creationId xmlns:a16="http://schemas.microsoft.com/office/drawing/2014/main" id="{618E3499-50F2-6C06-C244-12E1B6F7F425}"/>
              </a:ext>
            </a:extLst>
          </p:cNvPr>
          <p:cNvPicPr>
            <a:picLocks noChangeAspect="1" noChangeArrowheads="1"/>
          </p:cNvPicPr>
          <p:nvPr/>
        </p:nvPicPr>
        <p:blipFill>
          <a:blip r:embed="rId4"/>
          <a:srcRect/>
          <a:stretch>
            <a:fillRect/>
          </a:stretch>
        </p:blipFill>
        <p:spPr bwMode="auto">
          <a:xfrm>
            <a:off x="3419475" y="4592638"/>
            <a:ext cx="25209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5" name="Rettangolo 1">
            <a:extLst>
              <a:ext uri="{FF2B5EF4-FFF2-40B4-BE49-F238E27FC236}">
                <a16:creationId xmlns:a16="http://schemas.microsoft.com/office/drawing/2014/main" id="{81074E81-4373-2B77-49D5-716F03FA87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 name="Picture 7" descr="EMBLEMA ebrei">
            <a:extLst>
              <a:ext uri="{FF2B5EF4-FFF2-40B4-BE49-F238E27FC236}">
                <a16:creationId xmlns:a16="http://schemas.microsoft.com/office/drawing/2014/main" id="{FB7A8D9B-7DDF-C3E0-C793-B6DD3A66AF70}"/>
              </a:ext>
            </a:extLst>
          </p:cNvPr>
          <p:cNvPicPr>
            <a:picLocks noChangeAspect="1" noChangeArrowheads="1"/>
          </p:cNvPicPr>
          <p:nvPr/>
        </p:nvPicPr>
        <p:blipFill>
          <a:blip r:embed="rId5"/>
          <a:srcRect/>
          <a:stretch>
            <a:fillRect/>
          </a:stretch>
        </p:blipFill>
        <p:spPr bwMode="auto">
          <a:xfrm>
            <a:off x="6832600" y="201613"/>
            <a:ext cx="1985963" cy="2498725"/>
          </a:xfrm>
          <a:prstGeom prst="rect">
            <a:avLst/>
          </a:prstGeom>
          <a:noFill/>
          <a:ln>
            <a:noFill/>
          </a:ln>
          <a:effectLst>
            <a:outerShdw blurRad="292100" dist="139700" dir="2700000" algn="tl" rotWithShape="0">
              <a:srgbClr val="333333">
                <a:alpha val="65000"/>
              </a:srgbClr>
            </a:outerShdw>
          </a:effectLst>
        </p:spPr>
      </p:pic>
      <p:pic>
        <p:nvPicPr>
          <p:cNvPr id="7" name="Picture 13" descr="http://www.zionpress.org/images/congress_p113.jpg">
            <a:extLst>
              <a:ext uri="{FF2B5EF4-FFF2-40B4-BE49-F238E27FC236}">
                <a16:creationId xmlns:a16="http://schemas.microsoft.com/office/drawing/2014/main" id="{A306BCDD-BA9C-E196-29E3-2A77C7285F20}"/>
              </a:ext>
            </a:extLst>
          </p:cNvPr>
          <p:cNvPicPr>
            <a:picLocks noChangeAspect="1" noChangeArrowheads="1"/>
          </p:cNvPicPr>
          <p:nvPr/>
        </p:nvPicPr>
        <p:blipFill>
          <a:blip r:embed="rId6"/>
          <a:srcRect/>
          <a:stretch>
            <a:fillRect/>
          </a:stretch>
        </p:blipFill>
        <p:spPr bwMode="auto">
          <a:xfrm>
            <a:off x="3636963" y="239713"/>
            <a:ext cx="2871787"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Text Box 2">
            <a:extLst>
              <a:ext uri="{FF2B5EF4-FFF2-40B4-BE49-F238E27FC236}">
                <a16:creationId xmlns:a16="http://schemas.microsoft.com/office/drawing/2014/main" id="{839FC3B9-58EA-B4B0-E028-543E998FB75A}"/>
              </a:ext>
            </a:extLst>
          </p:cNvPr>
          <p:cNvSpPr txBox="1">
            <a:spLocks noChangeArrowheads="1"/>
          </p:cNvSpPr>
          <p:nvPr/>
        </p:nvSpPr>
        <p:spPr bwMode="auto">
          <a:xfrm>
            <a:off x="3630613" y="2816225"/>
            <a:ext cx="4767262" cy="1354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en-US" altLang="it-CH" sz="1800" b="1" dirty="0">
                <a:solidFill>
                  <a:schemeClr val="accent4">
                    <a:lumMod val="10000"/>
                  </a:schemeClr>
                </a:solidFill>
              </a:rPr>
              <a:t>Basel, the first Zionist congress</a:t>
            </a:r>
            <a:r>
              <a:rPr lang="fr-CH" altLang="it-CH" sz="1800" b="1" dirty="0">
                <a:solidFill>
                  <a:schemeClr val="accent4">
                    <a:lumMod val="10000"/>
                  </a:schemeClr>
                </a:solidFill>
              </a:rPr>
              <a:t>.                        </a:t>
            </a:r>
            <a:r>
              <a:rPr lang="en-US" altLang="it-CH" sz="1800" b="1" dirty="0">
                <a:solidFill>
                  <a:schemeClr val="accent4">
                    <a:lumMod val="10000"/>
                  </a:schemeClr>
                </a:solidFill>
              </a:rPr>
              <a:t>The Zionists want to create in Palestine               a State for the Jews.</a:t>
            </a:r>
            <a:endParaRPr lang="it-IT" altLang="it-CH" sz="1800" b="1" dirty="0">
              <a:solidFill>
                <a:schemeClr val="accent4">
                  <a:lumMod val="10000"/>
                </a:schemeClr>
              </a:solidFill>
            </a:endParaRPr>
          </a:p>
        </p:txBody>
      </p:sp>
      <p:pic>
        <p:nvPicPr>
          <p:cNvPr id="11" name="Picture 11" descr="invito congresso sionista 1997">
            <a:extLst>
              <a:ext uri="{FF2B5EF4-FFF2-40B4-BE49-F238E27FC236}">
                <a16:creationId xmlns:a16="http://schemas.microsoft.com/office/drawing/2014/main" id="{48A7FC0E-14E1-330E-81ED-F0421E63D1F2}"/>
              </a:ext>
            </a:extLst>
          </p:cNvPr>
          <p:cNvPicPr>
            <a:picLocks noChangeAspect="1" noChangeArrowheads="1"/>
          </p:cNvPicPr>
          <p:nvPr/>
        </p:nvPicPr>
        <p:blipFill rotWithShape="1">
          <a:blip r:embed="rId7">
            <a:lum bright="-8000" contrast="10000"/>
          </a:blip>
          <a:srcRect l="3649" r="3022"/>
          <a:stretch/>
        </p:blipFill>
        <p:spPr bwMode="auto">
          <a:xfrm>
            <a:off x="6013450" y="4592638"/>
            <a:ext cx="2957513"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00828BFB-488C-88C0-7C46-BB468ECF4812}"/>
              </a:ext>
            </a:extLst>
          </p:cNvPr>
          <p:cNvSpPr txBox="1">
            <a:spLocks noChangeArrowheads="1"/>
          </p:cNvSpPr>
          <p:nvPr/>
        </p:nvSpPr>
        <p:spPr bwMode="auto">
          <a:xfrm>
            <a:off x="4751388" y="258286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sp>
        <p:nvSpPr>
          <p:cNvPr id="109581" name="TextBox 14">
            <a:extLst>
              <a:ext uri="{FF2B5EF4-FFF2-40B4-BE49-F238E27FC236}">
                <a16:creationId xmlns:a16="http://schemas.microsoft.com/office/drawing/2014/main" id="{3E626A4E-4563-892E-EF71-F006E842FA08}"/>
              </a:ext>
            </a:extLst>
          </p:cNvPr>
          <p:cNvSpPr txBox="1">
            <a:spLocks noChangeArrowheads="1"/>
          </p:cNvSpPr>
          <p:nvPr/>
        </p:nvSpPr>
        <p:spPr bwMode="auto">
          <a:xfrm>
            <a:off x="2703513" y="63817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pic>
        <p:nvPicPr>
          <p:cNvPr id="3" name="Immagine 2">
            <a:extLst>
              <a:ext uri="{FF2B5EF4-FFF2-40B4-BE49-F238E27FC236}">
                <a16:creationId xmlns:a16="http://schemas.microsoft.com/office/drawing/2014/main" id="{A1290FB3-DACD-24FD-CF74-D765532914C2}"/>
              </a:ext>
            </a:extLst>
          </p:cNvPr>
          <p:cNvPicPr>
            <a:picLocks noChangeAspect="1"/>
          </p:cNvPicPr>
          <p:nvPr/>
        </p:nvPicPr>
        <p:blipFill rotWithShape="1">
          <a:blip r:embed="rId8"/>
          <a:srcRect t="2401"/>
          <a:stretch/>
        </p:blipFill>
        <p:spPr>
          <a:xfrm>
            <a:off x="254000" y="239713"/>
            <a:ext cx="3092450" cy="4265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ctangle 14">
            <a:extLst>
              <a:ext uri="{FF2B5EF4-FFF2-40B4-BE49-F238E27FC236}">
                <a16:creationId xmlns:a16="http://schemas.microsoft.com/office/drawing/2014/main" id="{751180C7-E4F4-1B36-E486-BFC09E5DEA3F}"/>
              </a:ext>
            </a:extLst>
          </p:cNvPr>
          <p:cNvSpPr>
            <a:spLocks noGrp="1" noChangeArrowheads="1"/>
          </p:cNvSpPr>
          <p:nvPr>
            <p:ph type="title"/>
          </p:nvPr>
        </p:nvSpPr>
        <p:spPr>
          <a:xfrm>
            <a:off x="1766888" y="4133850"/>
            <a:ext cx="1031875" cy="312738"/>
          </a:xfrm>
        </p:spPr>
        <p:txBody>
          <a:bodyPr/>
          <a:lstStyle/>
          <a:p>
            <a:pPr eaLnBrk="1" hangingPunct="1">
              <a:defRPr/>
            </a:pPr>
            <a:r>
              <a:rPr lang="fr-CH" altLang="it-CH" sz="900" b="1" kern="1200" dirty="0">
                <a:solidFill>
                  <a:srgbClr val="FFFFFF"/>
                </a:solidFill>
                <a:ea typeface="+mn-ea"/>
                <a:cs typeface="Arial" panose="020B0604020202020204" pitchFamily="34" charset="0"/>
              </a:rPr>
              <a:t>Theodor Herzl</a:t>
            </a:r>
            <a:endParaRPr lang="fr-FR" altLang="it-CH" sz="900" b="1" kern="1200" dirty="0">
              <a:solidFill>
                <a:srgbClr val="FFFFFF"/>
              </a:solidFill>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F9EE0308-17FE-1CD4-04AE-6E55D0F1AC30}"/>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E91FD8C5-6596-CD22-B893-B7855FA9A9E1}"/>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3F009C71-89BD-60BC-CDF4-E3C3573A4839}"/>
              </a:ext>
            </a:extLst>
          </p:cNvPr>
          <p:cNvSpPr txBox="1"/>
          <p:nvPr/>
        </p:nvSpPr>
        <p:spPr>
          <a:xfrm>
            <a:off x="1157288" y="5888038"/>
            <a:ext cx="6940550" cy="407987"/>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Palestine is part of the Ottoman Turkish Empire</a:t>
            </a:r>
          </a:p>
        </p:txBody>
      </p:sp>
      <p:sp>
        <p:nvSpPr>
          <p:cNvPr id="111621" name="Slide Number Placeholder 4">
            <a:extLst>
              <a:ext uri="{FF2B5EF4-FFF2-40B4-BE49-F238E27FC236}">
                <a16:creationId xmlns:a16="http://schemas.microsoft.com/office/drawing/2014/main" id="{3CBCB9D9-0D31-49E4-BBED-821F71EC9869}"/>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979DC8-7B24-4629-ACF7-01CD2349CAC2}"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5" name="Rettangolo 4">
            <a:extLst>
              <a:ext uri="{FF2B5EF4-FFF2-40B4-BE49-F238E27FC236}">
                <a16:creationId xmlns:a16="http://schemas.microsoft.com/office/drawing/2014/main" id="{1EB6E194-BC49-19F8-85A7-1B37BE7558C6}"/>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953D1E01-8B29-4F59-1268-30580EA06C6D}"/>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3CE8CB68-B6DA-72D4-7F71-FB3C4BFA8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6DD91BC2-DDDC-B648-3558-F00C7369B0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B57092AB-8870-A713-EE2A-A46D9FB866A6}"/>
              </a:ext>
            </a:extLst>
          </p:cNvPr>
          <p:cNvSpPr>
            <a:spLocks noGrp="1"/>
          </p:cNvSpPr>
          <p:nvPr>
            <p:ph type="sldNum" sz="quarter" idx="12"/>
          </p:nvPr>
        </p:nvSpPr>
        <p:spPr>
          <a:xfrm>
            <a:off x="8196263" y="60483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58715B-5DFF-413A-ADD4-4573DD245B1C}"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B5939D60-90AB-2DF6-3EBF-99BA73D498D1}"/>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A597AE4F-9133-2319-F48B-DFC9EEC12663}"/>
              </a:ext>
            </a:extLst>
          </p:cNvPr>
          <p:cNvSpPr txBox="1">
            <a:spLocks noChangeArrowheads="1"/>
          </p:cNvSpPr>
          <p:nvPr/>
        </p:nvSpPr>
        <p:spPr bwMode="auto">
          <a:xfrm>
            <a:off x="5508625" y="1289050"/>
            <a:ext cx="3348038"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FontTx/>
              <a:buNone/>
              <a:defRPr/>
            </a:pPr>
            <a:r>
              <a:rPr lang="fr-CH" altLang="it-CH" sz="2200" b="1" dirty="0">
                <a:solidFill>
                  <a:schemeClr val="accent4">
                    <a:lumMod val="10000"/>
                  </a:schemeClr>
                </a:solidFill>
              </a:rPr>
              <a:t>The Balfour </a:t>
            </a:r>
            <a:r>
              <a:rPr lang="fr-CH" altLang="it-CH" sz="2200" b="1" dirty="0" err="1">
                <a:solidFill>
                  <a:schemeClr val="accent4">
                    <a:lumMod val="10000"/>
                  </a:schemeClr>
                </a:solidFill>
              </a:rPr>
              <a:t>Declaration</a:t>
            </a:r>
            <a:endParaRPr lang="it-IT" altLang="it-CH" sz="2000" b="1" dirty="0">
              <a:solidFill>
                <a:schemeClr val="accent4">
                  <a:lumMod val="10000"/>
                </a:schemeClr>
              </a:solidFill>
            </a:endParaRPr>
          </a:p>
        </p:txBody>
      </p:sp>
      <p:sp>
        <p:nvSpPr>
          <p:cNvPr id="112645" name="Text Box 5">
            <a:extLst>
              <a:ext uri="{FF2B5EF4-FFF2-40B4-BE49-F238E27FC236}">
                <a16:creationId xmlns:a16="http://schemas.microsoft.com/office/drawing/2014/main" id="{3B2B0B24-DAB7-3D01-B9D8-7EDB120313C7}"/>
              </a:ext>
            </a:extLst>
          </p:cNvPr>
          <p:cNvSpPr txBox="1">
            <a:spLocks noChangeArrowheads="1"/>
          </p:cNvSpPr>
          <p:nvPr/>
        </p:nvSpPr>
        <p:spPr bwMode="auto">
          <a:xfrm>
            <a:off x="6862763" y="6418263"/>
            <a:ext cx="936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325E1D6A-CB2C-99D3-EA72-0336B6AF25D5}"/>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w="12700">
            <a:solidFill>
              <a:schemeClr val="tx1"/>
            </a:solidFill>
          </a:ln>
          <a:effectLst>
            <a:outerShdw blurRad="292100" dist="139700" dir="2700000" algn="tl" rotWithShape="0">
              <a:srgbClr val="333333">
                <a:alpha val="65000"/>
              </a:srgbClr>
            </a:outerShdw>
          </a:effectLst>
        </p:spPr>
      </p:pic>
      <p:sp>
        <p:nvSpPr>
          <p:cNvPr id="112647" name="Rettangolo 1">
            <a:extLst>
              <a:ext uri="{FF2B5EF4-FFF2-40B4-BE49-F238E27FC236}">
                <a16:creationId xmlns:a16="http://schemas.microsoft.com/office/drawing/2014/main" id="{67F8E8C0-02B9-5292-2C1E-7E3C5A6D589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2AB464E6-51CA-4FBF-9AB7-0681D9111143}"/>
              </a:ext>
            </a:extLst>
          </p:cNvPr>
          <p:cNvPicPr>
            <a:picLocks noChangeAspect="1"/>
          </p:cNvPicPr>
          <p:nvPr/>
        </p:nvPicPr>
        <p:blipFill>
          <a:blip r:embed="rId5"/>
          <a:stretch>
            <a:fillRect/>
          </a:stretch>
        </p:blipFill>
        <p:spPr>
          <a:xfrm>
            <a:off x="6232525" y="3765550"/>
            <a:ext cx="2024063" cy="2497138"/>
          </a:xfrm>
          <a:prstGeom prst="rect">
            <a:avLst/>
          </a:prstGeom>
          <a:ln w="28575">
            <a:solidFill>
              <a:schemeClr val="tx1"/>
            </a:solidFill>
          </a:ln>
          <a:effectLst>
            <a:outerShdw blurRad="292100" dist="139700" dir="2700000" algn="tl" rotWithShape="0">
              <a:srgbClr val="333333">
                <a:alpha val="65000"/>
              </a:srgbClr>
            </a:outerShdw>
          </a:effectLst>
        </p:spPr>
      </p:pic>
      <p:sp>
        <p:nvSpPr>
          <p:cNvPr id="112649" name="CasellaDiTesto 1">
            <a:extLst>
              <a:ext uri="{FF2B5EF4-FFF2-40B4-BE49-F238E27FC236}">
                <a16:creationId xmlns:a16="http://schemas.microsoft.com/office/drawing/2014/main" id="{1CFB9E67-1B8A-95E8-CB77-FED7909DAACC}"/>
              </a:ext>
            </a:extLst>
          </p:cNvPr>
          <p:cNvSpPr txBox="1">
            <a:spLocks noChangeArrowheads="1"/>
          </p:cNvSpPr>
          <p:nvPr/>
        </p:nvSpPr>
        <p:spPr bwMode="auto">
          <a:xfrm>
            <a:off x="5535613" y="2198688"/>
            <a:ext cx="3348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British government  declares itself favourable to the establishment in Palestine of a «national home» for the Jews.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1BA5A05A-9847-762A-D08B-B892F82F5FFA}"/>
              </a:ext>
            </a:extLst>
          </p:cNvPr>
          <p:cNvSpPr>
            <a:spLocks noGrp="1"/>
          </p:cNvSpPr>
          <p:nvPr>
            <p:ph type="sldNum" sz="quarter" idx="12"/>
          </p:nvPr>
        </p:nvSpPr>
        <p:spPr>
          <a:xfrm>
            <a:off x="8247063" y="1973263"/>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9F08F-86A6-4BB8-800E-E35BB49AABB8}"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6B39AED0-DB2A-852C-48D2-EF02A265B6A7}"/>
              </a:ext>
            </a:extLst>
          </p:cNvPr>
          <p:cNvPicPr>
            <a:picLocks noGrp="1" noChangeAspect="1" noChangeArrowheads="1"/>
          </p:cNvPicPr>
          <p:nvPr>
            <p:ph sz="quarter" idx="3"/>
          </p:nvPr>
        </p:nvPicPr>
        <p:blipFill>
          <a:blip r:embed="rId3"/>
          <a:srcRect/>
          <a:stretch>
            <a:fillRect/>
          </a:stretch>
        </p:blipFill>
        <p:spPr>
          <a:xfrm>
            <a:off x="5734050" y="338138"/>
            <a:ext cx="2952750" cy="1476375"/>
          </a:xfrm>
          <a:effectLst>
            <a:outerShdw blurRad="292100" dist="139700" dir="2700000" algn="tl" rotWithShape="0">
              <a:srgbClr val="333333">
                <a:alpha val="65000"/>
              </a:srgbClr>
            </a:outerShdw>
          </a:effectLst>
        </p:spPr>
      </p:pic>
      <p:sp>
        <p:nvSpPr>
          <p:cNvPr id="114692" name="Text Box 6">
            <a:extLst>
              <a:ext uri="{FF2B5EF4-FFF2-40B4-BE49-F238E27FC236}">
                <a16:creationId xmlns:a16="http://schemas.microsoft.com/office/drawing/2014/main" id="{012E058A-B901-EED1-C835-C5E3B1613C5A}"/>
              </a:ext>
            </a:extLst>
          </p:cNvPr>
          <p:cNvSpPr txBox="1">
            <a:spLocks noChangeArrowheads="1"/>
          </p:cNvSpPr>
          <p:nvPr/>
        </p:nvSpPr>
        <p:spPr bwMode="auto">
          <a:xfrm>
            <a:off x="5746750" y="4217988"/>
            <a:ext cx="1079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December 1917              The city of Jerusalem surrenders</a:t>
            </a:r>
            <a:endParaRPr lang="it-IT" altLang="it-CH" sz="1000" b="1">
              <a:solidFill>
                <a:srgbClr val="FFFFFF"/>
              </a:solidFill>
            </a:endParaRPr>
          </a:p>
        </p:txBody>
      </p:sp>
      <p:pic>
        <p:nvPicPr>
          <p:cNvPr id="118791" name="Picture 9">
            <a:extLst>
              <a:ext uri="{FF2B5EF4-FFF2-40B4-BE49-F238E27FC236}">
                <a16:creationId xmlns:a16="http://schemas.microsoft.com/office/drawing/2014/main" id="{68414B78-EDB0-0EB0-F5F9-DA12D80CA81E}"/>
              </a:ext>
            </a:extLst>
          </p:cNvPr>
          <p:cNvPicPr>
            <a:picLocks noChangeAspect="1" noChangeArrowheads="1"/>
          </p:cNvPicPr>
          <p:nvPr/>
        </p:nvPicPr>
        <p:blipFill>
          <a:blip r:embed="rId4"/>
          <a:srcRect/>
          <a:stretch>
            <a:fillRect/>
          </a:stretch>
        </p:blipFill>
        <p:spPr bwMode="auto">
          <a:xfrm>
            <a:off x="6877050" y="4256088"/>
            <a:ext cx="1809750" cy="23288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2E095E80-8C42-CBF5-4664-A6AE653DAB01}"/>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809E5386-F814-DD5C-70B5-E1205DCFFB67}"/>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3EA72F43-6421-3A3E-8553-B4B89DA68CB1}"/>
              </a:ext>
            </a:extLst>
          </p:cNvPr>
          <p:cNvSpPr txBox="1"/>
          <p:nvPr/>
        </p:nvSpPr>
        <p:spPr>
          <a:xfrm>
            <a:off x="5734050" y="2398713"/>
            <a:ext cx="2952750" cy="1246187"/>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it-CH" sz="2500" b="1" dirty="0">
                <a:solidFill>
                  <a:schemeClr val="accent4">
                    <a:lumMod val="10000"/>
                  </a:schemeClr>
                </a:solidFill>
              </a:rPr>
              <a:t>British </a:t>
            </a:r>
            <a:r>
              <a:rPr lang="it-CH" sz="2500" b="1" dirty="0" err="1">
                <a:solidFill>
                  <a:schemeClr val="accent4">
                    <a:lumMod val="10000"/>
                  </a:schemeClr>
                </a:solidFill>
              </a:rPr>
              <a:t>troops</a:t>
            </a:r>
            <a:r>
              <a:rPr lang="it-CH" sz="2500" b="1" dirty="0">
                <a:solidFill>
                  <a:schemeClr val="accent4">
                    <a:lumMod val="10000"/>
                  </a:schemeClr>
                </a:solidFill>
              </a:rPr>
              <a:t> </a:t>
            </a:r>
            <a:r>
              <a:rPr lang="it-CH" sz="2500" b="1" dirty="0" err="1">
                <a:solidFill>
                  <a:schemeClr val="accent4">
                    <a:lumMod val="10000"/>
                  </a:schemeClr>
                </a:solidFill>
              </a:rPr>
              <a:t>conquer</a:t>
            </a:r>
            <a:r>
              <a:rPr lang="it-CH" sz="2500" b="1" dirty="0">
                <a:solidFill>
                  <a:schemeClr val="accent4">
                    <a:lumMod val="10000"/>
                  </a:schemeClr>
                </a:solidFill>
              </a:rPr>
              <a:t> Palestine</a:t>
            </a:r>
          </a:p>
        </p:txBody>
      </p:sp>
      <p:sp>
        <p:nvSpPr>
          <p:cNvPr id="114697" name="Rectangle 7">
            <a:extLst>
              <a:ext uri="{FF2B5EF4-FFF2-40B4-BE49-F238E27FC236}">
                <a16:creationId xmlns:a16="http://schemas.microsoft.com/office/drawing/2014/main" id="{23ACE6F6-0FF9-FDD6-A4A1-86ED0F319BB6}"/>
              </a:ext>
            </a:extLst>
          </p:cNvPr>
          <p:cNvSpPr>
            <a:spLocks noChangeArrowheads="1"/>
          </p:cNvSpPr>
          <p:nvPr/>
        </p:nvSpPr>
        <p:spPr bwMode="auto">
          <a:xfrm>
            <a:off x="5532438" y="5811838"/>
            <a:ext cx="129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it-CH" sz="1000" b="1">
                <a:solidFill>
                  <a:srgbClr val="FFFFFF"/>
                </a:solidFill>
              </a:rPr>
              <a:t>British troops            led by General Allenby enter Jerusalem</a:t>
            </a:r>
            <a:endParaRPr lang="it-IT" altLang="it-CH" sz="1000" b="1">
              <a:solidFill>
                <a:srgbClr val="FFFFFF"/>
              </a:solidFill>
            </a:endParaRPr>
          </a:p>
        </p:txBody>
      </p:sp>
      <p:sp>
        <p:nvSpPr>
          <p:cNvPr id="3" name="CasellaDiTesto 2">
            <a:extLst>
              <a:ext uri="{FF2B5EF4-FFF2-40B4-BE49-F238E27FC236}">
                <a16:creationId xmlns:a16="http://schemas.microsoft.com/office/drawing/2014/main" id="{2A150625-0464-7A45-7F4A-84752042D78D}"/>
              </a:ext>
            </a:extLst>
          </p:cNvPr>
          <p:cNvSpPr txBox="1"/>
          <p:nvPr/>
        </p:nvSpPr>
        <p:spPr>
          <a:xfrm>
            <a:off x="4379913" y="2971800"/>
            <a:ext cx="1152525" cy="646113"/>
          </a:xfrm>
          <a:prstGeom prst="rect">
            <a:avLst/>
          </a:prstGeom>
          <a:noFill/>
        </p:spPr>
        <p:txBody>
          <a:bodyPr>
            <a:spAutoFit/>
          </a:bodyPr>
          <a:lstStyle/>
          <a:p>
            <a:pPr algn="r">
              <a:defRPr/>
            </a:pPr>
            <a:r>
              <a:rPr lang="en-US" sz="1200" b="1" dirty="0">
                <a:solidFill>
                  <a:schemeClr val="accent4">
                    <a:lumMod val="10000"/>
                  </a:schemeClr>
                </a:solidFill>
              </a:rPr>
              <a:t>Arrival of British troops</a:t>
            </a:r>
          </a:p>
        </p:txBody>
      </p:sp>
      <p:sp>
        <p:nvSpPr>
          <p:cNvPr id="114699" name="Rettangolo 1">
            <a:extLst>
              <a:ext uri="{FF2B5EF4-FFF2-40B4-BE49-F238E27FC236}">
                <a16:creationId xmlns:a16="http://schemas.microsoft.com/office/drawing/2014/main" id="{83863E38-7FD4-C26C-1F27-EF0355B7394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B28E19F5-232C-AF84-1E31-694CACDB6D71}"/>
              </a:ext>
            </a:extLst>
          </p:cNvPr>
          <p:cNvSpPr txBox="1">
            <a:spLocks noChangeArrowheads="1"/>
          </p:cNvSpPr>
          <p:nvPr/>
        </p:nvSpPr>
        <p:spPr bwMode="auto">
          <a:xfrm>
            <a:off x="2624138" y="398463"/>
            <a:ext cx="5975350" cy="2370137"/>
          </a:xfrm>
          <a:prstGeom prst="rect">
            <a:avLst/>
          </a:prstGeom>
          <a:solidFill>
            <a:srgbClr val="FFFF00"/>
          </a:solidFill>
          <a:ln w="12700">
            <a:solidFill>
              <a:schemeClr val="accent4">
                <a:lumMod val="10000"/>
              </a:schemeClr>
            </a:solidFill>
          </a:ln>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ct val="50000"/>
              </a:spcBef>
              <a:buFontTx/>
              <a:buNone/>
              <a:defRPr/>
            </a:pPr>
            <a:r>
              <a:rPr lang="en-US" altLang="it-CH" sz="2000" b="1" dirty="0">
                <a:solidFill>
                  <a:schemeClr val="accent4">
                    <a:lumMod val="10000"/>
                  </a:schemeClr>
                </a:solidFill>
                <a:cs typeface="Arial" charset="0"/>
              </a:rPr>
              <a:t>The League of Nations entrusts the administration of Palestine to Great Britain</a:t>
            </a:r>
          </a:p>
          <a:p>
            <a:pPr marL="0" indent="0" algn="ctr" eaLnBrk="1" hangingPunct="1">
              <a:spcBef>
                <a:spcPct val="50000"/>
              </a:spcBef>
              <a:buFontTx/>
              <a:buNone/>
              <a:defRPr/>
            </a:pPr>
            <a:r>
              <a:rPr lang="en-US" altLang="it-CH" sz="2000" b="1" dirty="0">
                <a:solidFill>
                  <a:schemeClr val="accent4">
                    <a:lumMod val="10000"/>
                  </a:schemeClr>
                </a:solidFill>
                <a:cs typeface="Arial" charset="0"/>
              </a:rPr>
              <a:t>       First Commissioner is the Zionist       </a:t>
            </a:r>
            <a:r>
              <a:rPr lang="fr-CH" altLang="it-CH" sz="2000" b="1" dirty="0">
                <a:solidFill>
                  <a:schemeClr val="accent4">
                    <a:lumMod val="10000"/>
                  </a:schemeClr>
                </a:solidFill>
                <a:cs typeface="Arial" charset="0"/>
              </a:rPr>
              <a:t>Samuel Herbert</a:t>
            </a:r>
          </a:p>
        </p:txBody>
      </p:sp>
      <p:pic>
        <p:nvPicPr>
          <p:cNvPr id="123909" name="Picture 5">
            <a:extLst>
              <a:ext uri="{FF2B5EF4-FFF2-40B4-BE49-F238E27FC236}">
                <a16:creationId xmlns:a16="http://schemas.microsoft.com/office/drawing/2014/main" id="{FEACD4A2-0CF1-0FDB-439E-9BF8F64DF9F2}"/>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169D2FF3-3EE0-C00D-2FBB-2E1BB0642B9E}"/>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1" name="Text Box 7">
            <a:extLst>
              <a:ext uri="{FF2B5EF4-FFF2-40B4-BE49-F238E27FC236}">
                <a16:creationId xmlns:a16="http://schemas.microsoft.com/office/drawing/2014/main" id="{6DFC938E-EDF4-BB43-CF74-E19885B3C994}"/>
              </a:ext>
            </a:extLst>
          </p:cNvPr>
          <p:cNvSpPr txBox="1">
            <a:spLocks noChangeArrowheads="1"/>
          </p:cNvSpPr>
          <p:nvPr/>
        </p:nvSpPr>
        <p:spPr bwMode="auto">
          <a:xfrm>
            <a:off x="1144588" y="32591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a:t>
            </a:r>
            <a:r>
              <a:rPr lang="en-US" altLang="it-CH" sz="1000" b="1">
                <a:solidFill>
                  <a:srgbClr val="FFFFFF"/>
                </a:solidFill>
              </a:rPr>
              <a:t>Appointment of Samuel Herbert Commissioner for Palestine</a:t>
            </a:r>
            <a:endParaRPr lang="it-IT" altLang="it-CH" sz="1000" b="1">
              <a:solidFill>
                <a:srgbClr val="FFFFFF"/>
              </a:solidFill>
            </a:endParaRPr>
          </a:p>
        </p:txBody>
      </p:sp>
      <p:sp>
        <p:nvSpPr>
          <p:cNvPr id="116742" name="Text Box 9">
            <a:extLst>
              <a:ext uri="{FF2B5EF4-FFF2-40B4-BE49-F238E27FC236}">
                <a16:creationId xmlns:a16="http://schemas.microsoft.com/office/drawing/2014/main" id="{E78584E1-1294-C1FA-8693-D1841262EB2F}"/>
              </a:ext>
            </a:extLst>
          </p:cNvPr>
          <p:cNvSpPr txBox="1">
            <a:spLocks noChangeArrowheads="1"/>
          </p:cNvSpPr>
          <p:nvPr/>
        </p:nvSpPr>
        <p:spPr bwMode="auto">
          <a:xfrm>
            <a:off x="5557838" y="3403600"/>
            <a:ext cx="3021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1919   </a:t>
            </a:r>
            <a:r>
              <a:rPr lang="en-US" altLang="it-CH" sz="1000" b="1">
                <a:solidFill>
                  <a:srgbClr val="FFFFFF"/>
                </a:solidFill>
              </a:rPr>
              <a:t>1. session of the League of Nations</a:t>
            </a:r>
            <a:endParaRPr lang="it-IT" altLang="it-CH" sz="1000" b="1">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9D06ED78-D9A0-0290-67E9-EE6212D4DFE5}"/>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4" name="Text Box 3">
            <a:extLst>
              <a:ext uri="{FF2B5EF4-FFF2-40B4-BE49-F238E27FC236}">
                <a16:creationId xmlns:a16="http://schemas.microsoft.com/office/drawing/2014/main" id="{EF70B2A7-8540-9CC3-FF23-5E9778C84AC4}"/>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5" name="Slide Number Placeholder 4">
            <a:extLst>
              <a:ext uri="{FF2B5EF4-FFF2-40B4-BE49-F238E27FC236}">
                <a16:creationId xmlns:a16="http://schemas.microsoft.com/office/drawing/2014/main" id="{6C9C2192-D967-140F-1C74-A4E37E112BD1}"/>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1F0D8BE-4AF4-4949-999A-0D39B691B3E9}"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sp>
        <p:nvSpPr>
          <p:cNvPr id="116746" name="Rettangolo 1">
            <a:extLst>
              <a:ext uri="{FF2B5EF4-FFF2-40B4-BE49-F238E27FC236}">
                <a16:creationId xmlns:a16="http://schemas.microsoft.com/office/drawing/2014/main" id="{D5DF16BB-0041-DF67-4D5D-F80F8E245F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5AB61E14-47E7-AD2C-51B8-716871B43D6B}"/>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12836CA-E715-41AB-9B91-D6F5C0D2C24D}"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89C13340-4F92-D0AC-33A6-92C3F27F3717}"/>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AB849DBA-03AB-715B-5532-E156A72657F8}"/>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21FA524B-6B9F-95FB-F4B6-CD661CFB4A46}"/>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9183E2CC-7BC5-E5F3-B6B0-497E2897A86C}"/>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2855A288-DDFB-45AF-6CA0-3A8AF8560A71}"/>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374CCC28-E742-2A38-5DCA-5DA42BDC94B6}"/>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8793" name="Text Box 8">
            <a:extLst>
              <a:ext uri="{FF2B5EF4-FFF2-40B4-BE49-F238E27FC236}">
                <a16:creationId xmlns:a16="http://schemas.microsoft.com/office/drawing/2014/main" id="{5DDFFD8A-964E-8533-3BD6-514E5B9822BC}"/>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8794" name="Text Box 9">
            <a:extLst>
              <a:ext uri="{FF2B5EF4-FFF2-40B4-BE49-F238E27FC236}">
                <a16:creationId xmlns:a16="http://schemas.microsoft.com/office/drawing/2014/main" id="{3E182B6B-DBD3-826D-1D84-93E90ACED438}"/>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1930s</a:t>
            </a:r>
            <a:endParaRPr lang="it-IT" altLang="it-CH" sz="1000" b="1">
              <a:solidFill>
                <a:srgbClr val="FFFFFF"/>
              </a:solidFill>
            </a:endParaRPr>
          </a:p>
        </p:txBody>
      </p:sp>
      <p:sp>
        <p:nvSpPr>
          <p:cNvPr id="137227" name="Text Box 10">
            <a:extLst>
              <a:ext uri="{FF2B5EF4-FFF2-40B4-BE49-F238E27FC236}">
                <a16:creationId xmlns:a16="http://schemas.microsoft.com/office/drawing/2014/main" id="{2A6004DB-D606-C3CE-50BC-EE88D34DDE86}"/>
              </a:ext>
            </a:extLst>
          </p:cNvPr>
          <p:cNvSpPr txBox="1">
            <a:spLocks noChangeArrowheads="1"/>
          </p:cNvSpPr>
          <p:nvPr/>
        </p:nvSpPr>
        <p:spPr bwMode="auto">
          <a:xfrm>
            <a:off x="3248025" y="4257675"/>
            <a:ext cx="1511300"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In Palestine  kibbutz           grow like mushrooms</a:t>
            </a:r>
          </a:p>
        </p:txBody>
      </p:sp>
      <p:pic>
        <p:nvPicPr>
          <p:cNvPr id="124940" name="Picture 11" descr="Kibbutz">
            <a:extLst>
              <a:ext uri="{FF2B5EF4-FFF2-40B4-BE49-F238E27FC236}">
                <a16:creationId xmlns:a16="http://schemas.microsoft.com/office/drawing/2014/main" id="{EBC146D4-CFD5-8959-7C4D-5A7D40900E29}"/>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5D21A857-9911-1ABF-0941-1F3431D8582C}"/>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F798F0D9-4BA2-56D5-859B-08BCB7AE0DEB}"/>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66DA1C4A-3375-E671-F566-331DCA0D3E4B}"/>
              </a:ext>
            </a:extLst>
          </p:cNvPr>
          <p:cNvSpPr txBox="1">
            <a:spLocks noChangeArrowheads="1"/>
          </p:cNvSpPr>
          <p:nvPr/>
        </p:nvSpPr>
        <p:spPr bwMode="auto">
          <a:xfrm>
            <a:off x="5672138" y="3228975"/>
            <a:ext cx="719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Mobile dental care</a:t>
            </a:r>
            <a:endParaRPr lang="it-IT" altLang="it-CH" sz="1000" b="1">
              <a:solidFill>
                <a:srgbClr val="FFFFFF"/>
              </a:solidFill>
            </a:endParaRPr>
          </a:p>
        </p:txBody>
      </p:sp>
      <p:sp>
        <p:nvSpPr>
          <p:cNvPr id="118800" name="Rettangolo 1">
            <a:extLst>
              <a:ext uri="{FF2B5EF4-FFF2-40B4-BE49-F238E27FC236}">
                <a16:creationId xmlns:a16="http://schemas.microsoft.com/office/drawing/2014/main" id="{66B770D4-057B-3A83-A329-022E1E05ED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14D776AC-E069-4ED3-5727-4150D44DF03E}"/>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1A0B71-DC69-4028-9CC0-B2D2F4E96945}"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D1BCF756-5080-50F5-F905-41AAD64B0F30}"/>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99F0C6F2-9E18-BA46-1A64-E3A18BA9120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D93FD75-10C0-8931-00C6-4047B0B73E7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F20234EA-551F-6755-C96E-A7128397C448}"/>
              </a:ext>
            </a:extLst>
          </p:cNvPr>
          <p:cNvSpPr txBox="1">
            <a:spLocks noChangeArrowheads="1"/>
          </p:cNvSpPr>
          <p:nvPr/>
        </p:nvSpPr>
        <p:spPr bwMode="auto">
          <a:xfrm>
            <a:off x="2122488" y="6364288"/>
            <a:ext cx="4899025"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800" dirty="0"/>
              <a:t>Palestinian identity document from 1935</a:t>
            </a:r>
            <a:endParaRPr lang="it-IT" altLang="it-CH"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66006DE-7582-AE85-6F26-F73E5C9D92D6}"/>
              </a:ext>
            </a:extLst>
          </p:cNvPr>
          <p:cNvSpPr/>
          <p:nvPr/>
        </p:nvSpPr>
        <p:spPr>
          <a:xfrm>
            <a:off x="395288" y="476250"/>
            <a:ext cx="8353425" cy="4752975"/>
          </a:xfrm>
          <a:prstGeom prst="rect">
            <a:avLst/>
          </a:prstGeom>
          <a:solidFill>
            <a:schemeClr val="tx1"/>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1518145D-7718-8E15-8D2C-A14E77CCAE59}"/>
              </a:ext>
            </a:extLst>
          </p:cNvPr>
          <p:cNvSpPr txBox="1"/>
          <p:nvPr/>
        </p:nvSpPr>
        <p:spPr>
          <a:xfrm>
            <a:off x="4068763" y="1376363"/>
            <a:ext cx="3500437" cy="1476375"/>
          </a:xfrm>
          <a:prstGeom prst="rect">
            <a:avLst/>
          </a:prstGeom>
          <a:noFill/>
        </p:spPr>
        <p:txBody>
          <a:bodyPr>
            <a:spAutoFit/>
          </a:bodyPr>
          <a:lstStyle/>
          <a:p>
            <a:pPr algn="r">
              <a:defRPr/>
            </a:pPr>
            <a:r>
              <a:rPr lang="en-US" sz="3000" dirty="0">
                <a:solidFill>
                  <a:schemeClr val="accent4">
                    <a:lumMod val="10000"/>
                  </a:schemeClr>
                </a:solidFill>
              </a:rPr>
              <a:t>"We will drive out the Arabs and </a:t>
            </a:r>
          </a:p>
          <a:p>
            <a:pPr algn="r">
              <a:defRPr/>
            </a:pPr>
            <a:r>
              <a:rPr lang="en-US" sz="3000" dirty="0">
                <a:solidFill>
                  <a:schemeClr val="accent4">
                    <a:lumMod val="10000"/>
                  </a:schemeClr>
                </a:solidFill>
              </a:rPr>
              <a:t>take their place</a:t>
            </a:r>
            <a:r>
              <a:rPr lang="en-US" sz="3000" b="1" dirty="0">
                <a:solidFill>
                  <a:schemeClr val="accent4">
                    <a:lumMod val="10000"/>
                  </a:schemeClr>
                </a:solidFill>
              </a:rPr>
              <a:t>.”</a:t>
            </a:r>
          </a:p>
        </p:txBody>
      </p:sp>
      <p:sp>
        <p:nvSpPr>
          <p:cNvPr id="206852" name="CasellaDiTesto 4">
            <a:extLst>
              <a:ext uri="{FF2B5EF4-FFF2-40B4-BE49-F238E27FC236}">
                <a16:creationId xmlns:a16="http://schemas.microsoft.com/office/drawing/2014/main" id="{49E0AF42-957F-120E-7446-7C1033F089D9}"/>
              </a:ext>
            </a:extLst>
          </p:cNvPr>
          <p:cNvSpPr txBox="1">
            <a:spLocks noChangeArrowheads="1"/>
          </p:cNvSpPr>
          <p:nvPr/>
        </p:nvSpPr>
        <p:spPr bwMode="auto">
          <a:xfrm>
            <a:off x="2760663" y="5526088"/>
            <a:ext cx="3622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*Ben Gurion's letter written in 1937 to his son.</a:t>
            </a:r>
          </a:p>
        </p:txBody>
      </p:sp>
      <p:pic>
        <p:nvPicPr>
          <p:cNvPr id="1027" name="Picture 3" descr="Ben-Gurion, Epilogue | documentary Channel">
            <a:extLst>
              <a:ext uri="{FF2B5EF4-FFF2-40B4-BE49-F238E27FC236}">
                <a16:creationId xmlns:a16="http://schemas.microsoft.com/office/drawing/2014/main" id="{C7F0B678-E578-9CFD-D202-DA31B93E7678}"/>
              </a:ext>
            </a:extLst>
          </p:cNvPr>
          <p:cNvPicPr>
            <a:picLocks noChangeAspect="1" noChangeArrowheads="1"/>
          </p:cNvPicPr>
          <p:nvPr/>
        </p:nvPicPr>
        <p:blipFill rotWithShape="1">
          <a:blip r:embed="rId3"/>
          <a:srcRect r="12988"/>
          <a:stretch/>
        </p:blipFill>
        <p:spPr bwMode="auto">
          <a:xfrm>
            <a:off x="1295400" y="1389063"/>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5845D992-B292-91B4-3862-96E8257D4178}"/>
              </a:ext>
            </a:extLst>
          </p:cNvPr>
          <p:cNvSpPr txBox="1"/>
          <p:nvPr/>
        </p:nvSpPr>
        <p:spPr>
          <a:xfrm>
            <a:off x="1103313" y="3325813"/>
            <a:ext cx="3155950"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Prime Minister of Israel</a:t>
            </a:r>
          </a:p>
          <a:p>
            <a:pPr algn="ctr">
              <a:defRPr/>
            </a:pPr>
            <a:r>
              <a:rPr lang="en-US" dirty="0">
                <a:solidFill>
                  <a:schemeClr val="accent4">
                    <a:lumMod val="10000"/>
                  </a:schemeClr>
                </a:solidFill>
              </a:rPr>
              <a:t>1948 - 1953 and 1955 - 1963</a:t>
            </a:r>
          </a:p>
          <a:p>
            <a:pPr>
              <a:defRPr/>
            </a:pPr>
            <a:endParaRPr lang="en-US" dirty="0"/>
          </a:p>
        </p:txBody>
      </p:sp>
      <p:sp>
        <p:nvSpPr>
          <p:cNvPr id="206855" name="Slide Number Placeholder 3">
            <a:extLst>
              <a:ext uri="{FF2B5EF4-FFF2-40B4-BE49-F238E27FC236}">
                <a16:creationId xmlns:a16="http://schemas.microsoft.com/office/drawing/2014/main" id="{FDF14CBB-0656-2ADD-F66D-3B12DF4506A0}"/>
              </a:ext>
            </a:extLst>
          </p:cNvPr>
          <p:cNvSpPr>
            <a:spLocks noGrp="1" noChangeArrowheads="1"/>
          </p:cNvSpPr>
          <p:nvPr>
            <p:ph type="sldNum" sz="quarter" idx="12"/>
          </p:nvPr>
        </p:nvSpPr>
        <p:spPr>
          <a:xfrm>
            <a:off x="7740650" y="5464175"/>
            <a:ext cx="528638"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B5AC12-7AB1-4ABC-81A4-6F1C1226E482}" type="slidenum">
              <a:rPr lang="it-IT" altLang="it-CH" sz="1400" b="1" smtClean="0"/>
              <a:pPr>
                <a:spcBef>
                  <a:spcPct val="0"/>
                </a:spcBef>
                <a:buFontTx/>
                <a:buNone/>
              </a:pPr>
              <a:t>2</a:t>
            </a:fld>
            <a:endParaRPr lang="it-IT" altLang="it-CH" sz="1400" b="1"/>
          </a:p>
        </p:txBody>
      </p:sp>
      <p:sp>
        <p:nvSpPr>
          <p:cNvPr id="3" name="CasellaDiTesto 2">
            <a:extLst>
              <a:ext uri="{FF2B5EF4-FFF2-40B4-BE49-F238E27FC236}">
                <a16:creationId xmlns:a16="http://schemas.microsoft.com/office/drawing/2014/main" id="{E18746AC-19A0-5ADB-DB69-7F6B8F5016EF}"/>
              </a:ext>
            </a:extLst>
          </p:cNvPr>
          <p:cNvSpPr txBox="1"/>
          <p:nvPr/>
        </p:nvSpPr>
        <p:spPr>
          <a:xfrm>
            <a:off x="4884738" y="3176588"/>
            <a:ext cx="2525712" cy="110648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A classic case of settlement </a:t>
            </a:r>
            <a:r>
              <a:rPr lang="en-US" sz="2200" b="1" dirty="0" err="1">
                <a:solidFill>
                  <a:schemeClr val="accent4">
                    <a:lumMod val="10000"/>
                  </a:schemeClr>
                </a:solidFill>
              </a:rPr>
              <a:t>colonisation</a:t>
            </a:r>
            <a:endParaRPr lang="en-US" sz="2200" b="1" dirty="0">
              <a:solidFill>
                <a:schemeClr val="accent4">
                  <a:lumMod val="10000"/>
                </a:schemeClr>
              </a:solidFill>
            </a:endParaRPr>
          </a:p>
        </p:txBody>
      </p:sp>
      <p:sp>
        <p:nvSpPr>
          <p:cNvPr id="206857" name="CasellaDiTesto 1">
            <a:extLst>
              <a:ext uri="{FF2B5EF4-FFF2-40B4-BE49-F238E27FC236}">
                <a16:creationId xmlns:a16="http://schemas.microsoft.com/office/drawing/2014/main" id="{65198A0D-2A03-1334-1693-0D3784399E89}"/>
              </a:ext>
            </a:extLst>
          </p:cNvPr>
          <p:cNvSpPr txBox="1">
            <a:spLocks noChangeArrowheads="1"/>
          </p:cNvSpPr>
          <p:nvPr/>
        </p:nvSpPr>
        <p:spPr bwMode="auto">
          <a:xfrm>
            <a:off x="849313" y="5894388"/>
            <a:ext cx="758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CH" sz="1400" dirty="0"/>
              <a:t>It is very important to study the history of Palestine for understand what happened and is happening in Palestine (Ilan </a:t>
            </a:r>
            <a:r>
              <a:rPr lang="en-US" altLang="it-CH" sz="1400" dirty="0" err="1"/>
              <a:t>Pappe</a:t>
            </a:r>
            <a:r>
              <a:rPr lang="en-US" altLang="it-CH" sz="1400" dirty="0"/>
              <a:t>). https://www.youtube.com/watch?v=ug45Mv1eaL0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021F7C8F-B672-7278-E6F5-D2200DD6A31A}"/>
              </a:ext>
            </a:extLst>
          </p:cNvPr>
          <p:cNvSpPr>
            <a:spLocks noGrp="1"/>
          </p:cNvSpPr>
          <p:nvPr>
            <p:ph type="sldNum" sz="quarter" idx="12"/>
          </p:nvPr>
        </p:nvSpPr>
        <p:spPr>
          <a:xfrm>
            <a:off x="7956550" y="4675188"/>
            <a:ext cx="655638"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C2D426-6F76-40C5-9516-A83C9A29475B}"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A9D2B137-9C89-FCFE-4F6A-2B83C0A3742E}"/>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2F15C546-ED4E-025F-03CE-088CDB0F7034}"/>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2885" name="Picture 4" descr="monete palestinesi 10milcoin1927">
            <a:extLst>
              <a:ext uri="{FF2B5EF4-FFF2-40B4-BE49-F238E27FC236}">
                <a16:creationId xmlns:a16="http://schemas.microsoft.com/office/drawing/2014/main" id="{6F561656-4FA8-68B0-7EBC-71330FDAC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monete palestinesi 100milcoin1927">
            <a:extLst>
              <a:ext uri="{FF2B5EF4-FFF2-40B4-BE49-F238E27FC236}">
                <a16:creationId xmlns:a16="http://schemas.microsoft.com/office/drawing/2014/main" id="{126A78CD-6199-924C-3A57-DD4018AD1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ttangolo 7">
            <a:extLst>
              <a:ext uri="{FF2B5EF4-FFF2-40B4-BE49-F238E27FC236}">
                <a16:creationId xmlns:a16="http://schemas.microsoft.com/office/drawing/2014/main" id="{0B377DB2-3AC5-1328-5F97-71DAC2A15E9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1CA65E05-C300-143F-4EF7-1B35E683D345}"/>
              </a:ext>
            </a:extLst>
          </p:cNvPr>
          <p:cNvSpPr txBox="1">
            <a:spLocks noChangeArrowheads="1"/>
          </p:cNvSpPr>
          <p:nvPr/>
        </p:nvSpPr>
        <p:spPr bwMode="auto">
          <a:xfrm>
            <a:off x="6302375" y="2333625"/>
            <a:ext cx="2484438" cy="830263"/>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Some Palestinian notes and coins from the British Mandate period</a:t>
            </a:r>
            <a:endParaRPr lang="it-IT" altLang="it-CH" dirty="0"/>
          </a:p>
        </p:txBody>
      </p:sp>
      <p:sp>
        <p:nvSpPr>
          <p:cNvPr id="122889" name="CasellaDiTesto 1">
            <a:extLst>
              <a:ext uri="{FF2B5EF4-FFF2-40B4-BE49-F238E27FC236}">
                <a16:creationId xmlns:a16="http://schemas.microsoft.com/office/drawing/2014/main" id="{7B801A17-6DA4-0973-544B-8ECF944BDC19}"/>
              </a:ext>
            </a:extLst>
          </p:cNvPr>
          <p:cNvSpPr txBox="1">
            <a:spLocks noChangeArrowheads="1"/>
          </p:cNvSpPr>
          <p:nvPr/>
        </p:nvSpPr>
        <p:spPr bwMode="auto">
          <a:xfrm>
            <a:off x="6302375" y="3603625"/>
            <a:ext cx="2266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Palestine, these means of payment were put out of circulation by the Zionists in 1948.</a:t>
            </a:r>
          </a:p>
        </p:txBody>
      </p:sp>
      <p:sp>
        <p:nvSpPr>
          <p:cNvPr id="2" name="Rettangolo 1">
            <a:extLst>
              <a:ext uri="{FF2B5EF4-FFF2-40B4-BE49-F238E27FC236}">
                <a16:creationId xmlns:a16="http://schemas.microsoft.com/office/drawing/2014/main" id="{42B52FA9-3BF4-0D58-AB49-1BD1C41370B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4EBE599B-769D-BC25-A71D-8DA323415426}"/>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7C748445-7B9F-392F-77B5-A39D8E704F6A}"/>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1D912F2E-E586-42EF-CE50-CB228047FB1E}"/>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124933" name="Text Box 10">
            <a:extLst>
              <a:ext uri="{FF2B5EF4-FFF2-40B4-BE49-F238E27FC236}">
                <a16:creationId xmlns:a16="http://schemas.microsoft.com/office/drawing/2014/main" id="{E95BC2B1-CE6B-505E-E6DB-F3117BFF4891}"/>
              </a:ext>
            </a:extLst>
          </p:cNvPr>
          <p:cNvSpPr txBox="1">
            <a:spLocks noChangeArrowheads="1"/>
          </p:cNvSpPr>
          <p:nvPr/>
        </p:nvSpPr>
        <p:spPr bwMode="auto">
          <a:xfrm>
            <a:off x="5789613" y="300038"/>
            <a:ext cx="288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1927 - Nablus, soap produktion</a:t>
            </a:r>
            <a:endParaRPr lang="it-IT" altLang="it-CH" sz="1400" b="1"/>
          </a:p>
        </p:txBody>
      </p:sp>
      <p:sp>
        <p:nvSpPr>
          <p:cNvPr id="8" name="Rettangolo 7">
            <a:extLst>
              <a:ext uri="{FF2B5EF4-FFF2-40B4-BE49-F238E27FC236}">
                <a16:creationId xmlns:a16="http://schemas.microsoft.com/office/drawing/2014/main" id="{43417A52-E3A7-4872-AEB0-08755C68202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779" name="Text Box 3">
            <a:extLst>
              <a:ext uri="{FF2B5EF4-FFF2-40B4-BE49-F238E27FC236}">
                <a16:creationId xmlns:a16="http://schemas.microsoft.com/office/drawing/2014/main" id="{39AF14D1-6DD5-26EC-5AAE-640CDD2E17D3}"/>
              </a:ext>
            </a:extLst>
          </p:cNvPr>
          <p:cNvSpPr txBox="1">
            <a:spLocks noChangeArrowheads="1"/>
          </p:cNvSpPr>
          <p:nvPr/>
        </p:nvSpPr>
        <p:spPr bwMode="auto">
          <a:xfrm>
            <a:off x="1835150" y="6084888"/>
            <a:ext cx="561816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1936  -  </a:t>
            </a:r>
            <a:r>
              <a:rPr lang="en-US" altLang="it-CH" dirty="0"/>
              <a:t>Olive, oil and soap industry in Palestine</a:t>
            </a:r>
            <a:endParaRPr lang="it-IT" altLang="it-CH" dirty="0"/>
          </a:p>
        </p:txBody>
      </p:sp>
      <p:sp>
        <p:nvSpPr>
          <p:cNvPr id="124936" name="Slide Number Placeholder 4">
            <a:extLst>
              <a:ext uri="{FF2B5EF4-FFF2-40B4-BE49-F238E27FC236}">
                <a16:creationId xmlns:a16="http://schemas.microsoft.com/office/drawing/2014/main" id="{9B9BFE5F-2458-655C-C520-D935F622A317}"/>
              </a:ext>
            </a:extLst>
          </p:cNvPr>
          <p:cNvSpPr>
            <a:spLocks noGrp="1"/>
          </p:cNvSpPr>
          <p:nvPr>
            <p:ph type="sldNum" sz="quarter" idx="12"/>
          </p:nvPr>
        </p:nvSpPr>
        <p:spPr>
          <a:xfrm>
            <a:off x="7748588" y="6100763"/>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8702EE-06FA-471A-A1EF-5E4B4E9AACD8}"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0B763A9C-EE07-6CB3-FF8C-E504B7DDF494}"/>
              </a:ext>
            </a:extLst>
          </p:cNvPr>
          <p:cNvSpPr>
            <a:spLocks noGrp="1"/>
          </p:cNvSpPr>
          <p:nvPr>
            <p:ph type="sldNum" sz="quarter" idx="12"/>
          </p:nvPr>
        </p:nvSpPr>
        <p:spPr>
          <a:xfrm>
            <a:off x="4873625" y="5691188"/>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C08CAD-C048-402B-9F58-001F96ABC22A}" type="slidenum">
              <a:rPr lang="it-IT" altLang="it-CH" sz="1400" b="1" smtClean="0">
                <a:solidFill>
                  <a:srgbClr val="FFFFFF"/>
                </a:solidFill>
              </a:rPr>
              <a:pPr>
                <a:spcBef>
                  <a:spcPct val="0"/>
                </a:spcBef>
                <a:buFontTx/>
                <a:buNone/>
              </a:pPr>
              <a:t>22</a:t>
            </a:fld>
            <a:endParaRPr lang="it-IT" altLang="it-CH" sz="1400" b="1">
              <a:solidFill>
                <a:srgbClr val="FFFFFF"/>
              </a:solidFill>
            </a:endParaRPr>
          </a:p>
        </p:txBody>
      </p:sp>
      <p:sp>
        <p:nvSpPr>
          <p:cNvPr id="126979" name="Text Box 3">
            <a:extLst>
              <a:ext uri="{FF2B5EF4-FFF2-40B4-BE49-F238E27FC236}">
                <a16:creationId xmlns:a16="http://schemas.microsoft.com/office/drawing/2014/main" id="{57442FE3-1009-D18C-D877-B7440B3E2398}"/>
              </a:ext>
            </a:extLst>
          </p:cNvPr>
          <p:cNvSpPr txBox="1">
            <a:spLocks noChangeArrowheads="1"/>
          </p:cNvSpPr>
          <p:nvPr/>
        </p:nvSpPr>
        <p:spPr bwMode="auto">
          <a:xfrm>
            <a:off x="2265363" y="4891088"/>
            <a:ext cx="3003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dirty="0">
                <a:solidFill>
                  <a:srgbClr val="FFFFFF"/>
                </a:solidFill>
              </a:rPr>
              <a:t>In Palestine, the Arabs developed citrus cultivation.</a:t>
            </a:r>
          </a:p>
          <a:p>
            <a:pPr eaLnBrk="1" hangingPunct="1">
              <a:spcBef>
                <a:spcPct val="50000"/>
              </a:spcBef>
              <a:buFontTx/>
              <a:buNone/>
            </a:pPr>
            <a:endParaRPr lang="fr-CH" altLang="it-CH" sz="1400" b="1" dirty="0">
              <a:solidFill>
                <a:srgbClr val="FFFFFF"/>
              </a:solidFill>
            </a:endParaRPr>
          </a:p>
          <a:p>
            <a:pPr eaLnBrk="1" hangingPunct="1">
              <a:spcBef>
                <a:spcPct val="50000"/>
              </a:spcBef>
              <a:buFontTx/>
              <a:buNone/>
            </a:pPr>
            <a:r>
              <a:rPr lang="en-US" altLang="it-CH" sz="1400" b="1" dirty="0">
                <a:solidFill>
                  <a:srgbClr val="FFFFFF"/>
                </a:solidFill>
              </a:rPr>
              <a:t>Later it was almost                        </a:t>
            </a:r>
            <a:r>
              <a:rPr lang="en-US" altLang="it-CH" sz="1400" dirty="0">
                <a:solidFill>
                  <a:srgbClr val="FFFFFF"/>
                </a:solidFill>
              </a:rPr>
              <a:t>    </a:t>
            </a:r>
            <a:r>
              <a:rPr lang="en-US" altLang="it-CH" sz="1400" b="1" dirty="0">
                <a:solidFill>
                  <a:srgbClr val="FFFFFF"/>
                </a:solidFill>
              </a:rPr>
              <a:t>              all confiscated                                     by the Zionist Jews.</a:t>
            </a:r>
            <a:endParaRPr lang="it-IT" altLang="it-CH" sz="1400" b="1" dirty="0">
              <a:solidFill>
                <a:srgbClr val="FFFFFF"/>
              </a:solidFill>
            </a:endParaRPr>
          </a:p>
        </p:txBody>
      </p:sp>
      <p:pic>
        <p:nvPicPr>
          <p:cNvPr id="8" name="Picture 5" descr="C:\Users\Enrico\Desktop\Raccolta agrumi jpeg.jpg">
            <a:extLst>
              <a:ext uri="{FF2B5EF4-FFF2-40B4-BE49-F238E27FC236}">
                <a16:creationId xmlns:a16="http://schemas.microsoft.com/office/drawing/2014/main" id="{38A5FD46-3DEB-D150-2866-448FDAD690F5}"/>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E074BA3A-CF56-A6EA-A276-D126EEEB007D}"/>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3DA2FF4B-1D74-E21B-3E66-9B37E53A9B2C}"/>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C894B8DE-2ABE-CD14-27C6-836AC4B7929C}"/>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6984" name="CasellaDiTesto 2">
            <a:extLst>
              <a:ext uri="{FF2B5EF4-FFF2-40B4-BE49-F238E27FC236}">
                <a16:creationId xmlns:a16="http://schemas.microsoft.com/office/drawing/2014/main" id="{B8A4FA09-8500-675A-B117-63E330CBB704}"/>
              </a:ext>
            </a:extLst>
          </p:cNvPr>
          <p:cNvSpPr txBox="1">
            <a:spLocks noChangeArrowheads="1"/>
          </p:cNvSpPr>
          <p:nvPr/>
        </p:nvSpPr>
        <p:spPr bwMode="auto">
          <a:xfrm>
            <a:off x="1012825" y="3717925"/>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General view of the citrus groves of Jaffa before 1914</a:t>
            </a:r>
            <a:endParaRPr lang="it-CH" altLang="it-CH" sz="1200">
              <a:solidFill>
                <a:srgbClr val="FFFFFF"/>
              </a:solidFill>
            </a:endParaRPr>
          </a:p>
        </p:txBody>
      </p:sp>
      <p:sp>
        <p:nvSpPr>
          <p:cNvPr id="141321" name="CasellaDiTesto 1">
            <a:extLst>
              <a:ext uri="{FF2B5EF4-FFF2-40B4-BE49-F238E27FC236}">
                <a16:creationId xmlns:a16="http://schemas.microsoft.com/office/drawing/2014/main" id="{9450D124-F126-868F-31C9-DC3B05B3F8B6}"/>
              </a:ext>
            </a:extLst>
          </p:cNvPr>
          <p:cNvSpPr txBox="1">
            <a:spLocks noChangeArrowheads="1"/>
          </p:cNvSpPr>
          <p:nvPr/>
        </p:nvSpPr>
        <p:spPr bwMode="auto">
          <a:xfrm>
            <a:off x="323850" y="4186238"/>
            <a:ext cx="5100638"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The </a:t>
            </a:r>
            <a:r>
              <a:rPr lang="it-CH" altLang="it-CH" sz="2000" b="1" dirty="0" err="1">
                <a:solidFill>
                  <a:schemeClr val="accent4">
                    <a:lumMod val="10000"/>
                  </a:schemeClr>
                </a:solidFill>
              </a:rPr>
              <a:t>Palestinians</a:t>
            </a:r>
            <a:r>
              <a:rPr lang="it-CH" altLang="it-CH" sz="2000" b="1" dirty="0">
                <a:solidFill>
                  <a:schemeClr val="accent4">
                    <a:lumMod val="10000"/>
                  </a:schemeClr>
                </a:solidFill>
              </a:rPr>
              <a:t> </a:t>
            </a:r>
            <a:r>
              <a:rPr lang="it-CH" altLang="it-CH" sz="2000" b="1" dirty="0" err="1">
                <a:solidFill>
                  <a:schemeClr val="accent4">
                    <a:lumMod val="10000"/>
                  </a:schemeClr>
                </a:solidFill>
              </a:rPr>
              <a:t>citrus</a:t>
            </a:r>
            <a:r>
              <a:rPr lang="it-CH" altLang="it-CH" sz="2000" b="1" dirty="0">
                <a:solidFill>
                  <a:schemeClr val="accent4">
                    <a:lumMod val="10000"/>
                  </a:schemeClr>
                </a:solidFill>
              </a:rPr>
              <a:t> </a:t>
            </a:r>
            <a:r>
              <a:rPr lang="it-CH" altLang="it-CH" sz="2000" b="1" dirty="0" err="1">
                <a:solidFill>
                  <a:schemeClr val="accent4">
                    <a:lumMod val="10000"/>
                  </a:schemeClr>
                </a:solidFill>
              </a:rPr>
              <a:t>groves</a:t>
            </a:r>
            <a:endParaRPr lang="it-CH" altLang="it-CH" sz="2000" b="1" dirty="0">
              <a:solidFill>
                <a:schemeClr val="accent4">
                  <a:lumMod val="10000"/>
                </a:schemeClr>
              </a:solidFill>
            </a:endParaRPr>
          </a:p>
        </p:txBody>
      </p:sp>
      <p:sp>
        <p:nvSpPr>
          <p:cNvPr id="126986" name="Rettangolo 1">
            <a:extLst>
              <a:ext uri="{FF2B5EF4-FFF2-40B4-BE49-F238E27FC236}">
                <a16:creationId xmlns:a16="http://schemas.microsoft.com/office/drawing/2014/main" id="{35CAC7A7-EA6D-5B7D-7FED-1AA5CD4E3BF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32E47211-47AB-0560-CE39-DE261D2400C5}"/>
              </a:ext>
            </a:extLst>
          </p:cNvPr>
          <p:cNvSpPr txBox="1">
            <a:spLocks/>
          </p:cNvSpPr>
          <p:nvPr/>
        </p:nvSpPr>
        <p:spPr bwMode="auto">
          <a:xfrm>
            <a:off x="8143875" y="3360738"/>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34F6189-54FA-4814-9438-6F8F52AE19AA}" type="slidenum">
              <a:rPr lang="it-IT" altLang="it-CH" sz="1400" b="1">
                <a:solidFill>
                  <a:srgbClr val="FFFFFF"/>
                </a:solidFill>
              </a:rPr>
              <a:pPr algn="r" eaLnBrk="1" hangingPunct="1">
                <a:spcBef>
                  <a:spcPct val="0"/>
                </a:spcBef>
                <a:buFontTx/>
                <a:buNone/>
              </a:pPr>
              <a:t>23</a:t>
            </a:fld>
            <a:endParaRPr lang="it-IT" altLang="it-CH" sz="1400" b="1">
              <a:solidFill>
                <a:srgbClr val="FFFFFF"/>
              </a:solidFill>
            </a:endParaRPr>
          </a:p>
        </p:txBody>
      </p:sp>
      <p:pic>
        <p:nvPicPr>
          <p:cNvPr id="2" name="Picture 5" descr="comitato di salvezza per la palestina 1930">
            <a:extLst>
              <a:ext uri="{FF2B5EF4-FFF2-40B4-BE49-F238E27FC236}">
                <a16:creationId xmlns:a16="http://schemas.microsoft.com/office/drawing/2014/main" id="{B5462518-25FC-833B-66F3-82FA32245034}"/>
              </a:ext>
            </a:extLst>
          </p:cNvPr>
          <p:cNvPicPr>
            <a:picLocks noChangeAspect="1" noChangeArrowheads="1"/>
          </p:cNvPicPr>
          <p:nvPr/>
        </p:nvPicPr>
        <p:blipFill>
          <a:blip r:embed="rId3">
            <a:lum bright="-10000" contrast="10000"/>
          </a:blip>
          <a:srcRect/>
          <a:stretch>
            <a:fillRect/>
          </a:stretch>
        </p:blipFill>
        <p:spPr bwMode="auto">
          <a:xfrm>
            <a:off x="4633913" y="209550"/>
            <a:ext cx="4127500" cy="2855913"/>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29028" name="Text Box 6">
            <a:extLst>
              <a:ext uri="{FF2B5EF4-FFF2-40B4-BE49-F238E27FC236}">
                <a16:creationId xmlns:a16="http://schemas.microsoft.com/office/drawing/2014/main" id="{32FB3427-FD04-5669-5627-6D0B654C2A72}"/>
              </a:ext>
            </a:extLst>
          </p:cNvPr>
          <p:cNvSpPr txBox="1">
            <a:spLocks noChangeArrowheads="1"/>
          </p:cNvSpPr>
          <p:nvPr/>
        </p:nvSpPr>
        <p:spPr bwMode="auto">
          <a:xfrm>
            <a:off x="3481388" y="1357313"/>
            <a:ext cx="11525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it-CH" sz="1400" b="1"/>
          </a:p>
          <a:p>
            <a:pPr algn="r" eaLnBrk="1" hangingPunct="1">
              <a:spcBef>
                <a:spcPct val="50000"/>
              </a:spcBef>
              <a:buFontTx/>
              <a:buNone/>
            </a:pPr>
            <a:r>
              <a:rPr lang="en-US" altLang="it-CH" sz="1400" b="1"/>
              <a:t>1930 The Palestinian Committee of Salvation</a:t>
            </a:r>
            <a:endParaRPr lang="it-IT" altLang="it-CH" sz="1400">
              <a:solidFill>
                <a:srgbClr val="FFFFFF"/>
              </a:solidFill>
            </a:endParaRPr>
          </a:p>
        </p:txBody>
      </p:sp>
      <p:pic>
        <p:nvPicPr>
          <p:cNvPr id="5" name="Picture 10" descr="1936 rivolta repressa">
            <a:extLst>
              <a:ext uri="{FF2B5EF4-FFF2-40B4-BE49-F238E27FC236}">
                <a16:creationId xmlns:a16="http://schemas.microsoft.com/office/drawing/2014/main" id="{73F12651-0009-C998-D3FB-35BA4C89EEAC}"/>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30" name="Text Box 3">
            <a:extLst>
              <a:ext uri="{FF2B5EF4-FFF2-40B4-BE49-F238E27FC236}">
                <a16:creationId xmlns:a16="http://schemas.microsoft.com/office/drawing/2014/main" id="{99A74826-18E2-18D0-6630-D63AEE25548D}"/>
              </a:ext>
            </a:extLst>
          </p:cNvPr>
          <p:cNvSpPr txBox="1">
            <a:spLocks noChangeArrowheads="1"/>
          </p:cNvSpPr>
          <p:nvPr/>
        </p:nvSpPr>
        <p:spPr bwMode="auto">
          <a:xfrm>
            <a:off x="3221038" y="522288"/>
            <a:ext cx="1152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 The British repression</a:t>
            </a:r>
            <a:endParaRPr lang="it-IT" altLang="it-CH" sz="1000" b="1">
              <a:solidFill>
                <a:srgbClr val="FFFFFF"/>
              </a:solidFill>
            </a:endParaRPr>
          </a:p>
        </p:txBody>
      </p:sp>
      <p:pic>
        <p:nvPicPr>
          <p:cNvPr id="7" name="Picture 8" descr="protesta degli arabinel 1929">
            <a:extLst>
              <a:ext uri="{FF2B5EF4-FFF2-40B4-BE49-F238E27FC236}">
                <a16:creationId xmlns:a16="http://schemas.microsoft.com/office/drawing/2014/main" id="{FFF948C0-8D96-D97D-EF88-EFAFE786F253}"/>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BCAE7BA5-9F83-A125-BF53-704520572F53}"/>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D2DD3490-FE03-7AAA-B005-23C038157E87}"/>
              </a:ext>
            </a:extLst>
          </p:cNvPr>
          <p:cNvSpPr txBox="1"/>
          <p:nvPr/>
        </p:nvSpPr>
        <p:spPr>
          <a:xfrm>
            <a:off x="5148263" y="6175375"/>
            <a:ext cx="3679825" cy="430213"/>
          </a:xfrm>
          <a:prstGeom prst="rect">
            <a:avLst/>
          </a:prstGeom>
          <a:noFill/>
        </p:spPr>
        <p:txBody>
          <a:bodyPr>
            <a:spAutoFit/>
          </a:bodyPr>
          <a:lstStyle/>
          <a:p>
            <a:pPr eaLnBrk="1" hangingPunct="1">
              <a:defRPr/>
            </a:pPr>
            <a:r>
              <a:rPr lang="en-US" sz="1100" b="1" dirty="0">
                <a:solidFill>
                  <a:schemeClr val="accent4">
                    <a:lumMod val="10000"/>
                  </a:schemeClr>
                </a:solidFill>
                <a:latin typeface="Arial" charset="0"/>
                <a:cs typeface="Arial" charset="0"/>
              </a:rPr>
              <a:t>1938 - The infamous Special Night Squad,                      death squadron formed by British and Zionists</a:t>
            </a:r>
            <a:endParaRPr lang="it-CH" sz="1100" b="1" dirty="0">
              <a:solidFill>
                <a:schemeClr val="accent4">
                  <a:lumMod val="10000"/>
                </a:schemeClr>
              </a:solidFill>
              <a:latin typeface="Arial" charset="0"/>
              <a:cs typeface="Arial" charset="0"/>
            </a:endParaRPr>
          </a:p>
        </p:txBody>
      </p:sp>
      <p:sp>
        <p:nvSpPr>
          <p:cNvPr id="10" name="Text Box 9">
            <a:extLst>
              <a:ext uri="{FF2B5EF4-FFF2-40B4-BE49-F238E27FC236}">
                <a16:creationId xmlns:a16="http://schemas.microsoft.com/office/drawing/2014/main" id="{C52C203F-5586-3190-3631-CDE8A471CA77}"/>
              </a:ext>
            </a:extLst>
          </p:cNvPr>
          <p:cNvSpPr txBox="1">
            <a:spLocks noChangeArrowheads="1"/>
          </p:cNvSpPr>
          <p:nvPr/>
        </p:nvSpPr>
        <p:spPr bwMode="auto">
          <a:xfrm>
            <a:off x="341313" y="6142038"/>
            <a:ext cx="1636712"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Arab </a:t>
            </a:r>
            <a:r>
              <a:rPr lang="fr-CH" altLang="it-CH" sz="1100" b="1" dirty="0" err="1">
                <a:solidFill>
                  <a:schemeClr val="accent4">
                    <a:lumMod val="10000"/>
                  </a:schemeClr>
                </a:solidFill>
                <a:latin typeface="Arial" charset="0"/>
                <a:cs typeface="Arial" charset="0"/>
              </a:rPr>
              <a:t>protest</a:t>
            </a:r>
            <a:r>
              <a:rPr lang="fr-CH" altLang="it-CH" sz="1100" b="1" dirty="0">
                <a:solidFill>
                  <a:schemeClr val="accent4">
                    <a:lumMod val="10000"/>
                  </a:schemeClr>
                </a:solidFill>
                <a:latin typeface="Arial" charset="0"/>
                <a:cs typeface="Arial" charset="0"/>
              </a:rPr>
              <a:t> </a:t>
            </a:r>
            <a:r>
              <a:rPr lang="fr-CH" altLang="it-CH" sz="1100" b="1" dirty="0" err="1">
                <a:solidFill>
                  <a:schemeClr val="accent4">
                    <a:lumMod val="10000"/>
                  </a:schemeClr>
                </a:solidFill>
                <a:latin typeface="Arial" charset="0"/>
                <a:cs typeface="Arial" charset="0"/>
              </a:rPr>
              <a:t>demonstration</a:t>
            </a:r>
            <a:endParaRPr lang="it-IT" altLang="it-CH" sz="1100" b="1" dirty="0">
              <a:solidFill>
                <a:schemeClr val="accent4">
                  <a:lumMod val="10000"/>
                </a:schemeClr>
              </a:solidFill>
              <a:latin typeface="Arial" charset="0"/>
              <a:cs typeface="Arial" charset="0"/>
            </a:endParaRPr>
          </a:p>
        </p:txBody>
      </p:sp>
      <p:sp>
        <p:nvSpPr>
          <p:cNvPr id="116741" name="Text Box 4">
            <a:extLst>
              <a:ext uri="{FF2B5EF4-FFF2-40B4-BE49-F238E27FC236}">
                <a16:creationId xmlns:a16="http://schemas.microsoft.com/office/drawing/2014/main" id="{E6CFF581-4E79-7A24-508E-314BD096257A}"/>
              </a:ext>
            </a:extLst>
          </p:cNvPr>
          <p:cNvSpPr txBox="1">
            <a:spLocks noChangeArrowheads="1"/>
          </p:cNvSpPr>
          <p:nvPr/>
        </p:nvSpPr>
        <p:spPr bwMode="auto">
          <a:xfrm>
            <a:off x="3355975" y="3217863"/>
            <a:ext cx="4760913" cy="661987"/>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500" b="1" dirty="0">
                <a:solidFill>
                  <a:schemeClr val="accent4">
                    <a:lumMod val="10000"/>
                  </a:schemeClr>
                </a:solidFill>
                <a:cs typeface="Arial" charset="0"/>
              </a:rPr>
              <a:t>1929 - 1939  </a:t>
            </a:r>
            <a:r>
              <a:rPr lang="fr-CH" altLang="it-CH" sz="2400" b="1" dirty="0">
                <a:solidFill>
                  <a:schemeClr val="accent4">
                    <a:lumMod val="10000"/>
                  </a:schemeClr>
                </a:solidFill>
                <a:cs typeface="Arial" charset="0"/>
              </a:rPr>
              <a:t>Great Arab </a:t>
            </a:r>
            <a:r>
              <a:rPr lang="fr-CH" altLang="it-CH" sz="2400" b="1" dirty="0" err="1">
                <a:solidFill>
                  <a:schemeClr val="accent4">
                    <a:lumMod val="10000"/>
                  </a:schemeClr>
                </a:solidFill>
                <a:cs typeface="Arial" charset="0"/>
              </a:rPr>
              <a:t>revolt</a:t>
            </a:r>
            <a:r>
              <a:rPr lang="fr-CH" altLang="it-CH" sz="2400" b="1" dirty="0">
                <a:solidFill>
                  <a:schemeClr val="accent4">
                    <a:lumMod val="10000"/>
                  </a:schemeClr>
                </a:solidFill>
                <a:cs typeface="Arial" charset="0"/>
              </a:rPr>
              <a:t>                         </a:t>
            </a:r>
            <a:r>
              <a:rPr lang="en-US" altLang="it-CH" sz="1200" b="1" dirty="0">
                <a:solidFill>
                  <a:schemeClr val="accent4">
                    <a:lumMod val="10000"/>
                  </a:schemeClr>
                </a:solidFill>
                <a:cs typeface="Arial" charset="0"/>
              </a:rPr>
              <a:t>(repressed by the British helped by the </a:t>
            </a:r>
            <a:r>
              <a:rPr lang="en-US" altLang="it-CH" sz="1200" b="1" dirty="0" err="1">
                <a:solidFill>
                  <a:schemeClr val="accent4">
                    <a:lumMod val="10000"/>
                  </a:schemeClr>
                </a:solidFill>
                <a:cs typeface="Arial" charset="0"/>
              </a:rPr>
              <a:t>jewish</a:t>
            </a:r>
            <a:r>
              <a:rPr lang="en-US" altLang="it-CH" sz="1200" b="1" dirty="0">
                <a:solidFill>
                  <a:schemeClr val="accent4">
                    <a:lumMod val="10000"/>
                  </a:schemeClr>
                </a:solidFill>
                <a:cs typeface="Arial" charset="0"/>
              </a:rPr>
              <a:t> militias)</a:t>
            </a:r>
            <a:endParaRPr lang="fr-CH" altLang="it-CH" sz="1200" b="1" dirty="0">
              <a:solidFill>
                <a:schemeClr val="accent4">
                  <a:lumMod val="10000"/>
                </a:schemeClr>
              </a:solidFill>
              <a:cs typeface="Arial" charset="0"/>
            </a:endParaRPr>
          </a:p>
        </p:txBody>
      </p:sp>
      <p:sp>
        <p:nvSpPr>
          <p:cNvPr id="129036" name="Rettangolo 1">
            <a:extLst>
              <a:ext uri="{FF2B5EF4-FFF2-40B4-BE49-F238E27FC236}">
                <a16:creationId xmlns:a16="http://schemas.microsoft.com/office/drawing/2014/main" id="{7837DAC9-2F51-5FDD-A773-D22CE15E0C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B4C7D376-ED41-BAB2-A942-67D07B0762AA}"/>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62A90C7E-C592-7312-BE31-A9AA514EF041}"/>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3C004168-329E-07FD-783B-88ACEDA9E521}"/>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BAD7429F-3530-D5AE-C8EB-42E9D5989201}"/>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E40D7D9-193F-EA02-4E25-93AAB9C54892}"/>
              </a:ext>
            </a:extLst>
          </p:cNvPr>
          <p:cNvSpPr txBox="1"/>
          <p:nvPr/>
        </p:nvSpPr>
        <p:spPr>
          <a:xfrm>
            <a:off x="4883150" y="2908300"/>
            <a:ext cx="1944688" cy="276225"/>
          </a:xfrm>
          <a:prstGeom prst="rect">
            <a:avLst/>
          </a:prstGeom>
          <a:noFill/>
        </p:spPr>
        <p:txBody>
          <a:bodyPr>
            <a:spAutoFit/>
          </a:bodyPr>
          <a:lstStyle/>
          <a:p>
            <a:pPr>
              <a:defRPr/>
            </a:pPr>
            <a:r>
              <a:rPr lang="en-US" sz="1200" b="1" dirty="0">
                <a:solidFill>
                  <a:schemeClr val="accent4">
                    <a:lumMod val="10000"/>
                  </a:schemeClr>
                </a:solidFill>
              </a:rPr>
              <a:t>Punitive Demolition</a:t>
            </a:r>
          </a:p>
        </p:txBody>
      </p:sp>
      <p:sp>
        <p:nvSpPr>
          <p:cNvPr id="3" name="CasellaDiTesto 2">
            <a:extLst>
              <a:ext uri="{FF2B5EF4-FFF2-40B4-BE49-F238E27FC236}">
                <a16:creationId xmlns:a16="http://schemas.microsoft.com/office/drawing/2014/main" id="{FB03768F-C1AB-0D52-18D7-A4B69B4AAD48}"/>
              </a:ext>
            </a:extLst>
          </p:cNvPr>
          <p:cNvSpPr txBox="1"/>
          <p:nvPr/>
        </p:nvSpPr>
        <p:spPr>
          <a:xfrm>
            <a:off x="4859338" y="3519488"/>
            <a:ext cx="2233612"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REPRESSION </a:t>
            </a:r>
          </a:p>
        </p:txBody>
      </p:sp>
      <p:pic>
        <p:nvPicPr>
          <p:cNvPr id="5" name="Picture 10">
            <a:extLst>
              <a:ext uri="{FF2B5EF4-FFF2-40B4-BE49-F238E27FC236}">
                <a16:creationId xmlns:a16="http://schemas.microsoft.com/office/drawing/2014/main" id="{A7B1E307-1420-A8F9-AE42-A7F256627387}"/>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5D3D2D68-3D56-9D03-59D2-622AC733C012}"/>
              </a:ext>
            </a:extLst>
          </p:cNvPr>
          <p:cNvSpPr txBox="1"/>
          <p:nvPr/>
        </p:nvSpPr>
        <p:spPr>
          <a:xfrm>
            <a:off x="755650" y="3127375"/>
            <a:ext cx="3662363" cy="277813"/>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Collective arrest, Jerusalem, September 1938</a:t>
            </a:r>
          </a:p>
        </p:txBody>
      </p:sp>
      <p:sp>
        <p:nvSpPr>
          <p:cNvPr id="11" name="CasellaDiTesto 10">
            <a:extLst>
              <a:ext uri="{FF2B5EF4-FFF2-40B4-BE49-F238E27FC236}">
                <a16:creationId xmlns:a16="http://schemas.microsoft.com/office/drawing/2014/main" id="{1550865B-1EE5-0CB6-2229-D6F7AD93D3B0}"/>
              </a:ext>
            </a:extLst>
          </p:cNvPr>
          <p:cNvSpPr txBox="1"/>
          <p:nvPr/>
        </p:nvSpPr>
        <p:spPr>
          <a:xfrm>
            <a:off x="6350000" y="6415088"/>
            <a:ext cx="1041400" cy="276225"/>
          </a:xfrm>
          <a:prstGeom prst="rect">
            <a:avLst/>
          </a:prstGeom>
          <a:noFill/>
        </p:spPr>
        <p:txBody>
          <a:bodyPr>
            <a:spAutoFit/>
          </a:bodyPr>
          <a:lstStyle/>
          <a:p>
            <a:pPr>
              <a:defRPr/>
            </a:pPr>
            <a:r>
              <a:rPr lang="en-US" sz="1200" b="1" dirty="0">
                <a:solidFill>
                  <a:schemeClr val="accent4">
                    <a:lumMod val="10000"/>
                  </a:schemeClr>
                </a:solidFill>
              </a:rPr>
              <a:t>Checkpoint</a:t>
            </a:r>
          </a:p>
        </p:txBody>
      </p:sp>
      <p:pic>
        <p:nvPicPr>
          <p:cNvPr id="13" name="Picture 3" descr="C:\Users\Enrico\Desktop\1939 Jenin i britannici arresatano i palestinesi jpeg.jpg">
            <a:extLst>
              <a:ext uri="{FF2B5EF4-FFF2-40B4-BE49-F238E27FC236}">
                <a16:creationId xmlns:a16="http://schemas.microsoft.com/office/drawing/2014/main" id="{70A1D086-C065-2E2A-C1F2-1EF0C86DAE61}"/>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6BBB0F5B-FCD9-BAE6-78CC-B629DE329F82}"/>
              </a:ext>
            </a:extLst>
          </p:cNvPr>
          <p:cNvSpPr txBox="1"/>
          <p:nvPr/>
        </p:nvSpPr>
        <p:spPr>
          <a:xfrm>
            <a:off x="892175" y="6367463"/>
            <a:ext cx="1376363" cy="277812"/>
          </a:xfrm>
          <a:prstGeom prst="rect">
            <a:avLst/>
          </a:prstGeom>
          <a:solidFill>
            <a:schemeClr val="accent4">
              <a:lumMod val="90000"/>
            </a:schemeClr>
          </a:solidFill>
        </p:spPr>
        <p:txBody>
          <a:bodyPr>
            <a:spAutoFit/>
          </a:bodyPr>
          <a:lstStyle/>
          <a:p>
            <a:pPr algn="ctr">
              <a:defRPr/>
            </a:pPr>
            <a:r>
              <a:rPr lang="en-US" sz="1200" b="1" dirty="0">
                <a:solidFill>
                  <a:schemeClr val="accent4">
                    <a:lumMod val="10000"/>
                  </a:schemeClr>
                </a:solidFill>
              </a:rPr>
              <a:t>Imprisonments</a:t>
            </a:r>
          </a:p>
        </p:txBody>
      </p:sp>
      <p:sp>
        <p:nvSpPr>
          <p:cNvPr id="131085" name="Slide Number Placeholder 3">
            <a:extLst>
              <a:ext uri="{FF2B5EF4-FFF2-40B4-BE49-F238E27FC236}">
                <a16:creationId xmlns:a16="http://schemas.microsoft.com/office/drawing/2014/main" id="{2C45A1CE-88E1-4CE3-E7D6-045725B45B9D}"/>
              </a:ext>
            </a:extLst>
          </p:cNvPr>
          <p:cNvSpPr>
            <a:spLocks noGrp="1" noChangeArrowheads="1"/>
          </p:cNvSpPr>
          <p:nvPr>
            <p:ph type="sldNum" sz="quarter" idx="12"/>
          </p:nvPr>
        </p:nvSpPr>
        <p:spPr>
          <a:xfrm>
            <a:off x="7092950" y="3519488"/>
            <a:ext cx="5984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738259-197D-4AFB-88C4-8E49489A953F}" type="slidenum">
              <a:rPr lang="it-IT" altLang="it-CH" sz="1400" b="1" smtClean="0"/>
              <a:pPr>
                <a:spcBef>
                  <a:spcPct val="0"/>
                </a:spcBef>
                <a:buFontTx/>
                <a:buNone/>
              </a:pPr>
              <a:t>24</a:t>
            </a:fld>
            <a:endParaRPr lang="it-IT" altLang="it-CH" sz="1400" b="1"/>
          </a:p>
        </p:txBody>
      </p:sp>
      <p:sp>
        <p:nvSpPr>
          <p:cNvPr id="131086" name="Rettangolo 1">
            <a:extLst>
              <a:ext uri="{FF2B5EF4-FFF2-40B4-BE49-F238E27FC236}">
                <a16:creationId xmlns:a16="http://schemas.microsoft.com/office/drawing/2014/main" id="{171607ED-54E5-45A2-A554-C15312AC88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4">
            <a:extLst>
              <a:ext uri="{FF2B5EF4-FFF2-40B4-BE49-F238E27FC236}">
                <a16:creationId xmlns:a16="http://schemas.microsoft.com/office/drawing/2014/main" id="{23486205-60B8-D7E1-E3A7-CA322F0E6B75}"/>
              </a:ext>
            </a:extLst>
          </p:cNvPr>
          <p:cNvSpPr>
            <a:spLocks noGrp="1"/>
          </p:cNvSpPr>
          <p:nvPr>
            <p:ph type="sldNum" sz="quarter" idx="12"/>
          </p:nvPr>
        </p:nvSpPr>
        <p:spPr>
          <a:xfrm>
            <a:off x="8280400" y="5854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4B4E8-58D5-4572-A777-BC50B41C02FF}" type="slidenum">
              <a:rPr lang="it-IT" altLang="it-CH" sz="1400" b="1" smtClean="0">
                <a:solidFill>
                  <a:srgbClr val="FFFFFF"/>
                </a:solidFill>
              </a:rPr>
              <a:pPr>
                <a:spcBef>
                  <a:spcPct val="0"/>
                </a:spcBef>
                <a:buFontTx/>
                <a:buNone/>
              </a:pPr>
              <a:t>25</a:t>
            </a:fld>
            <a:endParaRPr lang="it-IT" altLang="it-CH" sz="1400" b="1">
              <a:solidFill>
                <a:srgbClr val="FFFFFF"/>
              </a:solidFill>
            </a:endParaRPr>
          </a:p>
        </p:txBody>
      </p:sp>
      <p:sp>
        <p:nvSpPr>
          <p:cNvPr id="133123" name="Rectangle 7">
            <a:extLst>
              <a:ext uri="{FF2B5EF4-FFF2-40B4-BE49-F238E27FC236}">
                <a16:creationId xmlns:a16="http://schemas.microsoft.com/office/drawing/2014/main" id="{37B2EDD8-796B-B902-41D0-8FA6BFAD0112}"/>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AB3842EE-E28C-452D-5337-2383857B35F4}"/>
              </a:ext>
            </a:extLst>
          </p:cNvPr>
          <p:cNvPicPr>
            <a:picLocks noGrp="1" noChangeAspect="1" noChangeArrowheads="1"/>
          </p:cNvPicPr>
          <p:nvPr>
            <p:ph sz="half" idx="4294967295"/>
          </p:nvPr>
        </p:nvPicPr>
        <p:blipFill>
          <a:blip r:embed="rId3"/>
          <a:srcRect/>
          <a:stretch>
            <a:fillRect/>
          </a:stretch>
        </p:blipFill>
        <p:spPr>
          <a:xfrm>
            <a:off x="971550" y="415925"/>
            <a:ext cx="3148013"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438814B3-37E1-8E31-D194-23B140EBFB51}"/>
              </a:ext>
            </a:extLst>
          </p:cNvPr>
          <p:cNvSpPr txBox="1">
            <a:spLocks noChangeArrowheads="1"/>
          </p:cNvSpPr>
          <p:nvPr/>
        </p:nvSpPr>
        <p:spPr bwMode="auto">
          <a:xfrm>
            <a:off x="4560888" y="1858963"/>
            <a:ext cx="3683000" cy="129222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en-US" altLang="it-CH" sz="2400" b="1" dirty="0">
                <a:solidFill>
                  <a:schemeClr val="accent4">
                    <a:lumMod val="10000"/>
                  </a:schemeClr>
                </a:solidFill>
                <a:cs typeface="Arial" charset="0"/>
              </a:rPr>
              <a:t>The investigations and proposals of the British</a:t>
            </a:r>
            <a:endParaRPr lang="it-IT" altLang="it-CH" sz="2400" b="1"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BDF04FAB-543A-B0EB-8D2A-937C9C31499D}"/>
              </a:ext>
            </a:extLst>
          </p:cNvPr>
          <p:cNvPicPr>
            <a:picLocks noChangeAspect="1" noChangeArrowheads="1"/>
          </p:cNvPicPr>
          <p:nvPr/>
        </p:nvPicPr>
        <p:blipFill>
          <a:blip r:embed="rId4"/>
          <a:srcRect/>
          <a:stretch>
            <a:fillRect/>
          </a:stretch>
        </p:blipFill>
        <p:spPr bwMode="auto">
          <a:xfrm>
            <a:off x="4572000" y="3498850"/>
            <a:ext cx="3671888"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4B30C188-31C8-B08F-6797-DFC7655907FE}"/>
              </a:ext>
            </a:extLst>
          </p:cNvPr>
          <p:cNvPicPr>
            <a:picLocks noChangeAspect="1" noChangeArrowheads="1"/>
          </p:cNvPicPr>
          <p:nvPr/>
        </p:nvPicPr>
        <p:blipFill>
          <a:blip r:embed="rId5"/>
          <a:srcRect/>
          <a:stretch>
            <a:fillRect/>
          </a:stretch>
        </p:blipFill>
        <p:spPr bwMode="auto">
          <a:xfrm>
            <a:off x="4602163" y="415925"/>
            <a:ext cx="1989137" cy="996950"/>
          </a:xfrm>
          <a:prstGeom prst="rect">
            <a:avLst/>
          </a:prstGeom>
          <a:ln>
            <a:no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B446DE19-0C38-B96F-6D88-E83D0333A1D6}"/>
              </a:ext>
            </a:extLst>
          </p:cNvPr>
          <p:cNvPicPr>
            <a:picLocks noChangeAspect="1" noChangeArrowheads="1"/>
          </p:cNvPicPr>
          <p:nvPr/>
        </p:nvPicPr>
        <p:blipFill>
          <a:blip r:embed="rId6"/>
          <a:srcRect/>
          <a:stretch>
            <a:fillRect/>
          </a:stretch>
        </p:blipFill>
        <p:spPr bwMode="auto">
          <a:xfrm>
            <a:off x="7221538" y="415925"/>
            <a:ext cx="993775" cy="996950"/>
          </a:xfrm>
          <a:prstGeom prst="rect">
            <a:avLst/>
          </a:prstGeom>
          <a:ln>
            <a:noFill/>
          </a:ln>
          <a:effectLst>
            <a:outerShdw blurRad="292100" dist="139700" dir="2700000" algn="tl" rotWithShape="0">
              <a:srgbClr val="333333">
                <a:alpha val="65000"/>
              </a:srgbClr>
            </a:outerShdw>
          </a:effectLst>
        </p:spPr>
      </p:pic>
      <p:sp>
        <p:nvSpPr>
          <p:cNvPr id="133129" name="Text Box 5">
            <a:extLst>
              <a:ext uri="{FF2B5EF4-FFF2-40B4-BE49-F238E27FC236}">
                <a16:creationId xmlns:a16="http://schemas.microsoft.com/office/drawing/2014/main" id="{53B8DCFB-B5BE-7102-ABD4-D2D4D01C50AF}"/>
              </a:ext>
            </a:extLst>
          </p:cNvPr>
          <p:cNvSpPr txBox="1">
            <a:spLocks noChangeArrowheads="1"/>
          </p:cNvSpPr>
          <p:nvPr/>
        </p:nvSpPr>
        <p:spPr bwMode="auto">
          <a:xfrm>
            <a:off x="4827588" y="6330950"/>
            <a:ext cx="3527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 the Peel Commission in Jerusalem </a:t>
            </a:r>
            <a:endParaRPr lang="it-IT" altLang="it-CH" sz="1000" b="1">
              <a:solidFill>
                <a:srgbClr val="FFFFFF"/>
              </a:solidFill>
            </a:endParaRPr>
          </a:p>
        </p:txBody>
      </p:sp>
      <p:sp>
        <p:nvSpPr>
          <p:cNvPr id="133130" name="Rettangolo 1">
            <a:extLst>
              <a:ext uri="{FF2B5EF4-FFF2-40B4-BE49-F238E27FC236}">
                <a16:creationId xmlns:a16="http://schemas.microsoft.com/office/drawing/2014/main" id="{998462CE-5A24-1D39-EFE2-FCC5DD574B5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67790E88-A7E3-A8ED-1ADE-0526584B52CF}"/>
              </a:ext>
            </a:extLst>
          </p:cNvPr>
          <p:cNvSpPr>
            <a:spLocks noGrp="1"/>
          </p:cNvSpPr>
          <p:nvPr>
            <p:ph type="sldNum" sz="quarter" idx="12"/>
          </p:nvPr>
        </p:nvSpPr>
        <p:spPr>
          <a:xfrm>
            <a:off x="6313488" y="41116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B78B943-6624-4BBE-9D38-5257D1286552}" type="slidenum">
              <a:rPr lang="it-IT" altLang="it-CH" sz="1400" b="1" smtClean="0">
                <a:solidFill>
                  <a:srgbClr val="FFFFFF"/>
                </a:solidFill>
              </a:rPr>
              <a:pPr algn="ctr">
                <a:spcBef>
                  <a:spcPct val="0"/>
                </a:spcBef>
                <a:buFontTx/>
                <a:buNone/>
              </a:pPr>
              <a:t>26</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A153FB28-5D88-017D-FBF1-EF4CC3D8C550}"/>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DC21A0DA-235D-A785-512A-FA4F5E76EDB7}"/>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2A09A2CD-EE23-393A-9E79-A05C0BF99C38}"/>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11DEAE7B-EBA8-792F-536A-63238D80DDD4}"/>
              </a:ext>
            </a:extLst>
          </p:cNvPr>
          <p:cNvPicPr>
            <a:picLocks noChangeAspect="1" noChangeArrowheads="1"/>
          </p:cNvPicPr>
          <p:nvPr/>
        </p:nvPicPr>
        <p:blipFill>
          <a:blip r:embed="rId6"/>
          <a:srcRect/>
          <a:stretch>
            <a:fillRect/>
          </a:stretch>
        </p:blipFill>
        <p:spPr bwMode="auto">
          <a:xfrm>
            <a:off x="7113588" y="2805113"/>
            <a:ext cx="1282700" cy="1622425"/>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C3E69279-2A47-FD88-F520-CAF58637B870}"/>
              </a:ext>
            </a:extLst>
          </p:cNvPr>
          <p:cNvSpPr txBox="1">
            <a:spLocks noChangeArrowheads="1"/>
          </p:cNvSpPr>
          <p:nvPr/>
        </p:nvSpPr>
        <p:spPr bwMode="auto">
          <a:xfrm>
            <a:off x="5791200" y="4727575"/>
            <a:ext cx="170497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The </a:t>
            </a:r>
            <a:r>
              <a:rPr lang="fr-CH" altLang="it-CH" sz="1000" b="1" dirty="0" err="1">
                <a:solidFill>
                  <a:schemeClr val="accent4">
                    <a:lumMod val="10000"/>
                  </a:schemeClr>
                </a:solidFill>
              </a:rPr>
              <a:t>illegal</a:t>
            </a:r>
            <a:r>
              <a:rPr lang="fr-CH" altLang="it-CH" sz="1000" b="1" dirty="0">
                <a:solidFill>
                  <a:schemeClr val="accent4">
                    <a:lumMod val="10000"/>
                  </a:schemeClr>
                </a:solidFill>
              </a:rPr>
              <a:t> immigration</a:t>
            </a:r>
            <a:endParaRPr lang="it-IT" altLang="it-CH" sz="1000" b="1" dirty="0">
              <a:solidFill>
                <a:schemeClr val="accent4">
                  <a:lumMod val="10000"/>
                </a:schemeClr>
              </a:solidFill>
            </a:endParaRPr>
          </a:p>
        </p:txBody>
      </p:sp>
      <p:sp>
        <p:nvSpPr>
          <p:cNvPr id="135176" name="Text Box 15">
            <a:extLst>
              <a:ext uri="{FF2B5EF4-FFF2-40B4-BE49-F238E27FC236}">
                <a16:creationId xmlns:a16="http://schemas.microsoft.com/office/drawing/2014/main" id="{C370A810-7D9D-E4BA-B243-8F7ABF3AAA5F}"/>
              </a:ext>
            </a:extLst>
          </p:cNvPr>
          <p:cNvSpPr txBox="1">
            <a:spLocks noChangeArrowheads="1"/>
          </p:cNvSpPr>
          <p:nvPr/>
        </p:nvSpPr>
        <p:spPr bwMode="auto">
          <a:xfrm>
            <a:off x="1476375" y="3462338"/>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Traveling to Palestine</a:t>
            </a:r>
            <a:endParaRPr lang="it-IT" altLang="it-CH" sz="1400" b="1">
              <a:solidFill>
                <a:srgbClr val="FFFFFF"/>
              </a:solidFill>
            </a:endParaRPr>
          </a:p>
        </p:txBody>
      </p:sp>
      <p:pic>
        <p:nvPicPr>
          <p:cNvPr id="137232" name="Picture 16">
            <a:extLst>
              <a:ext uri="{FF2B5EF4-FFF2-40B4-BE49-F238E27FC236}">
                <a16:creationId xmlns:a16="http://schemas.microsoft.com/office/drawing/2014/main" id="{75C81C03-51C3-688D-9571-DB8B7384CB68}"/>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D7CDC856-1704-60D2-FB3B-6F4219CC8B7F}"/>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4739F9DF-F43F-B63C-1FA6-A56FF37BF9B9}"/>
              </a:ext>
            </a:extLst>
          </p:cNvPr>
          <p:cNvSpPr txBox="1">
            <a:spLocks noChangeArrowheads="1"/>
          </p:cNvSpPr>
          <p:nvPr/>
        </p:nvSpPr>
        <p:spPr bwMode="auto">
          <a:xfrm>
            <a:off x="4602163" y="2816225"/>
            <a:ext cx="1598612"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More </a:t>
            </a:r>
            <a:r>
              <a:rPr lang="it-CH" altLang="it-CH" sz="2000" b="1" dirty="0" err="1">
                <a:solidFill>
                  <a:schemeClr val="accent4">
                    <a:lumMod val="10000"/>
                  </a:schemeClr>
                </a:solidFill>
              </a:rPr>
              <a:t>European</a:t>
            </a:r>
            <a:r>
              <a:rPr lang="it-CH" altLang="it-CH" sz="2000" b="1" dirty="0">
                <a:solidFill>
                  <a:schemeClr val="accent4">
                    <a:lumMod val="10000"/>
                  </a:schemeClr>
                </a:solidFill>
              </a:rPr>
              <a:t> </a:t>
            </a:r>
            <a:r>
              <a:rPr lang="it-CH" altLang="it-CH" sz="2000" b="1" dirty="0" err="1">
                <a:solidFill>
                  <a:schemeClr val="accent4">
                    <a:lumMod val="10000"/>
                  </a:schemeClr>
                </a:solidFill>
              </a:rPr>
              <a:t>Zionist</a:t>
            </a:r>
            <a:r>
              <a:rPr lang="it-CH" altLang="it-CH" sz="2000" b="1" dirty="0">
                <a:solidFill>
                  <a:schemeClr val="accent4">
                    <a:lumMod val="10000"/>
                  </a:schemeClr>
                </a:solidFill>
              </a:rPr>
              <a:t> </a:t>
            </a:r>
            <a:r>
              <a:rPr lang="it-CH" altLang="it-CH" sz="2000" b="1" dirty="0" err="1">
                <a:solidFill>
                  <a:schemeClr val="accent4">
                    <a:lumMod val="10000"/>
                  </a:schemeClr>
                </a:solidFill>
              </a:rPr>
              <a:t>immigrants</a:t>
            </a:r>
            <a:r>
              <a:rPr lang="it-CH" altLang="it-CH" sz="2000" b="1" dirty="0">
                <a:solidFill>
                  <a:schemeClr val="accent4">
                    <a:lumMod val="10000"/>
                  </a:schemeClr>
                </a:solidFill>
              </a:rPr>
              <a:t> </a:t>
            </a:r>
            <a:r>
              <a:rPr lang="it-CH" altLang="it-CH" sz="2000" b="1" dirty="0" err="1">
                <a:solidFill>
                  <a:schemeClr val="accent4">
                    <a:lumMod val="10000"/>
                  </a:schemeClr>
                </a:solidFill>
              </a:rPr>
              <a:t>arrive</a:t>
            </a:r>
            <a:endParaRPr lang="it-CH" altLang="it-CH" sz="2000" b="1" dirty="0">
              <a:solidFill>
                <a:schemeClr val="accent4">
                  <a:lumMod val="10000"/>
                </a:schemeClr>
              </a:solidFill>
            </a:endParaRPr>
          </a:p>
        </p:txBody>
      </p:sp>
      <p:sp>
        <p:nvSpPr>
          <p:cNvPr id="135180" name="CasellaDiTesto 1">
            <a:extLst>
              <a:ext uri="{FF2B5EF4-FFF2-40B4-BE49-F238E27FC236}">
                <a16:creationId xmlns:a16="http://schemas.microsoft.com/office/drawing/2014/main" id="{DA171177-34EB-3AAF-4D17-5B8CB8DCE987}"/>
              </a:ext>
            </a:extLst>
          </p:cNvPr>
          <p:cNvSpPr txBox="1">
            <a:spLocks noChangeArrowheads="1"/>
          </p:cNvSpPr>
          <p:nvPr/>
        </p:nvSpPr>
        <p:spPr bwMode="auto">
          <a:xfrm>
            <a:off x="6242050" y="3060700"/>
            <a:ext cx="8715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Jewish agency </a:t>
            </a:r>
          </a:p>
        </p:txBody>
      </p:sp>
      <p:sp>
        <p:nvSpPr>
          <p:cNvPr id="135181" name="Rettangolo 1">
            <a:extLst>
              <a:ext uri="{FF2B5EF4-FFF2-40B4-BE49-F238E27FC236}">
                <a16:creationId xmlns:a16="http://schemas.microsoft.com/office/drawing/2014/main" id="{696883FC-CEA5-B1F2-D399-FD4B3BD6911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AF4406A0-AE5A-140F-5ED6-61506CF7793E}"/>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C52C361B-6D6C-B0B3-3180-240F1BF03D55}"/>
              </a:ext>
            </a:extLst>
          </p:cNvPr>
          <p:cNvSpPr txBox="1">
            <a:spLocks noChangeArrowheads="1"/>
          </p:cNvSpPr>
          <p:nvPr/>
        </p:nvSpPr>
        <p:spPr bwMode="auto">
          <a:xfrm>
            <a:off x="4681538" y="739775"/>
            <a:ext cx="1222375" cy="18145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en-US" altLang="it-CH" sz="1800" b="1" dirty="0">
                <a:solidFill>
                  <a:schemeClr val="accent4">
                    <a:lumMod val="10000"/>
                  </a:schemeClr>
                </a:solidFill>
              </a:rPr>
              <a:t>Palestine    on the          way to       </a:t>
            </a:r>
            <a:r>
              <a:rPr lang="en-US" altLang="it-CH" sz="1800" b="1" dirty="0" err="1">
                <a:solidFill>
                  <a:schemeClr val="accent4">
                    <a:lumMod val="10000"/>
                  </a:schemeClr>
                </a:solidFill>
              </a:rPr>
              <a:t>urbani-zation</a:t>
            </a:r>
            <a:r>
              <a:rPr lang="en-US" altLang="it-CH" sz="1800" b="1" dirty="0">
                <a:solidFill>
                  <a:schemeClr val="accent4">
                    <a:lumMod val="10000"/>
                  </a:schemeClr>
                </a:solidFill>
              </a:rPr>
              <a:t> </a:t>
            </a:r>
            <a:endParaRPr lang="it-IT" altLang="it-CH" sz="1800" b="1" dirty="0">
              <a:solidFill>
                <a:schemeClr val="accent4">
                  <a:lumMod val="10000"/>
                </a:schemeClr>
              </a:solidFill>
            </a:endParaRPr>
          </a:p>
        </p:txBody>
      </p:sp>
      <p:pic>
        <p:nvPicPr>
          <p:cNvPr id="137220" name="Picture 4" descr="Il nuovo municipio di gerusalemme usurpato dagli ebrei ">
            <a:extLst>
              <a:ext uri="{FF2B5EF4-FFF2-40B4-BE49-F238E27FC236}">
                <a16:creationId xmlns:a16="http://schemas.microsoft.com/office/drawing/2014/main" id="{F9B012EA-E4A6-5933-6B87-8FB53AC8F367}"/>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DDCA5983-E8CC-6B05-7874-EB84B2011900}"/>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4E2480B1-F833-1EC0-3D4B-AA37DA5CB600}"/>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21CCDA91-BF76-406C-368F-45DEDC5DE4B2}"/>
              </a:ext>
            </a:extLst>
          </p:cNvPr>
          <p:cNvSpPr txBox="1">
            <a:spLocks noChangeArrowheads="1"/>
          </p:cNvSpPr>
          <p:nvPr/>
        </p:nvSpPr>
        <p:spPr bwMode="auto">
          <a:xfrm>
            <a:off x="7739063" y="392113"/>
            <a:ext cx="936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movie theater</a:t>
            </a:r>
            <a:endParaRPr lang="it-IT" altLang="it-CH" sz="1400" b="1">
              <a:solidFill>
                <a:srgbClr val="FFFFFF"/>
              </a:solidFill>
            </a:endParaRPr>
          </a:p>
        </p:txBody>
      </p:sp>
      <p:sp>
        <p:nvSpPr>
          <p:cNvPr id="137224" name="Slide Number Placeholder 5">
            <a:extLst>
              <a:ext uri="{FF2B5EF4-FFF2-40B4-BE49-F238E27FC236}">
                <a16:creationId xmlns:a16="http://schemas.microsoft.com/office/drawing/2014/main" id="{B13E6A47-6CF2-E061-9D61-8DC7A7ED92CB}"/>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A3369C8-8994-4D6B-B909-5A628027ECB2}"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54874EE3-5119-5C75-A842-CC23685464C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a:extLst>
              <a:ext uri="{FF2B5EF4-FFF2-40B4-BE49-F238E27FC236}">
                <a16:creationId xmlns:a16="http://schemas.microsoft.com/office/drawing/2014/main" id="{3215DC5E-4955-5062-EF6C-BF24D27752D3}"/>
              </a:ext>
            </a:extLst>
          </p:cNvPr>
          <p:cNvSpPr>
            <a:spLocks noGrp="1"/>
          </p:cNvSpPr>
          <p:nvPr>
            <p:ph type="sldNum" sz="quarter" idx="12"/>
          </p:nvPr>
        </p:nvSpPr>
        <p:spPr>
          <a:xfrm>
            <a:off x="7669213" y="24796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EBAAE-C438-4197-957E-A7E624C81F62}"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sp>
        <p:nvSpPr>
          <p:cNvPr id="139267" name="Rectangle 10">
            <a:extLst>
              <a:ext uri="{FF2B5EF4-FFF2-40B4-BE49-F238E27FC236}">
                <a16:creationId xmlns:a16="http://schemas.microsoft.com/office/drawing/2014/main" id="{5E4D3B43-5F98-65BB-C936-2CB8724CF1AE}"/>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9268" name="Text Box 3">
            <a:extLst>
              <a:ext uri="{FF2B5EF4-FFF2-40B4-BE49-F238E27FC236}">
                <a16:creationId xmlns:a16="http://schemas.microsoft.com/office/drawing/2014/main" id="{ACD5F253-E522-0FA6-9328-5F033F393547}"/>
              </a:ext>
            </a:extLst>
          </p:cNvPr>
          <p:cNvSpPr txBox="1">
            <a:spLocks noChangeArrowheads="1"/>
          </p:cNvSpPr>
          <p:nvPr/>
        </p:nvSpPr>
        <p:spPr bwMode="auto">
          <a:xfrm>
            <a:off x="344488" y="2076450"/>
            <a:ext cx="2703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FFFFFF"/>
                </a:solidFill>
              </a:rPr>
              <a:t>1946 - The attack on the King David hotel in Jerusalem killed 100 people.</a:t>
            </a:r>
            <a:endParaRPr lang="it-IT" altLang="it-CH" sz="1100" b="1">
              <a:solidFill>
                <a:srgbClr val="FFFFFF"/>
              </a:solidFill>
            </a:endParaRPr>
          </a:p>
        </p:txBody>
      </p:sp>
      <p:pic>
        <p:nvPicPr>
          <p:cNvPr id="251911" name="Picture 5">
            <a:extLst>
              <a:ext uri="{FF2B5EF4-FFF2-40B4-BE49-F238E27FC236}">
                <a16:creationId xmlns:a16="http://schemas.microsoft.com/office/drawing/2014/main" id="{BCA9ADEF-C915-5BF7-7B2A-C0C61105BF32}"/>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pic>
        <p:nvPicPr>
          <p:cNvPr id="251914" name="Picture 8" descr="attentato sionista a bus arabo (forse)">
            <a:extLst>
              <a:ext uri="{FF2B5EF4-FFF2-40B4-BE49-F238E27FC236}">
                <a16:creationId xmlns:a16="http://schemas.microsoft.com/office/drawing/2014/main" id="{3B60C470-DA78-6C20-0EC9-76ADAB4CD5EB}"/>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51916" name="Picture 12" descr="C:\Users\Enrico\Desktop\Terrorismo sionista jpeg.jpg">
            <a:extLst>
              <a:ext uri="{FF2B5EF4-FFF2-40B4-BE49-F238E27FC236}">
                <a16:creationId xmlns:a16="http://schemas.microsoft.com/office/drawing/2014/main" id="{D5399887-9DB0-479C-56AA-CB458AB99557}"/>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69326" name="Picture 14">
            <a:extLst>
              <a:ext uri="{FF2B5EF4-FFF2-40B4-BE49-F238E27FC236}">
                <a16:creationId xmlns:a16="http://schemas.microsoft.com/office/drawing/2014/main" id="{FC90DF45-7887-03AE-47F7-83DACB15451A}"/>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1758C22E-40BB-1B4F-A454-22B02CC086DE}"/>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1CCD5B25-ECDC-E954-C4F2-BB43610C5FE8}"/>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5" name="Rettangolo 15">
            <a:extLst>
              <a:ext uri="{FF2B5EF4-FFF2-40B4-BE49-F238E27FC236}">
                <a16:creationId xmlns:a16="http://schemas.microsoft.com/office/drawing/2014/main" id="{52EFF224-54F8-6C8E-A2C7-B2F143B65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F4A09AC5-B60B-C6C6-74BB-42AEECB196F6}"/>
              </a:ext>
            </a:extLst>
          </p:cNvPr>
          <p:cNvSpPr txBox="1"/>
          <p:nvPr/>
        </p:nvSpPr>
        <p:spPr>
          <a:xfrm>
            <a:off x="3708400" y="2441575"/>
            <a:ext cx="3024188" cy="4000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dirty="0" err="1"/>
              <a:t>Zionist</a:t>
            </a:r>
            <a:r>
              <a:rPr lang="it-CH" dirty="0"/>
              <a:t> </a:t>
            </a:r>
            <a:r>
              <a:rPr lang="it-CH" dirty="0" err="1"/>
              <a:t>terrorism</a:t>
            </a:r>
            <a:endParaRPr lang="it-CH" dirty="0"/>
          </a:p>
        </p:txBody>
      </p:sp>
      <p:sp>
        <p:nvSpPr>
          <p:cNvPr id="139277" name="CasellaDiTesto 4">
            <a:extLst>
              <a:ext uri="{FF2B5EF4-FFF2-40B4-BE49-F238E27FC236}">
                <a16:creationId xmlns:a16="http://schemas.microsoft.com/office/drawing/2014/main" id="{B74748C5-170D-700A-4CC1-AB8D0BC27FF7}"/>
              </a:ext>
            </a:extLst>
          </p:cNvPr>
          <p:cNvSpPr txBox="1">
            <a:spLocks noChangeArrowheads="1"/>
          </p:cNvSpPr>
          <p:nvPr/>
        </p:nvSpPr>
        <p:spPr bwMode="auto">
          <a:xfrm>
            <a:off x="3627438" y="2965450"/>
            <a:ext cx="4905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1936 the Zionist militias Haganah, Irgun, the Stern gang, etc. systematically attack and kill British and Palestinians. Before 1948 there are already                             60’000 Palestinian displaced persons.</a:t>
            </a:r>
          </a:p>
        </p:txBody>
      </p:sp>
      <p:sp>
        <p:nvSpPr>
          <p:cNvPr id="139278" name="CasellaDiTesto 12">
            <a:extLst>
              <a:ext uri="{FF2B5EF4-FFF2-40B4-BE49-F238E27FC236}">
                <a16:creationId xmlns:a16="http://schemas.microsoft.com/office/drawing/2014/main" id="{8581BF4D-767D-E2E8-98D8-00DCD5237E33}"/>
              </a:ext>
            </a:extLst>
          </p:cNvPr>
          <p:cNvSpPr txBox="1">
            <a:spLocks noChangeArrowheads="1"/>
          </p:cNvSpPr>
          <p:nvPr/>
        </p:nvSpPr>
        <p:spPr bwMode="auto">
          <a:xfrm>
            <a:off x="6888163" y="1868488"/>
            <a:ext cx="2136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1946: attack on the Jaffa-Jerusalem train line</a:t>
            </a:r>
            <a:endParaRPr lang="it-CH" altLang="it-CH" sz="1100" b="1">
              <a:solidFill>
                <a:srgbClr val="FFFFFF"/>
              </a:solidFill>
            </a:endParaRPr>
          </a:p>
        </p:txBody>
      </p:sp>
      <p:sp>
        <p:nvSpPr>
          <p:cNvPr id="139279" name="CasellaDiTesto 1">
            <a:extLst>
              <a:ext uri="{FF2B5EF4-FFF2-40B4-BE49-F238E27FC236}">
                <a16:creationId xmlns:a16="http://schemas.microsoft.com/office/drawing/2014/main" id="{2F5DA52B-C55C-37B6-AEB5-D4791D509185}"/>
              </a:ext>
            </a:extLst>
          </p:cNvPr>
          <p:cNvSpPr txBox="1">
            <a:spLocks noChangeArrowheads="1"/>
          </p:cNvSpPr>
          <p:nvPr/>
        </p:nvSpPr>
        <p:spPr bwMode="auto">
          <a:xfrm>
            <a:off x="3592513" y="1868488"/>
            <a:ext cx="3327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January 4, 1948: the destruction of the              city hall building in Jaffa killed 26 civilians</a:t>
            </a:r>
            <a:endParaRPr lang="it-CH" altLang="it-CH" sz="1100" b="1">
              <a:solidFill>
                <a:srgbClr val="FFFFFF"/>
              </a:solidFill>
            </a:endParaRPr>
          </a:p>
        </p:txBody>
      </p:sp>
      <p:sp>
        <p:nvSpPr>
          <p:cNvPr id="139280" name="Text Box 7">
            <a:extLst>
              <a:ext uri="{FF2B5EF4-FFF2-40B4-BE49-F238E27FC236}">
                <a16:creationId xmlns:a16="http://schemas.microsoft.com/office/drawing/2014/main" id="{EA0864BC-237B-3D67-3F08-CDED681774F6}"/>
              </a:ext>
            </a:extLst>
          </p:cNvPr>
          <p:cNvSpPr txBox="1">
            <a:spLocks noChangeArrowheads="1"/>
          </p:cNvSpPr>
          <p:nvPr/>
        </p:nvSpPr>
        <p:spPr bwMode="auto">
          <a:xfrm>
            <a:off x="6397625" y="4152900"/>
            <a:ext cx="2505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1948, 6 January,  Bombing of the hotel Semiramis in Jerusalem</a:t>
            </a:r>
            <a:endParaRPr lang="it-IT" altLang="it-CH" sz="1100" b="1"/>
          </a:p>
        </p:txBody>
      </p:sp>
      <p:sp>
        <p:nvSpPr>
          <p:cNvPr id="139281" name="Text Box 9">
            <a:extLst>
              <a:ext uri="{FF2B5EF4-FFF2-40B4-BE49-F238E27FC236}">
                <a16:creationId xmlns:a16="http://schemas.microsoft.com/office/drawing/2014/main" id="{D4B4C130-A3C9-3ADB-7E68-9A1B69056874}"/>
              </a:ext>
            </a:extLst>
          </p:cNvPr>
          <p:cNvSpPr txBox="1">
            <a:spLocks noChangeArrowheads="1"/>
          </p:cNvSpPr>
          <p:nvPr/>
        </p:nvSpPr>
        <p:spPr bwMode="auto">
          <a:xfrm>
            <a:off x="3627438" y="4121150"/>
            <a:ext cx="23431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Attack on a bus,                  Jerusalem, December 29, 1947</a:t>
            </a:r>
            <a:endParaRPr lang="it-IT" altLang="it-CH" sz="11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a:extLst>
              <a:ext uri="{FF2B5EF4-FFF2-40B4-BE49-F238E27FC236}">
                <a16:creationId xmlns:a16="http://schemas.microsoft.com/office/drawing/2014/main" id="{420A2458-B559-A68F-6270-CEBA9AA70EDC}"/>
              </a:ext>
            </a:extLst>
          </p:cNvPr>
          <p:cNvSpPr>
            <a:spLocks noGrp="1"/>
          </p:cNvSpPr>
          <p:nvPr>
            <p:ph type="sldNum" sz="quarter" idx="12"/>
          </p:nvPr>
        </p:nvSpPr>
        <p:spPr>
          <a:xfrm>
            <a:off x="6300788" y="3948113"/>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5FDBD7-7148-4ECF-9158-CFC98F6133E4}"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362E3249-E99D-C9FD-2BA9-4EF6D2367D66}"/>
              </a:ext>
            </a:extLst>
          </p:cNvPr>
          <p:cNvPicPr>
            <a:picLocks noGrp="1" noChangeAspect="1" noChangeArrowheads="1"/>
          </p:cNvPicPr>
          <p:nvPr>
            <p:ph sz="half" idx="4294967295"/>
          </p:nvPr>
        </p:nvPicPr>
        <p:blipFill rotWithShape="1">
          <a:blip r:embed="rId3"/>
          <a:srcRect l="68696" t="1534" r="1316" b="53421"/>
          <a:stretch/>
        </p:blipFill>
        <p:spPr>
          <a:xfrm>
            <a:off x="900113" y="573088"/>
            <a:ext cx="3462337" cy="5780087"/>
          </a:xfrm>
          <a:ln w="38100">
            <a:solidFill>
              <a:schemeClr val="tx1"/>
            </a:solidFill>
          </a:ln>
          <a:effectLst>
            <a:outerShdw blurRad="292100" dist="139700" dir="2700000" algn="tl" rotWithShape="0">
              <a:srgbClr val="333333">
                <a:alpha val="65000"/>
              </a:srgbClr>
            </a:outerShdw>
          </a:effectLst>
        </p:spPr>
      </p:pic>
      <p:pic>
        <p:nvPicPr>
          <p:cNvPr id="130054" name="Picture 4">
            <a:extLst>
              <a:ext uri="{FF2B5EF4-FFF2-40B4-BE49-F238E27FC236}">
                <a16:creationId xmlns:a16="http://schemas.microsoft.com/office/drawing/2014/main" id="{B9F7429A-BC4E-25F9-AC3F-6B66A03E4BB8}"/>
              </a:ext>
            </a:extLst>
          </p:cNvPr>
          <p:cNvPicPr>
            <a:picLocks noGrp="1" noChangeAspect="1" noChangeArrowheads="1"/>
          </p:cNvPicPr>
          <p:nvPr>
            <p:ph sz="half" idx="4294967295"/>
          </p:nvPr>
        </p:nvPicPr>
        <p:blipFill>
          <a:blip r:embed="rId4">
            <a:lum bright="-10000" contrast="8000"/>
          </a:blip>
          <a:srcRect/>
          <a:stretch>
            <a:fillRect/>
          </a:stretch>
        </p:blipFill>
        <p:spPr>
          <a:xfrm>
            <a:off x="4643438" y="4556125"/>
            <a:ext cx="3816350" cy="181610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7AE61DB5-FCDF-163D-4080-36F3C2F0E953}"/>
              </a:ext>
            </a:extLst>
          </p:cNvPr>
          <p:cNvPicPr>
            <a:picLocks noChangeAspect="1" noChangeArrowheads="1"/>
          </p:cNvPicPr>
          <p:nvPr/>
        </p:nvPicPr>
        <p:blipFill>
          <a:blip r:embed="rId5">
            <a:lum bright="-10000" contrast="8000"/>
          </a:blip>
          <a:srcRect/>
          <a:stretch>
            <a:fillRect/>
          </a:stretch>
        </p:blipFill>
        <p:spPr bwMode="auto">
          <a:xfrm>
            <a:off x="7502525" y="969963"/>
            <a:ext cx="915988" cy="1200150"/>
          </a:xfrm>
          <a:prstGeom prst="rect">
            <a:avLst/>
          </a:prstGeom>
          <a:ln w="28575">
            <a:solidFill>
              <a:schemeClr val="tx1"/>
            </a:solidFill>
          </a:ln>
          <a:effectLst>
            <a:outerShdw blurRad="292100" dist="139700" dir="2700000" algn="tl" rotWithShape="0">
              <a:srgbClr val="333333">
                <a:alpha val="65000"/>
              </a:srgbClr>
            </a:outerShdw>
          </a:effectLst>
        </p:spPr>
      </p:pic>
      <p:sp>
        <p:nvSpPr>
          <p:cNvPr id="141318" name="CasellaDiTesto 1">
            <a:extLst>
              <a:ext uri="{FF2B5EF4-FFF2-40B4-BE49-F238E27FC236}">
                <a16:creationId xmlns:a16="http://schemas.microsoft.com/office/drawing/2014/main" id="{31ED2ECB-41CC-BBBD-8AC5-36E0DFA6C29C}"/>
              </a:ext>
            </a:extLst>
          </p:cNvPr>
          <p:cNvSpPr txBox="1">
            <a:spLocks noChangeArrowheads="1"/>
          </p:cNvSpPr>
          <p:nvPr/>
        </p:nvSpPr>
        <p:spPr bwMode="auto">
          <a:xfrm>
            <a:off x="6208713" y="976313"/>
            <a:ext cx="12779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300" b="1"/>
              <a:t>Jewish National Found</a:t>
            </a:r>
          </a:p>
        </p:txBody>
      </p:sp>
      <p:sp>
        <p:nvSpPr>
          <p:cNvPr id="141319" name="Rettangolo 1">
            <a:extLst>
              <a:ext uri="{FF2B5EF4-FFF2-40B4-BE49-F238E27FC236}">
                <a16:creationId xmlns:a16="http://schemas.microsoft.com/office/drawing/2014/main" id="{35171187-9290-1A67-5780-A39245F8B1D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6C6DED8-16B3-9FD0-9B4C-741AA5E038B7}"/>
              </a:ext>
            </a:extLst>
          </p:cNvPr>
          <p:cNvSpPr txBox="1"/>
          <p:nvPr/>
        </p:nvSpPr>
        <p:spPr>
          <a:xfrm>
            <a:off x="4645025" y="922338"/>
            <a:ext cx="1900238" cy="127793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1947</a:t>
            </a:r>
          </a:p>
          <a:p>
            <a:pPr algn="ctr">
              <a:defRPr/>
            </a:pPr>
            <a:endParaRPr lang="en-US" sz="1200" b="1" dirty="0">
              <a:solidFill>
                <a:schemeClr val="accent4">
                  <a:lumMod val="10000"/>
                </a:schemeClr>
              </a:solidFill>
            </a:endParaRPr>
          </a:p>
          <a:p>
            <a:pPr algn="ctr">
              <a:defRPr/>
            </a:pPr>
            <a:r>
              <a:rPr lang="en-US" sz="2000" b="1" dirty="0">
                <a:solidFill>
                  <a:schemeClr val="accent4">
                    <a:lumMod val="10000"/>
                  </a:schemeClr>
                </a:solidFill>
              </a:rPr>
              <a:t>The Zionist settlements</a:t>
            </a:r>
          </a:p>
        </p:txBody>
      </p:sp>
      <p:sp>
        <p:nvSpPr>
          <p:cNvPr id="141321" name="CasellaDiTesto 2">
            <a:extLst>
              <a:ext uri="{FF2B5EF4-FFF2-40B4-BE49-F238E27FC236}">
                <a16:creationId xmlns:a16="http://schemas.microsoft.com/office/drawing/2014/main" id="{DB1B44C2-0A27-CDF4-CE37-9466EEDE7B8D}"/>
              </a:ext>
            </a:extLst>
          </p:cNvPr>
          <p:cNvSpPr txBox="1">
            <a:spLocks noChangeArrowheads="1"/>
          </p:cNvSpPr>
          <p:nvPr/>
        </p:nvSpPr>
        <p:spPr bwMode="auto">
          <a:xfrm>
            <a:off x="5183188" y="2455863"/>
            <a:ext cx="3140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About 6 % of the land              is owned by Jews. </a:t>
            </a:r>
          </a:p>
          <a:p>
            <a:pPr algn="ctr">
              <a:spcBef>
                <a:spcPct val="0"/>
              </a:spcBef>
              <a:buFontTx/>
              <a:buNone/>
            </a:pPr>
            <a:r>
              <a:rPr lang="en-US" altLang="en-US" sz="1800"/>
              <a:t>In fact, the Zionists already occupied more.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CD7863AD-6658-BFB3-3D2D-857E563470AE}"/>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6F03BB70-5DFC-D8B2-0394-9EC7BA9939B1}"/>
              </a:ext>
            </a:extLst>
          </p:cNvPr>
          <p:cNvSpPr txBox="1">
            <a:spLocks noChangeArrowheads="1"/>
          </p:cNvSpPr>
          <p:nvPr/>
        </p:nvSpPr>
        <p:spPr bwMode="auto">
          <a:xfrm>
            <a:off x="7696200" y="3455988"/>
            <a:ext cx="1231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a:p>
            <a:pPr algn="ctr">
              <a:spcBef>
                <a:spcPct val="0"/>
              </a:spcBef>
              <a:buFontTx/>
              <a:buNone/>
            </a:pPr>
            <a:r>
              <a:rPr lang="en-US" altLang="en-US" sz="1800" b="1"/>
              <a:t>Palestine is part            of the Middle East</a:t>
            </a:r>
          </a:p>
        </p:txBody>
      </p:sp>
      <p:sp>
        <p:nvSpPr>
          <p:cNvPr id="4" name="CasellaDiTesto 3">
            <a:extLst>
              <a:ext uri="{FF2B5EF4-FFF2-40B4-BE49-F238E27FC236}">
                <a16:creationId xmlns:a16="http://schemas.microsoft.com/office/drawing/2014/main" id="{CB01CB5A-064F-E119-A21F-19C3A3B29342}"/>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15" name="Ovale 14">
            <a:extLst>
              <a:ext uri="{FF2B5EF4-FFF2-40B4-BE49-F238E27FC236}">
                <a16:creationId xmlns:a16="http://schemas.microsoft.com/office/drawing/2014/main" id="{4D0CF5BC-5BE2-17E7-F829-7B48F8440A55}"/>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54FD29CA-676D-C249-BD6D-0FB2A92F294A}"/>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1A192F38-1165-3AA6-E2D1-57B25DA7B1A5}"/>
              </a:ext>
            </a:extLst>
          </p:cNvPr>
          <p:cNvSpPr>
            <a:spLocks noGrp="1" noChangeArrowheads="1"/>
          </p:cNvSpPr>
          <p:nvPr>
            <p:ph type="sldNum" sz="quarter" idx="12"/>
          </p:nvPr>
        </p:nvSpPr>
        <p:spPr>
          <a:xfrm>
            <a:off x="7970838" y="604678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2EB90-A92B-4BC1-8794-BB0F24EF1029}" type="slidenum">
              <a:rPr lang="it-IT" altLang="it-CH" sz="1400" b="1" smtClean="0"/>
              <a:pPr>
                <a:spcBef>
                  <a:spcPct val="0"/>
                </a:spcBef>
                <a:buFontTx/>
                <a:buNone/>
              </a:pPr>
              <a:t>3</a:t>
            </a:fld>
            <a:endParaRPr lang="it-IT" altLang="it-CH" sz="1400" b="1"/>
          </a:p>
        </p:txBody>
      </p:sp>
      <p:sp>
        <p:nvSpPr>
          <p:cNvPr id="91144" name="Rettangolo 1">
            <a:extLst>
              <a:ext uri="{FF2B5EF4-FFF2-40B4-BE49-F238E27FC236}">
                <a16:creationId xmlns:a16="http://schemas.microsoft.com/office/drawing/2014/main" id="{7DB63350-813C-420A-96D4-A454005F196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411162DC-6717-1847-1C8E-B7EE4FDD159D}"/>
              </a:ext>
            </a:extLst>
          </p:cNvPr>
          <p:cNvSpPr txBox="1"/>
          <p:nvPr/>
        </p:nvSpPr>
        <p:spPr>
          <a:xfrm>
            <a:off x="167159" y="1901513"/>
            <a:ext cx="1251272" cy="430887"/>
          </a:xfrm>
          <a:prstGeom prst="rect">
            <a:avLst/>
          </a:prstGeom>
          <a:noFill/>
        </p:spPr>
        <p:txBody>
          <a:bodyPr wrap="square" rtlCol="0">
            <a:spAutoFit/>
          </a:bodyPr>
          <a:lstStyle/>
          <a:p>
            <a:pPr algn="ctr"/>
            <a:r>
              <a:rPr lang="en-US" sz="1100" dirty="0">
                <a:solidFill>
                  <a:schemeClr val="accent4">
                    <a:lumMod val="10000"/>
                  </a:schemeClr>
                </a:solidFill>
              </a:rPr>
              <a:t>Mediterranean Sea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00B52864-CFCF-98E8-FBC7-C45CC9139EC7}"/>
              </a:ext>
            </a:extLst>
          </p:cNvPr>
          <p:cNvSpPr>
            <a:spLocks noGrp="1"/>
          </p:cNvSpPr>
          <p:nvPr>
            <p:ph type="sldNum" sz="quarter" idx="12"/>
          </p:nvPr>
        </p:nvSpPr>
        <p:spPr>
          <a:xfrm>
            <a:off x="6999287" y="4799807"/>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E87E710-0C06-46A1-81BC-1B1316D988BA}" type="slidenum">
              <a:rPr lang="it-IT" altLang="it-CH" sz="1400" b="1" smtClean="0">
                <a:solidFill>
                  <a:srgbClr val="FFFFFF"/>
                </a:solidFill>
              </a:rPr>
              <a:pPr algn="ctr">
                <a:spcBef>
                  <a:spcPct val="0"/>
                </a:spcBef>
                <a:buFontTx/>
                <a:buNone/>
              </a:pPr>
              <a:t>30</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4B69409A-9423-7AD2-6D49-04BBC7DFBB08}"/>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a:solidFill>
                  <a:schemeClr val="accent4">
                    <a:lumMod val="10000"/>
                  </a:schemeClr>
                </a:solidFill>
              </a:rPr>
              <a:t>Palestine</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a:solidFill>
                  <a:schemeClr val="accent4">
                    <a:lumMod val="10000"/>
                  </a:schemeClr>
                </a:solidFill>
              </a:rPr>
              <a:t>Demography</a:t>
            </a:r>
            <a:br>
              <a:rPr lang="fr-CH" altLang="it-CH" sz="2000" b="1" dirty="0">
                <a:solidFill>
                  <a:schemeClr val="accent4">
                    <a:lumMod val="10000"/>
                  </a:schemeClr>
                </a:solidFill>
              </a:rPr>
            </a:br>
            <a:r>
              <a:rPr lang="fr-CH" altLang="it-CH" sz="20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8513E04A-E2D7-BF54-894A-5B391A72808E}"/>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5A1A180-0256-1C68-D4E1-004FA600D7F0}"/>
              </a:ext>
            </a:extLst>
          </p:cNvPr>
          <p:cNvSpPr txBox="1"/>
          <p:nvPr/>
        </p:nvSpPr>
        <p:spPr>
          <a:xfrm>
            <a:off x="1403350" y="1125538"/>
            <a:ext cx="936625" cy="706437"/>
          </a:xfrm>
          <a:prstGeom prst="rect">
            <a:avLst/>
          </a:prstGeom>
          <a:solidFill>
            <a:srgbClr val="E2FF81"/>
          </a:solidFill>
        </p:spPr>
        <p:txBody>
          <a:bodyPr>
            <a:spAutoFit/>
          </a:bodyPr>
          <a:lstStyle/>
          <a:p>
            <a:pPr>
              <a:defRPr/>
            </a:pPr>
            <a:r>
              <a:rPr lang="en-US" b="1" dirty="0">
                <a:solidFill>
                  <a:schemeClr val="accent4">
                    <a:lumMod val="10000"/>
                  </a:schemeClr>
                </a:solidFill>
              </a:rPr>
              <a:t>Arabs</a:t>
            </a:r>
          </a:p>
          <a:p>
            <a:pPr>
              <a:defRPr/>
            </a:pPr>
            <a:endParaRPr lang="en-US" sz="400" b="1" dirty="0">
              <a:solidFill>
                <a:schemeClr val="accent4">
                  <a:lumMod val="10000"/>
                </a:schemeClr>
              </a:solidFill>
            </a:endParaRPr>
          </a:p>
          <a:p>
            <a:pPr>
              <a:defRPr/>
            </a:pPr>
            <a:r>
              <a:rPr lang="en-US" b="1" dirty="0">
                <a:solidFill>
                  <a:schemeClr val="accent4">
                    <a:lumMod val="10000"/>
                  </a:schemeClr>
                </a:solidFill>
              </a:rPr>
              <a:t>Jews</a:t>
            </a:r>
          </a:p>
        </p:txBody>
      </p:sp>
      <p:sp>
        <p:nvSpPr>
          <p:cNvPr id="143366" name="Rettangolo 1">
            <a:extLst>
              <a:ext uri="{FF2B5EF4-FFF2-40B4-BE49-F238E27FC236}">
                <a16:creationId xmlns:a16="http://schemas.microsoft.com/office/drawing/2014/main" id="{7541215C-99AE-2C8B-8D4E-CD3C005374C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9C2158CF-0195-1DFC-F772-6D2CBDA694B2}"/>
              </a:ext>
            </a:extLst>
          </p:cNvPr>
          <p:cNvSpPr>
            <a:spLocks noGrp="1" noChangeArrowheads="1"/>
          </p:cNvSpPr>
          <p:nvPr>
            <p:ph type="title"/>
          </p:nvPr>
        </p:nvSpPr>
        <p:spPr>
          <a:xfrm>
            <a:off x="7600950" y="893763"/>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314C65FD-FA8B-E5C4-947C-F6E6BCBC808B}"/>
              </a:ext>
            </a:extLst>
          </p:cNvPr>
          <p:cNvSpPr>
            <a:spLocks noGrp="1"/>
          </p:cNvSpPr>
          <p:nvPr>
            <p:ph type="sldNum" sz="quarter" idx="12"/>
          </p:nvPr>
        </p:nvSpPr>
        <p:spPr>
          <a:xfrm>
            <a:off x="8239140" y="6142137"/>
            <a:ext cx="484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C47F69-DBDA-48C3-BFCC-5F4707C959FC}" type="slidenum">
              <a:rPr lang="it-IT" altLang="it-CH" sz="1400" smtClean="0">
                <a:solidFill>
                  <a:srgbClr val="FFFFFF"/>
                </a:solidFill>
              </a:rPr>
              <a:pPr>
                <a:spcBef>
                  <a:spcPct val="0"/>
                </a:spcBef>
                <a:buFontTx/>
                <a:buNone/>
              </a:pPr>
              <a:t>31</a:t>
            </a:fld>
            <a:endParaRPr lang="it-IT" altLang="it-CH" sz="1400" dirty="0">
              <a:solidFill>
                <a:srgbClr val="FFFFFF"/>
              </a:solidFill>
            </a:endParaRPr>
          </a:p>
        </p:txBody>
      </p:sp>
      <p:pic>
        <p:nvPicPr>
          <p:cNvPr id="132100" name="Picture 2" descr="le fasi storiche di Israele mappe semplici e chiare">
            <a:extLst>
              <a:ext uri="{FF2B5EF4-FFF2-40B4-BE49-F238E27FC236}">
                <a16:creationId xmlns:a16="http://schemas.microsoft.com/office/drawing/2014/main" id="{A1E90421-3CC9-8C5C-925C-45B5E8EF75E6}"/>
              </a:ext>
            </a:extLst>
          </p:cNvPr>
          <p:cNvPicPr>
            <a:picLocks noChangeAspect="1" noChangeArrowheads="1"/>
          </p:cNvPicPr>
          <p:nvPr/>
        </p:nvPicPr>
        <p:blipFill rotWithShape="1">
          <a:blip r:embed="rId4"/>
          <a:srcRect l="2312" t="49371" r="68611" b="5768"/>
          <a:stretch/>
        </p:blipFill>
        <p:spPr bwMode="auto">
          <a:xfrm>
            <a:off x="684213" y="439738"/>
            <a:ext cx="3203575" cy="5978525"/>
          </a:xfrm>
          <a:prstGeom prst="rect">
            <a:avLst/>
          </a:prstGeom>
          <a:ln w="38100">
            <a:solidFill>
              <a:schemeClr val="tx1"/>
            </a:solidFill>
          </a:ln>
          <a:effectLst>
            <a:outerShdw blurRad="292100" dist="139700" dir="2700000" algn="tl" rotWithShape="0">
              <a:srgbClr val="333333">
                <a:alpha val="65000"/>
              </a:srgbClr>
            </a:outerShdw>
          </a:effectLst>
        </p:spPr>
      </p:pic>
      <p:sp>
        <p:nvSpPr>
          <p:cNvPr id="159749" name="Text Box 3">
            <a:extLst>
              <a:ext uri="{FF2B5EF4-FFF2-40B4-BE49-F238E27FC236}">
                <a16:creationId xmlns:a16="http://schemas.microsoft.com/office/drawing/2014/main" id="{CB4C7727-4AD8-C870-72B5-54AC9DBFC4C8}"/>
              </a:ext>
            </a:extLst>
          </p:cNvPr>
          <p:cNvSpPr txBox="1">
            <a:spLocks noChangeArrowheads="1"/>
          </p:cNvSpPr>
          <p:nvPr/>
        </p:nvSpPr>
        <p:spPr bwMode="auto">
          <a:xfrm>
            <a:off x="4288815" y="654050"/>
            <a:ext cx="4413250" cy="2724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3000" b="1" dirty="0">
                <a:solidFill>
                  <a:schemeClr val="accent4">
                    <a:lumMod val="10000"/>
                  </a:schemeClr>
                </a:solidFill>
              </a:rPr>
              <a:t>29th November 1947</a:t>
            </a:r>
          </a:p>
          <a:p>
            <a:pPr algn="ctr" eaLnBrk="1" hangingPunct="1">
              <a:spcBef>
                <a:spcPct val="50000"/>
              </a:spcBef>
              <a:buFontTx/>
              <a:buNone/>
              <a:defRPr/>
            </a:pPr>
            <a:r>
              <a:rPr lang="en-US" altLang="it-CH" sz="1800" b="1" dirty="0">
                <a:solidFill>
                  <a:schemeClr val="accent4">
                    <a:lumMod val="10000"/>
                  </a:schemeClr>
                </a:solidFill>
              </a:rPr>
              <a:t>The UN General Assembly adopts               </a:t>
            </a:r>
            <a:r>
              <a:rPr lang="en-US" altLang="it-CH" sz="2400" b="1" dirty="0">
                <a:solidFill>
                  <a:schemeClr val="accent4">
                    <a:lumMod val="10000"/>
                  </a:schemeClr>
                </a:solidFill>
              </a:rPr>
              <a:t>Resolution 181 </a:t>
            </a:r>
            <a:r>
              <a:rPr lang="en-US" altLang="it-CH" sz="1800" b="1" dirty="0">
                <a:solidFill>
                  <a:schemeClr val="accent4">
                    <a:lumMod val="10000"/>
                  </a:schemeClr>
                </a:solidFill>
              </a:rPr>
              <a:t>that provides for the partition of Palestine                          into two States:</a:t>
            </a:r>
          </a:p>
          <a:p>
            <a:pPr algn="ctr" eaLnBrk="1" hangingPunct="1">
              <a:spcBef>
                <a:spcPct val="50000"/>
              </a:spcBef>
              <a:buFontTx/>
              <a:buNone/>
              <a:defRPr/>
            </a:pPr>
            <a:r>
              <a:rPr lang="en-US" altLang="it-CH" sz="1800" b="1" u="sng" dirty="0">
                <a:solidFill>
                  <a:schemeClr val="accent4">
                    <a:lumMod val="10000"/>
                  </a:schemeClr>
                </a:solidFill>
              </a:rPr>
              <a:t>A </a:t>
            </a:r>
            <a:r>
              <a:rPr lang="en-US" altLang="it-CH" sz="2000" b="1" u="sng" dirty="0">
                <a:solidFill>
                  <a:schemeClr val="accent4">
                    <a:lumMod val="10000"/>
                  </a:schemeClr>
                </a:solidFill>
              </a:rPr>
              <a:t>Jewish State </a:t>
            </a:r>
            <a:r>
              <a:rPr lang="en-US" altLang="it-CH" sz="1800" b="1" dirty="0">
                <a:solidFill>
                  <a:schemeClr val="accent4">
                    <a:lumMod val="10000"/>
                  </a:schemeClr>
                </a:solidFill>
              </a:rPr>
              <a:t>and                                               </a:t>
            </a:r>
            <a:r>
              <a:rPr lang="en-US" altLang="it-CH" sz="1800" b="1" u="sng" dirty="0">
                <a:solidFill>
                  <a:schemeClr val="accent4">
                    <a:lumMod val="10000"/>
                  </a:schemeClr>
                </a:solidFill>
              </a:rPr>
              <a:t>an </a:t>
            </a:r>
            <a:r>
              <a:rPr lang="en-US" altLang="it-CH" sz="2000" b="1" u="sng" dirty="0">
                <a:solidFill>
                  <a:schemeClr val="accent4">
                    <a:lumMod val="10000"/>
                  </a:schemeClr>
                </a:solidFill>
              </a:rPr>
              <a:t>Arab State</a:t>
            </a:r>
          </a:p>
        </p:txBody>
      </p:sp>
      <p:sp>
        <p:nvSpPr>
          <p:cNvPr id="145415" name="Rettangolo 1">
            <a:extLst>
              <a:ext uri="{FF2B5EF4-FFF2-40B4-BE49-F238E27FC236}">
                <a16:creationId xmlns:a16="http://schemas.microsoft.com/office/drawing/2014/main" id="{5E0CF9FD-9490-AD33-A090-E52F8E2D9E07}"/>
              </a:ext>
            </a:extLst>
          </p:cNvPr>
          <p:cNvSpPr>
            <a:spLocks noChangeArrowheads="1"/>
          </p:cNvSpPr>
          <p:nvPr/>
        </p:nvSpPr>
        <p:spPr bwMode="auto">
          <a:xfrm>
            <a:off x="4348"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14BB0A9-3122-3634-1BEA-4C38F8B44BAA}"/>
              </a:ext>
            </a:extLst>
          </p:cNvPr>
          <p:cNvSpPr txBox="1">
            <a:spLocks noChangeArrowheads="1"/>
          </p:cNvSpPr>
          <p:nvPr/>
        </p:nvSpPr>
        <p:spPr bwMode="auto">
          <a:xfrm>
            <a:off x="4288815" y="3617913"/>
            <a:ext cx="4413250" cy="23083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In reality, the Zionists only implemented the secret partition agreement of Palestine concluded between Golda Meir and Abdullah 1. King of Jordan on 17 November 1947, and implemented the Dalet ethnic cleansing plan in March 1948 by forcibly appropriating three quarters of Palestine.</a:t>
            </a: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D4F1021D-FC9E-335D-5B10-589272750CDD}"/>
              </a:ext>
            </a:extLst>
          </p:cNvPr>
          <p:cNvSpPr>
            <a:spLocks noGrp="1"/>
          </p:cNvSpPr>
          <p:nvPr>
            <p:ph type="sldNum" sz="quarter" idx="12"/>
          </p:nvPr>
        </p:nvSpPr>
        <p:spPr>
          <a:xfrm>
            <a:off x="8174014" y="3454401"/>
            <a:ext cx="574675" cy="57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034F53A-9348-48E5-B2E6-1EA13B338CCD}" type="slidenum">
              <a:rPr lang="it-IT" altLang="it-CH" sz="1400" b="1" smtClean="0">
                <a:solidFill>
                  <a:srgbClr val="FFFFFF"/>
                </a:solidFill>
              </a:rPr>
              <a:pPr algn="ctr">
                <a:spcBef>
                  <a:spcPct val="0"/>
                </a:spcBef>
                <a:buFontTx/>
                <a:buNone/>
              </a:pPr>
              <a:t>32</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01229506-50AD-72A6-49B6-3B0FE4D73C71}"/>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CD7B2DAB-CEA0-4F12-508C-7E5E5A0A4FFE}"/>
              </a:ext>
            </a:extLst>
          </p:cNvPr>
          <p:cNvSpPr txBox="1">
            <a:spLocks noChangeArrowheads="1"/>
          </p:cNvSpPr>
          <p:nvPr/>
        </p:nvSpPr>
        <p:spPr bwMode="auto">
          <a:xfrm>
            <a:off x="2720975" y="142875"/>
            <a:ext cx="1203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main Zionist militia Haganah</a:t>
            </a:r>
          </a:p>
        </p:txBody>
      </p:sp>
      <p:pic>
        <p:nvPicPr>
          <p:cNvPr id="133127" name="Picture 6" descr="milizia sionista">
            <a:extLst>
              <a:ext uri="{FF2B5EF4-FFF2-40B4-BE49-F238E27FC236}">
                <a16:creationId xmlns:a16="http://schemas.microsoft.com/office/drawing/2014/main" id="{3B1E88E5-B471-CF6D-769C-7E1DD3052649}"/>
              </a:ext>
            </a:extLst>
          </p:cNvPr>
          <p:cNvPicPr>
            <a:picLocks noChangeAspect="1" noChangeArrowheads="1"/>
          </p:cNvPicPr>
          <p:nvPr/>
        </p:nvPicPr>
        <p:blipFill>
          <a:blip r:embed="rId4">
            <a:lum bright="-10000" contrast="12000"/>
          </a:blip>
          <a:srcRect/>
          <a:stretch>
            <a:fillRect/>
          </a:stretch>
        </p:blipFill>
        <p:spPr bwMode="auto">
          <a:xfrm>
            <a:off x="179388" y="2873375"/>
            <a:ext cx="2520950" cy="158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E1D8F2BA-C3F5-4895-E524-2CDA58CAD20B}"/>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25BF5E04-A5CB-D6CE-9BBE-4F10BF5D9439}"/>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23D00D32-62B3-8D00-6D18-8C5C6BB2BBF7}"/>
              </a:ext>
            </a:extLst>
          </p:cNvPr>
          <p:cNvSpPr txBox="1">
            <a:spLocks noChangeArrowheads="1"/>
          </p:cNvSpPr>
          <p:nvPr/>
        </p:nvSpPr>
        <p:spPr bwMode="auto">
          <a:xfrm>
            <a:off x="2039938" y="4757738"/>
            <a:ext cx="3600450" cy="3079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latin typeface="Arial" charset="0"/>
                <a:cs typeface="Arial" charset="0"/>
              </a:rPr>
              <a:t>The Zionists are many and well armed</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72845E95-CAD9-3707-7FD1-17DA0AAAD9AD}"/>
              </a:ext>
            </a:extLst>
          </p:cNvPr>
          <p:cNvSpPr txBox="1">
            <a:spLocks noChangeArrowheads="1"/>
          </p:cNvSpPr>
          <p:nvPr/>
        </p:nvSpPr>
        <p:spPr bwMode="auto">
          <a:xfrm>
            <a:off x="6596721" y="4295874"/>
            <a:ext cx="2401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The </a:t>
            </a:r>
            <a:r>
              <a:rPr lang="fr-CH" altLang="it-CH" sz="1400" b="1" dirty="0" err="1">
                <a:solidFill>
                  <a:srgbClr val="FFFFFF"/>
                </a:solidFill>
              </a:rPr>
              <a:t>Irgun</a:t>
            </a:r>
            <a:r>
              <a:rPr lang="fr-CH" altLang="it-CH" sz="1400" b="1" dirty="0">
                <a:solidFill>
                  <a:srgbClr val="FFFFFF"/>
                </a:solidFill>
              </a:rPr>
              <a:t> </a:t>
            </a:r>
            <a:r>
              <a:rPr lang="fr-CH" altLang="it-CH" sz="1400" b="1" dirty="0" err="1">
                <a:solidFill>
                  <a:srgbClr val="FFFFFF"/>
                </a:solidFill>
              </a:rPr>
              <a:t>Zionist</a:t>
            </a:r>
            <a:r>
              <a:rPr lang="fr-CH" altLang="it-CH" sz="1400" b="1" dirty="0">
                <a:solidFill>
                  <a:srgbClr val="FFFFFF"/>
                </a:solidFill>
              </a:rPr>
              <a:t> </a:t>
            </a:r>
            <a:r>
              <a:rPr lang="fr-CH" altLang="it-CH" sz="1400" b="1" dirty="0" err="1">
                <a:solidFill>
                  <a:srgbClr val="FFFFFF"/>
                </a:solidFill>
              </a:rPr>
              <a:t>militia</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088CC606-6630-BB35-AA64-E6B65EB846B0}"/>
              </a:ext>
            </a:extLst>
          </p:cNvPr>
          <p:cNvPicPr>
            <a:picLocks noChangeAspect="1" noChangeArrowheads="1"/>
          </p:cNvPicPr>
          <p:nvPr/>
        </p:nvPicPr>
        <p:blipFill rotWithShape="1">
          <a:blip r:embed="rId6"/>
          <a:srcRect l="1190" t="1285" r="63448" b="28667"/>
          <a:stretch/>
        </p:blipFill>
        <p:spPr bwMode="auto">
          <a:xfrm>
            <a:off x="2868613" y="2881313"/>
            <a:ext cx="1328737" cy="1584325"/>
          </a:xfrm>
          <a:prstGeom prst="rect">
            <a:avLst/>
          </a:prstGeom>
          <a:ln w="28575">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22257CD6-4033-611C-DD74-62C409512F8A}"/>
              </a:ext>
            </a:extLst>
          </p:cNvPr>
          <p:cNvSpPr txBox="1">
            <a:spLocks noChangeArrowheads="1"/>
          </p:cNvSpPr>
          <p:nvPr/>
        </p:nvSpPr>
        <p:spPr bwMode="auto">
          <a:xfrm>
            <a:off x="4298950" y="3925888"/>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FFFF"/>
                </a:solidFill>
              </a:rPr>
              <a:t>Ben Gurion</a:t>
            </a:r>
          </a:p>
        </p:txBody>
      </p:sp>
      <p:sp>
        <p:nvSpPr>
          <p:cNvPr id="3" name="CasellaDiTesto 2">
            <a:extLst>
              <a:ext uri="{FF2B5EF4-FFF2-40B4-BE49-F238E27FC236}">
                <a16:creationId xmlns:a16="http://schemas.microsoft.com/office/drawing/2014/main" id="{63FFFA9D-288A-33D8-99D3-6D4DE4CF615C}"/>
              </a:ext>
            </a:extLst>
          </p:cNvPr>
          <p:cNvSpPr txBox="1"/>
          <p:nvPr/>
        </p:nvSpPr>
        <p:spPr>
          <a:xfrm>
            <a:off x="2841625" y="1398588"/>
            <a:ext cx="2667000" cy="1323975"/>
          </a:xfrm>
          <a:prstGeom prst="rect">
            <a:avLst/>
          </a:prstGeom>
          <a:solidFill>
            <a:srgbClr val="FFFF00"/>
          </a:solidFill>
        </p:spPr>
        <p:txBody>
          <a:bodyPr lIns="45720" rIns="45720">
            <a:spAutoFit/>
          </a:bodyPr>
          <a:lstStyle/>
          <a:p>
            <a:pPr algn="ctr" eaLnBrk="1" hangingPunct="1">
              <a:defRPr/>
            </a:pPr>
            <a:r>
              <a:rPr lang="en-US" sz="1900" b="1" dirty="0">
                <a:solidFill>
                  <a:schemeClr val="accent4">
                    <a:lumMod val="10000"/>
                  </a:schemeClr>
                </a:solidFill>
                <a:latin typeface="Arial" charset="0"/>
                <a:cs typeface="Arial" charset="0"/>
              </a:rPr>
              <a:t>On March 10, 1948, Ben Gurion orders the expulsion of                                  </a:t>
            </a:r>
            <a:r>
              <a:rPr lang="en-US" sz="2300" b="1" dirty="0">
                <a:solidFill>
                  <a:schemeClr val="accent4">
                    <a:lumMod val="10000"/>
                  </a:schemeClr>
                </a:solidFill>
                <a:latin typeface="Arial" charset="0"/>
                <a:cs typeface="Arial" charset="0"/>
              </a:rPr>
              <a:t>1 million Arabs</a:t>
            </a:r>
            <a:endParaRPr lang="it-CH" sz="23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B10F57AD-7B12-B647-75A4-71666756574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BF433F57-B584-6F51-9D66-D78A588065DF}"/>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2C39CD1A-2651-BD8C-1DFF-1BE638EA63D7}"/>
              </a:ext>
            </a:extLst>
          </p:cNvPr>
          <p:cNvSpPr txBox="1">
            <a:spLocks noChangeArrowheads="1"/>
          </p:cNvSpPr>
          <p:nvPr/>
        </p:nvSpPr>
        <p:spPr bwMode="auto">
          <a:xfrm>
            <a:off x="4287838" y="165100"/>
            <a:ext cx="1328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Palestinians are few and badly armed</a:t>
            </a:r>
          </a:p>
        </p:txBody>
      </p:sp>
      <p:pic>
        <p:nvPicPr>
          <p:cNvPr id="9" name="Picture 13" descr="C:\Users\Enrico\Desktop\1948 Parata dell'Irgun a Tel Aviv.jpg">
            <a:extLst>
              <a:ext uri="{FF2B5EF4-FFF2-40B4-BE49-F238E27FC236}">
                <a16:creationId xmlns:a16="http://schemas.microsoft.com/office/drawing/2014/main" id="{F352C3B7-C450-15E0-1C22-187E6C31E8B7}"/>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8DB69769-6F96-15C5-C99C-7EB7FC37CD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EB119D30-E806-C6E1-FDF3-35181CCE958A}"/>
              </a:ext>
            </a:extLst>
          </p:cNvPr>
          <p:cNvSpPr txBox="1"/>
          <p:nvPr/>
        </p:nvSpPr>
        <p:spPr>
          <a:xfrm>
            <a:off x="4612118" y="3021920"/>
            <a:ext cx="3527426" cy="1077218"/>
          </a:xfrm>
          <a:prstGeom prst="rect">
            <a:avLst/>
          </a:prstGeom>
          <a:noFill/>
        </p:spPr>
        <p:txBody>
          <a:bodyPr wrap="square" rtlCol="0">
            <a:spAutoFit/>
          </a:bodyPr>
          <a:lstStyle/>
          <a:p>
            <a:pPr algn="ctr"/>
            <a:r>
              <a:rPr lang="en-US" sz="1600" dirty="0"/>
              <a:t>The ethnic cleansing of Palestine by the Zionists officially began in March 1948 and practically to this day (2024) has never stopped.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B21537FA-9AF5-49F5-9073-0AA6C79FEB24}"/>
              </a:ext>
            </a:extLst>
          </p:cNvPr>
          <p:cNvSpPr>
            <a:spLocks noGrp="1"/>
          </p:cNvSpPr>
          <p:nvPr>
            <p:ph type="sldNum" sz="quarter" idx="12"/>
          </p:nvPr>
        </p:nvSpPr>
        <p:spPr>
          <a:xfrm>
            <a:off x="8051800" y="3273425"/>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18FFD8-57DF-47FE-BD57-0A8374529A5C}" type="slidenum">
              <a:rPr lang="it-IT" altLang="it-CH" sz="1400" b="1" smtClean="0">
                <a:solidFill>
                  <a:srgbClr val="FFFFFF"/>
                </a:solidFill>
              </a:rPr>
              <a:pPr>
                <a:spcBef>
                  <a:spcPct val="0"/>
                </a:spcBef>
                <a:buFontTx/>
                <a:buNone/>
              </a:pPr>
              <a:t>33</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C23F8EF6-65ED-B407-67DE-76783207858F}"/>
              </a:ext>
            </a:extLst>
          </p:cNvPr>
          <p:cNvSpPr txBox="1">
            <a:spLocks noChangeArrowheads="1"/>
          </p:cNvSpPr>
          <p:nvPr/>
        </p:nvSpPr>
        <p:spPr bwMode="auto">
          <a:xfrm>
            <a:off x="973138" y="2946400"/>
            <a:ext cx="7021512" cy="1062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1948 -1949 - To convince the Palestinians to leave, the Zionists kill about 15’000 Palestinians</a:t>
            </a:r>
          </a:p>
          <a:p>
            <a:pPr algn="ctr" eaLnBrk="1" hangingPunct="1">
              <a:spcBef>
                <a:spcPct val="50000"/>
              </a:spcBef>
              <a:buFontTx/>
              <a:buNone/>
              <a:defRPr/>
            </a:pPr>
            <a:r>
              <a:rPr lang="en-US" altLang="it-CH" sz="1800" b="1" dirty="0">
                <a:solidFill>
                  <a:schemeClr val="accent4">
                    <a:lumMod val="10000"/>
                  </a:schemeClr>
                </a:solidFill>
              </a:rPr>
              <a:t>Some 850,000 Palestinians are driven out or have to flee.</a:t>
            </a:r>
            <a:endParaRPr lang="fr-CH" altLang="it-CH" sz="14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65085631-A15D-F804-62A2-D87B799622E6}"/>
              </a:ext>
            </a:extLst>
          </p:cNvPr>
          <p:cNvPicPr>
            <a:picLocks noChangeAspect="1" noChangeArrowheads="1"/>
          </p:cNvPicPr>
          <p:nvPr/>
        </p:nvPicPr>
        <p:blipFill>
          <a:blip r:embed="rId3"/>
          <a:srcRect l="11703" t="11821" r="3397" b="11594"/>
          <a:stretch>
            <a:fillRect/>
          </a:stretch>
        </p:blipFill>
        <p:spPr bwMode="auto">
          <a:xfrm>
            <a:off x="4359275" y="404813"/>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2A702D33-CB01-0CD0-1542-8515AA664EDB}"/>
              </a:ext>
            </a:extLst>
          </p:cNvPr>
          <p:cNvPicPr>
            <a:picLocks noChangeAspect="1" noChangeArrowheads="1"/>
          </p:cNvPicPr>
          <p:nvPr/>
        </p:nvPicPr>
        <p:blipFill rotWithShape="1">
          <a:blip r:embed="rId4"/>
          <a:srcRect l="3652" t="1315" r="3449" b="421"/>
          <a:stretch/>
        </p:blipFill>
        <p:spPr bwMode="auto">
          <a:xfrm>
            <a:off x="3990975" y="4171950"/>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89D864F6-37B9-EACF-7563-A363315E2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611188" y="404813"/>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14FA9D99-2170-BD64-A22F-F39EDA11FDE9}"/>
              </a:ext>
            </a:extLst>
          </p:cNvPr>
          <p:cNvPicPr>
            <a:picLocks noChangeAspect="1" noChangeArrowheads="1"/>
          </p:cNvPicPr>
          <p:nvPr/>
        </p:nvPicPr>
        <p:blipFill>
          <a:blip r:embed="rId6">
            <a:lum bright="-10000" contrast="10000"/>
          </a:blip>
          <a:srcRect b="5415"/>
          <a:stretch>
            <a:fillRect/>
          </a:stretch>
        </p:blipFill>
        <p:spPr bwMode="auto">
          <a:xfrm>
            <a:off x="611188" y="4171950"/>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BC68472B-4E22-32F7-DEC7-53D14C74D58B}"/>
              </a:ext>
            </a:extLst>
          </p:cNvPr>
          <p:cNvSpPr/>
          <p:nvPr/>
        </p:nvSpPr>
        <p:spPr>
          <a:xfrm>
            <a:off x="109538" y="903288"/>
            <a:ext cx="1727200"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F6C4431A-9521-3AEB-BD26-3999065376F4}"/>
              </a:ext>
            </a:extLst>
          </p:cNvPr>
          <p:cNvSpPr txBox="1">
            <a:spLocks noChangeArrowheads="1"/>
          </p:cNvSpPr>
          <p:nvPr/>
        </p:nvSpPr>
        <p:spPr bwMode="auto">
          <a:xfrm>
            <a:off x="4741863" y="2597150"/>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Deir Yassin after the massacre of 250 people</a:t>
            </a:r>
          </a:p>
        </p:txBody>
      </p:sp>
      <p:sp>
        <p:nvSpPr>
          <p:cNvPr id="5" name="CasellaDiTesto 4">
            <a:extLst>
              <a:ext uri="{FF2B5EF4-FFF2-40B4-BE49-F238E27FC236}">
                <a16:creationId xmlns:a16="http://schemas.microsoft.com/office/drawing/2014/main" id="{33C120B7-F735-9F93-66EC-FDF6056DC071}"/>
              </a:ext>
            </a:extLst>
          </p:cNvPr>
          <p:cNvSpPr txBox="1"/>
          <p:nvPr/>
        </p:nvSpPr>
        <p:spPr>
          <a:xfrm>
            <a:off x="1108075" y="350838"/>
            <a:ext cx="2619375" cy="415925"/>
          </a:xfrm>
          <a:prstGeom prst="rect">
            <a:avLst/>
          </a:prstGeom>
          <a:noFill/>
        </p:spPr>
        <p:txBody>
          <a:bodyPr>
            <a:spAutoFit/>
          </a:bodyPr>
          <a:lstStyle/>
          <a:p>
            <a:pPr algn="ctr" eaLnBrk="1" hangingPunct="1">
              <a:defRPr/>
            </a:pPr>
            <a:r>
              <a:rPr lang="en-US" sz="1050" b="1" dirty="0">
                <a:solidFill>
                  <a:srgbClr val="DADADA">
                    <a:lumMod val="10000"/>
                  </a:srgbClr>
                </a:solidFill>
                <a:latin typeface="Arial" charset="0"/>
                <a:cs typeface="Arial" charset="0"/>
              </a:rPr>
              <a:t>Attack on the Palestinian village of Dayr </a:t>
            </a:r>
            <a:r>
              <a:rPr lang="en-US" sz="1050" b="1" dirty="0" err="1">
                <a:solidFill>
                  <a:srgbClr val="DADADA">
                    <a:lumMod val="10000"/>
                  </a:srgbClr>
                </a:solidFill>
                <a:latin typeface="Arial" charset="0"/>
                <a:cs typeface="Arial" charset="0"/>
              </a:rPr>
              <a:t>Aban</a:t>
            </a:r>
            <a:r>
              <a:rPr lang="en-US" sz="1050" b="1" dirty="0">
                <a:solidFill>
                  <a:srgbClr val="DADADA">
                    <a:lumMod val="10000"/>
                  </a:srgbClr>
                </a:solidFill>
                <a:latin typeface="Arial" charset="0"/>
                <a:cs typeface="Arial" charset="0"/>
              </a:rPr>
              <a:t>, district of Jerusalem</a:t>
            </a:r>
            <a:endParaRPr lang="it-CH" sz="1050" b="1" dirty="0">
              <a:solidFill>
                <a:srgbClr val="DADADA">
                  <a:lumMod val="10000"/>
                </a:srgbClr>
              </a:solidFill>
              <a:latin typeface="Arial" charset="0"/>
              <a:cs typeface="Arial" charset="0"/>
            </a:endParaRPr>
          </a:p>
        </p:txBody>
      </p:sp>
      <p:sp>
        <p:nvSpPr>
          <p:cNvPr id="2" name="Rettangolo 1">
            <a:extLst>
              <a:ext uri="{FF2B5EF4-FFF2-40B4-BE49-F238E27FC236}">
                <a16:creationId xmlns:a16="http://schemas.microsoft.com/office/drawing/2014/main" id="{BAE7BD3E-4A64-3796-09B0-47CBDE17C63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13C2985A-6457-7CA1-2ED8-5B06551966B3}"/>
              </a:ext>
            </a:extLst>
          </p:cNvPr>
          <p:cNvSpPr txBox="1">
            <a:spLocks noChangeArrowheads="1"/>
          </p:cNvSpPr>
          <p:nvPr/>
        </p:nvSpPr>
        <p:spPr bwMode="auto">
          <a:xfrm>
            <a:off x="1512888" y="6191250"/>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Bombing</a:t>
            </a:r>
          </a:p>
        </p:txBody>
      </p:sp>
      <p:sp>
        <p:nvSpPr>
          <p:cNvPr id="149517" name="CasellaDiTesto 1">
            <a:extLst>
              <a:ext uri="{FF2B5EF4-FFF2-40B4-BE49-F238E27FC236}">
                <a16:creationId xmlns:a16="http://schemas.microsoft.com/office/drawing/2014/main" id="{50D86C1A-94D6-797B-D5BC-76478F278B99}"/>
              </a:ext>
            </a:extLst>
          </p:cNvPr>
          <p:cNvSpPr txBox="1">
            <a:spLocks noChangeArrowheads="1"/>
          </p:cNvSpPr>
          <p:nvPr/>
        </p:nvSpPr>
        <p:spPr bwMode="auto">
          <a:xfrm>
            <a:off x="4894263" y="6161088"/>
            <a:ext cx="334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Deir Yassin overrun by Zionist gangs</a:t>
            </a:r>
          </a:p>
        </p:txBody>
      </p:sp>
      <p:sp>
        <p:nvSpPr>
          <p:cNvPr id="149518" name="Rettangolo 1">
            <a:extLst>
              <a:ext uri="{FF2B5EF4-FFF2-40B4-BE49-F238E27FC236}">
                <a16:creationId xmlns:a16="http://schemas.microsoft.com/office/drawing/2014/main" id="{E3177E65-0D55-7A87-6DFE-843310D33F8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26F5865F-7B63-BD6D-0B6F-E293DDEF036B}"/>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9CC1A51D-768D-B730-C74B-48D7FC248531}"/>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0028B880-7098-91AA-4829-8ACD96F010B2}"/>
              </a:ext>
            </a:extLst>
          </p:cNvPr>
          <p:cNvSpPr txBox="1">
            <a:spLocks noChangeArrowheads="1"/>
          </p:cNvSpPr>
          <p:nvPr/>
        </p:nvSpPr>
        <p:spPr bwMode="auto">
          <a:xfrm>
            <a:off x="3371850" y="692150"/>
            <a:ext cx="12715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400" b="1"/>
              <a:t>1948-1949 Many Palestinians from Jaffa, Akko and Haifa have to flee by sea</a:t>
            </a:r>
          </a:p>
          <a:p>
            <a:pPr algn="r" eaLnBrk="1" hangingPunct="1">
              <a:spcBef>
                <a:spcPct val="50000"/>
              </a:spcBef>
              <a:buFontTx/>
              <a:buNone/>
            </a:pPr>
            <a:r>
              <a:rPr lang="en-US" altLang="it-CH" sz="1400" b="1"/>
              <a:t>Photo: Haifa</a:t>
            </a:r>
            <a:endParaRPr lang="fr-CH" altLang="it-CH" sz="1400" b="1"/>
          </a:p>
        </p:txBody>
      </p:sp>
      <p:sp>
        <p:nvSpPr>
          <p:cNvPr id="151557" name="Text Box 7">
            <a:extLst>
              <a:ext uri="{FF2B5EF4-FFF2-40B4-BE49-F238E27FC236}">
                <a16:creationId xmlns:a16="http://schemas.microsoft.com/office/drawing/2014/main" id="{BC981F1F-B0EC-81BB-E84A-902E477E982D}"/>
              </a:ext>
            </a:extLst>
          </p:cNvPr>
          <p:cNvSpPr txBox="1">
            <a:spLocks noChangeArrowheads="1"/>
          </p:cNvSpPr>
          <p:nvPr/>
        </p:nvSpPr>
        <p:spPr bwMode="auto">
          <a:xfrm>
            <a:off x="684213" y="3527425"/>
            <a:ext cx="201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Zionist militias force Palestinians to leave</a:t>
            </a:r>
            <a:endParaRPr lang="it-IT" altLang="it-CH" sz="1400" b="1">
              <a:solidFill>
                <a:srgbClr val="FFFFFF"/>
              </a:solidFill>
            </a:endParaRPr>
          </a:p>
        </p:txBody>
      </p:sp>
      <p:sp>
        <p:nvSpPr>
          <p:cNvPr id="151558" name="Text Box 9">
            <a:extLst>
              <a:ext uri="{FF2B5EF4-FFF2-40B4-BE49-F238E27FC236}">
                <a16:creationId xmlns:a16="http://schemas.microsoft.com/office/drawing/2014/main" id="{675B745C-B61F-EC83-E9B2-C6B7DE9CE53D}"/>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ED4FFB75-E1C2-9144-0D24-E4CFC978AAFC}"/>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8B42E889-50C1-EE78-7263-A00F3BC2C558}"/>
              </a:ext>
            </a:extLst>
          </p:cNvPr>
          <p:cNvSpPr txBox="1">
            <a:spLocks noChangeArrowheads="1"/>
          </p:cNvSpPr>
          <p:nvPr/>
        </p:nvSpPr>
        <p:spPr bwMode="auto">
          <a:xfrm>
            <a:off x="2851150" y="3616325"/>
            <a:ext cx="4421188"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Zionists drive out the Palestinians</a:t>
            </a:r>
            <a:endParaRPr lang="it-IT" altLang="it-CH" sz="18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97492EA3-DB5A-A38A-4075-A34EF17EB2BF}"/>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C33EAB-D7A4-49B3-B989-EB96BE2DB609}"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pic>
        <p:nvPicPr>
          <p:cNvPr id="2" name="Immagine 1">
            <a:extLst>
              <a:ext uri="{FF2B5EF4-FFF2-40B4-BE49-F238E27FC236}">
                <a16:creationId xmlns:a16="http://schemas.microsoft.com/office/drawing/2014/main" id="{360ACE4F-D213-E56E-2B67-1B818C4768A6}"/>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B9BF7840-1CFC-C352-5F69-3391EC74F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DF147921-1434-63F8-2C0D-16CD04EA6343}"/>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6E6A70-0C5C-4942-A09E-0E802A66A584}"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204D6490-8F98-1F41-D750-1C18DB880526}"/>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3F2D6335-82BE-6910-E264-2902E043EF80}"/>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64625CA2-46FF-D641-7386-6558F203B213}"/>
              </a:ext>
            </a:extLst>
          </p:cNvPr>
          <p:cNvSpPr txBox="1"/>
          <p:nvPr/>
        </p:nvSpPr>
        <p:spPr>
          <a:xfrm>
            <a:off x="827088" y="908050"/>
            <a:ext cx="2520950" cy="1154113"/>
          </a:xfrm>
          <a:prstGeom prst="rect">
            <a:avLst/>
          </a:prstGeom>
          <a:solidFill>
            <a:srgbClr val="FFFF00"/>
          </a:solidFill>
          <a:ln w="19050">
            <a:solidFill>
              <a:schemeClr val="accent4">
                <a:lumMod val="10000"/>
              </a:schemeClr>
            </a:solidFill>
          </a:ln>
        </p:spPr>
        <p:txBody>
          <a:bodyPr>
            <a:spAutoFit/>
          </a:bodyPr>
          <a:lstStyle/>
          <a:p>
            <a:pPr algn="ctr">
              <a:defRPr/>
            </a:pPr>
            <a:r>
              <a:rPr lang="en-US" sz="2500" b="1" dirty="0">
                <a:solidFill>
                  <a:schemeClr val="accent4">
                    <a:lumMod val="10000"/>
                  </a:schemeClr>
                </a:solidFill>
              </a:rPr>
              <a:t>1948</a:t>
            </a:r>
          </a:p>
          <a:p>
            <a:pPr algn="ctr">
              <a:defRPr/>
            </a:pPr>
            <a:r>
              <a:rPr lang="en-US" sz="2200" b="1" dirty="0">
                <a:solidFill>
                  <a:schemeClr val="accent4">
                    <a:lumMod val="10000"/>
                  </a:schemeClr>
                </a:solidFill>
              </a:rPr>
              <a:t>Palestinians have to leave</a:t>
            </a:r>
          </a:p>
        </p:txBody>
      </p:sp>
      <p:sp>
        <p:nvSpPr>
          <p:cNvPr id="153606" name="CasellaDiTesto 2">
            <a:extLst>
              <a:ext uri="{FF2B5EF4-FFF2-40B4-BE49-F238E27FC236}">
                <a16:creationId xmlns:a16="http://schemas.microsoft.com/office/drawing/2014/main" id="{2209A205-39D9-7DB2-4516-C581B8531735}"/>
              </a:ext>
            </a:extLst>
          </p:cNvPr>
          <p:cNvSpPr txBox="1">
            <a:spLocks noChangeArrowheads="1"/>
          </p:cNvSpPr>
          <p:nvPr/>
        </p:nvSpPr>
        <p:spPr bwMode="auto">
          <a:xfrm>
            <a:off x="5870575" y="4508500"/>
            <a:ext cx="254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fugitives are almost only women and children because the men have been killed or enslaved.</a:t>
            </a:r>
          </a:p>
        </p:txBody>
      </p:sp>
      <p:sp>
        <p:nvSpPr>
          <p:cNvPr id="153607" name="Rettangolo 1">
            <a:extLst>
              <a:ext uri="{FF2B5EF4-FFF2-40B4-BE49-F238E27FC236}">
                <a16:creationId xmlns:a16="http://schemas.microsoft.com/office/drawing/2014/main" id="{AA358307-34BB-14D9-13D9-5B37DD58FD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21B3E488-51B6-6B20-A0F3-87A35B65E776}"/>
              </a:ext>
            </a:extLst>
          </p:cNvPr>
          <p:cNvSpPr>
            <a:spLocks noGrp="1"/>
          </p:cNvSpPr>
          <p:nvPr>
            <p:ph type="sldNum" sz="quarter" idx="12"/>
          </p:nvPr>
        </p:nvSpPr>
        <p:spPr>
          <a:xfrm>
            <a:off x="8169275" y="5981700"/>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01FC656-F83D-484A-869E-CE9B5FCEC806}" type="slidenum">
              <a:rPr lang="it-IT" altLang="it-CH" sz="1400" b="1" smtClean="0">
                <a:solidFill>
                  <a:srgbClr val="FFFFFF"/>
                </a:solidFill>
              </a:rPr>
              <a:pPr algn="ctr">
                <a:spcBef>
                  <a:spcPct val="0"/>
                </a:spcBef>
                <a:buFontTx/>
                <a:buNone/>
              </a:pPr>
              <a:t>36</a:t>
            </a:fld>
            <a:endParaRPr lang="it-IT" altLang="it-CH" sz="1400" b="1">
              <a:solidFill>
                <a:srgbClr val="FFFFFF"/>
              </a:solidFill>
            </a:endParaRPr>
          </a:p>
        </p:txBody>
      </p:sp>
      <p:pic>
        <p:nvPicPr>
          <p:cNvPr id="159748" name="Picture 3" descr="bandiera israeliana 2 jpg">
            <a:extLst>
              <a:ext uri="{FF2B5EF4-FFF2-40B4-BE49-F238E27FC236}">
                <a16:creationId xmlns:a16="http://schemas.microsoft.com/office/drawing/2014/main" id="{C42E709C-8DB8-24DE-C72B-692B5328E7A7}"/>
              </a:ext>
            </a:extLst>
          </p:cNvPr>
          <p:cNvPicPr>
            <a:picLocks noGrp="1" noChangeAspect="1" noChangeArrowheads="1"/>
          </p:cNvPicPr>
          <p:nvPr>
            <p:ph sz="half" idx="2"/>
          </p:nvPr>
        </p:nvPicPr>
        <p:blipFill>
          <a:blip r:embed="rId3"/>
          <a:srcRect/>
          <a:stretch>
            <a:fillRect/>
          </a:stretch>
        </p:blipFill>
        <p:spPr>
          <a:xfrm>
            <a:off x="1023938" y="5865813"/>
            <a:ext cx="936625" cy="682625"/>
          </a:xfrm>
          <a:effectLst>
            <a:outerShdw blurRad="292100" dist="139700" dir="2700000" algn="tl" rotWithShape="0">
              <a:srgbClr val="333333">
                <a:alpha val="65000"/>
              </a:srgbClr>
            </a:outerShdw>
          </a:effectLst>
        </p:spPr>
      </p:pic>
      <p:sp>
        <p:nvSpPr>
          <p:cNvPr id="155652" name="Rettangolo 1">
            <a:extLst>
              <a:ext uri="{FF2B5EF4-FFF2-40B4-BE49-F238E27FC236}">
                <a16:creationId xmlns:a16="http://schemas.microsoft.com/office/drawing/2014/main" id="{5FADE897-6FB0-ED6D-60EE-58638627CD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5656" name="Picture 8" descr="The creation of Israel | Anne Frank House">
            <a:extLst>
              <a:ext uri="{FF2B5EF4-FFF2-40B4-BE49-F238E27FC236}">
                <a16:creationId xmlns:a16="http://schemas.microsoft.com/office/drawing/2014/main" id="{EC7CB3C3-93B3-1EBE-6F56-C21BCB159015}"/>
              </a:ext>
            </a:extLst>
          </p:cNvPr>
          <p:cNvPicPr>
            <a:picLocks noChangeAspect="1" noChangeArrowheads="1"/>
          </p:cNvPicPr>
          <p:nvPr/>
        </p:nvPicPr>
        <p:blipFill>
          <a:blip r:embed="rId4"/>
          <a:srcRect/>
          <a:stretch>
            <a:fillRect/>
          </a:stretch>
        </p:blipFill>
        <p:spPr bwMode="auto">
          <a:xfrm>
            <a:off x="1023938" y="333375"/>
            <a:ext cx="7096125" cy="5321300"/>
          </a:xfrm>
          <a:prstGeom prst="rect">
            <a:avLst/>
          </a:prstGeom>
          <a:ln w="38100">
            <a:solidFill>
              <a:schemeClr val="tx1"/>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EFD484B7-0BC4-F0CF-F9F3-8CFA0E910B9B}"/>
              </a:ext>
            </a:extLst>
          </p:cNvPr>
          <p:cNvSpPr txBox="1">
            <a:spLocks noChangeArrowheads="1"/>
          </p:cNvSpPr>
          <p:nvPr/>
        </p:nvSpPr>
        <p:spPr bwMode="auto">
          <a:xfrm>
            <a:off x="2049463" y="5840413"/>
            <a:ext cx="6121400"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May 1948                                </a:t>
            </a:r>
            <a:r>
              <a:rPr lang="fr-CH" altLang="it-CH" sz="2200" dirty="0">
                <a:solidFill>
                  <a:schemeClr val="accent4">
                    <a:lumMod val="10000"/>
                  </a:schemeClr>
                </a:solidFill>
              </a:rPr>
              <a:t>    </a:t>
            </a:r>
            <a:r>
              <a:rPr lang="fr-CH" altLang="it-CH" sz="2200" b="1" dirty="0">
                <a:solidFill>
                  <a:schemeClr val="accent4">
                    <a:lumMod val="10000"/>
                  </a:schemeClr>
                </a:solidFill>
              </a:rPr>
              <a:t>                  </a:t>
            </a:r>
            <a:r>
              <a:rPr lang="fr-CH" altLang="it-CH" sz="1800" b="1" dirty="0">
                <a:solidFill>
                  <a:schemeClr val="accent4">
                    <a:lumMod val="10000"/>
                  </a:schemeClr>
                </a:solidFill>
              </a:rPr>
              <a:t>Ben </a:t>
            </a:r>
            <a:r>
              <a:rPr lang="fr-CH" altLang="it-CH" sz="1800" b="1" dirty="0" err="1">
                <a:solidFill>
                  <a:schemeClr val="accent4">
                    <a:lumMod val="10000"/>
                  </a:schemeClr>
                </a:solidFill>
              </a:rPr>
              <a:t>Gurion</a:t>
            </a:r>
            <a:r>
              <a:rPr lang="fr-CH" altLang="it-CH" sz="1800" b="1" dirty="0">
                <a:solidFill>
                  <a:schemeClr val="accent4">
                    <a:lumMod val="10000"/>
                  </a:schemeClr>
                </a:solidFill>
              </a:rPr>
              <a:t> </a:t>
            </a:r>
            <a:r>
              <a:rPr lang="en-US" altLang="it-CH" sz="1800" b="1" dirty="0">
                <a:solidFill>
                  <a:schemeClr val="accent4">
                    <a:lumMod val="10000"/>
                  </a:schemeClr>
                </a:solidFill>
              </a:rPr>
              <a:t>unilaterally declares the state of Israel</a:t>
            </a:r>
            <a:endParaRPr lang="it-IT" altLang="it-CH" sz="18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7CC12DE8-5EDB-1007-57F0-16AE5C6B22C1}"/>
              </a:ext>
            </a:extLst>
          </p:cNvPr>
          <p:cNvSpPr>
            <a:spLocks noGrp="1"/>
          </p:cNvSpPr>
          <p:nvPr>
            <p:ph type="sldNum" sz="quarter" idx="12"/>
          </p:nvPr>
        </p:nvSpPr>
        <p:spPr>
          <a:xfrm>
            <a:off x="7932738" y="4143375"/>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A0C969-15CC-4EF1-8C8B-0553368FC2FF}"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160771" name="Picture 2" descr="1947 war">
            <a:extLst>
              <a:ext uri="{FF2B5EF4-FFF2-40B4-BE49-F238E27FC236}">
                <a16:creationId xmlns:a16="http://schemas.microsoft.com/office/drawing/2014/main" id="{CAE78FB6-9064-01F6-A0DA-C509664355D6}"/>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7700" name="Text Box 3">
            <a:extLst>
              <a:ext uri="{FF2B5EF4-FFF2-40B4-BE49-F238E27FC236}">
                <a16:creationId xmlns:a16="http://schemas.microsoft.com/office/drawing/2014/main" id="{CAC644CA-CDBB-00D9-521C-655CEF55A18C}"/>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A153F496-371D-7E75-12EC-2948651DD62F}"/>
              </a:ext>
            </a:extLst>
          </p:cNvPr>
          <p:cNvSpPr txBox="1">
            <a:spLocks noChangeArrowheads="1"/>
          </p:cNvSpPr>
          <p:nvPr/>
        </p:nvSpPr>
        <p:spPr bwMode="auto">
          <a:xfrm>
            <a:off x="6232525" y="2195513"/>
            <a:ext cx="2506663" cy="15081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May </a:t>
            </a:r>
            <a:r>
              <a:rPr lang="fr-CH" altLang="it-CH" sz="2800" b="1" dirty="0">
                <a:solidFill>
                  <a:schemeClr val="accent4">
                    <a:lumMod val="10000"/>
                  </a:schemeClr>
                </a:solidFill>
              </a:rPr>
              <a:t>1948</a:t>
            </a:r>
            <a:r>
              <a:rPr lang="fr-CH" altLang="it-CH" b="1" dirty="0">
                <a:solidFill>
                  <a:schemeClr val="accent4">
                    <a:lumMod val="10000"/>
                  </a:schemeClr>
                </a:solidFill>
              </a:rPr>
              <a:t>  </a:t>
            </a:r>
            <a:r>
              <a:rPr lang="fr-CH" altLang="it-CH" sz="2400" dirty="0">
                <a:solidFill>
                  <a:schemeClr val="accent4">
                    <a:lumMod val="10000"/>
                  </a:schemeClr>
                </a:solidFill>
              </a:rPr>
              <a:t>        </a:t>
            </a:r>
            <a:r>
              <a:rPr lang="fr-CH" altLang="it-CH" sz="2000" b="1" dirty="0">
                <a:solidFill>
                  <a:schemeClr val="accent4">
                    <a:lumMod val="10000"/>
                  </a:schemeClr>
                </a:solidFill>
              </a:rPr>
              <a:t>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r>
              <a:rPr lang="fr-CH" altLang="it-CH" sz="2000" b="1" dirty="0" err="1">
                <a:solidFill>
                  <a:schemeClr val="accent4">
                    <a:lumMod val="10000"/>
                  </a:schemeClr>
                </a:solidFill>
              </a:rPr>
              <a:t>begins</a:t>
            </a:r>
            <a:endParaRPr lang="fr-CH" altLang="it-CH" sz="2000" b="1" dirty="0">
              <a:solidFill>
                <a:schemeClr val="accent4">
                  <a:lumMod val="10000"/>
                </a:schemeClr>
              </a:solidFill>
            </a:endParaRPr>
          </a:p>
        </p:txBody>
      </p:sp>
      <p:pic>
        <p:nvPicPr>
          <p:cNvPr id="160774" name="Picture 5">
            <a:extLst>
              <a:ext uri="{FF2B5EF4-FFF2-40B4-BE49-F238E27FC236}">
                <a16:creationId xmlns:a16="http://schemas.microsoft.com/office/drawing/2014/main" id="{5B54128D-B0EB-B00A-D4F9-49E502ACD07C}"/>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7703" name="Text Box 6">
            <a:extLst>
              <a:ext uri="{FF2B5EF4-FFF2-40B4-BE49-F238E27FC236}">
                <a16:creationId xmlns:a16="http://schemas.microsoft.com/office/drawing/2014/main" id="{401611FF-6035-1123-0ACF-E53CC08F058C}"/>
              </a:ext>
            </a:extLst>
          </p:cNvPr>
          <p:cNvSpPr txBox="1">
            <a:spLocks noChangeArrowheads="1"/>
          </p:cNvSpPr>
          <p:nvPr/>
        </p:nvSpPr>
        <p:spPr bwMode="auto">
          <a:xfrm>
            <a:off x="4532313" y="298450"/>
            <a:ext cx="12636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en-US" altLang="it-CH" sz="900" b="1">
                <a:solidFill>
                  <a:srgbClr val="FFFFFF"/>
                </a:solidFill>
              </a:rPr>
              <a:t>The kings of Southern Arabia and Egypt inspect Egyptian military forces before the war</a:t>
            </a:r>
            <a:endParaRPr lang="it-IT" altLang="it-CH" sz="900" b="1">
              <a:solidFill>
                <a:srgbClr val="FFFFFF"/>
              </a:solidFill>
            </a:endParaRPr>
          </a:p>
        </p:txBody>
      </p:sp>
      <p:pic>
        <p:nvPicPr>
          <p:cNvPr id="160776" name="Picture 7" descr="1948 war_9 combattenti arabi">
            <a:extLst>
              <a:ext uri="{FF2B5EF4-FFF2-40B4-BE49-F238E27FC236}">
                <a16:creationId xmlns:a16="http://schemas.microsoft.com/office/drawing/2014/main" id="{942F0F60-1904-B609-F922-2D5F912E8948}"/>
              </a:ext>
            </a:extLst>
          </p:cNvPr>
          <p:cNvPicPr>
            <a:picLocks noChangeAspect="1" noChangeArrowheads="1"/>
          </p:cNvPicPr>
          <p:nvPr/>
        </p:nvPicPr>
        <p:blipFill>
          <a:blip r:embed="rId5"/>
          <a:srcRect/>
          <a:stretch>
            <a:fillRect/>
          </a:stretch>
        </p:blipFill>
        <p:spPr bwMode="auto">
          <a:xfrm>
            <a:off x="6289675" y="4722813"/>
            <a:ext cx="2449513" cy="1836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299F75B-6CE4-3F8E-309D-4365A44B8C21}"/>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ln>
          <a:effectLst>
            <a:outerShdw blurRad="292100" dist="139700" dir="2700000" algn="tl" rotWithShape="0">
              <a:srgbClr val="333333">
                <a:alpha val="65000"/>
              </a:srgbClr>
            </a:outerShdw>
          </a:effectLst>
        </p:spPr>
      </p:pic>
      <p:sp>
        <p:nvSpPr>
          <p:cNvPr id="157706" name="Text Box 9">
            <a:extLst>
              <a:ext uri="{FF2B5EF4-FFF2-40B4-BE49-F238E27FC236}">
                <a16:creationId xmlns:a16="http://schemas.microsoft.com/office/drawing/2014/main" id="{48F9F467-0D0C-2056-A62E-761075F0D082}"/>
              </a:ext>
            </a:extLst>
          </p:cNvPr>
          <p:cNvSpPr txBox="1">
            <a:spLocks noChangeArrowheads="1"/>
          </p:cNvSpPr>
          <p:nvPr/>
        </p:nvSpPr>
        <p:spPr bwMode="auto">
          <a:xfrm>
            <a:off x="4545013" y="5740400"/>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 columns enter Palestine</a:t>
            </a:r>
            <a:endParaRPr lang="it-IT" altLang="it-CH" sz="1000" b="1">
              <a:solidFill>
                <a:srgbClr val="FFFFFF"/>
              </a:solidFill>
            </a:endParaRPr>
          </a:p>
        </p:txBody>
      </p:sp>
      <p:pic>
        <p:nvPicPr>
          <p:cNvPr id="160779" name="Picture 10" descr="libano">
            <a:extLst>
              <a:ext uri="{FF2B5EF4-FFF2-40B4-BE49-F238E27FC236}">
                <a16:creationId xmlns:a16="http://schemas.microsoft.com/office/drawing/2014/main" id="{E6E2A903-6ECF-9A75-1BDD-DE64BECEF0BC}"/>
              </a:ext>
            </a:extLst>
          </p:cNvPr>
          <p:cNvPicPr>
            <a:picLocks noChangeAspect="1" noChangeArrowheads="1"/>
          </p:cNvPicPr>
          <p:nvPr/>
        </p:nvPicPr>
        <p:blipFill>
          <a:blip r:embed="rId7"/>
          <a:srcRect/>
          <a:stretch>
            <a:fillRect/>
          </a:stretch>
        </p:blipFill>
        <p:spPr bwMode="auto">
          <a:xfrm>
            <a:off x="4656138" y="2449513"/>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354588D4-FD93-E361-976D-E4C50C5A3629}"/>
              </a:ext>
            </a:extLst>
          </p:cNvPr>
          <p:cNvPicPr>
            <a:picLocks noChangeAspect="1" noChangeArrowheads="1"/>
          </p:cNvPicPr>
          <p:nvPr/>
        </p:nvPicPr>
        <p:blipFill>
          <a:blip r:embed="rId8"/>
          <a:srcRect/>
          <a:stretch>
            <a:fillRect/>
          </a:stretch>
        </p:blipFill>
        <p:spPr bwMode="auto">
          <a:xfrm>
            <a:off x="4656138" y="3314700"/>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C5D6C60C-4264-18A1-4137-0E29ADBF61CC}"/>
              </a:ext>
            </a:extLst>
          </p:cNvPr>
          <p:cNvPicPr>
            <a:picLocks noChangeAspect="1" noChangeArrowheads="1"/>
          </p:cNvPicPr>
          <p:nvPr/>
        </p:nvPicPr>
        <p:blipFill>
          <a:blip r:embed="rId9"/>
          <a:srcRect/>
          <a:stretch>
            <a:fillRect/>
          </a:stretch>
        </p:blipFill>
        <p:spPr bwMode="auto">
          <a:xfrm>
            <a:off x="4656138" y="4178300"/>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08DEA19F-5039-5AEA-D236-210A16CED0D2}"/>
              </a:ext>
            </a:extLst>
          </p:cNvPr>
          <p:cNvPicPr>
            <a:picLocks noChangeAspect="1" noChangeArrowheads="1"/>
          </p:cNvPicPr>
          <p:nvPr/>
        </p:nvPicPr>
        <p:blipFill>
          <a:blip r:embed="rId10"/>
          <a:srcRect/>
          <a:stretch>
            <a:fillRect/>
          </a:stretch>
        </p:blipFill>
        <p:spPr bwMode="auto">
          <a:xfrm>
            <a:off x="4656138" y="4899025"/>
            <a:ext cx="792162" cy="528638"/>
          </a:xfrm>
          <a:prstGeom prst="rect">
            <a:avLst/>
          </a:prstGeom>
          <a:ln>
            <a:noFill/>
          </a:ln>
          <a:effectLst>
            <a:outerShdw blurRad="292100" dist="139700" dir="2700000" algn="tl" rotWithShape="0">
              <a:srgbClr val="333333">
                <a:alpha val="65000"/>
              </a:srgbClr>
            </a:outerShdw>
          </a:effectLst>
        </p:spPr>
      </p:pic>
      <p:sp>
        <p:nvSpPr>
          <p:cNvPr id="157711" name="Text Box 14">
            <a:extLst>
              <a:ext uri="{FF2B5EF4-FFF2-40B4-BE49-F238E27FC236}">
                <a16:creationId xmlns:a16="http://schemas.microsoft.com/office/drawing/2014/main" id="{4C7761F5-729E-949D-B989-56B60BF265C0}"/>
              </a:ext>
            </a:extLst>
          </p:cNvPr>
          <p:cNvSpPr txBox="1">
            <a:spLocks noChangeArrowheads="1"/>
          </p:cNvSpPr>
          <p:nvPr/>
        </p:nvSpPr>
        <p:spPr bwMode="auto">
          <a:xfrm>
            <a:off x="5518150" y="1743075"/>
            <a:ext cx="5762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Egypt</a:t>
            </a:r>
            <a:endParaRPr lang="it-IT" altLang="it-CH" sz="800" b="1">
              <a:solidFill>
                <a:srgbClr val="FFFFFF"/>
              </a:solidFill>
            </a:endParaRPr>
          </a:p>
        </p:txBody>
      </p:sp>
      <p:sp>
        <p:nvSpPr>
          <p:cNvPr id="157712" name="Text Box 15">
            <a:extLst>
              <a:ext uri="{FF2B5EF4-FFF2-40B4-BE49-F238E27FC236}">
                <a16:creationId xmlns:a16="http://schemas.microsoft.com/office/drawing/2014/main" id="{FD4D34DB-0B62-DD7A-0A7A-40230C8BC6D8}"/>
              </a:ext>
            </a:extLst>
          </p:cNvPr>
          <p:cNvSpPr txBox="1">
            <a:spLocks noChangeArrowheads="1"/>
          </p:cNvSpPr>
          <p:nvPr/>
        </p:nvSpPr>
        <p:spPr bwMode="auto">
          <a:xfrm>
            <a:off x="5519738" y="2522538"/>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Lebanon</a:t>
            </a:r>
            <a:endParaRPr lang="it-IT" altLang="it-CH" sz="800" b="1">
              <a:solidFill>
                <a:srgbClr val="FFFFFF"/>
              </a:solidFill>
            </a:endParaRPr>
          </a:p>
        </p:txBody>
      </p:sp>
      <p:sp>
        <p:nvSpPr>
          <p:cNvPr id="157713" name="Text Box 16">
            <a:extLst>
              <a:ext uri="{FF2B5EF4-FFF2-40B4-BE49-F238E27FC236}">
                <a16:creationId xmlns:a16="http://schemas.microsoft.com/office/drawing/2014/main" id="{0D18163E-E53C-C326-3616-D48EE02869FE}"/>
              </a:ext>
            </a:extLst>
          </p:cNvPr>
          <p:cNvSpPr txBox="1">
            <a:spLocks noChangeArrowheads="1"/>
          </p:cNvSpPr>
          <p:nvPr/>
        </p:nvSpPr>
        <p:spPr bwMode="auto">
          <a:xfrm>
            <a:off x="5519738" y="3386138"/>
            <a:ext cx="9366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Syria</a:t>
            </a:r>
            <a:endParaRPr lang="it-IT" altLang="it-CH" sz="800" b="1">
              <a:solidFill>
                <a:srgbClr val="FFFFFF"/>
              </a:solidFill>
            </a:endParaRPr>
          </a:p>
        </p:txBody>
      </p:sp>
      <p:sp>
        <p:nvSpPr>
          <p:cNvPr id="157714" name="Text Box 17">
            <a:extLst>
              <a:ext uri="{FF2B5EF4-FFF2-40B4-BE49-F238E27FC236}">
                <a16:creationId xmlns:a16="http://schemas.microsoft.com/office/drawing/2014/main" id="{BD8A6683-EC0E-6202-A871-857EBCE700C4}"/>
              </a:ext>
            </a:extLst>
          </p:cNvPr>
          <p:cNvSpPr txBox="1">
            <a:spLocks noChangeArrowheads="1"/>
          </p:cNvSpPr>
          <p:nvPr/>
        </p:nvSpPr>
        <p:spPr bwMode="auto">
          <a:xfrm>
            <a:off x="5529263" y="4183063"/>
            <a:ext cx="67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Trans-Jordan</a:t>
            </a:r>
            <a:endParaRPr lang="it-IT" altLang="it-CH" sz="800" b="1">
              <a:solidFill>
                <a:srgbClr val="FFFFFF"/>
              </a:solidFill>
            </a:endParaRPr>
          </a:p>
        </p:txBody>
      </p:sp>
      <p:sp>
        <p:nvSpPr>
          <p:cNvPr id="157715" name="Text Box 18">
            <a:extLst>
              <a:ext uri="{FF2B5EF4-FFF2-40B4-BE49-F238E27FC236}">
                <a16:creationId xmlns:a16="http://schemas.microsoft.com/office/drawing/2014/main" id="{375F2B10-9636-0C0F-5CF1-0AADC75A0952}"/>
              </a:ext>
            </a:extLst>
          </p:cNvPr>
          <p:cNvSpPr txBox="1">
            <a:spLocks noChangeArrowheads="1"/>
          </p:cNvSpPr>
          <p:nvPr/>
        </p:nvSpPr>
        <p:spPr bwMode="auto">
          <a:xfrm>
            <a:off x="5532438" y="49942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Iraq</a:t>
            </a:r>
            <a:endParaRPr lang="it-IT" altLang="it-CH" sz="800" b="1">
              <a:solidFill>
                <a:srgbClr val="FFFFFF"/>
              </a:solidFill>
            </a:endParaRPr>
          </a:p>
        </p:txBody>
      </p:sp>
      <p:pic>
        <p:nvPicPr>
          <p:cNvPr id="160788" name="Picture 19">
            <a:extLst>
              <a:ext uri="{FF2B5EF4-FFF2-40B4-BE49-F238E27FC236}">
                <a16:creationId xmlns:a16="http://schemas.microsoft.com/office/drawing/2014/main" id="{F7F3ED0A-1D79-4453-8DB9-8C4D28A05E9C}"/>
              </a:ext>
            </a:extLst>
          </p:cNvPr>
          <p:cNvPicPr>
            <a:picLocks noChangeAspect="1" noChangeArrowheads="1"/>
          </p:cNvPicPr>
          <p:nvPr/>
        </p:nvPicPr>
        <p:blipFill>
          <a:blip r:embed="rId11"/>
          <a:srcRect/>
          <a:stretch>
            <a:fillRect/>
          </a:stretch>
        </p:blipFill>
        <p:spPr bwMode="auto">
          <a:xfrm>
            <a:off x="4656138" y="1585913"/>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EB4A4526-343A-EC6D-7A58-1B987F8A67A9}"/>
              </a:ext>
            </a:extLst>
          </p:cNvPr>
          <p:cNvPicPr>
            <a:picLocks noChangeAspect="1" noChangeArrowheads="1"/>
          </p:cNvPicPr>
          <p:nvPr/>
        </p:nvPicPr>
        <p:blipFill>
          <a:blip r:embed="rId12"/>
          <a:srcRect/>
          <a:stretch>
            <a:fillRect/>
          </a:stretch>
        </p:blipFill>
        <p:spPr bwMode="auto">
          <a:xfrm>
            <a:off x="6289675" y="3948113"/>
            <a:ext cx="647700" cy="473075"/>
          </a:xfrm>
          <a:prstGeom prst="rect">
            <a:avLst/>
          </a:prstGeom>
          <a:ln>
            <a:noFill/>
          </a:ln>
          <a:effectLst>
            <a:outerShdw blurRad="292100" dist="139700" dir="2700000" algn="tl" rotWithShape="0">
              <a:srgbClr val="333333">
                <a:alpha val="65000"/>
              </a:srgbClr>
            </a:outerShdw>
          </a:effectLst>
        </p:spPr>
      </p:pic>
      <p:sp>
        <p:nvSpPr>
          <p:cNvPr id="157718" name="Text Box 21">
            <a:extLst>
              <a:ext uri="{FF2B5EF4-FFF2-40B4-BE49-F238E27FC236}">
                <a16:creationId xmlns:a16="http://schemas.microsoft.com/office/drawing/2014/main" id="{3897C0AA-418C-C00B-9904-5AACAE4E9597}"/>
              </a:ext>
            </a:extLst>
          </p:cNvPr>
          <p:cNvSpPr txBox="1">
            <a:spLocks noChangeArrowheads="1"/>
          </p:cNvSpPr>
          <p:nvPr/>
        </p:nvSpPr>
        <p:spPr bwMode="auto">
          <a:xfrm>
            <a:off x="6962775" y="4071938"/>
            <a:ext cx="5762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a:t>
            </a:r>
            <a:endParaRPr lang="it-IT" altLang="it-CH" sz="800" b="1">
              <a:solidFill>
                <a:srgbClr val="FFFFFF"/>
              </a:solidFill>
            </a:endParaRPr>
          </a:p>
        </p:txBody>
      </p:sp>
      <p:sp>
        <p:nvSpPr>
          <p:cNvPr id="157719" name="Rettangolo 1">
            <a:extLst>
              <a:ext uri="{FF2B5EF4-FFF2-40B4-BE49-F238E27FC236}">
                <a16:creationId xmlns:a16="http://schemas.microsoft.com/office/drawing/2014/main" id="{99EB5C96-4CDC-540F-9A5E-793D2755AD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ABFB4471-EE63-0E71-BFC1-FDA92C152C3B}"/>
              </a:ext>
            </a:extLst>
          </p:cNvPr>
          <p:cNvSpPr>
            <a:spLocks noGrp="1"/>
          </p:cNvSpPr>
          <p:nvPr>
            <p:ph type="sldNum" sz="quarter" idx="12"/>
          </p:nvPr>
        </p:nvSpPr>
        <p:spPr>
          <a:xfrm>
            <a:off x="8013700" y="60007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A576C2-6547-43E6-B7FE-EB2E873DC6FB}" type="slidenum">
              <a:rPr lang="it-IT" altLang="it-CH" sz="1400" b="1" smtClean="0">
                <a:solidFill>
                  <a:srgbClr val="FFFFFF"/>
                </a:solidFill>
              </a:rPr>
              <a:pPr>
                <a:spcBef>
                  <a:spcPct val="0"/>
                </a:spcBef>
                <a:buFontTx/>
                <a:buNone/>
              </a:pPr>
              <a:t>38</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E1EBACAC-9675-A274-EEEB-2C0D4149D1F0}"/>
              </a:ext>
            </a:extLst>
          </p:cNvPr>
          <p:cNvPicPr>
            <a:picLocks noChangeAspect="1" noChangeArrowheads="1"/>
          </p:cNvPicPr>
          <p:nvPr/>
        </p:nvPicPr>
        <p:blipFill>
          <a:blip r:embed="rId3"/>
          <a:srcRect t="-3287" r="75797"/>
          <a:stretch>
            <a:fillRect/>
          </a:stretch>
        </p:blipFill>
        <p:spPr bwMode="auto">
          <a:xfrm>
            <a:off x="6850063" y="5037138"/>
            <a:ext cx="1730375"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A14497E3-C8D1-D6EA-13EE-DCDD5F6B35B7}"/>
              </a:ext>
            </a:extLst>
          </p:cNvPr>
          <p:cNvPicPr>
            <a:picLocks noChangeAspect="1" noChangeArrowheads="1"/>
          </p:cNvPicPr>
          <p:nvPr/>
        </p:nvPicPr>
        <p:blipFill>
          <a:blip r:embed="rId4"/>
          <a:srcRect/>
          <a:stretch>
            <a:fillRect/>
          </a:stretch>
        </p:blipFill>
        <p:spPr bwMode="auto">
          <a:xfrm>
            <a:off x="7234238" y="476250"/>
            <a:ext cx="779462"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546AA8D3-49A4-DCE7-22FF-5491FCF0E538}"/>
              </a:ext>
            </a:extLst>
          </p:cNvPr>
          <p:cNvPicPr>
            <a:picLocks noChangeAspect="1" noChangeArrowheads="1"/>
          </p:cNvPicPr>
          <p:nvPr/>
        </p:nvPicPr>
        <p:blipFill>
          <a:blip r:embed="rId5"/>
          <a:srcRect/>
          <a:stretch>
            <a:fillRect/>
          </a:stretch>
        </p:blipFill>
        <p:spPr bwMode="auto">
          <a:xfrm>
            <a:off x="684213" y="476250"/>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4A073403-2936-6DDD-2348-F004EDFFC5EF}"/>
              </a:ext>
            </a:extLst>
          </p:cNvPr>
          <p:cNvSpPr txBox="1">
            <a:spLocks noChangeArrowheads="1"/>
          </p:cNvSpPr>
          <p:nvPr/>
        </p:nvSpPr>
        <p:spPr bwMode="auto">
          <a:xfrm>
            <a:off x="6850063" y="1193800"/>
            <a:ext cx="1730375" cy="3756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en-US" altLang="it-CH" sz="2000" b="1" dirty="0">
                <a:solidFill>
                  <a:schemeClr val="accent4">
                    <a:lumMod val="10000"/>
                  </a:schemeClr>
                </a:solidFill>
              </a:rPr>
              <a:t>June 28: Zionist terrorists of </a:t>
            </a:r>
            <a:r>
              <a:rPr lang="en-US" altLang="it-CH" sz="2000" b="1" dirty="0" err="1">
                <a:solidFill>
                  <a:schemeClr val="accent4">
                    <a:lumMod val="10000"/>
                  </a:schemeClr>
                </a:solidFill>
              </a:rPr>
              <a:t>Haganah</a:t>
            </a:r>
            <a:r>
              <a:rPr lang="en-US" altLang="it-CH" sz="2000" b="1" dirty="0">
                <a:solidFill>
                  <a:schemeClr val="accent4">
                    <a:lumMod val="10000"/>
                  </a:schemeClr>
                </a:solidFill>
              </a:rPr>
              <a:t>, Irgun, Stern gang become the official army of Israel: </a:t>
            </a:r>
            <a:r>
              <a:rPr lang="en-US" altLang="it-CH" sz="2000" b="1" dirty="0" err="1">
                <a:solidFill>
                  <a:schemeClr val="accent4">
                    <a:lumMod val="10000"/>
                  </a:schemeClr>
                </a:solidFill>
              </a:rPr>
              <a:t>Zahal</a:t>
            </a:r>
            <a:endParaRPr lang="it-IT" altLang="it-CH" sz="2000" b="1" dirty="0">
              <a:solidFill>
                <a:schemeClr val="accent4">
                  <a:lumMod val="10000"/>
                </a:schemeClr>
              </a:solidFill>
            </a:endParaRPr>
          </a:p>
        </p:txBody>
      </p:sp>
      <p:sp>
        <p:nvSpPr>
          <p:cNvPr id="159751" name="CasellaDiTesto 1">
            <a:extLst>
              <a:ext uri="{FF2B5EF4-FFF2-40B4-BE49-F238E27FC236}">
                <a16:creationId xmlns:a16="http://schemas.microsoft.com/office/drawing/2014/main" id="{45C9962C-0CE8-F37D-E337-BA5650F0689F}"/>
              </a:ext>
            </a:extLst>
          </p:cNvPr>
          <p:cNvSpPr txBox="1">
            <a:spLocks noChangeArrowheads="1"/>
          </p:cNvSpPr>
          <p:nvPr/>
        </p:nvSpPr>
        <p:spPr bwMode="auto">
          <a:xfrm>
            <a:off x="563563" y="5953125"/>
            <a:ext cx="6961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Later one after another the leaders of the Zionist gangs will become prime ministers of Israel. What used to be done during the night is now "officially" done during the day.</a:t>
            </a:r>
          </a:p>
        </p:txBody>
      </p:sp>
      <p:sp>
        <p:nvSpPr>
          <p:cNvPr id="159752" name="Rettangolo 1">
            <a:extLst>
              <a:ext uri="{FF2B5EF4-FFF2-40B4-BE49-F238E27FC236}">
                <a16:creationId xmlns:a16="http://schemas.microsoft.com/office/drawing/2014/main" id="{9A8A5B98-E271-2B01-A14B-6FEBA56A82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2BCA238D-D331-94D8-6A5D-B59B5AE9235D}"/>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7BE2E251-A17E-2952-C6AA-BFFB36A74F5F}"/>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1AE59599-1CE5-6AD6-60A6-430958C2B360}"/>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6C69554D-0D85-5A7A-23B0-3E7B1E4DBB20}"/>
              </a:ext>
            </a:extLst>
          </p:cNvPr>
          <p:cNvSpPr txBox="1">
            <a:spLocks noChangeArrowheads="1"/>
          </p:cNvSpPr>
          <p:nvPr/>
        </p:nvSpPr>
        <p:spPr bwMode="auto">
          <a:xfrm>
            <a:off x="3521075" y="2517775"/>
            <a:ext cx="2301875" cy="1809750"/>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en-US" altLang="it-CH" dirty="0"/>
              <a:t>The Zionists destroy about 500 Palestinian villages and cities.</a:t>
            </a:r>
            <a:endParaRPr lang="it-IT" altLang="it-CH" dirty="0"/>
          </a:p>
        </p:txBody>
      </p:sp>
      <p:sp>
        <p:nvSpPr>
          <p:cNvPr id="161798" name="Text Box 10">
            <a:extLst>
              <a:ext uri="{FF2B5EF4-FFF2-40B4-BE49-F238E27FC236}">
                <a16:creationId xmlns:a16="http://schemas.microsoft.com/office/drawing/2014/main" id="{22E27ECF-6A15-D014-3644-3E81B9F5260F}"/>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Qaqun</a:t>
            </a:r>
            <a:endParaRPr lang="it-IT" altLang="it-CH" sz="1400" b="1">
              <a:solidFill>
                <a:srgbClr val="000000"/>
              </a:solidFill>
            </a:endParaRPr>
          </a:p>
        </p:txBody>
      </p:sp>
      <p:sp>
        <p:nvSpPr>
          <p:cNvPr id="161799" name="Text Box 12">
            <a:extLst>
              <a:ext uri="{FF2B5EF4-FFF2-40B4-BE49-F238E27FC236}">
                <a16:creationId xmlns:a16="http://schemas.microsoft.com/office/drawing/2014/main" id="{D7810285-EAF4-DCD6-CB30-88384A39DB98}"/>
              </a:ext>
            </a:extLst>
          </p:cNvPr>
          <p:cNvSpPr txBox="1">
            <a:spLocks noChangeArrowheads="1"/>
          </p:cNvSpPr>
          <p:nvPr/>
        </p:nvSpPr>
        <p:spPr bwMode="auto">
          <a:xfrm>
            <a:off x="368300" y="23066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Qaddita</a:t>
            </a:r>
            <a:endParaRPr lang="it-IT" altLang="it-CH" sz="1400" b="1">
              <a:solidFill>
                <a:srgbClr val="000000"/>
              </a:solidFill>
            </a:endParaRPr>
          </a:p>
        </p:txBody>
      </p:sp>
      <p:sp>
        <p:nvSpPr>
          <p:cNvPr id="161800" name="Text Box 13">
            <a:extLst>
              <a:ext uri="{FF2B5EF4-FFF2-40B4-BE49-F238E27FC236}">
                <a16:creationId xmlns:a16="http://schemas.microsoft.com/office/drawing/2014/main" id="{10D7B658-91F8-3D22-75C4-E00229526C27}"/>
              </a:ext>
            </a:extLst>
          </p:cNvPr>
          <p:cNvSpPr txBox="1">
            <a:spLocks noChangeArrowheads="1"/>
          </p:cNvSpPr>
          <p:nvPr/>
        </p:nvSpPr>
        <p:spPr bwMode="auto">
          <a:xfrm>
            <a:off x="1042988" y="260350"/>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Khisas</a:t>
            </a:r>
            <a:endParaRPr lang="it-IT" altLang="it-CH" sz="1400" b="1">
              <a:solidFill>
                <a:srgbClr val="000000"/>
              </a:solidFill>
            </a:endParaRPr>
          </a:p>
        </p:txBody>
      </p:sp>
      <p:pic>
        <p:nvPicPr>
          <p:cNvPr id="138254" name="Immagine 1">
            <a:extLst>
              <a:ext uri="{FF2B5EF4-FFF2-40B4-BE49-F238E27FC236}">
                <a16:creationId xmlns:a16="http://schemas.microsoft.com/office/drawing/2014/main" id="{B796A6FE-131A-0BEB-CA53-51B933A6DD3A}"/>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FFAB9EF8-F165-8283-3B64-15BFF0862183}"/>
              </a:ext>
            </a:extLst>
          </p:cNvPr>
          <p:cNvSpPr txBox="1">
            <a:spLocks noChangeArrowheads="1"/>
          </p:cNvSpPr>
          <p:nvPr/>
        </p:nvSpPr>
        <p:spPr bwMode="auto">
          <a:xfrm>
            <a:off x="3897313" y="19843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Khirbat al Umur</a:t>
            </a:r>
          </a:p>
        </p:txBody>
      </p:sp>
      <p:pic>
        <p:nvPicPr>
          <p:cNvPr id="138256" name="Immagine 3">
            <a:extLst>
              <a:ext uri="{FF2B5EF4-FFF2-40B4-BE49-F238E27FC236}">
                <a16:creationId xmlns:a16="http://schemas.microsoft.com/office/drawing/2014/main" id="{B2C0B17F-777A-E509-47B1-D87CDBE6BA37}"/>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44F3B0A1-B7D1-CA8C-F68F-44BEABB2CDDC}"/>
              </a:ext>
            </a:extLst>
          </p:cNvPr>
          <p:cNvSpPr txBox="1">
            <a:spLocks noChangeArrowheads="1"/>
          </p:cNvSpPr>
          <p:nvPr/>
        </p:nvSpPr>
        <p:spPr bwMode="auto">
          <a:xfrm>
            <a:off x="7704138" y="258763"/>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Kafr Bir'im</a:t>
            </a:r>
          </a:p>
        </p:txBody>
      </p:sp>
      <p:pic>
        <p:nvPicPr>
          <p:cNvPr id="138258" name="Immagine 6">
            <a:extLst>
              <a:ext uri="{FF2B5EF4-FFF2-40B4-BE49-F238E27FC236}">
                <a16:creationId xmlns:a16="http://schemas.microsoft.com/office/drawing/2014/main" id="{8D9C7A63-8FD4-2618-76E9-F4B54FD9A4D4}"/>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294D2A9C-F42A-4AE5-AB9C-39305FF7FDA6}"/>
              </a:ext>
            </a:extLst>
          </p:cNvPr>
          <p:cNvSpPr txBox="1">
            <a:spLocks noChangeArrowheads="1"/>
          </p:cNvSpPr>
          <p:nvPr/>
        </p:nvSpPr>
        <p:spPr bwMode="auto">
          <a:xfrm>
            <a:off x="7773988" y="2586038"/>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Majdal Yaba</a:t>
            </a:r>
          </a:p>
        </p:txBody>
      </p:sp>
      <p:sp>
        <p:nvSpPr>
          <p:cNvPr id="161807" name="Rettangolo 19">
            <a:extLst>
              <a:ext uri="{FF2B5EF4-FFF2-40B4-BE49-F238E27FC236}">
                <a16:creationId xmlns:a16="http://schemas.microsoft.com/office/drawing/2014/main" id="{FA4960C7-9761-6B85-0DA2-A159654705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7E80CACB-FA85-63D9-1D7E-D11CA1B1CE9E}"/>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DDA71505-A7F3-20DB-BA81-0F6BF5BC66A5}"/>
              </a:ext>
            </a:extLst>
          </p:cNvPr>
          <p:cNvSpPr txBox="1">
            <a:spLocks noChangeArrowheads="1"/>
          </p:cNvSpPr>
          <p:nvPr/>
        </p:nvSpPr>
        <p:spPr bwMode="auto">
          <a:xfrm>
            <a:off x="6367463" y="4586288"/>
            <a:ext cx="267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Suba, destroyed in July 1948</a:t>
            </a:r>
            <a:endParaRPr lang="it-IT" altLang="it-CH" sz="1400" b="1">
              <a:solidFill>
                <a:srgbClr val="000000"/>
              </a:solidFill>
            </a:endParaRPr>
          </a:p>
        </p:txBody>
      </p:sp>
      <p:sp>
        <p:nvSpPr>
          <p:cNvPr id="161810" name="Slide Number Placeholder 3">
            <a:extLst>
              <a:ext uri="{FF2B5EF4-FFF2-40B4-BE49-F238E27FC236}">
                <a16:creationId xmlns:a16="http://schemas.microsoft.com/office/drawing/2014/main" id="{69AE2400-0683-EE41-219C-AA68386F50BC}"/>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B97BD-3576-4C38-9E5A-2C1940C9D6C2}"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3FC99D34-CE72-791A-146C-27A993CA1970}"/>
              </a:ext>
            </a:extLst>
          </p:cNvPr>
          <p:cNvSpPr>
            <a:spLocks noGrp="1"/>
          </p:cNvSpPr>
          <p:nvPr>
            <p:ph type="sldNum" sz="quarter" idx="12"/>
          </p:nvPr>
        </p:nvSpPr>
        <p:spPr>
          <a:xfrm>
            <a:off x="7956376" y="6090910"/>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F9A523-B548-4974-B71F-93C4FF5DEB93}" type="slidenum">
              <a:rPr lang="it-IT" altLang="it-CH" sz="1400" b="1" smtClean="0">
                <a:solidFill>
                  <a:srgbClr val="FFFFFF"/>
                </a:solidFill>
              </a:rPr>
              <a:pPr>
                <a:spcBef>
                  <a:spcPct val="0"/>
                </a:spcBef>
                <a:buFontTx/>
                <a:buNone/>
              </a:pPr>
              <a:t>4</a:t>
            </a:fld>
            <a:endParaRPr lang="it-IT" altLang="it-CH" sz="1400" b="1">
              <a:solidFill>
                <a:srgbClr val="FFFFFF"/>
              </a:solidFill>
            </a:endParaRPr>
          </a:p>
        </p:txBody>
      </p:sp>
      <p:pic>
        <p:nvPicPr>
          <p:cNvPr id="89092" name="Picture 3" descr="medio oriente in b e n 2">
            <a:extLst>
              <a:ext uri="{FF2B5EF4-FFF2-40B4-BE49-F238E27FC236}">
                <a16:creationId xmlns:a16="http://schemas.microsoft.com/office/drawing/2014/main" id="{B30F33B9-5108-23C1-69C0-5F7B33B1A3BC}"/>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AF8AE2DA-EF1F-B61E-E3EB-D7BD3E1EE34E}"/>
              </a:ext>
            </a:extLst>
          </p:cNvPr>
          <p:cNvSpPr txBox="1">
            <a:spLocks noChangeArrowheads="1"/>
          </p:cNvSpPr>
          <p:nvPr/>
        </p:nvSpPr>
        <p:spPr bwMode="auto">
          <a:xfrm>
            <a:off x="2628900" y="35528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a:rPr>
              <a:t>ARABIA</a:t>
            </a:r>
            <a:endParaRPr lang="it-IT" altLang="it-CH" sz="1200">
              <a:solidFill>
                <a:srgbClr val="000000"/>
              </a:solidFill>
              <a:latin typeface="Swis721 Blk BT"/>
            </a:endParaRP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F0552593-56B7-9734-B7CC-ED1298389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EE0A4245-00D0-2FD0-D038-F00479CFB268}"/>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A3ED7883-67DA-58C3-C27D-461E341138B7}"/>
              </a:ext>
            </a:extLst>
          </p:cNvPr>
          <p:cNvSpPr txBox="1">
            <a:spLocks noChangeArrowheads="1"/>
          </p:cNvSpPr>
          <p:nvPr/>
        </p:nvSpPr>
        <p:spPr bwMode="auto">
          <a:xfrm>
            <a:off x="2265363" y="5913438"/>
            <a:ext cx="504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Palestine is part of the Fertile Crescent of the Middle East</a:t>
            </a:r>
          </a:p>
        </p:txBody>
      </p:sp>
      <p:sp>
        <p:nvSpPr>
          <p:cNvPr id="111619" name="Rectangle 2">
            <a:extLst>
              <a:ext uri="{FF2B5EF4-FFF2-40B4-BE49-F238E27FC236}">
                <a16:creationId xmlns:a16="http://schemas.microsoft.com/office/drawing/2014/main" id="{BA8F0A40-3FF8-173E-8DE2-018093CA65C7}"/>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fr-CH" altLang="it-CH" sz="2000" b="1" u="sng" dirty="0">
                <a:solidFill>
                  <a:schemeClr val="accent4">
                    <a:lumMod val="10000"/>
                  </a:schemeClr>
                </a:solidFill>
                <a:cs typeface="Arial" panose="020B0604020202020204" pitchFamily="34" charset="0"/>
              </a:rPr>
              <a:t>Palestine</a:t>
            </a:r>
          </a:p>
          <a:p>
            <a:pPr algn="ctr" eaLnBrk="1" hangingPunct="1">
              <a:buFontTx/>
              <a:buNone/>
              <a:defRPr/>
            </a:pPr>
            <a:r>
              <a:rPr lang="en-US" altLang="it-CH" sz="1600" b="1" dirty="0">
                <a:solidFill>
                  <a:schemeClr val="accent4">
                    <a:lumMod val="10000"/>
                  </a:schemeClr>
                </a:solidFill>
              </a:rPr>
              <a:t>Obligatory passage between</a:t>
            </a:r>
          </a:p>
          <a:p>
            <a:pPr algn="ctr" eaLnBrk="1" hangingPunct="1">
              <a:buFontTx/>
              <a:buNone/>
              <a:defRPr/>
            </a:pPr>
            <a:r>
              <a:rPr lang="en-US" altLang="it-CH" sz="1600" b="1" dirty="0">
                <a:solidFill>
                  <a:schemeClr val="accent4">
                    <a:lumMod val="10000"/>
                  </a:schemeClr>
                </a:solidFill>
              </a:rPr>
              <a:t>- Africa and Asia</a:t>
            </a:r>
          </a:p>
          <a:p>
            <a:pPr algn="ctr" eaLnBrk="1" hangingPunct="1">
              <a:buFontTx/>
              <a:buNone/>
              <a:defRPr/>
            </a:pPr>
            <a:r>
              <a:rPr lang="en-US" altLang="it-CH" sz="1600" b="1" dirty="0">
                <a:solidFill>
                  <a:schemeClr val="accent4">
                    <a:lumMod val="10000"/>
                  </a:schemeClr>
                </a:solidFill>
              </a:rPr>
              <a:t>- Africa and Europe</a:t>
            </a:r>
          </a:p>
          <a:p>
            <a:pPr marL="0" indent="0" algn="ctr" eaLnBrk="1" hangingPunct="1">
              <a:buFontTx/>
              <a:buNone/>
              <a:defRPr/>
            </a:pPr>
            <a:r>
              <a:rPr lang="en-US" altLang="it-CH" sz="1600" b="1" dirty="0">
                <a:solidFill>
                  <a:schemeClr val="accent4">
                    <a:lumMod val="10000"/>
                  </a:schemeClr>
                </a:solidFill>
              </a:rPr>
              <a:t>- </a:t>
            </a:r>
            <a:r>
              <a:rPr lang="en-US" altLang="it-CH" sz="1500" b="1" dirty="0">
                <a:solidFill>
                  <a:schemeClr val="accent4">
                    <a:lumMod val="10000"/>
                  </a:schemeClr>
                </a:solidFill>
              </a:rPr>
              <a:t>The Mediterranean and the East</a:t>
            </a:r>
            <a:endParaRPr lang="it-IT" altLang="it-CH" sz="1500" b="1" dirty="0">
              <a:solidFill>
                <a:schemeClr val="accent4">
                  <a:lumMod val="10000"/>
                </a:schemeClr>
              </a:solidFill>
            </a:endParaRPr>
          </a:p>
        </p:txBody>
      </p:sp>
      <p:cxnSp>
        <p:nvCxnSpPr>
          <p:cNvPr id="3" name="Connettore 2 2">
            <a:extLst>
              <a:ext uri="{FF2B5EF4-FFF2-40B4-BE49-F238E27FC236}">
                <a16:creationId xmlns:a16="http://schemas.microsoft.com/office/drawing/2014/main" id="{E53E316E-B9E5-1CB7-338F-3175056735EF}"/>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70" name="Rettangolo 1">
            <a:extLst>
              <a:ext uri="{FF2B5EF4-FFF2-40B4-BE49-F238E27FC236}">
                <a16:creationId xmlns:a16="http://schemas.microsoft.com/office/drawing/2014/main" id="{780FEA89-FE0C-71BD-A72B-A5D309E5F4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704EAEEE-67BA-F525-AE33-CAEA96C5ABF4}"/>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BC22C4F2-C468-B277-82E8-5678946F4205}"/>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F281DC7D-6DA5-FBC7-B4A3-FF0DAD2B204E}"/>
              </a:ext>
            </a:extLst>
          </p:cNvPr>
          <p:cNvSpPr txBox="1">
            <a:spLocks noChangeArrowheads="1"/>
          </p:cNvSpPr>
          <p:nvPr/>
        </p:nvSpPr>
        <p:spPr bwMode="auto">
          <a:xfrm>
            <a:off x="598488" y="212725"/>
            <a:ext cx="4806950"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al-</a:t>
            </a:r>
            <a:r>
              <a:rPr lang="en-US" altLang="en-US" sz="1200" b="1" dirty="0" err="1">
                <a:solidFill>
                  <a:schemeClr val="accent4">
                    <a:lumMod val="10000"/>
                  </a:schemeClr>
                </a:solidFill>
              </a:rPr>
              <a:t>Tantura</a:t>
            </a:r>
            <a:r>
              <a:rPr lang="en-US" altLang="en-US" sz="1200" b="1" dirty="0">
                <a:solidFill>
                  <a:schemeClr val="accent4">
                    <a:lumMod val="10000"/>
                  </a:schemeClr>
                </a:solidFill>
              </a:rPr>
              <a:t>, about 1950 - the village is uninhabited. Today                  the village is a “kibbutz beach resort" called </a:t>
            </a:r>
            <a:r>
              <a:rPr lang="en-US" altLang="en-US" sz="1200" b="1" dirty="0" err="1">
                <a:solidFill>
                  <a:schemeClr val="accent4">
                    <a:lumMod val="10000"/>
                  </a:schemeClr>
                </a:solidFill>
              </a:rPr>
              <a:t>Nahsholim</a:t>
            </a:r>
            <a:r>
              <a:rPr lang="en-US" altLang="en-US" sz="1200" b="1" dirty="0">
                <a:solidFill>
                  <a:schemeClr val="accent4">
                    <a:lumMod val="10000"/>
                  </a:schemeClr>
                </a:solidFill>
              </a:rPr>
              <a:t>.</a:t>
            </a:r>
          </a:p>
        </p:txBody>
      </p:sp>
      <p:pic>
        <p:nvPicPr>
          <p:cNvPr id="8" name="Immagine 7">
            <a:extLst>
              <a:ext uri="{FF2B5EF4-FFF2-40B4-BE49-F238E27FC236}">
                <a16:creationId xmlns:a16="http://schemas.microsoft.com/office/drawing/2014/main" id="{2E572EAB-5C49-5A3C-F707-2FF725038F75}"/>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6" name="CasellaDiTesto 9">
            <a:extLst>
              <a:ext uri="{FF2B5EF4-FFF2-40B4-BE49-F238E27FC236}">
                <a16:creationId xmlns:a16="http://schemas.microsoft.com/office/drawing/2014/main" id="{514FC622-1BFE-6720-7592-B70620FEA51A}"/>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https://en.wikipedia.org/wiki/Tantura</a:t>
            </a:r>
          </a:p>
        </p:txBody>
      </p:sp>
      <p:sp>
        <p:nvSpPr>
          <p:cNvPr id="963592" name="CasellaDiTesto 10">
            <a:extLst>
              <a:ext uri="{FF2B5EF4-FFF2-40B4-BE49-F238E27FC236}">
                <a16:creationId xmlns:a16="http://schemas.microsoft.com/office/drawing/2014/main" id="{CA7F55A2-9ED1-DE6E-ECFF-B4DA78DB6353}"/>
              </a:ext>
            </a:extLst>
          </p:cNvPr>
          <p:cNvSpPr txBox="1">
            <a:spLocks noChangeArrowheads="1"/>
          </p:cNvSpPr>
          <p:nvPr/>
        </p:nvSpPr>
        <p:spPr bwMode="auto">
          <a:xfrm>
            <a:off x="358775" y="3135313"/>
            <a:ext cx="4900613" cy="369887"/>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The al-</a:t>
            </a:r>
            <a:r>
              <a:rPr lang="it-IT" altLang="en-US" sz="1800" b="1" dirty="0" err="1">
                <a:solidFill>
                  <a:schemeClr val="accent4">
                    <a:lumMod val="10000"/>
                  </a:schemeClr>
                </a:solidFill>
              </a:rPr>
              <a:t>Tantura</a:t>
            </a:r>
            <a:r>
              <a:rPr lang="it-IT" altLang="en-US" sz="1800" b="1" dirty="0">
                <a:solidFill>
                  <a:schemeClr val="accent4">
                    <a:lumMod val="10000"/>
                  </a:schemeClr>
                </a:solidFill>
              </a:rPr>
              <a:t> massacre   22-23 May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98C53825-9C38-D367-C1B8-F40CE7481D1C}"/>
              </a:ext>
            </a:extLst>
          </p:cNvPr>
          <p:cNvSpPr txBox="1"/>
          <p:nvPr/>
        </p:nvSpPr>
        <p:spPr>
          <a:xfrm>
            <a:off x="392113" y="3600450"/>
            <a:ext cx="371951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About 200-250 men were </a:t>
            </a:r>
            <a:r>
              <a:rPr lang="en-GB" sz="1200" b="1" dirty="0">
                <a:solidFill>
                  <a:schemeClr val="accent4">
                    <a:lumMod val="10000"/>
                  </a:schemeClr>
                </a:solidFill>
              </a:rPr>
              <a:t>forcibly</a:t>
            </a:r>
            <a:r>
              <a:rPr lang="en-US" sz="1200" b="1" dirty="0">
                <a:solidFill>
                  <a:schemeClr val="accent4">
                    <a:lumMod val="10000"/>
                  </a:schemeClr>
                </a:solidFill>
              </a:rPr>
              <a:t> taken to beach and cemetery where they were killed and buried.</a:t>
            </a:r>
          </a:p>
        </p:txBody>
      </p:sp>
      <p:sp>
        <p:nvSpPr>
          <p:cNvPr id="13" name="CasellaDiTesto 12">
            <a:extLst>
              <a:ext uri="{FF2B5EF4-FFF2-40B4-BE49-F238E27FC236}">
                <a16:creationId xmlns:a16="http://schemas.microsoft.com/office/drawing/2014/main" id="{A613F986-B1D4-F264-AE33-468BF1B1218A}"/>
              </a:ext>
            </a:extLst>
          </p:cNvPr>
          <p:cNvSpPr txBox="1"/>
          <p:nvPr/>
        </p:nvSpPr>
        <p:spPr>
          <a:xfrm>
            <a:off x="4572000" y="3576638"/>
            <a:ext cx="3757613" cy="277812"/>
          </a:xfrm>
          <a:prstGeom prst="rect">
            <a:avLst/>
          </a:prstGeom>
          <a:noFill/>
        </p:spPr>
        <p:txBody>
          <a:bodyPr>
            <a:spAutoFit/>
          </a:bodyPr>
          <a:lstStyle/>
          <a:p>
            <a:pPr>
              <a:defRPr/>
            </a:pPr>
            <a:r>
              <a:rPr lang="en-US" sz="1200" b="1" dirty="0">
                <a:solidFill>
                  <a:schemeClr val="accent4">
                    <a:lumMod val="10000"/>
                  </a:schemeClr>
                </a:solidFill>
              </a:rPr>
              <a:t>Women and children are forced to leave forever.</a:t>
            </a:r>
          </a:p>
        </p:txBody>
      </p:sp>
      <p:pic>
        <p:nvPicPr>
          <p:cNvPr id="17" name="Immagine 16">
            <a:extLst>
              <a:ext uri="{FF2B5EF4-FFF2-40B4-BE49-F238E27FC236}">
                <a16:creationId xmlns:a16="http://schemas.microsoft.com/office/drawing/2014/main" id="{58C77803-5998-F987-497F-D7B18719B271}"/>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63851" name="Segnaposto numero diapositiva 1">
            <a:extLst>
              <a:ext uri="{FF2B5EF4-FFF2-40B4-BE49-F238E27FC236}">
                <a16:creationId xmlns:a16="http://schemas.microsoft.com/office/drawing/2014/main" id="{1F0016B7-B754-5007-F277-C9F08C6BEED6}"/>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58278D2-A83E-4AC7-8F30-B5B95E24CACC}" type="slidenum">
              <a:rPr lang="it-IT" altLang="en-US" sz="1400" b="1" smtClean="0">
                <a:solidFill>
                  <a:srgbClr val="FFFFFF"/>
                </a:solidFill>
              </a:rPr>
              <a:pPr algn="ctr">
                <a:spcBef>
                  <a:spcPct val="0"/>
                </a:spcBef>
                <a:buFontTx/>
                <a:buNone/>
              </a:pPr>
              <a:t>40</a:t>
            </a:fld>
            <a:endParaRPr lang="it-IT" altLang="en-US" sz="1400" b="1">
              <a:solidFill>
                <a:srgbClr val="FFFFFF"/>
              </a:solidFill>
            </a:endParaRPr>
          </a:p>
        </p:txBody>
      </p:sp>
      <p:sp>
        <p:nvSpPr>
          <p:cNvPr id="18" name="Rettangolo 17">
            <a:extLst>
              <a:ext uri="{FF2B5EF4-FFF2-40B4-BE49-F238E27FC236}">
                <a16:creationId xmlns:a16="http://schemas.microsoft.com/office/drawing/2014/main" id="{F87922CD-33D0-B088-6353-4E82D17CDB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A13D604C-C138-B0EB-5E28-E7F504FB5BE3}"/>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06BE2633-D429-4024-CCD6-DDDF5D307DFB}"/>
              </a:ext>
            </a:extLst>
          </p:cNvPr>
          <p:cNvSpPr txBox="1"/>
          <p:nvPr/>
        </p:nvSpPr>
        <p:spPr>
          <a:xfrm>
            <a:off x="6372225" y="1878013"/>
            <a:ext cx="2414588" cy="461962"/>
          </a:xfrm>
          <a:prstGeom prst="rect">
            <a:avLst/>
          </a:prstGeom>
          <a:noFill/>
        </p:spPr>
        <p:txBody>
          <a:bodyPr>
            <a:spAutoFit/>
          </a:bodyPr>
          <a:lstStyle/>
          <a:p>
            <a:pPr>
              <a:defRPr/>
            </a:pPr>
            <a:r>
              <a:rPr lang="en-US" sz="1200" b="1" dirty="0">
                <a:solidFill>
                  <a:schemeClr val="accent4">
                    <a:lumMod val="10000"/>
                  </a:schemeClr>
                </a:solidFill>
              </a:rPr>
              <a:t>The Palestinians are forced to dig their own mass grave.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362E3450-8C86-CD57-3BA3-FA7F526B72C7}"/>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7" name="Picture 9" descr="deportaz 48">
            <a:extLst>
              <a:ext uri="{FF2B5EF4-FFF2-40B4-BE49-F238E27FC236}">
                <a16:creationId xmlns:a16="http://schemas.microsoft.com/office/drawing/2014/main" id="{52B1D28B-386D-8DA7-066B-CF83FE1833BF}"/>
              </a:ext>
            </a:extLst>
          </p:cNvPr>
          <p:cNvPicPr>
            <a:picLocks noChangeAspect="1" noChangeArrowheads="1"/>
          </p:cNvPicPr>
          <p:nvPr/>
        </p:nvPicPr>
        <p:blipFill>
          <a:blip r:embed="rId4"/>
          <a:srcRect/>
          <a:stretch>
            <a:fillRect/>
          </a:stretch>
        </p:blipFill>
        <p:spPr bwMode="auto">
          <a:xfrm>
            <a:off x="5152817" y="188912"/>
            <a:ext cx="3667333" cy="266402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C658B7F2-94C9-B114-0DFE-1E17A006338E}"/>
              </a:ext>
            </a:extLst>
          </p:cNvPr>
          <p:cNvSpPr txBox="1">
            <a:spLocks noChangeArrowheads="1"/>
          </p:cNvSpPr>
          <p:nvPr/>
        </p:nvSpPr>
        <p:spPr bwMode="auto">
          <a:xfrm>
            <a:off x="5143487" y="3105150"/>
            <a:ext cx="3028913" cy="647700"/>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deport</a:t>
            </a:r>
            <a:r>
              <a:rPr lang="fr-CH" altLang="it-CH" sz="1800" b="1" dirty="0">
                <a:solidFill>
                  <a:schemeClr val="accent4">
                    <a:lumMod val="10000"/>
                  </a:schemeClr>
                </a:solidFill>
              </a:rPr>
              <a:t> </a:t>
            </a:r>
            <a:r>
              <a:rPr lang="fr-CH" altLang="it-CH" sz="1800" b="1" dirty="0" err="1">
                <a:solidFill>
                  <a:schemeClr val="accent4">
                    <a:lumMod val="10000"/>
                  </a:schemeClr>
                </a:solidFill>
              </a:rPr>
              <a:t>Palestinians</a:t>
            </a:r>
            <a:endParaRPr lang="it-IT" altLang="it-CH" sz="18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F5301272-05DB-C2BD-1332-6F6E5B884E47}"/>
              </a:ext>
            </a:extLst>
          </p:cNvPr>
          <p:cNvPicPr>
            <a:picLocks noChangeAspect="1" noChangeArrowheads="1"/>
          </p:cNvPicPr>
          <p:nvPr/>
        </p:nvPicPr>
        <p:blipFill>
          <a:blip r:embed="rId5"/>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A2426143-BE35-CC2B-7B7C-ADA214BAC332}"/>
              </a:ext>
            </a:extLst>
          </p:cNvPr>
          <p:cNvSpPr txBox="1">
            <a:spLocks noChangeArrowheads="1"/>
          </p:cNvSpPr>
          <p:nvPr/>
        </p:nvSpPr>
        <p:spPr bwMode="auto">
          <a:xfrm>
            <a:off x="304800" y="198438"/>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5717CED0-3D24-2026-4715-3CE274D60BCD}"/>
              </a:ext>
            </a:extLst>
          </p:cNvPr>
          <p:cNvSpPr>
            <a:spLocks noGrp="1"/>
          </p:cNvSpPr>
          <p:nvPr>
            <p:ph type="sldNum" sz="quarter" idx="12"/>
          </p:nvPr>
        </p:nvSpPr>
        <p:spPr>
          <a:xfrm>
            <a:off x="8196755" y="3233840"/>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C91FE4-FC16-45AE-89A4-B6D3903E0061}" type="slidenum">
              <a:rPr lang="it-IT" altLang="it-CH" sz="1400" b="1" smtClean="0">
                <a:solidFill>
                  <a:srgbClr val="FFFFFF"/>
                </a:solidFill>
              </a:rPr>
              <a:pPr>
                <a:spcBef>
                  <a:spcPct val="0"/>
                </a:spcBef>
                <a:buFontTx/>
                <a:buNone/>
              </a:pPr>
              <a:t>41</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D7CE2E89-CD84-A841-A2CB-4181F07AB1A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AC2F6464-A877-56F9-2E95-F34C4E6D2F2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33371" b="14010"/>
          <a:stretch/>
        </p:blipFill>
        <p:spPr>
          <a:xfrm>
            <a:off x="5178165" y="4090995"/>
            <a:ext cx="3641985" cy="2578091"/>
          </a:xfrm>
          <a:prstGeom prst="rect">
            <a:avLst/>
          </a:prstGeom>
          <a:ln w="28575">
            <a:solidFill>
              <a:schemeClr val="tx1"/>
            </a:solidFill>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4CFEC3DB-EE47-3729-271C-C2C283C42D10}"/>
              </a:ext>
            </a:extLst>
          </p:cNvPr>
          <p:cNvSpPr txBox="1">
            <a:spLocks noChangeArrowheads="1"/>
          </p:cNvSpPr>
          <p:nvPr/>
        </p:nvSpPr>
        <p:spPr bwMode="auto">
          <a:xfrm>
            <a:off x="5178165" y="6292848"/>
            <a:ext cx="1727200" cy="376238"/>
          </a:xfrm>
          <a:prstGeom prst="rect">
            <a:avLst/>
          </a:prstGeom>
          <a:solidFill>
            <a:schemeClr val="accent3">
              <a:lumMod val="40000"/>
              <a:lumOff val="60000"/>
            </a:schemeClr>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Towards</a:t>
            </a:r>
            <a:r>
              <a:rPr lang="fr-CH" altLang="it-CH" sz="1800" b="1" dirty="0">
                <a:solidFill>
                  <a:schemeClr val="accent4">
                    <a:lumMod val="10000"/>
                  </a:schemeClr>
                </a:solidFill>
              </a:rPr>
              <a:t> exile</a:t>
            </a:r>
            <a:endParaRPr lang="it-IT" altLang="it-CH" sz="18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A879B862-B8B4-8B6C-FE0F-B481ACF95FF8}"/>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2F068E-CC2F-47BE-9833-A5AFA6A9A8C9}" type="slidenum">
              <a:rPr lang="it-IT" altLang="it-CH" sz="1400" b="1" smtClean="0"/>
              <a:pPr algn="ctr">
                <a:spcBef>
                  <a:spcPct val="0"/>
                </a:spcBef>
                <a:buFontTx/>
                <a:buNone/>
              </a:pPr>
              <a:t>42</a:t>
            </a:fld>
            <a:endParaRPr lang="it-IT" altLang="it-CH" sz="1400" b="1"/>
          </a:p>
        </p:txBody>
      </p:sp>
      <p:pic>
        <p:nvPicPr>
          <p:cNvPr id="16" name="Picture 2" descr="espulsione palestinesi 1948">
            <a:extLst>
              <a:ext uri="{FF2B5EF4-FFF2-40B4-BE49-F238E27FC236}">
                <a16:creationId xmlns:a16="http://schemas.microsoft.com/office/drawing/2014/main" id="{DE73C865-8974-27E5-32EA-C749B8E82980}"/>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432A089E-9EEB-9D5A-3124-68011BF4749D}"/>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D6595453-D894-00D0-0CDF-EFB060752C20}"/>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4F390E43-04B9-C666-C097-004B6491BA65}"/>
              </a:ext>
            </a:extLst>
          </p:cNvPr>
          <p:cNvSpPr txBox="1"/>
          <p:nvPr/>
        </p:nvSpPr>
        <p:spPr>
          <a:xfrm>
            <a:off x="1139825" y="4491038"/>
            <a:ext cx="2520950" cy="1446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Ethnic cleansing continues: more Palestinians fleeing</a:t>
            </a:r>
          </a:p>
        </p:txBody>
      </p:sp>
      <p:sp>
        <p:nvSpPr>
          <p:cNvPr id="167943" name="Rettangolo 1">
            <a:extLst>
              <a:ext uri="{FF2B5EF4-FFF2-40B4-BE49-F238E27FC236}">
                <a16:creationId xmlns:a16="http://schemas.microsoft.com/office/drawing/2014/main" id="{25C1F371-18BF-2884-7D85-6C03DBFD825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DB2542F7-EAA8-F211-E361-9F0F56C5952D}"/>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D7A01809-787A-4343-AC53-271A85BDA501}"/>
              </a:ext>
            </a:extLst>
          </p:cNvPr>
          <p:cNvSpPr txBox="1">
            <a:spLocks noChangeArrowheads="1"/>
          </p:cNvSpPr>
          <p:nvPr/>
        </p:nvSpPr>
        <p:spPr bwMode="auto">
          <a:xfrm>
            <a:off x="1673225" y="6035675"/>
            <a:ext cx="57975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Palestinian refugees must settle in the desert</a:t>
            </a:r>
            <a:endParaRPr lang="it-IT" altLang="it-CH" sz="20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67622197-74B0-187F-73FC-444C22344B0B}"/>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F959E-90F7-4125-A091-E6E1E137AAC4}" type="slidenum">
              <a:rPr lang="it-IT" altLang="it-CH" sz="1400" b="1" smtClean="0">
                <a:solidFill>
                  <a:srgbClr val="FFFFFF"/>
                </a:solidFill>
              </a:rPr>
              <a:pPr>
                <a:spcBef>
                  <a:spcPct val="0"/>
                </a:spcBef>
                <a:buFontTx/>
                <a:buNone/>
              </a:pPr>
              <a:t>43</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AD05C3B7-1F88-BD82-7197-9E13AE3EC09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F1FEC2DD-848E-B3FB-F38F-9902AB1849F6}"/>
              </a:ext>
            </a:extLst>
          </p:cNvPr>
          <p:cNvSpPr>
            <a:spLocks noGrp="1"/>
          </p:cNvSpPr>
          <p:nvPr>
            <p:ph type="sldNum" sz="quarter" idx="12"/>
          </p:nvPr>
        </p:nvSpPr>
        <p:spPr>
          <a:xfrm>
            <a:off x="8155827" y="5980907"/>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3B44AD-D780-4F8C-A974-0AABD289E070}" type="slidenum">
              <a:rPr lang="it-IT" altLang="it-CH" sz="1400" b="1" smtClean="0">
                <a:solidFill>
                  <a:srgbClr val="FFFFFF"/>
                </a:solidFill>
              </a:rPr>
              <a:pPr>
                <a:spcBef>
                  <a:spcPct val="0"/>
                </a:spcBef>
                <a:buFontTx/>
                <a:buNone/>
              </a:pPr>
              <a:t>44</a:t>
            </a:fld>
            <a:endParaRPr lang="it-IT" altLang="it-CH" sz="1400" b="1" dirty="0">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0BE4B64C-B09F-80F8-A9D6-7A095C898C7F}"/>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B0C07342-E7E0-7A7E-0F18-93A938E08E97}"/>
              </a:ext>
            </a:extLst>
          </p:cNvPr>
          <p:cNvSpPr txBox="1">
            <a:spLocks noChangeArrowheads="1"/>
          </p:cNvSpPr>
          <p:nvPr/>
        </p:nvSpPr>
        <p:spPr bwMode="auto">
          <a:xfrm>
            <a:off x="500063" y="5954713"/>
            <a:ext cx="7831137" cy="3825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a:t>
            </a:r>
            <a:r>
              <a:rPr lang="fr-CH" altLang="it-CH" sz="1800" b="1" dirty="0">
                <a:solidFill>
                  <a:schemeClr val="accent4">
                    <a:lumMod val="10000"/>
                  </a:schemeClr>
                </a:solidFill>
              </a:rPr>
              <a:t>- </a:t>
            </a:r>
            <a:r>
              <a:rPr lang="en-US" altLang="it-CH" sz="1800" b="1" dirty="0">
                <a:solidFill>
                  <a:schemeClr val="accent4">
                    <a:lumMod val="10000"/>
                  </a:schemeClr>
                </a:solidFill>
              </a:rPr>
              <a:t>Nahr El-Bared, Lebanon, the first camp for Palestinian refugees</a:t>
            </a:r>
            <a:endParaRPr lang="it-IT" altLang="it-CH" sz="1800" b="1" dirty="0">
              <a:solidFill>
                <a:schemeClr val="accent4">
                  <a:lumMod val="10000"/>
                </a:schemeClr>
              </a:solidFill>
            </a:endParaRPr>
          </a:p>
        </p:txBody>
      </p:sp>
      <p:sp>
        <p:nvSpPr>
          <p:cNvPr id="171013" name="Rettangolo 1">
            <a:extLst>
              <a:ext uri="{FF2B5EF4-FFF2-40B4-BE49-F238E27FC236}">
                <a16:creationId xmlns:a16="http://schemas.microsoft.com/office/drawing/2014/main" id="{931BABEA-1424-14AC-4D9F-B7FF8C3E5A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5E595AE6-906A-DE22-CC37-77147CD472C8}"/>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506C7D-71AC-4874-B82B-8664BCF4B64E}" type="slidenum">
              <a:rPr lang="it-IT" altLang="it-CH" sz="1400" b="1" smtClean="0">
                <a:solidFill>
                  <a:srgbClr val="FFFFFF"/>
                </a:solidFill>
              </a:rPr>
              <a:pPr>
                <a:spcBef>
                  <a:spcPct val="0"/>
                </a:spcBef>
                <a:buFontTx/>
                <a:buNone/>
              </a:pPr>
              <a:t>45</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7EE0FAB5-F9F8-291C-8CCB-9B757460E1A5}"/>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CEFEE29D-3235-E341-E1D0-D2E3E75CD58B}"/>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694C706B-A2BD-2317-D23A-EB53B63F4C05}"/>
              </a:ext>
            </a:extLst>
          </p:cNvPr>
          <p:cNvSpPr txBox="1">
            <a:spLocks noChangeArrowheads="1"/>
          </p:cNvSpPr>
          <p:nvPr/>
        </p:nvSpPr>
        <p:spPr bwMode="auto">
          <a:xfrm>
            <a:off x="4941888" y="1041400"/>
            <a:ext cx="1657350" cy="1477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p>
          <a:p>
            <a:pPr algn="ctr" eaLnBrk="1" hangingPunct="1">
              <a:spcBef>
                <a:spcPct val="50000"/>
              </a:spcBef>
              <a:buFontTx/>
              <a:buNone/>
              <a:defRPr/>
            </a:pPr>
            <a:r>
              <a:rPr lang="fr-CH" altLang="it-CH" sz="2000" b="1" dirty="0">
                <a:solidFill>
                  <a:schemeClr val="accent4">
                    <a:lumMod val="10000"/>
                  </a:schemeClr>
                </a:solidFill>
              </a:rPr>
              <a:t>Camps for </a:t>
            </a:r>
            <a:r>
              <a:rPr lang="fr-CH" altLang="it-CH" sz="2000" b="1" dirty="0" err="1">
                <a:solidFill>
                  <a:schemeClr val="accent4">
                    <a:lumMod val="10000"/>
                  </a:schemeClr>
                </a:solidFill>
              </a:rPr>
              <a:t>Palestinian</a:t>
            </a:r>
            <a:r>
              <a:rPr lang="fr-CH" altLang="it-CH" sz="2000" b="1" dirty="0">
                <a:solidFill>
                  <a:schemeClr val="accent4">
                    <a:lumMod val="10000"/>
                  </a:schemeClr>
                </a:solidFill>
              </a:rPr>
              <a:t> </a:t>
            </a:r>
            <a:r>
              <a:rPr lang="fr-CH" altLang="it-CH" sz="2000" b="1" dirty="0" err="1">
                <a:solidFill>
                  <a:schemeClr val="accent4">
                    <a:lumMod val="10000"/>
                  </a:schemeClr>
                </a:solidFill>
              </a:rPr>
              <a:t>refugees</a:t>
            </a:r>
            <a:endParaRPr lang="it-IT" altLang="it-CH" sz="2000" b="1" dirty="0">
              <a:solidFill>
                <a:schemeClr val="accent4">
                  <a:lumMod val="10000"/>
                </a:schemeClr>
              </a:solidFill>
            </a:endParaRPr>
          </a:p>
        </p:txBody>
      </p:sp>
      <p:pic>
        <p:nvPicPr>
          <p:cNvPr id="152582" name="Picture 8">
            <a:extLst>
              <a:ext uri="{FF2B5EF4-FFF2-40B4-BE49-F238E27FC236}">
                <a16:creationId xmlns:a16="http://schemas.microsoft.com/office/drawing/2014/main" id="{9293C6E3-5283-D2DD-7581-1B23E78B5CD4}"/>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F707C9CC-AC26-D7A9-E100-767B8A50286F}"/>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86AA2B7E-B1FB-E318-F8A5-A9598C6B7FE6}"/>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E9592BF4-1F9A-0133-A1CC-0C620E5291E8}"/>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A0BB7FA6-3B53-9822-1660-8532315D944B}"/>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5F229027-35BF-62AA-129D-0B3548216D2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2ACCF6EE-7E69-3C9C-48B3-2016498275B9}"/>
              </a:ext>
            </a:extLst>
          </p:cNvPr>
          <p:cNvSpPr>
            <a:spLocks noGrp="1"/>
          </p:cNvSpPr>
          <p:nvPr>
            <p:ph type="sldNum" sz="quarter" idx="12"/>
          </p:nvPr>
        </p:nvSpPr>
        <p:spPr>
          <a:xfrm>
            <a:off x="7812088" y="59324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9C19E9-0A04-416F-B3F9-3A3151D26BD8}"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3603" name="Picture 5" descr="08_tentcampjordan">
            <a:extLst>
              <a:ext uri="{FF2B5EF4-FFF2-40B4-BE49-F238E27FC236}">
                <a16:creationId xmlns:a16="http://schemas.microsoft.com/office/drawing/2014/main" id="{A38C9915-86B0-58BC-866A-AF40239FB55E}"/>
              </a:ext>
            </a:extLst>
          </p:cNvPr>
          <p:cNvPicPr>
            <a:picLocks noGrp="1" noChangeAspect="1" noChangeArrowheads="1"/>
          </p:cNvPicPr>
          <p:nvPr>
            <p:ph/>
          </p:nvPr>
        </p:nvPicPr>
        <p:blipFill>
          <a:blip r:embed="rId3"/>
          <a:srcRect/>
          <a:stretch>
            <a:fillRect/>
          </a:stretch>
        </p:blipFill>
        <p:spPr>
          <a:xfrm>
            <a:off x="1042988" y="404813"/>
            <a:ext cx="7278687" cy="5160962"/>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056CFDC4-709A-9C50-A69A-63412F0F00A2}"/>
              </a:ext>
            </a:extLst>
          </p:cNvPr>
          <p:cNvSpPr txBox="1">
            <a:spLocks noChangeArrowheads="1"/>
          </p:cNvSpPr>
          <p:nvPr/>
        </p:nvSpPr>
        <p:spPr bwMode="auto">
          <a:xfrm>
            <a:off x="1527175" y="5797550"/>
            <a:ext cx="64071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600" dirty="0"/>
              <a:t>Palestinian refugees are installed in makeshift camps set up by the Red Cross.</a:t>
            </a:r>
          </a:p>
        </p:txBody>
      </p:sp>
      <p:sp>
        <p:nvSpPr>
          <p:cNvPr id="175109" name="Rettangolo 1">
            <a:extLst>
              <a:ext uri="{FF2B5EF4-FFF2-40B4-BE49-F238E27FC236}">
                <a16:creationId xmlns:a16="http://schemas.microsoft.com/office/drawing/2014/main" id="{BB38B17B-2975-F10B-8568-D46EC208000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9ED319A2-15DA-E6A9-41C9-BE441FD45601}"/>
              </a:ext>
            </a:extLst>
          </p:cNvPr>
          <p:cNvSpPr>
            <a:spLocks noGrp="1"/>
          </p:cNvSpPr>
          <p:nvPr>
            <p:ph type="sldNum" sz="quarter" idx="12"/>
          </p:nvPr>
        </p:nvSpPr>
        <p:spPr>
          <a:xfrm>
            <a:off x="5795963" y="3789363"/>
            <a:ext cx="920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4C1580-FF6D-4D31-9DBA-93D92F2327D3}" type="slidenum">
              <a:rPr lang="it-IT" altLang="it-CH" sz="1400" b="1" smtClean="0">
                <a:solidFill>
                  <a:srgbClr val="FFFFFF"/>
                </a:solidFill>
              </a:rPr>
              <a:pPr>
                <a:spcBef>
                  <a:spcPct val="0"/>
                </a:spcBef>
                <a:buFontTx/>
                <a:buNone/>
              </a:pPr>
              <a:t>47</a:t>
            </a:fld>
            <a:endParaRPr lang="it-IT" altLang="it-CH" sz="1400" b="1">
              <a:solidFill>
                <a:srgbClr val="FFFFFF"/>
              </a:solidFill>
            </a:endParaRPr>
          </a:p>
        </p:txBody>
      </p:sp>
      <p:pic>
        <p:nvPicPr>
          <p:cNvPr id="151555" name="Picture 2" descr="campi prof 1948 1967">
            <a:extLst>
              <a:ext uri="{FF2B5EF4-FFF2-40B4-BE49-F238E27FC236}">
                <a16:creationId xmlns:a16="http://schemas.microsoft.com/office/drawing/2014/main" id="{618C63B6-E844-9A39-C209-3BDE6116C4D6}"/>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a:no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21E8BB67-4F69-C64D-1E75-16E66CEB75CC}"/>
              </a:ext>
            </a:extLst>
          </p:cNvPr>
          <p:cNvSpPr txBox="1">
            <a:spLocks noChangeArrowheads="1"/>
          </p:cNvSpPr>
          <p:nvPr/>
        </p:nvSpPr>
        <p:spPr bwMode="auto">
          <a:xfrm>
            <a:off x="684213" y="155733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Merditerranean Sea</a:t>
            </a:r>
          </a:p>
        </p:txBody>
      </p:sp>
      <p:sp>
        <p:nvSpPr>
          <p:cNvPr id="186375" name="Text Box 6">
            <a:extLst>
              <a:ext uri="{FF2B5EF4-FFF2-40B4-BE49-F238E27FC236}">
                <a16:creationId xmlns:a16="http://schemas.microsoft.com/office/drawing/2014/main" id="{47083A1A-5A48-F634-4D5F-406B03319D32}"/>
              </a:ext>
            </a:extLst>
          </p:cNvPr>
          <p:cNvSpPr txBox="1">
            <a:spLocks noChangeArrowheads="1"/>
          </p:cNvSpPr>
          <p:nvPr/>
        </p:nvSpPr>
        <p:spPr bwMode="auto">
          <a:xfrm>
            <a:off x="5076825" y="788988"/>
            <a:ext cx="2808288" cy="2354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fr-CH" altLang="it-CH" sz="1800" b="1" dirty="0">
                <a:solidFill>
                  <a:schemeClr val="accent4">
                    <a:lumMod val="10000"/>
                  </a:schemeClr>
                </a:solidFill>
              </a:rPr>
              <a:t>The camps for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a:t>
            </a:r>
            <a:r>
              <a:rPr lang="fr-CH" altLang="it-CH" sz="1800" b="1" dirty="0" err="1">
                <a:solidFill>
                  <a:schemeClr val="accent4">
                    <a:lumMod val="10000"/>
                  </a:schemeClr>
                </a:solidFill>
              </a:rPr>
              <a:t>refugees</a:t>
            </a:r>
            <a:endParaRPr lang="fr-CH" altLang="it-CH" sz="1800" b="1" dirty="0">
              <a:solidFill>
                <a:schemeClr val="accent4">
                  <a:lumMod val="10000"/>
                </a:schemeClr>
              </a:solidFill>
            </a:endParaRPr>
          </a:p>
          <a:p>
            <a:pPr algn="ctr" eaLnBrk="1" hangingPunct="1">
              <a:spcBef>
                <a:spcPct val="50000"/>
              </a:spcBef>
              <a:buFontTx/>
              <a:buNone/>
              <a:defRPr/>
            </a:pPr>
            <a:r>
              <a:rPr lang="fr-CH" altLang="it-CH" sz="1800" b="1" dirty="0" err="1">
                <a:solidFill>
                  <a:schemeClr val="accent4">
                    <a:lumMod val="10000"/>
                  </a:schemeClr>
                </a:solidFill>
              </a:rPr>
              <a:t>Refugees</a:t>
            </a:r>
            <a:r>
              <a:rPr lang="fr-CH" altLang="it-CH" sz="1800" b="1" dirty="0">
                <a:solidFill>
                  <a:schemeClr val="accent4">
                    <a:lumMod val="10000"/>
                  </a:schemeClr>
                </a:solidFill>
              </a:rPr>
              <a:t> are 850’000</a:t>
            </a:r>
          </a:p>
          <a:p>
            <a:pPr algn="ctr" eaLnBrk="1" hangingPunct="1">
              <a:spcBef>
                <a:spcPct val="50000"/>
              </a:spcBef>
              <a:buFontTx/>
              <a:buNone/>
              <a:defRPr/>
            </a:pPr>
            <a:r>
              <a:rPr lang="fr-CH" altLang="it-CH" sz="1800" b="1" dirty="0">
                <a:solidFill>
                  <a:schemeClr val="accent4">
                    <a:lumMod val="10000"/>
                  </a:schemeClr>
                </a:solidFill>
              </a:rPr>
              <a:t>It </a:t>
            </a:r>
            <a:r>
              <a:rPr lang="fr-CH" altLang="it-CH" sz="1800" b="1" dirty="0" err="1">
                <a:solidFill>
                  <a:schemeClr val="accent4">
                    <a:lumMod val="10000"/>
                  </a:schemeClr>
                </a:solidFill>
              </a:rPr>
              <a:t>is</a:t>
            </a:r>
            <a:r>
              <a:rPr lang="fr-CH" altLang="it-CH" sz="1800" b="1" dirty="0">
                <a:solidFill>
                  <a:schemeClr val="accent4">
                    <a:lumMod val="10000"/>
                  </a:schemeClr>
                </a:solidFill>
              </a:rPr>
              <a:t> the </a:t>
            </a:r>
            <a:r>
              <a:rPr lang="fr-CH" altLang="it-CH" sz="2200" b="1" dirty="0">
                <a:solidFill>
                  <a:schemeClr val="accent4">
                    <a:lumMod val="10000"/>
                  </a:schemeClr>
                </a:solidFill>
              </a:rPr>
              <a:t>NAKBA</a:t>
            </a:r>
            <a:r>
              <a:rPr lang="fr-CH" altLang="it-CH" sz="1800" b="1" dirty="0">
                <a:solidFill>
                  <a:schemeClr val="accent4">
                    <a:lumMod val="10000"/>
                  </a:schemeClr>
                </a:solidFill>
              </a:rPr>
              <a:t>                         </a:t>
            </a:r>
            <a:r>
              <a:rPr lang="fr-CH" altLang="it-CH" sz="1800" dirty="0">
                <a:solidFill>
                  <a:schemeClr val="accent4">
                    <a:lumMod val="10000"/>
                  </a:schemeClr>
                </a:solidFill>
              </a:rPr>
              <a:t>(the </a:t>
            </a:r>
            <a:r>
              <a:rPr lang="fr-CH" altLang="it-CH" sz="1800" dirty="0" err="1">
                <a:solidFill>
                  <a:schemeClr val="accent4">
                    <a:lumMod val="10000"/>
                  </a:schemeClr>
                </a:solidFill>
              </a:rPr>
              <a:t>desaster</a:t>
            </a:r>
            <a:r>
              <a:rPr lang="fr-CH" altLang="it-CH" sz="1800" dirty="0">
                <a:solidFill>
                  <a:schemeClr val="accent4">
                    <a:lumMod val="10000"/>
                  </a:schemeClr>
                </a:solidFill>
              </a:rPr>
              <a:t>)</a:t>
            </a:r>
          </a:p>
        </p:txBody>
      </p:sp>
      <p:sp>
        <p:nvSpPr>
          <p:cNvPr id="177158" name="Text Box 8">
            <a:extLst>
              <a:ext uri="{FF2B5EF4-FFF2-40B4-BE49-F238E27FC236}">
                <a16:creationId xmlns:a16="http://schemas.microsoft.com/office/drawing/2014/main" id="{B0E9281B-95D6-A414-337C-F7CD23A34709}"/>
              </a:ext>
            </a:extLst>
          </p:cNvPr>
          <p:cNvSpPr txBox="1">
            <a:spLocks noChangeArrowheads="1"/>
          </p:cNvSpPr>
          <p:nvPr/>
        </p:nvSpPr>
        <p:spPr bwMode="auto">
          <a:xfrm>
            <a:off x="5003800" y="4581525"/>
            <a:ext cx="3168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FFFFFF"/>
                </a:solidFill>
              </a:rPr>
              <a:t>60,000 of them had already lost everything for the first time                        between 1920 and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endParaRPr lang="en-US" altLang="it-CH" sz="1400" b="1">
              <a:solidFill>
                <a:srgbClr val="FFFFFF"/>
              </a:solidFill>
            </a:endParaRPr>
          </a:p>
          <a:p>
            <a:pPr eaLnBrk="1" hangingPunct="1">
              <a:spcBef>
                <a:spcPct val="0"/>
              </a:spcBef>
              <a:buFontTx/>
              <a:buNone/>
            </a:pPr>
            <a:r>
              <a:rPr lang="en-US" altLang="it-CH" sz="1400" b="1">
                <a:solidFill>
                  <a:srgbClr val="FFFFFF"/>
                </a:solidFill>
              </a:rPr>
              <a:t>In subsequent years hundreds of thousands of Jews move from Arab countries to Israel.</a:t>
            </a:r>
            <a:endParaRPr lang="it-IT" altLang="it-CH" sz="1400" b="1">
              <a:solidFill>
                <a:srgbClr val="FFFFFF"/>
              </a:solidFill>
            </a:endParaRPr>
          </a:p>
        </p:txBody>
      </p:sp>
      <p:sp>
        <p:nvSpPr>
          <p:cNvPr id="177159" name="Rettangolo 1">
            <a:extLst>
              <a:ext uri="{FF2B5EF4-FFF2-40B4-BE49-F238E27FC236}">
                <a16:creationId xmlns:a16="http://schemas.microsoft.com/office/drawing/2014/main" id="{70F4F180-1665-2FDC-2B81-5FA363E98C3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290C3641-1C9B-F3DC-34AB-331A104502CD}"/>
              </a:ext>
            </a:extLst>
          </p:cNvPr>
          <p:cNvSpPr>
            <a:spLocks noGrp="1"/>
          </p:cNvSpPr>
          <p:nvPr>
            <p:ph type="sldNum" sz="quarter" idx="12"/>
          </p:nvPr>
        </p:nvSpPr>
        <p:spPr>
          <a:xfrm>
            <a:off x="4999038" y="6230938"/>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E9EB15-B4B5-4FC7-8DD5-4138138E5BD8}"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B742DFDA-48D5-A89F-2454-0CF0B847651C}"/>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4" name="Text Box 4">
            <a:extLst>
              <a:ext uri="{FF2B5EF4-FFF2-40B4-BE49-F238E27FC236}">
                <a16:creationId xmlns:a16="http://schemas.microsoft.com/office/drawing/2014/main" id="{5046E689-2240-23FA-665D-16ADD37B428E}"/>
              </a:ext>
            </a:extLst>
          </p:cNvPr>
          <p:cNvSpPr txBox="1">
            <a:spLocks noChangeArrowheads="1"/>
          </p:cNvSpPr>
          <p:nvPr/>
        </p:nvSpPr>
        <p:spPr bwMode="auto">
          <a:xfrm>
            <a:off x="179388" y="5492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Merditerranean Sea</a:t>
            </a:r>
            <a:endParaRPr lang="it-IT" altLang="it-CH" sz="1200" b="1">
              <a:solidFill>
                <a:srgbClr val="000000"/>
              </a:solidFill>
            </a:endParaRPr>
          </a:p>
        </p:txBody>
      </p:sp>
      <p:sp>
        <p:nvSpPr>
          <p:cNvPr id="179205" name="Line 5">
            <a:extLst>
              <a:ext uri="{FF2B5EF4-FFF2-40B4-BE49-F238E27FC236}">
                <a16:creationId xmlns:a16="http://schemas.microsoft.com/office/drawing/2014/main" id="{68E1DF0C-43D0-3FD0-0066-B94A669AE35D}"/>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76E3606E-892B-3B14-BDDC-A0E4958F56CE}"/>
              </a:ext>
            </a:extLst>
          </p:cNvPr>
          <p:cNvSpPr txBox="1">
            <a:spLocks noChangeArrowheads="1"/>
          </p:cNvSpPr>
          <p:nvPr/>
        </p:nvSpPr>
        <p:spPr bwMode="auto">
          <a:xfrm>
            <a:off x="3405188" y="11080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179207" name="Text Box 7">
            <a:extLst>
              <a:ext uri="{FF2B5EF4-FFF2-40B4-BE49-F238E27FC236}">
                <a16:creationId xmlns:a16="http://schemas.microsoft.com/office/drawing/2014/main" id="{04ABC5BF-3418-DCFB-7592-AE52A6931B57}"/>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179208" name="Text Box 8">
            <a:extLst>
              <a:ext uri="{FF2B5EF4-FFF2-40B4-BE49-F238E27FC236}">
                <a16:creationId xmlns:a16="http://schemas.microsoft.com/office/drawing/2014/main" id="{4D22A278-EDA4-4581-7F1C-37EBD40DC5EC}"/>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78F558F6-9024-7E66-D52C-FD6AF01B7DCC}"/>
              </a:ext>
            </a:extLst>
          </p:cNvPr>
          <p:cNvSpPr txBox="1">
            <a:spLocks noChangeArrowheads="1"/>
          </p:cNvSpPr>
          <p:nvPr/>
        </p:nvSpPr>
        <p:spPr bwMode="auto">
          <a:xfrm>
            <a:off x="3021013" y="2419350"/>
            <a:ext cx="2524125" cy="2400300"/>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a:t>
            </a:r>
            <a:r>
              <a:rPr lang="fr-CH" altLang="it-CH" sz="3000" b="1" dirty="0">
                <a:solidFill>
                  <a:schemeClr val="accent4">
                    <a:lumMod val="10000"/>
                  </a:schemeClr>
                </a:solidFill>
              </a:rPr>
              <a:t>1949</a:t>
            </a:r>
            <a:r>
              <a:rPr lang="fr-CH" altLang="it-CH" sz="2200" b="1" dirty="0">
                <a:solidFill>
                  <a:schemeClr val="accent4">
                    <a:lumMod val="10000"/>
                  </a:schemeClr>
                </a:solidFill>
              </a:rPr>
              <a:t>  </a:t>
            </a:r>
          </a:p>
          <a:p>
            <a:pPr algn="ctr" eaLnBrk="1" hangingPunct="1">
              <a:spcBef>
                <a:spcPct val="50000"/>
              </a:spcBef>
              <a:buFontTx/>
              <a:buNone/>
              <a:defRPr/>
            </a:pPr>
            <a:r>
              <a:rPr lang="fr-CH" altLang="it-CH" sz="2000" b="1" dirty="0">
                <a:solidFill>
                  <a:schemeClr val="accent4">
                    <a:lumMod val="10000"/>
                  </a:schemeClr>
                </a:solidFill>
              </a:rPr>
              <a:t>The situation                            at the end of 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(Armistices of Rhodes)</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53209C1B-CB3D-BB3F-BB64-23D80B1033B3}"/>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0A89AB7F-699D-E950-0E0A-B31CDB243383}"/>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2EEB7C5A-9DDA-EB9A-0E32-879BC45FC9CE}"/>
              </a:ext>
            </a:extLst>
          </p:cNvPr>
          <p:cNvSpPr>
            <a:spLocks noChangeShapeType="1"/>
          </p:cNvSpPr>
          <p:nvPr/>
        </p:nvSpPr>
        <p:spPr bwMode="auto">
          <a:xfrm flipH="1" flipV="1">
            <a:off x="4800600" y="1557338"/>
            <a:ext cx="8509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AE80666D-A556-5FD9-53A5-02486EDA2964}"/>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4" name="CasellaDiTesto 1">
            <a:extLst>
              <a:ext uri="{FF2B5EF4-FFF2-40B4-BE49-F238E27FC236}">
                <a16:creationId xmlns:a16="http://schemas.microsoft.com/office/drawing/2014/main" id="{FD1BD24C-7145-1FC2-5CB5-34414B10E3E7}"/>
              </a:ext>
            </a:extLst>
          </p:cNvPr>
          <p:cNvSpPr txBox="1">
            <a:spLocks noChangeArrowheads="1"/>
          </p:cNvSpPr>
          <p:nvPr/>
        </p:nvSpPr>
        <p:spPr bwMode="auto">
          <a:xfrm>
            <a:off x="3160713" y="20796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http://en.wikipedia.org/wiki/Green_Line_(Israel)</a:t>
            </a:r>
          </a:p>
        </p:txBody>
      </p:sp>
      <p:cxnSp>
        <p:nvCxnSpPr>
          <p:cNvPr id="3" name="Connettore 1 2">
            <a:extLst>
              <a:ext uri="{FF2B5EF4-FFF2-40B4-BE49-F238E27FC236}">
                <a16:creationId xmlns:a16="http://schemas.microsoft.com/office/drawing/2014/main" id="{96B4E037-4B7C-A46C-227B-FC722840D81B}"/>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2CF7DBA9-EA4D-D5A7-5767-22174FD6A733}"/>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84955509-E17A-9F77-E600-84B2521764D5}"/>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8FAFB028-6B26-0E2B-E4D1-CEF58729213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9" name="Text Box 2">
            <a:extLst>
              <a:ext uri="{FF2B5EF4-FFF2-40B4-BE49-F238E27FC236}">
                <a16:creationId xmlns:a16="http://schemas.microsoft.com/office/drawing/2014/main" id="{8741FDE5-6F77-69FA-BD17-CC67BB8F84BB}"/>
              </a:ext>
            </a:extLst>
          </p:cNvPr>
          <p:cNvSpPr txBox="1">
            <a:spLocks noChangeArrowheads="1"/>
          </p:cNvSpPr>
          <p:nvPr/>
        </p:nvSpPr>
        <p:spPr bwMode="auto">
          <a:xfrm>
            <a:off x="2554288" y="5421313"/>
            <a:ext cx="25923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Jewish state</a:t>
            </a:r>
          </a:p>
          <a:p>
            <a:pPr eaLnBrk="1" hangingPunct="1">
              <a:spcBef>
                <a:spcPct val="50000"/>
              </a:spcBef>
              <a:buFontTx/>
              <a:buNone/>
            </a:pPr>
            <a:r>
              <a:rPr lang="fr-CH" altLang="it-CH" sz="1400" b="1">
                <a:solidFill>
                  <a:srgbClr val="FFFFFF"/>
                </a:solidFill>
              </a:rPr>
              <a:t>Arab state</a:t>
            </a:r>
          </a:p>
          <a:p>
            <a:pPr eaLnBrk="1" hangingPunct="1">
              <a:spcBef>
                <a:spcPct val="50000"/>
              </a:spcBef>
              <a:buFontTx/>
              <a:buNone/>
            </a:pPr>
            <a:r>
              <a:rPr lang="en-GB" altLang="it-CH" sz="1400" b="1">
                <a:solidFill>
                  <a:srgbClr val="FFFFFF"/>
                </a:solidFill>
              </a:rPr>
              <a:t>Illegally</a:t>
            </a:r>
            <a:r>
              <a:rPr lang="fr-CH" altLang="it-CH" sz="1400" b="1">
                <a:solidFill>
                  <a:srgbClr val="FFFFFF"/>
                </a:solidFill>
              </a:rPr>
              <a:t> </a:t>
            </a:r>
            <a:r>
              <a:rPr lang="en-GB" altLang="it-CH" sz="1400" b="1">
                <a:solidFill>
                  <a:srgbClr val="FFFFFF"/>
                </a:solidFill>
              </a:rPr>
              <a:t>occupied</a:t>
            </a:r>
            <a:r>
              <a:rPr lang="fr-CH" altLang="it-CH" sz="1400" b="1">
                <a:solidFill>
                  <a:srgbClr val="FFFFFF"/>
                </a:solidFill>
              </a:rPr>
              <a:t>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by the Zionist </a:t>
            </a:r>
            <a:r>
              <a:rPr lang="en-GB" altLang="it-CH" sz="1000" b="1">
                <a:solidFill>
                  <a:srgbClr val="FFFFFF"/>
                </a:solidFill>
              </a:rPr>
              <a:t>before</a:t>
            </a:r>
            <a:r>
              <a:rPr lang="fr-CH" altLang="it-CH" sz="1000" b="1">
                <a:solidFill>
                  <a:srgbClr val="FFFFFF"/>
                </a:solidFill>
              </a:rPr>
              <a:t> and after </a:t>
            </a:r>
          </a:p>
          <a:p>
            <a:pPr eaLnBrk="1" hangingPunct="1">
              <a:lnSpc>
                <a:spcPct val="50000"/>
              </a:lnSpc>
              <a:spcBef>
                <a:spcPct val="50000"/>
              </a:spcBef>
              <a:buFontTx/>
              <a:buNone/>
            </a:pPr>
            <a:r>
              <a:rPr lang="fr-CH" altLang="it-CH" sz="1000" b="1">
                <a:solidFill>
                  <a:srgbClr val="FFFFFF"/>
                </a:solidFill>
              </a:rPr>
              <a:t>May 14th 1948</a:t>
            </a:r>
            <a:endParaRPr lang="it-IT" altLang="it-CH" sz="10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7130451F-BE6A-C80A-D599-C9D9CDC6CB27}"/>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2B28B3E0-9484-87C4-0BBE-741F2B33BB11}"/>
              </a:ext>
            </a:extLst>
          </p:cNvPr>
          <p:cNvSpPr txBox="1">
            <a:spLocks noChangeArrowheads="1"/>
          </p:cNvSpPr>
          <p:nvPr/>
        </p:nvSpPr>
        <p:spPr bwMode="auto">
          <a:xfrm>
            <a:off x="1187450" y="5791200"/>
            <a:ext cx="6697663"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Jewish immigrants arrive from Europe and Arab countries to hundreds of thousands</a:t>
            </a:r>
          </a:p>
        </p:txBody>
      </p:sp>
      <p:sp>
        <p:nvSpPr>
          <p:cNvPr id="181252" name="Slide Number Placeholder 3">
            <a:extLst>
              <a:ext uri="{FF2B5EF4-FFF2-40B4-BE49-F238E27FC236}">
                <a16:creationId xmlns:a16="http://schemas.microsoft.com/office/drawing/2014/main" id="{B08F3A96-8C19-5495-35F5-6996130F261D}"/>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1CD6BF-05CC-4EEA-93C6-1AE583284458}"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3CD713D2-0030-29E5-BF9B-4EC0735169B7}"/>
              </a:ext>
            </a:extLst>
          </p:cNvPr>
          <p:cNvSpPr txBox="1"/>
          <p:nvPr/>
        </p:nvSpPr>
        <p:spPr>
          <a:xfrm>
            <a:off x="7129463" y="404813"/>
            <a:ext cx="863600" cy="646112"/>
          </a:xfrm>
          <a:prstGeom prst="rect">
            <a:avLst/>
          </a:prstGeom>
          <a:noFill/>
        </p:spPr>
        <p:txBody>
          <a:bodyPr>
            <a:spAutoFit/>
          </a:bodyPr>
          <a:lstStyle/>
          <a:p>
            <a:pPr>
              <a:defRPr/>
            </a:pPr>
            <a:r>
              <a:rPr lang="en-US" dirty="0">
                <a:solidFill>
                  <a:schemeClr val="accent4">
                    <a:lumMod val="10000"/>
                  </a:schemeClr>
                </a:solidFill>
              </a:rPr>
              <a:t>Haifa, 1948</a:t>
            </a:r>
          </a:p>
        </p:txBody>
      </p:sp>
      <p:sp>
        <p:nvSpPr>
          <p:cNvPr id="181254" name="Rettangolo 1">
            <a:extLst>
              <a:ext uri="{FF2B5EF4-FFF2-40B4-BE49-F238E27FC236}">
                <a16:creationId xmlns:a16="http://schemas.microsoft.com/office/drawing/2014/main" id="{86D769DC-1B00-8FFA-77D4-0A3B080EA1A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8D694DEB-D269-0112-A3BF-8E09A53C9A3D}"/>
              </a:ext>
            </a:extLst>
          </p:cNvPr>
          <p:cNvPicPr>
            <a:picLocks noChangeAspect="1" noChangeArrowheads="1"/>
          </p:cNvPicPr>
          <p:nvPr/>
        </p:nvPicPr>
        <p:blipFill rotWithShape="1">
          <a:blip r:embed="rId2">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35380BEE-22D3-6521-E179-B0CB6B03BF3F}"/>
              </a:ext>
            </a:extLst>
          </p:cNvPr>
          <p:cNvPicPr>
            <a:picLocks noChangeAspect="1" noChangeArrowheads="1"/>
          </p:cNvPicPr>
          <p:nvPr/>
        </p:nvPicPr>
        <p:blipFill>
          <a:blip r:embed="rId3">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F7F9FE9-FEC1-2177-B516-6E2A5B2F10C8}"/>
              </a:ext>
            </a:extLst>
          </p:cNvPr>
          <p:cNvSpPr txBox="1"/>
          <p:nvPr/>
        </p:nvSpPr>
        <p:spPr>
          <a:xfrm>
            <a:off x="7824788" y="4017963"/>
            <a:ext cx="781050" cy="523875"/>
          </a:xfrm>
          <a:prstGeom prst="rect">
            <a:avLst/>
          </a:prstGeom>
          <a:noFill/>
        </p:spPr>
        <p:txBody>
          <a:bodyPr>
            <a:spAutoFit/>
          </a:bodyPr>
          <a:lstStyle/>
          <a:p>
            <a:pPr>
              <a:defRPr/>
            </a:pPr>
            <a:r>
              <a:rPr lang="en-US" sz="1400" b="1" dirty="0">
                <a:solidFill>
                  <a:schemeClr val="accent4">
                    <a:lumMod val="10000"/>
                  </a:schemeClr>
                </a:solidFill>
              </a:rPr>
              <a:t>Death Sea</a:t>
            </a:r>
          </a:p>
        </p:txBody>
      </p:sp>
      <p:sp>
        <p:nvSpPr>
          <p:cNvPr id="5" name="CasellaDiTesto 4">
            <a:extLst>
              <a:ext uri="{FF2B5EF4-FFF2-40B4-BE49-F238E27FC236}">
                <a16:creationId xmlns:a16="http://schemas.microsoft.com/office/drawing/2014/main" id="{BD3CAE40-5863-A578-34C9-77B4FF7DBE3E}"/>
              </a:ext>
            </a:extLst>
          </p:cNvPr>
          <p:cNvSpPr txBox="1"/>
          <p:nvPr/>
        </p:nvSpPr>
        <p:spPr>
          <a:xfrm>
            <a:off x="7796213" y="2376488"/>
            <a:ext cx="868362" cy="523875"/>
          </a:xfrm>
          <a:prstGeom prst="rect">
            <a:avLst/>
          </a:prstGeom>
          <a:noFill/>
        </p:spPr>
        <p:txBody>
          <a:bodyPr>
            <a:spAutoFit/>
          </a:bodyPr>
          <a:lstStyle/>
          <a:p>
            <a:pPr>
              <a:defRPr/>
            </a:pPr>
            <a:r>
              <a:rPr lang="en-US" sz="1400" b="1" dirty="0">
                <a:solidFill>
                  <a:schemeClr val="accent4">
                    <a:lumMod val="10000"/>
                  </a:schemeClr>
                </a:solidFill>
              </a:rPr>
              <a:t>Jordan Valley</a:t>
            </a:r>
            <a:endParaRPr lang="en-US" sz="1200" b="1" dirty="0">
              <a:solidFill>
                <a:schemeClr val="accent4">
                  <a:lumMod val="10000"/>
                </a:schemeClr>
              </a:solidFill>
            </a:endParaRPr>
          </a:p>
        </p:txBody>
      </p:sp>
      <p:sp>
        <p:nvSpPr>
          <p:cNvPr id="7" name="CasellaDiTesto 6">
            <a:extLst>
              <a:ext uri="{FF2B5EF4-FFF2-40B4-BE49-F238E27FC236}">
                <a16:creationId xmlns:a16="http://schemas.microsoft.com/office/drawing/2014/main" id="{A6918B78-0FD6-6C84-A789-97F0CB356FAC}"/>
              </a:ext>
            </a:extLst>
          </p:cNvPr>
          <p:cNvSpPr txBox="1"/>
          <p:nvPr/>
        </p:nvSpPr>
        <p:spPr>
          <a:xfrm>
            <a:off x="7508875" y="5583238"/>
            <a:ext cx="10652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8" name="CasellaDiTesto 7">
            <a:extLst>
              <a:ext uri="{FF2B5EF4-FFF2-40B4-BE49-F238E27FC236}">
                <a16:creationId xmlns:a16="http://schemas.microsoft.com/office/drawing/2014/main" id="{B5255461-0B0B-128A-79AC-5A0C2E9C3B4A}"/>
              </a:ext>
            </a:extLst>
          </p:cNvPr>
          <p:cNvSpPr txBox="1"/>
          <p:nvPr/>
        </p:nvSpPr>
        <p:spPr>
          <a:xfrm>
            <a:off x="7969250" y="996950"/>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9" name="CasellaDiTesto 8">
            <a:extLst>
              <a:ext uri="{FF2B5EF4-FFF2-40B4-BE49-F238E27FC236}">
                <a16:creationId xmlns:a16="http://schemas.microsoft.com/office/drawing/2014/main" id="{549AF2A7-A6E0-6D4A-BC5B-9DE5392E5F41}"/>
              </a:ext>
            </a:extLst>
          </p:cNvPr>
          <p:cNvSpPr txBox="1"/>
          <p:nvPr/>
        </p:nvSpPr>
        <p:spPr>
          <a:xfrm>
            <a:off x="6886575" y="454025"/>
            <a:ext cx="922338" cy="307975"/>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0" name="Rettangolo 9">
            <a:extLst>
              <a:ext uri="{FF2B5EF4-FFF2-40B4-BE49-F238E27FC236}">
                <a16:creationId xmlns:a16="http://schemas.microsoft.com/office/drawing/2014/main" id="{0EFA3DFD-AAB4-8E4E-A542-C61102E6056D}"/>
              </a:ext>
            </a:extLst>
          </p:cNvPr>
          <p:cNvSpPr/>
          <p:nvPr/>
        </p:nvSpPr>
        <p:spPr>
          <a:xfrm>
            <a:off x="5321300" y="506413"/>
            <a:ext cx="1439863" cy="2125662"/>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CA32656A-8BFB-C093-5AF5-26C30544844A}"/>
              </a:ext>
            </a:extLst>
          </p:cNvPr>
          <p:cNvPicPr>
            <a:picLocks noChangeAspect="1" noChangeArrowheads="1"/>
          </p:cNvPicPr>
          <p:nvPr/>
        </p:nvPicPr>
        <p:blipFill rotWithShape="1">
          <a:blip r:embed="rId4">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2DE0CF4-1F10-E420-7171-C1B4B62822AA}"/>
              </a:ext>
            </a:extLst>
          </p:cNvPr>
          <p:cNvSpPr txBox="1"/>
          <p:nvPr/>
        </p:nvSpPr>
        <p:spPr>
          <a:xfrm>
            <a:off x="3492500" y="6137275"/>
            <a:ext cx="2159000"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94220" name="CasellaDiTesto 12">
            <a:extLst>
              <a:ext uri="{FF2B5EF4-FFF2-40B4-BE49-F238E27FC236}">
                <a16:creationId xmlns:a16="http://schemas.microsoft.com/office/drawing/2014/main" id="{AD4E776D-0B55-ED4D-2516-C7304BA88B42}"/>
              </a:ext>
            </a:extLst>
          </p:cNvPr>
          <p:cNvSpPr txBox="1">
            <a:spLocks noChangeArrowheads="1"/>
          </p:cNvSpPr>
          <p:nvPr/>
        </p:nvSpPr>
        <p:spPr bwMode="auto">
          <a:xfrm>
            <a:off x="6318251" y="6034087"/>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dirty="0"/>
              <a:t>Topography</a:t>
            </a:r>
          </a:p>
        </p:txBody>
      </p:sp>
      <p:sp>
        <p:nvSpPr>
          <p:cNvPr id="14" name="Rettangolo 13">
            <a:extLst>
              <a:ext uri="{FF2B5EF4-FFF2-40B4-BE49-F238E27FC236}">
                <a16:creationId xmlns:a16="http://schemas.microsoft.com/office/drawing/2014/main" id="{56665E55-2D86-C2BA-B7AC-C7C15AE54E18}"/>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14C212AD-CC3C-FE6F-F723-C0ABCC937414}"/>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22C0C334-39A9-23DD-6852-A971BD0F9AD8}"/>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ED373340-98C9-DB4A-A001-5DB42AD66714}"/>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E73FF0D0-D0BC-EB04-7739-CAB7E05DA49E}"/>
              </a:ext>
            </a:extLst>
          </p:cNvPr>
          <p:cNvSpPr txBox="1"/>
          <p:nvPr/>
        </p:nvSpPr>
        <p:spPr>
          <a:xfrm>
            <a:off x="1968500" y="5054600"/>
            <a:ext cx="8747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20" name="CasellaDiTesto 19">
            <a:extLst>
              <a:ext uri="{FF2B5EF4-FFF2-40B4-BE49-F238E27FC236}">
                <a16:creationId xmlns:a16="http://schemas.microsoft.com/office/drawing/2014/main" id="{D47AE9BA-8098-1ECE-9B37-D9CB7120BBCC}"/>
              </a:ext>
            </a:extLst>
          </p:cNvPr>
          <p:cNvSpPr txBox="1"/>
          <p:nvPr/>
        </p:nvSpPr>
        <p:spPr>
          <a:xfrm rot="16200000">
            <a:off x="2524126" y="1017587"/>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21" name="CasellaDiTesto 20">
            <a:extLst>
              <a:ext uri="{FF2B5EF4-FFF2-40B4-BE49-F238E27FC236}">
                <a16:creationId xmlns:a16="http://schemas.microsoft.com/office/drawing/2014/main" id="{F7175CEC-A54F-96D9-FB8F-5056A7556011}"/>
              </a:ext>
            </a:extLst>
          </p:cNvPr>
          <p:cNvSpPr txBox="1"/>
          <p:nvPr/>
        </p:nvSpPr>
        <p:spPr>
          <a:xfrm>
            <a:off x="608013" y="800100"/>
            <a:ext cx="1422400" cy="522288"/>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94228" name="CasellaDiTesto 21">
            <a:extLst>
              <a:ext uri="{FF2B5EF4-FFF2-40B4-BE49-F238E27FC236}">
                <a16:creationId xmlns:a16="http://schemas.microsoft.com/office/drawing/2014/main" id="{201223CF-A76E-1AA7-03EA-F991F7EE500C}"/>
              </a:ext>
            </a:extLst>
          </p:cNvPr>
          <p:cNvSpPr txBox="1">
            <a:spLocks noChangeArrowheads="1"/>
          </p:cNvSpPr>
          <p:nvPr/>
        </p:nvSpPr>
        <p:spPr bwMode="auto">
          <a:xfrm>
            <a:off x="1076325" y="603885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Geography</a:t>
            </a:r>
          </a:p>
        </p:txBody>
      </p:sp>
      <p:sp>
        <p:nvSpPr>
          <p:cNvPr id="23" name="CasellaDiTesto 22">
            <a:extLst>
              <a:ext uri="{FF2B5EF4-FFF2-40B4-BE49-F238E27FC236}">
                <a16:creationId xmlns:a16="http://schemas.microsoft.com/office/drawing/2014/main" id="{760EEA81-FCAD-F1BB-4E10-BAA79BE5E622}"/>
              </a:ext>
            </a:extLst>
          </p:cNvPr>
          <p:cNvSpPr txBox="1"/>
          <p:nvPr/>
        </p:nvSpPr>
        <p:spPr>
          <a:xfrm>
            <a:off x="3122613" y="2654300"/>
            <a:ext cx="711200" cy="307975"/>
          </a:xfrm>
          <a:prstGeom prst="rect">
            <a:avLst/>
          </a:prstGeom>
          <a:noFill/>
        </p:spPr>
        <p:txBody>
          <a:bodyPr>
            <a:spAutoFit/>
          </a:bodyPr>
          <a:lstStyle/>
          <a:p>
            <a:pPr>
              <a:defRPr/>
            </a:pPr>
            <a:r>
              <a:rPr lang="en-US" sz="1400" b="1" dirty="0">
                <a:solidFill>
                  <a:schemeClr val="accent4">
                    <a:lumMod val="10000"/>
                  </a:schemeClr>
                </a:solidFill>
              </a:rPr>
              <a:t>Gaza</a:t>
            </a:r>
          </a:p>
        </p:txBody>
      </p:sp>
      <p:sp>
        <p:nvSpPr>
          <p:cNvPr id="2" name="CasellaDiTesto 1">
            <a:extLst>
              <a:ext uri="{FF2B5EF4-FFF2-40B4-BE49-F238E27FC236}">
                <a16:creationId xmlns:a16="http://schemas.microsoft.com/office/drawing/2014/main" id="{2F225B4E-95AD-978E-CA22-99F416568E50}"/>
              </a:ext>
            </a:extLst>
          </p:cNvPr>
          <p:cNvSpPr txBox="1"/>
          <p:nvPr/>
        </p:nvSpPr>
        <p:spPr>
          <a:xfrm>
            <a:off x="5383213" y="823913"/>
            <a:ext cx="1431925" cy="522287"/>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11" name="CasellaDiTesto 10">
            <a:extLst>
              <a:ext uri="{FF2B5EF4-FFF2-40B4-BE49-F238E27FC236}">
                <a16:creationId xmlns:a16="http://schemas.microsoft.com/office/drawing/2014/main" id="{C89AF17C-4791-7C79-8E0C-7DC58A686201}"/>
              </a:ext>
            </a:extLst>
          </p:cNvPr>
          <p:cNvSpPr txBox="1"/>
          <p:nvPr/>
        </p:nvSpPr>
        <p:spPr>
          <a:xfrm>
            <a:off x="1724025" y="492125"/>
            <a:ext cx="1008063" cy="306388"/>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3" name="CasellaDiTesto 12">
            <a:extLst>
              <a:ext uri="{FF2B5EF4-FFF2-40B4-BE49-F238E27FC236}">
                <a16:creationId xmlns:a16="http://schemas.microsoft.com/office/drawing/2014/main" id="{A6D7EBC5-D093-D5ED-4AFB-31ECC1B51611}"/>
              </a:ext>
            </a:extLst>
          </p:cNvPr>
          <p:cNvSpPr txBox="1"/>
          <p:nvPr/>
        </p:nvSpPr>
        <p:spPr>
          <a:xfrm>
            <a:off x="5243513" y="5362575"/>
            <a:ext cx="757237"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6" name="Rettangolo 5">
            <a:extLst>
              <a:ext uri="{FF2B5EF4-FFF2-40B4-BE49-F238E27FC236}">
                <a16:creationId xmlns:a16="http://schemas.microsoft.com/office/drawing/2014/main" id="{139B0A8E-5A27-AD93-DCFA-E86257519C3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3B978459-E0DA-511D-80C6-B243C0FAC17C}"/>
              </a:ext>
            </a:extLst>
          </p:cNvPr>
          <p:cNvSpPr txBox="1"/>
          <p:nvPr/>
        </p:nvSpPr>
        <p:spPr>
          <a:xfrm>
            <a:off x="671513" y="5038725"/>
            <a:ext cx="755650"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94235" name="Rettangolo 1">
            <a:extLst>
              <a:ext uri="{FF2B5EF4-FFF2-40B4-BE49-F238E27FC236}">
                <a16:creationId xmlns:a16="http://schemas.microsoft.com/office/drawing/2014/main" id="{DAD6CC26-5976-A0E6-9E4E-AB1C00110B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9" name="Slide Number Placeholder 3">
            <a:extLst>
              <a:ext uri="{FF2B5EF4-FFF2-40B4-BE49-F238E27FC236}">
                <a16:creationId xmlns:a16="http://schemas.microsoft.com/office/drawing/2014/main" id="{45213895-773E-3C5A-0954-F19C129D10EE}"/>
              </a:ext>
            </a:extLst>
          </p:cNvPr>
          <p:cNvSpPr>
            <a:spLocks noGrp="1"/>
          </p:cNvSpPr>
          <p:nvPr>
            <p:ph type="sldNum" sz="quarter" idx="12"/>
          </p:nvPr>
        </p:nvSpPr>
        <p:spPr>
          <a:xfrm>
            <a:off x="8102735" y="6103937"/>
            <a:ext cx="41910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368431-6B24-491F-A089-9200EA7767B0}" type="slidenum">
              <a:rPr lang="it-IT" altLang="it-CH" sz="1400" smtClean="0">
                <a:solidFill>
                  <a:srgbClr val="FFFFFF"/>
                </a:solidFill>
              </a:rPr>
              <a:pPr>
                <a:spcBef>
                  <a:spcPct val="0"/>
                </a:spcBef>
                <a:buFontTx/>
                <a:buNone/>
              </a:pPr>
              <a:t>5</a:t>
            </a:fld>
            <a:endParaRPr lang="it-IT" altLang="it-CH" sz="14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34AC3008-5610-DC11-8C0A-520569D64457}"/>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7C6AE7-60EA-40CA-ABC5-B3C283F2A176}"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sp>
        <p:nvSpPr>
          <p:cNvPr id="182275" name="Text Box 5">
            <a:extLst>
              <a:ext uri="{FF2B5EF4-FFF2-40B4-BE49-F238E27FC236}">
                <a16:creationId xmlns:a16="http://schemas.microsoft.com/office/drawing/2014/main" id="{7F59BF45-2184-758F-3292-0494C9440735}"/>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BDCA32B0-186B-A2FC-E219-4311E6943D3F}"/>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CFCBF322-1752-212F-410A-7543262A397E}"/>
              </a:ext>
            </a:extLst>
          </p:cNvPr>
          <p:cNvSpPr txBox="1">
            <a:spLocks noChangeArrowheads="1"/>
          </p:cNvSpPr>
          <p:nvPr/>
        </p:nvSpPr>
        <p:spPr bwMode="auto">
          <a:xfrm>
            <a:off x="219075" y="2847975"/>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1949 The Jemeni Jews arrive</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A749C302-C2D5-20B3-B910-26A2BA6DF9D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C8797DAA-3350-CF3B-D41D-A95812D80572}"/>
              </a:ext>
            </a:extLst>
          </p:cNvPr>
          <p:cNvPicPr>
            <a:picLocks noChangeAspect="1" noChangeArrowheads="1"/>
          </p:cNvPicPr>
          <p:nvPr/>
        </p:nvPicPr>
        <p:blipFill>
          <a:blip r:embed="rId5">
            <a:lum bright="-8000" contrast="10000"/>
          </a:blip>
          <a:srcRect/>
          <a:stretch>
            <a:fillRect/>
          </a:stretch>
        </p:blipFill>
        <p:spPr bwMode="auto">
          <a:xfrm>
            <a:off x="3889375" y="6223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84995960-D8B4-F6A0-9F67-3C7BA6815EEF}"/>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6F389744-4FA5-6C07-6B3F-881C9DDD8F7B}"/>
              </a:ext>
            </a:extLst>
          </p:cNvPr>
          <p:cNvSpPr txBox="1">
            <a:spLocks noChangeArrowheads="1"/>
          </p:cNvSpPr>
          <p:nvPr/>
        </p:nvSpPr>
        <p:spPr bwMode="auto">
          <a:xfrm>
            <a:off x="350838" y="6283325"/>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The Ethiopian Falascià arrive</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986AE01F-C985-E821-9C20-95F78A501B3D}"/>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7CDF2C81-19B9-2667-9EEF-9650A42E3437}"/>
              </a:ext>
            </a:extLst>
          </p:cNvPr>
          <p:cNvSpPr txBox="1">
            <a:spLocks noChangeArrowheads="1"/>
          </p:cNvSpPr>
          <p:nvPr/>
        </p:nvSpPr>
        <p:spPr bwMode="auto">
          <a:xfrm>
            <a:off x="6877050"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American Jews arrive</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1D876A59-3C89-AD54-F315-8CA546C1F7E1}"/>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69968CB-09FE-EFF0-E545-587E05B48796}"/>
              </a:ext>
            </a:extLst>
          </p:cNvPr>
          <p:cNvSpPr txBox="1"/>
          <p:nvPr/>
        </p:nvSpPr>
        <p:spPr>
          <a:xfrm>
            <a:off x="2143125" y="2894013"/>
            <a:ext cx="4606925"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Jewish immigration in Palestine / </a:t>
            </a:r>
            <a:r>
              <a:rPr lang="fr-CH" altLang="it-CH" b="1" dirty="0" err="1">
                <a:solidFill>
                  <a:schemeClr val="accent4">
                    <a:lumMod val="10000"/>
                  </a:schemeClr>
                </a:solidFill>
              </a:rPr>
              <a:t>Israel</a:t>
            </a:r>
            <a:endParaRPr lang="fr-CH" altLang="it-CH" b="1" dirty="0">
              <a:solidFill>
                <a:schemeClr val="accent4">
                  <a:lumMod val="10000"/>
                </a:schemeClr>
              </a:solidFill>
            </a:endParaRPr>
          </a:p>
        </p:txBody>
      </p:sp>
      <p:sp>
        <p:nvSpPr>
          <p:cNvPr id="182286" name="CasellaDiTesto 2">
            <a:extLst>
              <a:ext uri="{FF2B5EF4-FFF2-40B4-BE49-F238E27FC236}">
                <a16:creationId xmlns:a16="http://schemas.microsoft.com/office/drawing/2014/main" id="{15D0D384-6C91-05B7-F1D7-EDA71D87116D}"/>
              </a:ext>
            </a:extLst>
          </p:cNvPr>
          <p:cNvSpPr txBox="1">
            <a:spLocks noChangeArrowheads="1"/>
          </p:cNvSpPr>
          <p:nvPr/>
        </p:nvSpPr>
        <p:spPr bwMode="auto">
          <a:xfrm>
            <a:off x="3944938" y="6276975"/>
            <a:ext cx="4470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Today, an average of 20’000 immigrants arrive a year</a:t>
            </a:r>
          </a:p>
        </p:txBody>
      </p:sp>
      <p:sp>
        <p:nvSpPr>
          <p:cNvPr id="3" name="CasellaDiTesto 2">
            <a:extLst>
              <a:ext uri="{FF2B5EF4-FFF2-40B4-BE49-F238E27FC236}">
                <a16:creationId xmlns:a16="http://schemas.microsoft.com/office/drawing/2014/main" id="{D19CA1A2-17EE-C549-2EAE-DA0CC34698FB}"/>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Foundation  of Israel</a:t>
            </a:r>
          </a:p>
        </p:txBody>
      </p:sp>
      <p:sp>
        <p:nvSpPr>
          <p:cNvPr id="17" name="CasellaDiTesto 16">
            <a:extLst>
              <a:ext uri="{FF2B5EF4-FFF2-40B4-BE49-F238E27FC236}">
                <a16:creationId xmlns:a16="http://schemas.microsoft.com/office/drawing/2014/main" id="{8D79CC4F-5342-37F8-1617-E0B933D78F06}"/>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a:solidFill>
                  <a:schemeClr val="accent4">
                    <a:lumMod val="10000"/>
                  </a:schemeClr>
                </a:solidFill>
              </a:rPr>
              <a:t>Fall of the USSR</a:t>
            </a:r>
          </a:p>
        </p:txBody>
      </p:sp>
      <p:sp>
        <p:nvSpPr>
          <p:cNvPr id="182289" name="Slide Number Placeholder 3">
            <a:extLst>
              <a:ext uri="{FF2B5EF4-FFF2-40B4-BE49-F238E27FC236}">
                <a16:creationId xmlns:a16="http://schemas.microsoft.com/office/drawing/2014/main" id="{F00DEB93-2FBB-1BCF-5EE6-CE3C81E0D4B4}"/>
              </a:ext>
            </a:extLst>
          </p:cNvPr>
          <p:cNvSpPr txBox="1">
            <a:spLocks/>
          </p:cNvSpPr>
          <p:nvPr/>
        </p:nvSpPr>
        <p:spPr bwMode="auto">
          <a:xfrm>
            <a:off x="8302625" y="28940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FF50F19A-0931-4073-BEC7-6C2F0BDF77F9}" type="slidenum">
              <a:rPr lang="it-IT" altLang="it-CH" sz="1400" b="1">
                <a:solidFill>
                  <a:srgbClr val="FFFFFF"/>
                </a:solidFill>
              </a:rPr>
              <a:pPr algn="ctr" eaLnBrk="1" hangingPunct="1">
                <a:spcBef>
                  <a:spcPct val="0"/>
                </a:spcBef>
                <a:buFontTx/>
                <a:buNone/>
              </a:pPr>
              <a:t>50</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9F275060-E183-31C3-3FDD-FC91330AD93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0B9AD248-7E36-BFBD-09BB-F3EB5BC9D6AC}"/>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800F48-4734-45BD-BC21-819DA06CF529}"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D2016F64-45F0-32A7-9270-A382FCED4F74}"/>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A35E4CDE-69F2-AE46-1404-3CE937AE318B}"/>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EE2EB945-0127-E232-1DC6-E298E2ED2756}"/>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3332B411-3DA8-F842-266F-E8288DFD1803}"/>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94B9195B-B0EC-CB08-9255-58B47266E8A6}"/>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9AF5E077-B788-068E-20E2-966FD8097136}"/>
              </a:ext>
            </a:extLst>
          </p:cNvPr>
          <p:cNvSpPr txBox="1">
            <a:spLocks noChangeArrowheads="1"/>
          </p:cNvSpPr>
          <p:nvPr/>
        </p:nvSpPr>
        <p:spPr bwMode="auto">
          <a:xfrm>
            <a:off x="5435600" y="2420938"/>
            <a:ext cx="3708400" cy="523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rPr>
              <a:t>Jewish immigrants take possession of properties confiscated from Palestinians</a:t>
            </a:r>
            <a:endParaRPr lang="it-IT" altLang="it-CH" sz="14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AEF28C28-A354-3A18-01E0-6C388FC5D5F3}"/>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D11ED210-D170-49BB-D97A-755660620AD5}"/>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C549D9A3-525B-FFA0-E894-A5D540B151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81E85224-FC08-0F38-37E7-427DC55B4EF1}"/>
              </a:ext>
            </a:extLst>
          </p:cNvPr>
          <p:cNvSpPr>
            <a:spLocks noGrp="1"/>
          </p:cNvSpPr>
          <p:nvPr>
            <p:ph type="sldNum" sz="quarter" idx="12"/>
          </p:nvPr>
        </p:nvSpPr>
        <p:spPr>
          <a:xfrm>
            <a:off x="4498975" y="6215063"/>
            <a:ext cx="585788"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A48CB61-347E-449D-B85D-072AA811397F}" type="slidenum">
              <a:rPr lang="it-IT" altLang="it-CH" sz="1400" b="1" smtClean="0">
                <a:solidFill>
                  <a:srgbClr val="FFFFFF"/>
                </a:solidFill>
              </a:rPr>
              <a:pPr algn="ctr">
                <a:spcBef>
                  <a:spcPct val="0"/>
                </a:spcBef>
                <a:buFontTx/>
                <a:buNone/>
              </a:pPr>
              <a:t>52</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7D5A1643-007A-A8F3-94F9-C2FC932154B1}"/>
              </a:ext>
            </a:extLst>
          </p:cNvPr>
          <p:cNvPicPr>
            <a:picLocks noChangeAspect="1" noChangeArrowheads="1"/>
          </p:cNvPicPr>
          <p:nvPr/>
        </p:nvPicPr>
        <p:blipFill>
          <a:blip r:embed="rId3"/>
          <a:srcRect/>
          <a:stretch>
            <a:fillRect/>
          </a:stretch>
        </p:blipFill>
        <p:spPr bwMode="auto">
          <a:xfrm>
            <a:off x="285750" y="214313"/>
            <a:ext cx="39671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01D00606-EB3C-65EE-D146-BE1012F81278}"/>
              </a:ext>
            </a:extLst>
          </p:cNvPr>
          <p:cNvSpPr txBox="1">
            <a:spLocks noChangeArrowheads="1"/>
          </p:cNvSpPr>
          <p:nvPr/>
        </p:nvSpPr>
        <p:spPr bwMode="auto">
          <a:xfrm>
            <a:off x="395288" y="3167063"/>
            <a:ext cx="369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Palestinian villa confiscated by the Zionists in 1948.</a:t>
            </a:r>
            <a:endParaRPr lang="it-IT" altLang="it-CH" sz="1200">
              <a:solidFill>
                <a:srgbClr val="FFFFFF"/>
              </a:solidFill>
            </a:endParaRPr>
          </a:p>
        </p:txBody>
      </p:sp>
      <p:sp>
        <p:nvSpPr>
          <p:cNvPr id="186373" name="TextBox 5">
            <a:extLst>
              <a:ext uri="{FF2B5EF4-FFF2-40B4-BE49-F238E27FC236}">
                <a16:creationId xmlns:a16="http://schemas.microsoft.com/office/drawing/2014/main" id="{4E604EB8-8ABC-1601-3E85-6F6A0F16C9CC}"/>
              </a:ext>
            </a:extLst>
          </p:cNvPr>
          <p:cNvSpPr txBox="1">
            <a:spLocks noChangeArrowheads="1"/>
          </p:cNvSpPr>
          <p:nvPr/>
        </p:nvSpPr>
        <p:spPr bwMode="auto">
          <a:xfrm>
            <a:off x="4959350" y="496888"/>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a:solidFill>
                  <a:srgbClr val="FFFFFF"/>
                </a:solidFill>
              </a:rPr>
              <a:t>Katamon House in Jerusalem. Confiscated in 1948</a:t>
            </a:r>
          </a:p>
        </p:txBody>
      </p:sp>
      <p:pic>
        <p:nvPicPr>
          <p:cNvPr id="306183" name="Picture 8" descr="http://australiansforpalestine.com/wp-content/uploads/2009/08/Palestinina-house-in-Qatamon1.jpg">
            <a:extLst>
              <a:ext uri="{FF2B5EF4-FFF2-40B4-BE49-F238E27FC236}">
                <a16:creationId xmlns:a16="http://schemas.microsoft.com/office/drawing/2014/main" id="{3421D14B-40BD-3B15-53F5-A451C3DE7EAB}"/>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3328AFB4-1932-A1A4-D559-AE11C667662A}"/>
              </a:ext>
            </a:extLst>
          </p:cNvPr>
          <p:cNvSpPr txBox="1">
            <a:spLocks noChangeArrowheads="1"/>
          </p:cNvSpPr>
          <p:nvPr/>
        </p:nvSpPr>
        <p:spPr bwMode="auto">
          <a:xfrm>
            <a:off x="4483100" y="1901825"/>
            <a:ext cx="1500188" cy="1570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en-US" altLang="it-CH" sz="1600" b="1" dirty="0">
                <a:solidFill>
                  <a:schemeClr val="accent4">
                    <a:lumMod val="10000"/>
                  </a:schemeClr>
                </a:solidFill>
              </a:rPr>
              <a:t>The Zionists confiscate and occupy Palestinian properties</a:t>
            </a:r>
            <a:endParaRPr lang="it-IT" altLang="it-CH" sz="1600" b="1" dirty="0">
              <a:solidFill>
                <a:schemeClr val="accent4">
                  <a:lumMod val="10000"/>
                </a:schemeClr>
              </a:solidFill>
            </a:endParaRPr>
          </a:p>
        </p:txBody>
      </p:sp>
      <p:sp>
        <p:nvSpPr>
          <p:cNvPr id="186376" name="TextBox 10">
            <a:extLst>
              <a:ext uri="{FF2B5EF4-FFF2-40B4-BE49-F238E27FC236}">
                <a16:creationId xmlns:a16="http://schemas.microsoft.com/office/drawing/2014/main" id="{CCE92775-F597-D9AA-E5C9-C8EB67B05936}"/>
              </a:ext>
            </a:extLst>
          </p:cNvPr>
          <p:cNvSpPr txBox="1">
            <a:spLocks noChangeArrowheads="1"/>
          </p:cNvSpPr>
          <p:nvPr/>
        </p:nvSpPr>
        <p:spPr bwMode="auto">
          <a:xfrm>
            <a:off x="4279900" y="4368800"/>
            <a:ext cx="8620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Today the houses of Deir Yassin are inhabited by Zionists</a:t>
            </a:r>
            <a:endParaRPr lang="it-IT" altLang="it-CH" sz="1200">
              <a:solidFill>
                <a:srgbClr val="FFFFFF"/>
              </a:solidFill>
            </a:endParaRPr>
          </a:p>
        </p:txBody>
      </p:sp>
      <p:sp>
        <p:nvSpPr>
          <p:cNvPr id="161801" name="TextBox 11">
            <a:extLst>
              <a:ext uri="{FF2B5EF4-FFF2-40B4-BE49-F238E27FC236}">
                <a16:creationId xmlns:a16="http://schemas.microsoft.com/office/drawing/2014/main" id="{A9686130-89DC-F137-C0ED-DF80CB9012D3}"/>
              </a:ext>
            </a:extLst>
          </p:cNvPr>
          <p:cNvSpPr txBox="1">
            <a:spLocks noChangeArrowheads="1"/>
          </p:cNvSpPr>
          <p:nvPr/>
        </p:nvSpPr>
        <p:spPr bwMode="auto">
          <a:xfrm>
            <a:off x="6354763" y="3990975"/>
            <a:ext cx="2376487"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it-CH" altLang="it-CH" sz="1200" dirty="0" err="1">
                <a:solidFill>
                  <a:schemeClr val="accent4">
                    <a:lumMod val="10000"/>
                  </a:schemeClr>
                </a:solidFill>
              </a:rPr>
              <a:t>Palestinian</a:t>
            </a:r>
            <a:r>
              <a:rPr lang="it-CH" altLang="it-CH" sz="1200" dirty="0">
                <a:solidFill>
                  <a:schemeClr val="accent4">
                    <a:lumMod val="10000"/>
                  </a:schemeClr>
                </a:solidFill>
              </a:rPr>
              <a:t> house </a:t>
            </a:r>
            <a:r>
              <a:rPr lang="it-CH" altLang="it-CH" sz="1200" dirty="0" err="1">
                <a:solidFill>
                  <a:schemeClr val="accent4">
                    <a:lumMod val="10000"/>
                  </a:schemeClr>
                </a:solidFill>
              </a:rPr>
              <a:t>confiscated</a:t>
            </a:r>
            <a:endParaRPr lang="it-IT" altLang="it-CH" sz="1200" dirty="0">
              <a:solidFill>
                <a:schemeClr val="accent4">
                  <a:lumMod val="10000"/>
                </a:schemeClr>
              </a:solidFill>
            </a:endParaRPr>
          </a:p>
        </p:txBody>
      </p:sp>
      <p:pic>
        <p:nvPicPr>
          <p:cNvPr id="186378" name="Immagine 2">
            <a:extLst>
              <a:ext uri="{FF2B5EF4-FFF2-40B4-BE49-F238E27FC236}">
                <a16:creationId xmlns:a16="http://schemas.microsoft.com/office/drawing/2014/main" id="{B8FD0547-E4A8-C4D0-1522-E961718D4CC6}"/>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9A8BAF37-AA95-CDEA-A7C9-1A1E021A6A09}"/>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8" y="3790950"/>
            <a:ext cx="4017962" cy="2852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3297149B-B51C-59DE-4448-E6E0967382D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8DE277F2-A552-B29B-BA31-261678A8AB6E}"/>
              </a:ext>
            </a:extLst>
          </p:cNvPr>
          <p:cNvSpPr>
            <a:spLocks noGrp="1" noChangeArrowheads="1"/>
          </p:cNvSpPr>
          <p:nvPr>
            <p:ph type="sldNum" sz="quarter" idx="12"/>
          </p:nvPr>
        </p:nvSpPr>
        <p:spPr>
          <a:xfrm>
            <a:off x="7954963" y="5445125"/>
            <a:ext cx="654050" cy="56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51AAD8-4335-4DF2-9D74-8C5516D09FE8}" type="slidenum">
              <a:rPr lang="it-IT" altLang="en-US" sz="1400" b="1" smtClean="0">
                <a:solidFill>
                  <a:srgbClr val="FFFFFF"/>
                </a:solidFill>
              </a:rPr>
              <a:pPr>
                <a:spcBef>
                  <a:spcPct val="0"/>
                </a:spcBef>
                <a:buFontTx/>
                <a:buNone/>
              </a:pPr>
              <a:t>53</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3E064558-AF65-77B6-3E06-EF92FA690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07F64C77-2F06-10FB-4C3D-491B864D44A0}"/>
              </a:ext>
            </a:extLst>
          </p:cNvPr>
          <p:cNvSpPr txBox="1"/>
          <p:nvPr/>
        </p:nvSpPr>
        <p:spPr>
          <a:xfrm flipH="1">
            <a:off x="1189038" y="5292725"/>
            <a:ext cx="6765925"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1935 - Talbiya. This Jerusalem suburb of a wealthy Arab-Christian community was usurped by the Zionists in 1948</a:t>
            </a:r>
          </a:p>
        </p:txBody>
      </p:sp>
      <p:sp>
        <p:nvSpPr>
          <p:cNvPr id="188421" name="Rettangolo 5">
            <a:extLst>
              <a:ext uri="{FF2B5EF4-FFF2-40B4-BE49-F238E27FC236}">
                <a16:creationId xmlns:a16="http://schemas.microsoft.com/office/drawing/2014/main" id="{9E008249-1B6B-65E3-F30D-23634A7B637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AD280B9E-DEBC-3B31-8816-C8CF4F960BCD}"/>
              </a:ext>
            </a:extLst>
          </p:cNvPr>
          <p:cNvSpPr txBox="1">
            <a:spLocks noChangeArrowheads="1"/>
          </p:cNvSpPr>
          <p:nvPr/>
        </p:nvSpPr>
        <p:spPr bwMode="auto">
          <a:xfrm>
            <a:off x="2195513" y="6057900"/>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Zionist propaganda claims that Palestinians lived in tents.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5013CAD4-975D-E549-4183-3C2F8EFB51C8}"/>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117AD0C6-F2E1-2BE3-A5ED-B708EE12FAC6}"/>
              </a:ext>
            </a:extLst>
          </p:cNvPr>
          <p:cNvSpPr txBox="1">
            <a:spLocks noChangeArrowheads="1"/>
          </p:cNvSpPr>
          <p:nvPr/>
        </p:nvSpPr>
        <p:spPr bwMode="auto">
          <a:xfrm>
            <a:off x="179388" y="2130425"/>
            <a:ext cx="3338512" cy="19542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 </a:t>
            </a:r>
            <a:r>
              <a:rPr lang="en-US" altLang="it-CH" sz="2400" b="1" dirty="0">
                <a:solidFill>
                  <a:schemeClr val="accent4">
                    <a:lumMod val="10000"/>
                  </a:schemeClr>
                </a:solidFill>
              </a:rPr>
              <a:t>The UN creates UNRWA, an agency for aid to Palestinian refugees.</a:t>
            </a:r>
            <a:endParaRPr lang="fr-CH" altLang="it-CH" sz="2400" b="1" dirty="0">
              <a:solidFill>
                <a:schemeClr val="accent4">
                  <a:lumMod val="10000"/>
                </a:schemeClr>
              </a:solidFill>
            </a:endParaRPr>
          </a:p>
          <a:p>
            <a:pPr algn="ctr" eaLnBrk="1" hangingPunct="1">
              <a:spcBef>
                <a:spcPct val="50000"/>
              </a:spcBef>
              <a:buFontTx/>
              <a:buNone/>
              <a:defRPr/>
            </a:pPr>
            <a:r>
              <a:rPr lang="en-US" altLang="it-CH" sz="1400" b="1" dirty="0">
                <a:solidFill>
                  <a:schemeClr val="accent4">
                    <a:lumMod val="10000"/>
                  </a:schemeClr>
                </a:solidFill>
              </a:rPr>
              <a:t>UNRWA began his activity in 1950</a:t>
            </a:r>
          </a:p>
        </p:txBody>
      </p:sp>
      <p:pic>
        <p:nvPicPr>
          <p:cNvPr id="161797" name="Picture 4">
            <a:extLst>
              <a:ext uri="{FF2B5EF4-FFF2-40B4-BE49-F238E27FC236}">
                <a16:creationId xmlns:a16="http://schemas.microsoft.com/office/drawing/2014/main" id="{279B5334-1302-8AB7-C6F3-07990C8EA3B3}"/>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35A12554-6646-7E0F-BB29-61D04C19DE77}"/>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0607F3C0-EA9C-1501-BEED-4C5D3FB1DF9C}"/>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EAFAB70F-4255-05C1-48ED-6F0C6B7E7F81}"/>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D725EED0-B35A-01D5-2B05-5CBA2636C140}"/>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92C4F729-EBB2-28CD-C509-A2B8B59C43B7}"/>
              </a:ext>
            </a:extLst>
          </p:cNvPr>
          <p:cNvPicPr>
            <a:picLocks noChangeAspect="1" noChangeArrowheads="1"/>
          </p:cNvPicPr>
          <p:nvPr/>
        </p:nvPicPr>
        <p:blipFill>
          <a:blip r:embed="rId9">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043D77DB-1EEA-22B1-9F38-20718A6F2C4B}"/>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5" name="Slide Number Placeholder 3">
            <a:extLst>
              <a:ext uri="{FF2B5EF4-FFF2-40B4-BE49-F238E27FC236}">
                <a16:creationId xmlns:a16="http://schemas.microsoft.com/office/drawing/2014/main" id="{7054CF8F-EC83-891B-3457-9B086E358068}"/>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C7CB9B-2C40-498A-9D12-A81643F07A02}"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sp>
        <p:nvSpPr>
          <p:cNvPr id="190476" name="Rettangolo 1">
            <a:extLst>
              <a:ext uri="{FF2B5EF4-FFF2-40B4-BE49-F238E27FC236}">
                <a16:creationId xmlns:a16="http://schemas.microsoft.com/office/drawing/2014/main" id="{6F2E8571-A841-46EE-9A99-F6A290B094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DBB6CCFF-9919-4D34-AA71-595EE5E668B4}"/>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AF59A-FFFE-48C0-AFBC-842E4C12346F}" type="slidenum">
              <a:rPr lang="it-IT" altLang="it-CH" sz="1400" b="1" smtClean="0"/>
              <a:pPr>
                <a:spcBef>
                  <a:spcPct val="0"/>
                </a:spcBef>
                <a:buFontTx/>
                <a:buNone/>
              </a:pPr>
              <a:t>55</a:t>
            </a:fld>
            <a:endParaRPr lang="it-IT" altLang="it-CH" sz="1400" b="1"/>
          </a:p>
        </p:txBody>
      </p:sp>
      <p:sp>
        <p:nvSpPr>
          <p:cNvPr id="198660" name="Text Box 3">
            <a:extLst>
              <a:ext uri="{FF2B5EF4-FFF2-40B4-BE49-F238E27FC236}">
                <a16:creationId xmlns:a16="http://schemas.microsoft.com/office/drawing/2014/main" id="{D3257DAD-4290-E119-A395-5DA02CB200F8}"/>
              </a:ext>
            </a:extLst>
          </p:cNvPr>
          <p:cNvSpPr txBox="1">
            <a:spLocks noChangeArrowheads="1"/>
          </p:cNvSpPr>
          <p:nvPr/>
        </p:nvSpPr>
        <p:spPr bwMode="auto">
          <a:xfrm>
            <a:off x="4981575" y="1042988"/>
            <a:ext cx="3168650" cy="7381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Yasser Arafat</a:t>
            </a:r>
            <a:r>
              <a:rPr lang="it-IT" altLang="it-CH" sz="2400" b="1" dirty="0">
                <a:solidFill>
                  <a:schemeClr val="accent4">
                    <a:lumMod val="10000"/>
                  </a:schemeClr>
                </a:solidFill>
                <a:latin typeface="Bookman Old Style" panose="02050604050505020204" pitchFamily="18" charset="0"/>
              </a:rPr>
              <a:t> </a:t>
            </a:r>
            <a:r>
              <a:rPr lang="it-IT" altLang="it-CH" sz="1400" b="1" dirty="0">
                <a:solidFill>
                  <a:schemeClr val="accent4">
                    <a:lumMod val="10000"/>
                  </a:schemeClr>
                </a:solidFill>
              </a:rPr>
              <a:t>(</a:t>
            </a:r>
            <a:r>
              <a:rPr lang="it-IT" altLang="it-CH" sz="1400" b="1" dirty="0" err="1">
                <a:solidFill>
                  <a:schemeClr val="accent4">
                    <a:lumMod val="10000"/>
                  </a:schemeClr>
                </a:solidFill>
              </a:rPr>
              <a:t>charismatic</a:t>
            </a:r>
            <a:r>
              <a:rPr lang="it-IT" altLang="it-CH" sz="1400" b="1" dirty="0">
                <a:solidFill>
                  <a:schemeClr val="accent4">
                    <a:lumMod val="10000"/>
                  </a:schemeClr>
                </a:solidFill>
              </a:rPr>
              <a:t> </a:t>
            </a:r>
            <a:r>
              <a:rPr lang="it-IT" altLang="it-CH" sz="1400" b="1" dirty="0" err="1">
                <a:solidFill>
                  <a:schemeClr val="accent4">
                    <a:lumMod val="10000"/>
                  </a:schemeClr>
                </a:solidFill>
              </a:rPr>
              <a:t>Palestinian</a:t>
            </a:r>
            <a:r>
              <a:rPr lang="it-IT" altLang="it-CH" sz="1400" b="1" dirty="0">
                <a:solidFill>
                  <a:schemeClr val="accent4">
                    <a:lumMod val="10000"/>
                  </a:schemeClr>
                </a:solidFill>
              </a:rPr>
              <a:t> leader)</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B8BCAC29-B0BE-A669-2DDC-E3D623844BD0}"/>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E932BEAE-F352-06CB-42A4-C52ACAF9AF4B}"/>
              </a:ext>
            </a:extLst>
          </p:cNvPr>
          <p:cNvSpPr txBox="1">
            <a:spLocks noChangeArrowheads="1"/>
          </p:cNvSpPr>
          <p:nvPr/>
        </p:nvSpPr>
        <p:spPr bwMode="auto">
          <a:xfrm>
            <a:off x="4897438" y="2565400"/>
            <a:ext cx="3336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Founds the Fatah party</a:t>
            </a:r>
          </a:p>
          <a:p>
            <a:pPr>
              <a:spcBef>
                <a:spcPct val="0"/>
              </a:spcBef>
              <a:buFontTx/>
              <a:buNone/>
            </a:pPr>
            <a:endParaRPr lang="en-US" altLang="en-US" sz="1800"/>
          </a:p>
          <a:p>
            <a:pPr>
              <a:spcBef>
                <a:spcPct val="0"/>
              </a:spcBef>
              <a:buFontTx/>
              <a:buNone/>
            </a:pPr>
            <a:r>
              <a:rPr lang="en-US" altLang="en-US" sz="1800"/>
              <a:t>President of the PLO, Palestine Liberation Organization</a:t>
            </a:r>
          </a:p>
          <a:p>
            <a:pPr>
              <a:spcBef>
                <a:spcPct val="0"/>
              </a:spcBef>
              <a:buFontTx/>
              <a:buNone/>
            </a:pPr>
            <a:endParaRPr lang="en-US" altLang="en-US" sz="1800"/>
          </a:p>
          <a:p>
            <a:pPr>
              <a:spcBef>
                <a:spcPct val="0"/>
              </a:spcBef>
              <a:buFontTx/>
              <a:buNone/>
            </a:pPr>
            <a:r>
              <a:rPr lang="en-US" altLang="en-US" sz="1800"/>
              <a:t>First president of the Palestinian National Authority</a:t>
            </a:r>
          </a:p>
        </p:txBody>
      </p:sp>
      <p:sp>
        <p:nvSpPr>
          <p:cNvPr id="192518" name="Rettangolo 1">
            <a:extLst>
              <a:ext uri="{FF2B5EF4-FFF2-40B4-BE49-F238E27FC236}">
                <a16:creationId xmlns:a16="http://schemas.microsoft.com/office/drawing/2014/main" id="{FF482C6C-99ED-47D1-A694-689B19C6979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A1D03828-9D58-18F9-A3ED-4E9001E916D9}"/>
              </a:ext>
            </a:extLst>
          </p:cNvPr>
          <p:cNvSpPr>
            <a:spLocks noGrp="1"/>
          </p:cNvSpPr>
          <p:nvPr>
            <p:ph type="sldNum" sz="quarter" idx="12"/>
          </p:nvPr>
        </p:nvSpPr>
        <p:spPr>
          <a:xfrm>
            <a:off x="8345488" y="5018088"/>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77BA9E-0DAC-47BD-B4E0-7E5EB6CF284D}"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6EF56883-95B9-8B68-08DF-97E021F48236}"/>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F1B5C8F3-6749-BEFD-9B3F-952F5A35AA68}"/>
              </a:ext>
            </a:extLst>
          </p:cNvPr>
          <p:cNvSpPr txBox="1">
            <a:spLocks noChangeArrowheads="1"/>
          </p:cNvSpPr>
          <p:nvPr/>
        </p:nvSpPr>
        <p:spPr bwMode="auto">
          <a:xfrm>
            <a:off x="654050" y="5661025"/>
            <a:ext cx="7697788" cy="400050"/>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1950 - 1970</a:t>
            </a:r>
            <a:r>
              <a:rPr lang="fr-CH" altLang="it-CH" sz="1800" b="1" dirty="0">
                <a:solidFill>
                  <a:schemeClr val="accent4">
                    <a:lumMod val="10000"/>
                  </a:schemeClr>
                </a:solidFill>
              </a:rPr>
              <a:t>   </a:t>
            </a:r>
            <a:r>
              <a:rPr lang="en-US" altLang="it-CH" sz="1800" b="1" dirty="0">
                <a:solidFill>
                  <a:schemeClr val="accent4">
                    <a:lumMod val="10000"/>
                  </a:schemeClr>
                </a:solidFill>
              </a:rPr>
              <a:t>The Palestinian resistance. For Israel it is "terrorism“.</a:t>
            </a:r>
            <a:endParaRPr lang="it-IT" altLang="it-CH" sz="1000" b="1" dirty="0">
              <a:solidFill>
                <a:srgbClr val="FFFFFF"/>
              </a:solidFill>
            </a:endParaRPr>
          </a:p>
        </p:txBody>
      </p:sp>
      <p:sp>
        <p:nvSpPr>
          <p:cNvPr id="194565" name="Rettangolo 1">
            <a:extLst>
              <a:ext uri="{FF2B5EF4-FFF2-40B4-BE49-F238E27FC236}">
                <a16:creationId xmlns:a16="http://schemas.microsoft.com/office/drawing/2014/main" id="{B78EE821-B13D-1297-2820-3B7DE22A9F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4C2DA814-6485-8EC6-9EF3-87B666EF46F9}"/>
              </a:ext>
            </a:extLst>
          </p:cNvPr>
          <p:cNvSpPr>
            <a:spLocks noGrp="1"/>
          </p:cNvSpPr>
          <p:nvPr>
            <p:ph type="sldNum" sz="quarter" idx="12"/>
          </p:nvPr>
        </p:nvSpPr>
        <p:spPr>
          <a:xfrm>
            <a:off x="8174038" y="3021013"/>
            <a:ext cx="508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E1E1F-A7E1-4AF9-930F-ADB4F8C55242}"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338947" name="Picture 2" descr="qibya 14 ott 1953">
            <a:extLst>
              <a:ext uri="{FF2B5EF4-FFF2-40B4-BE49-F238E27FC236}">
                <a16:creationId xmlns:a16="http://schemas.microsoft.com/office/drawing/2014/main" id="{451AA312-3C64-EF2D-D65D-9BEF1095296A}"/>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1F4BD39C-934F-CA5F-A363-910809FD0F4A}"/>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C09723DF-C277-30AC-E835-F56C76706730}"/>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D2CDE076-531D-11D7-AC70-5254AC0FC98E}"/>
              </a:ext>
            </a:extLst>
          </p:cNvPr>
          <p:cNvSpPr txBox="1">
            <a:spLocks noChangeArrowheads="1"/>
          </p:cNvSpPr>
          <p:nvPr/>
        </p:nvSpPr>
        <p:spPr bwMode="auto">
          <a:xfrm>
            <a:off x="5873750" y="2881313"/>
            <a:ext cx="216217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 bloody </a:t>
            </a:r>
            <a:r>
              <a:rPr lang="en-GB" altLang="it-CH" sz="1800" b="1" dirty="0">
                <a:solidFill>
                  <a:schemeClr val="accent4">
                    <a:lumMod val="10000"/>
                  </a:schemeClr>
                </a:solidFill>
              </a:rPr>
              <a:t>retaliatory</a:t>
            </a:r>
            <a:r>
              <a:rPr lang="fr-CH" altLang="it-CH" sz="1800" b="1" dirty="0">
                <a:solidFill>
                  <a:schemeClr val="accent4">
                    <a:lumMod val="10000"/>
                  </a:schemeClr>
                </a:solidFill>
              </a:rPr>
              <a:t> </a:t>
            </a:r>
            <a:r>
              <a:rPr lang="fr-CH" altLang="it-CH" sz="1800" b="1" dirty="0" err="1">
                <a:solidFill>
                  <a:schemeClr val="accent4">
                    <a:lumMod val="10000"/>
                  </a:schemeClr>
                </a:solidFill>
              </a:rPr>
              <a:t>acts</a:t>
            </a:r>
            <a:endParaRPr lang="it-IT" altLang="it-CH" sz="1800" b="1" dirty="0">
              <a:solidFill>
                <a:schemeClr val="accent4">
                  <a:lumMod val="10000"/>
                </a:schemeClr>
              </a:solidFill>
            </a:endParaRPr>
          </a:p>
        </p:txBody>
      </p:sp>
      <p:sp>
        <p:nvSpPr>
          <p:cNvPr id="196615" name="Text Box 10">
            <a:extLst>
              <a:ext uri="{FF2B5EF4-FFF2-40B4-BE49-F238E27FC236}">
                <a16:creationId xmlns:a16="http://schemas.microsoft.com/office/drawing/2014/main" id="{D04EEF74-504A-0C80-70F1-336B0C60C0B9}"/>
              </a:ext>
            </a:extLst>
          </p:cNvPr>
          <p:cNvSpPr txBox="1">
            <a:spLocks noChangeArrowheads="1"/>
          </p:cNvSpPr>
          <p:nvPr/>
        </p:nvSpPr>
        <p:spPr bwMode="auto">
          <a:xfrm>
            <a:off x="684213" y="6094413"/>
            <a:ext cx="3743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houses of Qibya were blown up </a:t>
            </a:r>
            <a:r>
              <a:rPr lang="en-GB" altLang="it-CH" sz="1000" b="1">
                <a:solidFill>
                  <a:srgbClr val="000000"/>
                </a:solidFill>
              </a:rPr>
              <a:t>during</a:t>
            </a:r>
            <a:r>
              <a:rPr lang="fr-CH" altLang="it-CH" sz="1000" b="1">
                <a:solidFill>
                  <a:srgbClr val="000000"/>
                </a:solidFill>
              </a:rPr>
              <a:t> the night even               if they were </a:t>
            </a:r>
            <a:r>
              <a:rPr lang="en-GB" altLang="it-CH" sz="1000" b="1">
                <a:solidFill>
                  <a:srgbClr val="000000"/>
                </a:solidFill>
              </a:rPr>
              <a:t>inhabited</a:t>
            </a:r>
            <a:r>
              <a:rPr lang="fr-CH" altLang="it-CH" sz="1000" b="1">
                <a:solidFill>
                  <a:srgbClr val="000000"/>
                </a:solidFill>
              </a:rPr>
              <a:t>. About 70 people were killed.</a:t>
            </a:r>
            <a:endParaRPr lang="it-IT" altLang="it-CH" sz="1000" b="1">
              <a:solidFill>
                <a:srgbClr val="000000"/>
              </a:solidFill>
            </a:endParaRPr>
          </a:p>
        </p:txBody>
      </p:sp>
      <p:pic>
        <p:nvPicPr>
          <p:cNvPr id="338953" name="Picture 11" descr="1955 l'unità 101">
            <a:extLst>
              <a:ext uri="{FF2B5EF4-FFF2-40B4-BE49-F238E27FC236}">
                <a16:creationId xmlns:a16="http://schemas.microsoft.com/office/drawing/2014/main" id="{6CD0E423-BE51-DFCD-AD1F-A34655491659}"/>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0736A9BA-B51D-5035-CD1D-4A595A869D9A}"/>
              </a:ext>
            </a:extLst>
          </p:cNvPr>
          <p:cNvSpPr txBox="1">
            <a:spLocks noChangeArrowheads="1"/>
          </p:cNvSpPr>
          <p:nvPr/>
        </p:nvSpPr>
        <p:spPr bwMode="auto">
          <a:xfrm>
            <a:off x="5873750" y="2481263"/>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Members infamous Unit 101</a:t>
            </a:r>
            <a:endParaRPr lang="it-IT" altLang="it-CH" sz="1200" b="1"/>
          </a:p>
        </p:txBody>
      </p:sp>
      <p:sp>
        <p:nvSpPr>
          <p:cNvPr id="196618" name="Text Box 8">
            <a:extLst>
              <a:ext uri="{FF2B5EF4-FFF2-40B4-BE49-F238E27FC236}">
                <a16:creationId xmlns:a16="http://schemas.microsoft.com/office/drawing/2014/main" id="{B9C71B40-1B61-A942-9756-E325B169AC1F}"/>
              </a:ext>
            </a:extLst>
          </p:cNvPr>
          <p:cNvSpPr txBox="1">
            <a:spLocks noChangeArrowheads="1"/>
          </p:cNvSpPr>
          <p:nvPr/>
        </p:nvSpPr>
        <p:spPr bwMode="auto">
          <a:xfrm>
            <a:off x="5219700" y="3759200"/>
            <a:ext cx="354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The massacre of Qibya, West Bank                              14-15 </a:t>
            </a:r>
            <a:r>
              <a:rPr lang="en-GB" altLang="it-CH" sz="1200" b="1">
                <a:solidFill>
                  <a:srgbClr val="FFFFFF"/>
                </a:solidFill>
              </a:rPr>
              <a:t>October</a:t>
            </a:r>
            <a:r>
              <a:rPr lang="fr-CH" altLang="it-CH" sz="1200" b="1">
                <a:solidFill>
                  <a:srgbClr val="FFFFFF"/>
                </a:solidFill>
              </a:rPr>
              <a:t> </a:t>
            </a:r>
            <a:r>
              <a:rPr lang="fr-CH" altLang="it-CH" sz="1200" b="1"/>
              <a:t>1953</a:t>
            </a:r>
            <a:r>
              <a:rPr lang="fr-CH" altLang="it-CH" sz="1200" b="1">
                <a:solidFill>
                  <a:srgbClr val="FFFFFF"/>
                </a:solidFill>
              </a:rPr>
              <a:t>.  </a:t>
            </a:r>
          </a:p>
        </p:txBody>
      </p:sp>
      <p:sp>
        <p:nvSpPr>
          <p:cNvPr id="13" name="Rettangolo 12">
            <a:extLst>
              <a:ext uri="{FF2B5EF4-FFF2-40B4-BE49-F238E27FC236}">
                <a16:creationId xmlns:a16="http://schemas.microsoft.com/office/drawing/2014/main" id="{E21076C0-52B5-2744-DC0B-F1E5C994AD1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90FE8A71-FFD7-8A29-9C7D-975120EE3C14}"/>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8DB9E-D4BE-4A0D-9551-E9FBEC73C417}" type="slidenum">
              <a:rPr lang="it-IT" altLang="it-CH" sz="1400" b="1" smtClean="0">
                <a:solidFill>
                  <a:srgbClr val="FFFFFF"/>
                </a:solidFill>
              </a:rPr>
              <a:pPr>
                <a:spcBef>
                  <a:spcPct val="0"/>
                </a:spcBef>
                <a:buFontTx/>
                <a:buNone/>
              </a:pPr>
              <a:t>58</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26E5C4CD-7E3B-0272-E54B-3E27BB1D1932}"/>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6BA3A782-6216-C877-6008-3B19FBACD67A}"/>
              </a:ext>
            </a:extLst>
          </p:cNvPr>
          <p:cNvSpPr txBox="1">
            <a:spLocks noChangeArrowheads="1"/>
          </p:cNvSpPr>
          <p:nvPr/>
        </p:nvSpPr>
        <p:spPr bwMode="auto">
          <a:xfrm>
            <a:off x="5353050" y="3059113"/>
            <a:ext cx="338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Israel conquers the Sinai, the West Bank with East Jerusalem, the Gaza Strip and part of the Golan Heights.</a:t>
            </a:r>
            <a:endParaRPr lang="fr-CH" altLang="it-CH" sz="1400">
              <a:solidFill>
                <a:srgbClr val="FFFFFF"/>
              </a:solidFill>
            </a:endParaRPr>
          </a:p>
        </p:txBody>
      </p:sp>
      <p:sp>
        <p:nvSpPr>
          <p:cNvPr id="198661" name="Text Box 5">
            <a:extLst>
              <a:ext uri="{FF2B5EF4-FFF2-40B4-BE49-F238E27FC236}">
                <a16:creationId xmlns:a16="http://schemas.microsoft.com/office/drawing/2014/main" id="{B282C698-7AD1-A0C5-DA99-DC67DABD005D}"/>
              </a:ext>
            </a:extLst>
          </p:cNvPr>
          <p:cNvSpPr txBox="1">
            <a:spLocks noChangeArrowheads="1"/>
          </p:cNvSpPr>
          <p:nvPr/>
        </p:nvSpPr>
        <p:spPr bwMode="auto">
          <a:xfrm>
            <a:off x="4386263" y="4724400"/>
            <a:ext cx="882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The dream of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17F63EBE-F7FF-3FDC-1446-520E630F7018}"/>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0725C05B-F7ED-D14F-BF05-A9A907881326}"/>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46FFE946-ABAC-4278-F647-76F120AA63D1}"/>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2EA87A4-3FCD-AD12-1699-AC8D0ADD069D}"/>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12A5A885-668C-E7BB-A191-506C099562CB}"/>
              </a:ext>
            </a:extLst>
          </p:cNvPr>
          <p:cNvSpPr txBox="1">
            <a:spLocks noChangeArrowheads="1"/>
          </p:cNvSpPr>
          <p:nvPr/>
        </p:nvSpPr>
        <p:spPr bwMode="auto">
          <a:xfrm>
            <a:off x="4124325" y="1047750"/>
            <a:ext cx="1146175" cy="1600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Six </a:t>
            </a:r>
            <a:r>
              <a:rPr lang="fr-CH" altLang="it-CH" sz="2000" b="1" dirty="0" err="1">
                <a:solidFill>
                  <a:schemeClr val="accent4">
                    <a:lumMod val="10000"/>
                  </a:schemeClr>
                </a:solidFill>
                <a:cs typeface="Arial" charset="0"/>
              </a:rPr>
              <a:t>days</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war</a:t>
            </a:r>
            <a:endParaRPr lang="it-IT" altLang="it-CH" sz="20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1C7589B2-A3ED-7783-BC96-5A00685C0E4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136F2ECB-1DEB-B59F-B39B-CE2453AC02B6}"/>
              </a:ext>
            </a:extLst>
          </p:cNvPr>
          <p:cNvSpPr>
            <a:spLocks noGrp="1"/>
          </p:cNvSpPr>
          <p:nvPr>
            <p:ph type="sldNum" sz="quarter" idx="12"/>
          </p:nvPr>
        </p:nvSpPr>
        <p:spPr>
          <a:xfrm>
            <a:off x="6870700" y="4897438"/>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6E7B3A-EB6D-49F1-8EF8-B111661E972D}"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169987" name="Picture 2" descr="ponte allenby 1967">
            <a:extLst>
              <a:ext uri="{FF2B5EF4-FFF2-40B4-BE49-F238E27FC236}">
                <a16:creationId xmlns:a16="http://schemas.microsoft.com/office/drawing/2014/main" id="{8CD159FD-C83A-2C8C-21E2-B0B600EB78B5}"/>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7BEF5A09-8F26-7A42-EB78-615FA6FA6CB8}"/>
              </a:ext>
            </a:extLst>
          </p:cNvPr>
          <p:cNvSpPr txBox="1">
            <a:spLocks noChangeArrowheads="1"/>
          </p:cNvSpPr>
          <p:nvPr/>
        </p:nvSpPr>
        <p:spPr bwMode="auto">
          <a:xfrm>
            <a:off x="5867400" y="2781300"/>
            <a:ext cx="2449513" cy="1908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ct val="50000"/>
              </a:spcBef>
              <a:buFontTx/>
              <a:buNone/>
              <a:defRPr/>
            </a:pPr>
            <a:r>
              <a:rPr lang="en-US" altLang="it-CH" sz="2000" b="1" dirty="0">
                <a:solidFill>
                  <a:schemeClr val="accent4">
                    <a:lumMod val="10000"/>
                  </a:schemeClr>
                </a:solidFill>
                <a:cs typeface="Arial" charset="0"/>
              </a:rPr>
              <a:t>The Israelis drive out another 500’000 Palestinians</a:t>
            </a:r>
            <a:endParaRPr lang="it-IT" altLang="it-CH" sz="2000" b="1" dirty="0">
              <a:solidFill>
                <a:schemeClr val="accent4">
                  <a:lumMod val="10000"/>
                </a:schemeClr>
              </a:solidFill>
              <a:cs typeface="Arial" charset="0"/>
            </a:endParaRPr>
          </a:p>
        </p:txBody>
      </p:sp>
      <p:sp>
        <p:nvSpPr>
          <p:cNvPr id="200709" name="Text Box 4">
            <a:extLst>
              <a:ext uri="{FF2B5EF4-FFF2-40B4-BE49-F238E27FC236}">
                <a16:creationId xmlns:a16="http://schemas.microsoft.com/office/drawing/2014/main" id="{3C2D68C1-589A-087C-38E8-7905F08498C6}"/>
              </a:ext>
            </a:extLst>
          </p:cNvPr>
          <p:cNvSpPr txBox="1">
            <a:spLocks noChangeArrowheads="1"/>
          </p:cNvSpPr>
          <p:nvPr/>
        </p:nvSpPr>
        <p:spPr bwMode="auto">
          <a:xfrm>
            <a:off x="4932363" y="5373688"/>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Photo: to take refuge in Jordan, Palestinian refugees must abandon everything and cross the Jordan River on the semi-destroyed Allenby Bridge. For many of them it is the third exodus and the third time that they have lost everything.</a:t>
            </a:r>
            <a:endParaRPr lang="it-IT" altLang="it-CH" sz="1200">
              <a:solidFill>
                <a:srgbClr val="FFFFFF"/>
              </a:solidFill>
            </a:endParaRPr>
          </a:p>
        </p:txBody>
      </p:sp>
      <p:pic>
        <p:nvPicPr>
          <p:cNvPr id="169990" name="Picture 5" descr="profughi 1967">
            <a:extLst>
              <a:ext uri="{FF2B5EF4-FFF2-40B4-BE49-F238E27FC236}">
                <a16:creationId xmlns:a16="http://schemas.microsoft.com/office/drawing/2014/main" id="{09CF0038-8E6A-68B5-783C-EC7439CBDC96}"/>
              </a:ext>
            </a:extLst>
          </p:cNvPr>
          <p:cNvPicPr>
            <a:picLocks noChangeAspect="1" noChangeArrowheads="1"/>
          </p:cNvPicPr>
          <p:nvPr/>
        </p:nvPicPr>
        <p:blipFill>
          <a:blip r:embed="rId4">
            <a:lum bright="-16000" contrast="14000"/>
          </a:blip>
          <a:srcRect/>
          <a:stretch>
            <a:fillRect/>
          </a:stretch>
        </p:blipFill>
        <p:spPr bwMode="auto">
          <a:xfrm>
            <a:off x="5940425" y="260350"/>
            <a:ext cx="2843213" cy="1989138"/>
          </a:xfrm>
          <a:prstGeom prst="rect">
            <a:avLst/>
          </a:prstGeom>
          <a:ln w="28575">
            <a:solidFill>
              <a:schemeClr val="tx1"/>
            </a:solidFill>
          </a:ln>
          <a:effectLst>
            <a:outerShdw blurRad="292100" dist="139700" dir="2700000" algn="tl" rotWithShape="0">
              <a:srgbClr val="333333">
                <a:alpha val="65000"/>
              </a:srgbClr>
            </a:outerShdw>
          </a:effectLst>
        </p:spPr>
      </p:pic>
      <p:sp>
        <p:nvSpPr>
          <p:cNvPr id="200711" name="Text Box 6">
            <a:extLst>
              <a:ext uri="{FF2B5EF4-FFF2-40B4-BE49-F238E27FC236}">
                <a16:creationId xmlns:a16="http://schemas.microsoft.com/office/drawing/2014/main" id="{12AB6D33-080D-B823-B9BF-E7E26AC74F12}"/>
              </a:ext>
            </a:extLst>
          </p:cNvPr>
          <p:cNvSpPr txBox="1">
            <a:spLocks noChangeArrowheads="1"/>
          </p:cNvSpPr>
          <p:nvPr/>
        </p:nvSpPr>
        <p:spPr bwMode="auto">
          <a:xfrm>
            <a:off x="4859338" y="900113"/>
            <a:ext cx="1008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Columns of Palestinian refugees</a:t>
            </a:r>
            <a:endParaRPr lang="it-IT" altLang="it-CH" sz="1200" b="1">
              <a:solidFill>
                <a:srgbClr val="FFFFFF"/>
              </a:solidFill>
            </a:endParaRPr>
          </a:p>
        </p:txBody>
      </p:sp>
      <p:sp>
        <p:nvSpPr>
          <p:cNvPr id="200712" name="Rettangolo 1">
            <a:extLst>
              <a:ext uri="{FF2B5EF4-FFF2-40B4-BE49-F238E27FC236}">
                <a16:creationId xmlns:a16="http://schemas.microsoft.com/office/drawing/2014/main" id="{D0DBDDDA-4199-DF4B-51FE-9C8EEDA2F1F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C613CE05-B64C-C855-9C70-C5762FBC2F1E}"/>
              </a:ext>
            </a:extLst>
          </p:cNvPr>
          <p:cNvSpPr>
            <a:spLocks noGrp="1"/>
          </p:cNvSpPr>
          <p:nvPr>
            <p:ph type="sldNum" sz="quarter" idx="12"/>
          </p:nvPr>
        </p:nvSpPr>
        <p:spPr>
          <a:xfrm>
            <a:off x="8472488" y="3986213"/>
            <a:ext cx="41910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368431-6B24-491F-A089-9200EA7767B0}" type="slidenum">
              <a:rPr lang="it-IT" altLang="it-CH" sz="1400" smtClean="0">
                <a:solidFill>
                  <a:srgbClr val="FFFFFF"/>
                </a:solidFill>
              </a:rPr>
              <a:pPr>
                <a:spcBef>
                  <a:spcPct val="0"/>
                </a:spcBef>
                <a:buFontTx/>
                <a:buNone/>
              </a:pPr>
              <a:t>6</a:t>
            </a:fld>
            <a:endParaRPr lang="it-IT" altLang="it-CH" sz="1400">
              <a:solidFill>
                <a:srgbClr val="FFFFFF"/>
              </a:solidFill>
            </a:endParaRPr>
          </a:p>
        </p:txBody>
      </p:sp>
      <p:pic>
        <p:nvPicPr>
          <p:cNvPr id="126979" name="Picture 6" descr="C:\Users\Enrico\Desktop\Haifa jpeg.jpg">
            <a:extLst>
              <a:ext uri="{FF2B5EF4-FFF2-40B4-BE49-F238E27FC236}">
                <a16:creationId xmlns:a16="http://schemas.microsoft.com/office/drawing/2014/main" id="{63146567-C761-84C4-A058-40C8936BEB93}"/>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89F37242-15CC-EBB9-187D-0CCB49FED70B}"/>
              </a:ext>
            </a:extLst>
          </p:cNvPr>
          <p:cNvSpPr txBox="1">
            <a:spLocks noChangeArrowheads="1"/>
          </p:cNvSpPr>
          <p:nvPr/>
        </p:nvSpPr>
        <p:spPr bwMode="auto">
          <a:xfrm>
            <a:off x="7235825" y="3986213"/>
            <a:ext cx="8636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endParaRPr lang="it-IT" altLang="it-CH" dirty="0"/>
          </a:p>
        </p:txBody>
      </p:sp>
      <p:pic>
        <p:nvPicPr>
          <p:cNvPr id="126981" name="Picture 7" descr="C:\Users\Enrico\Desktop\Acre jpeg.jpg">
            <a:extLst>
              <a:ext uri="{FF2B5EF4-FFF2-40B4-BE49-F238E27FC236}">
                <a16:creationId xmlns:a16="http://schemas.microsoft.com/office/drawing/2014/main" id="{6A827973-31B6-BE65-2893-B4D3342D84A4}"/>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F3A4B5E8-7C37-C5D7-8F14-87A38A7ABA0D}"/>
              </a:ext>
            </a:extLst>
          </p:cNvPr>
          <p:cNvSpPr txBox="1">
            <a:spLocks noChangeArrowheads="1"/>
          </p:cNvSpPr>
          <p:nvPr/>
        </p:nvSpPr>
        <p:spPr bwMode="auto">
          <a:xfrm>
            <a:off x="6516688" y="476250"/>
            <a:ext cx="792162"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err="1">
                <a:solidFill>
                  <a:schemeClr val="accent4">
                    <a:lumMod val="10000"/>
                  </a:schemeClr>
                </a:solidFill>
              </a:rPr>
              <a:t>Acres</a:t>
            </a:r>
            <a:endParaRPr lang="it-CH" altLang="it-CH" sz="1600" b="1" dirty="0">
              <a:solidFill>
                <a:schemeClr val="accent4">
                  <a:lumMod val="10000"/>
                </a:schemeClr>
              </a:solidFill>
            </a:endParaRPr>
          </a:p>
        </p:txBody>
      </p:sp>
      <p:sp>
        <p:nvSpPr>
          <p:cNvPr id="95239" name="Rettangolo 6">
            <a:extLst>
              <a:ext uri="{FF2B5EF4-FFF2-40B4-BE49-F238E27FC236}">
                <a16:creationId xmlns:a16="http://schemas.microsoft.com/office/drawing/2014/main" id="{4EE78778-38CF-2E58-A3AC-7971576BEF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07598900-D3DA-62F6-2A7F-B1EBFAA6D8E4}"/>
              </a:ext>
            </a:extLst>
          </p:cNvPr>
          <p:cNvSpPr txBox="1"/>
          <p:nvPr/>
        </p:nvSpPr>
        <p:spPr>
          <a:xfrm>
            <a:off x="6745288" y="1987550"/>
            <a:ext cx="17272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PALESTINE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37140CEC-B079-7663-1E0A-AA0617549F83}"/>
              </a:ext>
            </a:extLst>
          </p:cNvPr>
          <p:cNvSpPr>
            <a:spLocks noGrp="1"/>
          </p:cNvSpPr>
          <p:nvPr>
            <p:ph type="sldNum" sz="quarter" idx="12"/>
          </p:nvPr>
        </p:nvSpPr>
        <p:spPr>
          <a:xfrm>
            <a:off x="7813675" y="3471863"/>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725364-A3CC-42C0-9D31-04977A114BDA}"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pic>
        <p:nvPicPr>
          <p:cNvPr id="321539" name="Picture 2" descr="villaggio palest">
            <a:extLst>
              <a:ext uri="{FF2B5EF4-FFF2-40B4-BE49-F238E27FC236}">
                <a16:creationId xmlns:a16="http://schemas.microsoft.com/office/drawing/2014/main" id="{579221BA-1742-D7E6-0D2C-60F7EA1E102C}"/>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E43D9E75-05D5-4441-8A94-F850E169CE72}"/>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2AD2C966-E8F4-9B60-98BE-A6D4E7F8E4E7}"/>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89182798-EC0B-4A69-100E-1AFE539B8E8F}"/>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C5A13C86-BF8E-7C72-690B-853FC6985D4B}"/>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60" name="Text Box 7">
            <a:extLst>
              <a:ext uri="{FF2B5EF4-FFF2-40B4-BE49-F238E27FC236}">
                <a16:creationId xmlns:a16="http://schemas.microsoft.com/office/drawing/2014/main" id="{7FA78080-FB6E-56C1-49B2-A49FBD1622F6}"/>
              </a:ext>
            </a:extLst>
          </p:cNvPr>
          <p:cNvSpPr txBox="1">
            <a:spLocks noChangeArrowheads="1"/>
          </p:cNvSpPr>
          <p:nvPr/>
        </p:nvSpPr>
        <p:spPr bwMode="auto">
          <a:xfrm>
            <a:off x="541338" y="3140075"/>
            <a:ext cx="2665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Israelis mark Palestinian homes to be demolished</a:t>
            </a:r>
            <a:endParaRPr lang="it-IT" altLang="it-CH" sz="1000" b="1">
              <a:solidFill>
                <a:srgbClr val="FFFFFF"/>
              </a:solidFill>
            </a:endParaRPr>
          </a:p>
        </p:txBody>
      </p:sp>
      <p:sp>
        <p:nvSpPr>
          <p:cNvPr id="202761" name="Text Box 8">
            <a:extLst>
              <a:ext uri="{FF2B5EF4-FFF2-40B4-BE49-F238E27FC236}">
                <a16:creationId xmlns:a16="http://schemas.microsoft.com/office/drawing/2014/main" id="{8846F882-E18F-E656-1676-0AB48A36AE0F}"/>
              </a:ext>
            </a:extLst>
          </p:cNvPr>
          <p:cNvSpPr txBox="1">
            <a:spLocks noChangeArrowheads="1"/>
          </p:cNvSpPr>
          <p:nvPr/>
        </p:nvSpPr>
        <p:spPr bwMode="auto">
          <a:xfrm>
            <a:off x="250825" y="378936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779274" name="Text Box 9">
            <a:extLst>
              <a:ext uri="{FF2B5EF4-FFF2-40B4-BE49-F238E27FC236}">
                <a16:creationId xmlns:a16="http://schemas.microsoft.com/office/drawing/2014/main" id="{C30EE073-1197-5E68-B79F-6AF26AE93EB2}"/>
              </a:ext>
            </a:extLst>
          </p:cNvPr>
          <p:cNvSpPr txBox="1">
            <a:spLocks noChangeArrowheads="1"/>
          </p:cNvSpPr>
          <p:nvPr/>
        </p:nvSpPr>
        <p:spPr bwMode="auto">
          <a:xfrm>
            <a:off x="1814513" y="3467100"/>
            <a:ext cx="5672137"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destruction of Palestinian villages after 1967</a:t>
            </a:r>
            <a:endParaRPr lang="it-IT" altLang="it-CH" sz="1800" b="1" dirty="0">
              <a:solidFill>
                <a:schemeClr val="accent4">
                  <a:lumMod val="10000"/>
                </a:schemeClr>
              </a:solidFill>
            </a:endParaRPr>
          </a:p>
        </p:txBody>
      </p:sp>
      <p:sp>
        <p:nvSpPr>
          <p:cNvPr id="202763" name="Text Box 10">
            <a:extLst>
              <a:ext uri="{FF2B5EF4-FFF2-40B4-BE49-F238E27FC236}">
                <a16:creationId xmlns:a16="http://schemas.microsoft.com/office/drawing/2014/main" id="{84DE003E-0601-7BEE-F33C-2E6D3CC3994E}"/>
              </a:ext>
            </a:extLst>
          </p:cNvPr>
          <p:cNvSpPr txBox="1">
            <a:spLocks noChangeArrowheads="1"/>
          </p:cNvSpPr>
          <p:nvPr/>
        </p:nvSpPr>
        <p:spPr bwMode="auto">
          <a:xfrm>
            <a:off x="3432175" y="3970338"/>
            <a:ext cx="2233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Destruction of the Jabalia camp</a:t>
            </a:r>
            <a:endParaRPr lang="it-IT" altLang="it-CH" sz="1000" b="1">
              <a:solidFill>
                <a:srgbClr val="FFFFFF"/>
              </a:solidFill>
            </a:endParaRPr>
          </a:p>
        </p:txBody>
      </p:sp>
      <p:sp>
        <p:nvSpPr>
          <p:cNvPr id="202764" name="Text Box 11">
            <a:extLst>
              <a:ext uri="{FF2B5EF4-FFF2-40B4-BE49-F238E27FC236}">
                <a16:creationId xmlns:a16="http://schemas.microsoft.com/office/drawing/2014/main" id="{B07F4828-9EDE-7DE7-9811-8B6DF8B7C52C}"/>
              </a:ext>
            </a:extLst>
          </p:cNvPr>
          <p:cNvSpPr txBox="1">
            <a:spLocks noChangeArrowheads="1"/>
          </p:cNvSpPr>
          <p:nvPr/>
        </p:nvSpPr>
        <p:spPr bwMode="auto">
          <a:xfrm>
            <a:off x="541338" y="3962400"/>
            <a:ext cx="201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Ruins of the village of Halhul</a:t>
            </a:r>
            <a:endParaRPr lang="it-IT" altLang="it-CH" sz="1000" b="1">
              <a:solidFill>
                <a:srgbClr val="FFFFFF"/>
              </a:solidFill>
            </a:endParaRPr>
          </a:p>
        </p:txBody>
      </p:sp>
      <p:sp>
        <p:nvSpPr>
          <p:cNvPr id="202765" name="Text Box 12">
            <a:extLst>
              <a:ext uri="{FF2B5EF4-FFF2-40B4-BE49-F238E27FC236}">
                <a16:creationId xmlns:a16="http://schemas.microsoft.com/office/drawing/2014/main" id="{9BDCD940-03EF-BA88-582E-5211E62E1147}"/>
              </a:ext>
            </a:extLst>
          </p:cNvPr>
          <p:cNvSpPr txBox="1">
            <a:spLocks noChangeArrowheads="1"/>
          </p:cNvSpPr>
          <p:nvPr/>
        </p:nvSpPr>
        <p:spPr bwMode="auto">
          <a:xfrm>
            <a:off x="6021388" y="3843338"/>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Orthodox Christian cemetery in Jerusalem destroyed by the Israelis</a:t>
            </a:r>
            <a:endParaRPr lang="it-IT" altLang="it-CH" sz="1000" b="1">
              <a:solidFill>
                <a:srgbClr val="FFFFFF"/>
              </a:solidFill>
            </a:endParaRPr>
          </a:p>
        </p:txBody>
      </p:sp>
      <p:sp>
        <p:nvSpPr>
          <p:cNvPr id="202766" name="Text Box 13">
            <a:extLst>
              <a:ext uri="{FF2B5EF4-FFF2-40B4-BE49-F238E27FC236}">
                <a16:creationId xmlns:a16="http://schemas.microsoft.com/office/drawing/2014/main" id="{49C5C6BD-ADA8-9A26-7823-F605298FDE70}"/>
              </a:ext>
            </a:extLst>
          </p:cNvPr>
          <p:cNvSpPr txBox="1">
            <a:spLocks noChangeArrowheads="1"/>
          </p:cNvSpPr>
          <p:nvPr/>
        </p:nvSpPr>
        <p:spPr bwMode="auto">
          <a:xfrm>
            <a:off x="5003800" y="3151188"/>
            <a:ext cx="3349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"elimination" of the Palestinian village of Latrun</a:t>
            </a:r>
            <a:endParaRPr lang="it-IT" altLang="it-CH" sz="1000" b="1">
              <a:solidFill>
                <a:srgbClr val="FFFFFF"/>
              </a:solidFill>
            </a:endParaRPr>
          </a:p>
        </p:txBody>
      </p:sp>
      <p:sp>
        <p:nvSpPr>
          <p:cNvPr id="202767" name="Rettangolo 14">
            <a:extLst>
              <a:ext uri="{FF2B5EF4-FFF2-40B4-BE49-F238E27FC236}">
                <a16:creationId xmlns:a16="http://schemas.microsoft.com/office/drawing/2014/main" id="{48EB3337-1FEA-33E9-F22F-5EAF7E550CA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503C991F-205E-CDA4-CB27-E60B57C80094}"/>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801B899B-6BC0-C1E0-021C-8B156D623C58}"/>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B9B18A25-917E-D27D-4D43-B060827F3554}"/>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364CE883-C9B5-6302-7CE2-BC5D2B84EEA8}"/>
              </a:ext>
            </a:extLst>
          </p:cNvPr>
          <p:cNvSpPr txBox="1">
            <a:spLocks noChangeArrowheads="1"/>
          </p:cNvSpPr>
          <p:nvPr/>
        </p:nvSpPr>
        <p:spPr bwMode="auto">
          <a:xfrm>
            <a:off x="7423150" y="2732088"/>
            <a:ext cx="128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600" b="1"/>
              <a:t>19 ottobre 2015 </a:t>
            </a:r>
          </a:p>
          <a:p>
            <a:pPr algn="r" eaLnBrk="1" hangingPunct="1">
              <a:spcBef>
                <a:spcPct val="0"/>
              </a:spcBef>
              <a:buFontTx/>
              <a:buNone/>
            </a:pPr>
            <a:r>
              <a:rPr lang="it-CH" altLang="it-CH" sz="600" b="1"/>
              <a:t>Israeli occupation forces </a:t>
            </a:r>
          </a:p>
          <a:p>
            <a:pPr algn="r" eaLnBrk="1" hangingPunct="1">
              <a:spcBef>
                <a:spcPct val="0"/>
              </a:spcBef>
              <a:buFontTx/>
              <a:buNone/>
            </a:pPr>
            <a:r>
              <a:rPr lang="it-CH" altLang="it-CH" sz="600" b="1"/>
              <a:t>in Jabal al-Mukabir, vicino Gerusalemme. </a:t>
            </a:r>
          </a:p>
        </p:txBody>
      </p:sp>
      <p:sp>
        <p:nvSpPr>
          <p:cNvPr id="204806" name="Slide Number Placeholder 3">
            <a:extLst>
              <a:ext uri="{FF2B5EF4-FFF2-40B4-BE49-F238E27FC236}">
                <a16:creationId xmlns:a16="http://schemas.microsoft.com/office/drawing/2014/main" id="{08B2140C-8E22-906C-FD5E-FAF41E484A07}"/>
              </a:ext>
            </a:extLst>
          </p:cNvPr>
          <p:cNvSpPr txBox="1">
            <a:spLocks/>
          </p:cNvSpPr>
          <p:nvPr/>
        </p:nvSpPr>
        <p:spPr bwMode="auto">
          <a:xfrm>
            <a:off x="7812088" y="33512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2E75502-4B09-4B97-8081-46701F734003}" type="slidenum">
              <a:rPr lang="it-IT" altLang="it-CH" sz="1400" b="1">
                <a:solidFill>
                  <a:srgbClr val="FFFFFF"/>
                </a:solidFill>
              </a:rPr>
              <a:pPr algn="r" eaLnBrk="1" hangingPunct="1">
                <a:spcBef>
                  <a:spcPct val="0"/>
                </a:spcBef>
                <a:buFontTx/>
                <a:buNone/>
              </a:pPr>
              <a:t>61</a:t>
            </a:fld>
            <a:endParaRPr lang="it-IT" altLang="it-CH" sz="1400" b="1">
              <a:solidFill>
                <a:srgbClr val="FFFFFF"/>
              </a:solidFill>
            </a:endParaRPr>
          </a:p>
        </p:txBody>
      </p:sp>
      <p:sp>
        <p:nvSpPr>
          <p:cNvPr id="204807" name="CasellaDiTesto 1">
            <a:extLst>
              <a:ext uri="{FF2B5EF4-FFF2-40B4-BE49-F238E27FC236}">
                <a16:creationId xmlns:a16="http://schemas.microsoft.com/office/drawing/2014/main" id="{5CC7B0E1-AD22-FC12-1388-E9977392E659}"/>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ECFA2590-24B2-8155-0D46-295654E7614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15E2C7A6-0738-FBB3-3341-2BBF0C07EA84}"/>
              </a:ext>
            </a:extLst>
          </p:cNvPr>
          <p:cNvSpPr txBox="1">
            <a:spLocks noChangeArrowheads="1"/>
          </p:cNvSpPr>
          <p:nvPr/>
        </p:nvSpPr>
        <p:spPr bwMode="auto">
          <a:xfrm>
            <a:off x="5724525" y="3305175"/>
            <a:ext cx="1871663" cy="3698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OCCUPATION</a:t>
            </a:r>
            <a:endParaRPr lang="it-IT" altLang="it-CH" sz="18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475EA3F0-AAF6-2A1D-D19B-675392C36045}"/>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BFDBCD24-CFA1-8F07-C22B-8F496661C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9BA2D7FE-477F-07C2-EC24-F3C911B38646}"/>
              </a:ext>
            </a:extLst>
          </p:cNvPr>
          <p:cNvSpPr txBox="1">
            <a:spLocks noChangeArrowheads="1"/>
          </p:cNvSpPr>
          <p:nvPr/>
        </p:nvSpPr>
        <p:spPr bwMode="auto">
          <a:xfrm>
            <a:off x="377825" y="5710238"/>
            <a:ext cx="8532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t>A </a:t>
            </a:r>
            <a:r>
              <a:rPr lang="en-GB" altLang="en-US" sz="1600" b="1"/>
              <a:t>typical</a:t>
            </a:r>
            <a:r>
              <a:rPr lang="en-US" altLang="en-US" sz="1600" b="1"/>
              <a:t> Israeli illegal outpost</a:t>
            </a:r>
            <a:r>
              <a:rPr lang="en-US" altLang="en-US" sz="1600"/>
              <a:t>, created on Palestinian land near As-Sawahira-ash-Sharqiya, southeast of Jerusalem established in september 2019. In 2023 Israel currently has 261 Jewish-only settlements and ‘outposts’ built on confiscated Palestinian land. </a:t>
            </a:r>
            <a:endParaRPr lang="en-US" altLang="en-US" sz="1800"/>
          </a:p>
        </p:txBody>
      </p:sp>
      <p:sp>
        <p:nvSpPr>
          <p:cNvPr id="206852" name="CasellaDiTesto 2">
            <a:extLst>
              <a:ext uri="{FF2B5EF4-FFF2-40B4-BE49-F238E27FC236}">
                <a16:creationId xmlns:a16="http://schemas.microsoft.com/office/drawing/2014/main" id="{B193AD78-6885-797D-A268-EC74FD3A3A60}"/>
              </a:ext>
            </a:extLst>
          </p:cNvPr>
          <p:cNvSpPr txBox="1">
            <a:spLocks noChangeArrowheads="1"/>
          </p:cNvSpPr>
          <p:nvPr/>
        </p:nvSpPr>
        <p:spPr bwMode="auto">
          <a:xfrm>
            <a:off x="3563938" y="661352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https://en.wikipedia.org/wiki/Israeli_outpost</a:t>
            </a:r>
          </a:p>
        </p:txBody>
      </p:sp>
      <p:sp>
        <p:nvSpPr>
          <p:cNvPr id="6" name="Rettangolo 5">
            <a:extLst>
              <a:ext uri="{FF2B5EF4-FFF2-40B4-BE49-F238E27FC236}">
                <a16:creationId xmlns:a16="http://schemas.microsoft.com/office/drawing/2014/main" id="{2DA7EC6A-D6BD-1ED5-22E7-4332D1E06C7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CAC91265-4319-4FB4-CA14-128653492E52}"/>
              </a:ext>
            </a:extLst>
          </p:cNvPr>
          <p:cNvSpPr txBox="1">
            <a:spLocks noChangeArrowheads="1"/>
          </p:cNvSpPr>
          <p:nvPr/>
        </p:nvSpPr>
        <p:spPr bwMode="auto">
          <a:xfrm>
            <a:off x="539750" y="563563"/>
            <a:ext cx="237648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dirty="0" err="1"/>
              <a:t>Illegal</a:t>
            </a:r>
            <a:r>
              <a:rPr lang="fr-CH" altLang="it-CH" dirty="0"/>
              <a:t> colonisation</a:t>
            </a:r>
            <a:endParaRPr lang="it-IT" altLang="it-CH" dirty="0"/>
          </a:p>
        </p:txBody>
      </p:sp>
      <p:sp>
        <p:nvSpPr>
          <p:cNvPr id="1092610" name="Segnaposto numero diapositiva 1">
            <a:extLst>
              <a:ext uri="{FF2B5EF4-FFF2-40B4-BE49-F238E27FC236}">
                <a16:creationId xmlns:a16="http://schemas.microsoft.com/office/drawing/2014/main" id="{201DC97A-58DF-10BE-5A86-CAC2D5511C67}"/>
              </a:ext>
            </a:extLst>
          </p:cNvPr>
          <p:cNvSpPr>
            <a:spLocks noGrp="1" noChangeArrowheads="1"/>
          </p:cNvSpPr>
          <p:nvPr>
            <p:ph type="sldNum" sz="quarter" idx="12"/>
          </p:nvPr>
        </p:nvSpPr>
        <p:spPr>
          <a:xfrm>
            <a:off x="7740650" y="766763"/>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47735DB-E202-4142-A861-89D3F7F08FB1}" type="slidenum">
              <a:rPr lang="it-IT" altLang="en-US" sz="1400" b="1" smtClean="0">
                <a:solidFill>
                  <a:schemeClr val="accent4">
                    <a:lumMod val="10000"/>
                  </a:schemeClr>
                </a:solidFill>
              </a:rPr>
              <a:pPr>
                <a:spcBef>
                  <a:spcPct val="0"/>
                </a:spcBef>
                <a:buFontTx/>
                <a:buNone/>
                <a:defRPr/>
              </a:pPr>
              <a:t>62</a:t>
            </a:fld>
            <a:endParaRPr lang="it-IT" altLang="en-US" sz="1400" b="1" dirty="0">
              <a:solidFill>
                <a:schemeClr val="accent4">
                  <a:lumMod val="1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8267700" y="6245225"/>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63</a:t>
            </a:fld>
            <a:endParaRPr lang="it-IT" altLang="en-US" sz="1400" b="1">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err="1"/>
              <a:t>Mitzpeh</a:t>
            </a:r>
            <a:r>
              <a:rPr lang="en-US" altLang="en-US" sz="1400" dirty="0"/>
              <a:t> </a:t>
            </a:r>
            <a:r>
              <a:rPr lang="en-US" altLang="en-US" sz="1400" dirty="0" err="1"/>
              <a:t>Kramim</a:t>
            </a:r>
            <a:r>
              <a:rPr lang="en-US" altLang="en-US" sz="1400" dirty="0"/>
              <a:t> outpost near Ramallah. The supreme court confirmed that settlers can remain despite it being built on Palestinian land.</a:t>
            </a:r>
          </a:p>
        </p:txBody>
      </p:sp>
      <p:sp>
        <p:nvSpPr>
          <p:cNvPr id="2" name="CasellaDiTesto 1">
            <a:extLst>
              <a:ext uri="{FF2B5EF4-FFF2-40B4-BE49-F238E27FC236}">
                <a16:creationId xmlns:a16="http://schemas.microsoft.com/office/drawing/2014/main" id="{99C67D40-EEAC-2213-E018-9A2C73E0E3D9}"/>
              </a:ext>
            </a:extLst>
          </p:cNvPr>
          <p:cNvSpPr txBox="1"/>
          <p:nvPr/>
        </p:nvSpPr>
        <p:spPr>
          <a:xfrm>
            <a:off x="831849" y="5403820"/>
            <a:ext cx="7480301" cy="400110"/>
          </a:xfrm>
          <a:prstGeom prst="rect">
            <a:avLst/>
          </a:prstGeom>
          <a:solidFill>
            <a:srgbClr val="FFFF00"/>
          </a:solidFill>
          <a:ln w="12700">
            <a:solidFill>
              <a:schemeClr val="accent4">
                <a:lumMod val="10000"/>
              </a:schemeClr>
            </a:solidFill>
          </a:ln>
        </p:spPr>
        <p:txBody>
          <a:bodyPr wrap="square">
            <a:spAutoFit/>
          </a:bodyPr>
          <a:lstStyle/>
          <a:p>
            <a:pPr algn="ctr">
              <a:defRPr/>
            </a:pPr>
            <a:r>
              <a:rPr lang="en-US" sz="2000" b="1" dirty="0">
                <a:solidFill>
                  <a:schemeClr val="accent4">
                    <a:lumMod val="10000"/>
                  </a:schemeClr>
                </a:solidFill>
              </a:rPr>
              <a:t>The colonization of the occupied territories: Zionist outpost</a:t>
            </a: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24871C9D-3E13-85B0-4EC9-89697494FEBB}"/>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90A683-AF94-4AC8-8F79-ADC8D02CC23C}"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919C0371-409B-BFBE-EDEB-0659FC88F1B2}"/>
              </a:ext>
            </a:extLst>
          </p:cNvPr>
          <p:cNvPicPr>
            <a:picLocks noChangeAspect="1" noChangeArrowheads="1"/>
          </p:cNvPicPr>
          <p:nvPr/>
        </p:nvPicPr>
        <p:blipFill rotWithShape="1">
          <a:blip r:embed="rId3"/>
          <a:srcRect b="8097"/>
          <a:stretch/>
        </p:blipFill>
        <p:spPr bwMode="auto">
          <a:xfrm>
            <a:off x="1006475" y="528638"/>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956510DF-DA5E-EAF4-8A31-4F3730F5E4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17F504B-2103-BD7D-0D34-ADBD4C0312BD}"/>
              </a:ext>
            </a:extLst>
          </p:cNvPr>
          <p:cNvSpPr txBox="1"/>
          <p:nvPr/>
        </p:nvSpPr>
        <p:spPr>
          <a:xfrm>
            <a:off x="1116013" y="5745163"/>
            <a:ext cx="6480175" cy="58420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In contrast to international conventions, the Israelis colonized the militarily conquered Palestinian territories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C75FB291-964E-B69E-9D37-557FD27682A5}"/>
              </a:ext>
            </a:extLst>
          </p:cNvPr>
          <p:cNvSpPr>
            <a:spLocks noGrp="1"/>
          </p:cNvSpPr>
          <p:nvPr>
            <p:ph type="sldNum" sz="quarter" idx="12"/>
          </p:nvPr>
        </p:nvSpPr>
        <p:spPr>
          <a:xfrm>
            <a:off x="7885113" y="59007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A6B99E-828B-4170-B9A5-336119DDB695}" type="slidenum">
              <a:rPr lang="it-IT" altLang="it-CH" sz="1400" b="1" smtClean="0">
                <a:solidFill>
                  <a:srgbClr val="FFFFFF"/>
                </a:solidFill>
              </a:rPr>
              <a:pPr>
                <a:spcBef>
                  <a:spcPct val="0"/>
                </a:spcBef>
                <a:buFontTx/>
                <a:buNone/>
              </a:pPr>
              <a:t>65</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3B218911-8CD3-535E-2A16-088AA9141509}"/>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8F51BDE7-6539-73A6-9CBC-6EFE34129275}"/>
              </a:ext>
            </a:extLst>
          </p:cNvPr>
          <p:cNvSpPr txBox="1">
            <a:spLocks noChangeArrowheads="1"/>
          </p:cNvSpPr>
          <p:nvPr/>
        </p:nvSpPr>
        <p:spPr bwMode="auto">
          <a:xfrm>
            <a:off x="1258888" y="5900738"/>
            <a:ext cx="655320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40’000 settlers live in the Israeli settlement of Ariel</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75BAD26D-6771-1546-013B-24BB512F41AC}"/>
              </a:ext>
            </a:extLst>
          </p:cNvPr>
          <p:cNvSpPr txBox="1">
            <a:spLocks noChangeArrowheads="1"/>
          </p:cNvSpPr>
          <p:nvPr/>
        </p:nvSpPr>
        <p:spPr bwMode="auto">
          <a:xfrm>
            <a:off x="1871663" y="6305550"/>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About 600’000 Israeli settlers have been settled in the West Bank</a:t>
            </a:r>
          </a:p>
        </p:txBody>
      </p:sp>
      <p:sp>
        <p:nvSpPr>
          <p:cNvPr id="210950" name="Rettangolo 1">
            <a:extLst>
              <a:ext uri="{FF2B5EF4-FFF2-40B4-BE49-F238E27FC236}">
                <a16:creationId xmlns:a16="http://schemas.microsoft.com/office/drawing/2014/main" id="{4BA152AE-F19B-7E9F-8F91-4513C74CFF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33140BE-9C0D-12A8-7E36-E16DFB6A4BE4}"/>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A7729AD-C0CB-1776-BF72-A66CFB11C6A9}"/>
              </a:ext>
            </a:extLst>
          </p:cNvPr>
          <p:cNvSpPr txBox="1"/>
          <p:nvPr/>
        </p:nvSpPr>
        <p:spPr>
          <a:xfrm>
            <a:off x="1511300" y="5661025"/>
            <a:ext cx="6121400"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Israeli colony </a:t>
            </a:r>
            <a:r>
              <a:rPr lang="en-US" b="1" dirty="0" err="1">
                <a:solidFill>
                  <a:schemeClr val="accent4">
                    <a:lumMod val="10000"/>
                  </a:schemeClr>
                </a:solidFill>
              </a:rPr>
              <a:t>Katzrin</a:t>
            </a:r>
            <a:r>
              <a:rPr lang="en-US" b="1" dirty="0">
                <a:solidFill>
                  <a:schemeClr val="accent4">
                    <a:lumMod val="10000"/>
                  </a:schemeClr>
                </a:solidFill>
              </a:rPr>
              <a:t> Golan was founded in 1976, illegally on militarily conquered Syrian lands.</a:t>
            </a:r>
            <a:endParaRPr lang="it-CH"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F6A5E395-71C3-4870-F1EA-659A0822B4CF}"/>
              </a:ext>
            </a:extLst>
          </p:cNvPr>
          <p:cNvSpPr>
            <a:spLocks noGrp="1"/>
          </p:cNvSpPr>
          <p:nvPr>
            <p:ph type="sldNum" sz="quarter" idx="12"/>
          </p:nvPr>
        </p:nvSpPr>
        <p:spPr>
          <a:xfrm>
            <a:off x="7885113" y="5751513"/>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9F579A-5051-4459-97F8-83E6E29D6F91}"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2BFA2D97-7EFA-4E39-BCEC-31AB782171A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FAEE6A08-119D-258D-FDF8-DEBBD1302903}"/>
              </a:ext>
            </a:extLst>
          </p:cNvPr>
          <p:cNvSpPr>
            <a:spLocks noGrp="1"/>
          </p:cNvSpPr>
          <p:nvPr>
            <p:ph type="sldNum" sz="quarter" idx="12"/>
          </p:nvPr>
        </p:nvSpPr>
        <p:spPr>
          <a:xfrm>
            <a:off x="7669213" y="3184525"/>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677127-D3F1-483F-81D2-17B9F8B9AE1C}"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18117" name="Picture 4" descr="Israeli apartheid wall in Jerusalem">
            <a:extLst>
              <a:ext uri="{FF2B5EF4-FFF2-40B4-BE49-F238E27FC236}">
                <a16:creationId xmlns:a16="http://schemas.microsoft.com/office/drawing/2014/main" id="{46A52A7F-01B5-FF38-A4D9-7618423B7F30}"/>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5539F683-0C67-99E5-6B05-4A4D09F12F6C}"/>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3507CDAB-737A-1DBB-8E6C-3763B9FCB18E}"/>
              </a:ext>
            </a:extLst>
          </p:cNvPr>
          <p:cNvSpPr txBox="1">
            <a:spLocks noChangeArrowheads="1"/>
          </p:cNvSpPr>
          <p:nvPr/>
        </p:nvSpPr>
        <p:spPr bwMode="auto">
          <a:xfrm>
            <a:off x="249238" y="2967038"/>
            <a:ext cx="7131050"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Israelis have surrounded the Palestinian territories with an 8 m high </a:t>
            </a:r>
            <a:r>
              <a:rPr lang="en-US" altLang="it-CH" sz="1800" b="1" u="sng" dirty="0">
                <a:solidFill>
                  <a:schemeClr val="accent4">
                    <a:lumMod val="10000"/>
                  </a:schemeClr>
                </a:solidFill>
              </a:rPr>
              <a:t>apartheid</a:t>
            </a:r>
            <a:r>
              <a:rPr lang="en-US" altLang="it-CH" sz="1800" b="1" dirty="0">
                <a:solidFill>
                  <a:schemeClr val="accent4">
                    <a:lumMod val="10000"/>
                  </a:schemeClr>
                </a:solidFill>
              </a:rPr>
              <a:t> wall. The International Court of Justice in The Hague has declared the construction of the wall illegal.</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61598074-78C3-A316-6EA3-8963C8F2C3A7}"/>
              </a:ext>
            </a:extLst>
          </p:cNvPr>
          <p:cNvSpPr txBox="1">
            <a:spLocks noChangeArrowheads="1"/>
          </p:cNvSpPr>
          <p:nvPr/>
        </p:nvSpPr>
        <p:spPr bwMode="auto">
          <a:xfrm>
            <a:off x="7759700" y="3922713"/>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Barrier</a:t>
            </a:r>
          </a:p>
        </p:txBody>
      </p:sp>
      <p:pic>
        <p:nvPicPr>
          <p:cNvPr id="2" name="Picture 2">
            <a:extLst>
              <a:ext uri="{FF2B5EF4-FFF2-40B4-BE49-F238E27FC236}">
                <a16:creationId xmlns:a16="http://schemas.microsoft.com/office/drawing/2014/main" id="{C24E71A6-1C6E-BAEB-72B5-0EA77F863623}"/>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3DDD146-2583-73E9-1517-4A28E0DD8A10}"/>
              </a:ext>
            </a:extLst>
          </p:cNvPr>
          <p:cNvPicPr>
            <a:picLocks noChangeAspect="1" noChangeArrowheads="1"/>
          </p:cNvPicPr>
          <p:nvPr/>
        </p:nvPicPr>
        <p:blipFill>
          <a:blip r:embed="rId6"/>
          <a:srcRect/>
          <a:stretch>
            <a:fillRect/>
          </a:stretch>
        </p:blipFill>
        <p:spPr bwMode="auto">
          <a:xfrm>
            <a:off x="314325"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3C4CA087-95D6-2DF8-C8C3-A5C326BC95F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9FBF196E-952A-8E77-B99A-F79DD3FAA12A}"/>
              </a:ext>
            </a:extLst>
          </p:cNvPr>
          <p:cNvSpPr txBox="1">
            <a:spLocks noChangeArrowheads="1"/>
          </p:cNvSpPr>
          <p:nvPr/>
        </p:nvSpPr>
        <p:spPr bwMode="auto">
          <a:xfrm>
            <a:off x="333375" y="2486025"/>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Berlin wall and the Israeli wall</a:t>
            </a:r>
          </a:p>
        </p:txBody>
      </p:sp>
      <p:sp>
        <p:nvSpPr>
          <p:cNvPr id="214027" name="CasellaDiTesto 5">
            <a:extLst>
              <a:ext uri="{FF2B5EF4-FFF2-40B4-BE49-F238E27FC236}">
                <a16:creationId xmlns:a16="http://schemas.microsoft.com/office/drawing/2014/main" id="{6FBB0719-D5D1-87CA-448C-47BD6AE2AA42}"/>
              </a:ext>
            </a:extLst>
          </p:cNvPr>
          <p:cNvSpPr txBox="1">
            <a:spLocks noChangeArrowheads="1"/>
          </p:cNvSpPr>
          <p:nvPr/>
        </p:nvSpPr>
        <p:spPr bwMode="auto">
          <a:xfrm>
            <a:off x="4914900" y="24844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8" name="CasellaDiTesto 6">
            <a:extLst>
              <a:ext uri="{FF2B5EF4-FFF2-40B4-BE49-F238E27FC236}">
                <a16:creationId xmlns:a16="http://schemas.microsoft.com/office/drawing/2014/main" id="{FB3E0D8F-748E-4B0D-5628-F41B6DF77EA8}"/>
              </a:ext>
            </a:extLst>
          </p:cNvPr>
          <p:cNvSpPr txBox="1">
            <a:spLocks noChangeArrowheads="1"/>
          </p:cNvSpPr>
          <p:nvPr/>
        </p:nvSpPr>
        <p:spPr bwMode="auto">
          <a:xfrm>
            <a:off x="2536825" y="39576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9" name="CasellaDiTesto 8">
            <a:extLst>
              <a:ext uri="{FF2B5EF4-FFF2-40B4-BE49-F238E27FC236}">
                <a16:creationId xmlns:a16="http://schemas.microsoft.com/office/drawing/2014/main" id="{0F2DAA93-6258-4B6B-C398-51AB5F5BC1F3}"/>
              </a:ext>
            </a:extLst>
          </p:cNvPr>
          <p:cNvSpPr txBox="1">
            <a:spLocks noChangeArrowheads="1"/>
          </p:cNvSpPr>
          <p:nvPr/>
        </p:nvSpPr>
        <p:spPr bwMode="auto">
          <a:xfrm>
            <a:off x="7273925" y="2524125"/>
            <a:ext cx="176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Wall construction</a:t>
            </a:r>
          </a:p>
        </p:txBody>
      </p:sp>
      <p:pic>
        <p:nvPicPr>
          <p:cNvPr id="10" name="Immagine 2">
            <a:extLst>
              <a:ext uri="{FF2B5EF4-FFF2-40B4-BE49-F238E27FC236}">
                <a16:creationId xmlns:a16="http://schemas.microsoft.com/office/drawing/2014/main" id="{341C1FEC-9FBC-D9EF-D5B7-6BDC6CB9DC60}"/>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1" name="Rettangolo 1">
            <a:extLst>
              <a:ext uri="{FF2B5EF4-FFF2-40B4-BE49-F238E27FC236}">
                <a16:creationId xmlns:a16="http://schemas.microsoft.com/office/drawing/2014/main" id="{A25B2A88-3882-6AF5-830E-9923D261D7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251E077D-E327-85C6-2D9E-B46307BC3E4D}"/>
              </a:ext>
            </a:extLst>
          </p:cNvPr>
          <p:cNvSpPr>
            <a:spLocks noGrp="1"/>
          </p:cNvSpPr>
          <p:nvPr>
            <p:ph type="sldNum" sz="quarter" idx="12"/>
          </p:nvPr>
        </p:nvSpPr>
        <p:spPr>
          <a:xfrm>
            <a:off x="5020747" y="387947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BE8EEB-7C71-4CC2-BCC9-FCB847FCCD9A}" type="slidenum">
              <a:rPr lang="it-IT" altLang="it-CH" sz="1400" b="1" smtClean="0"/>
              <a:pPr>
                <a:spcBef>
                  <a:spcPct val="0"/>
                </a:spcBef>
                <a:buFontTx/>
                <a:buNone/>
              </a:pPr>
              <a:t>68</a:t>
            </a:fld>
            <a:endParaRPr lang="it-IT" altLang="it-CH" sz="1400" b="1" dirty="0"/>
          </a:p>
        </p:txBody>
      </p:sp>
      <p:sp>
        <p:nvSpPr>
          <p:cNvPr id="216067" name="Text Box 7">
            <a:extLst>
              <a:ext uri="{FF2B5EF4-FFF2-40B4-BE49-F238E27FC236}">
                <a16:creationId xmlns:a16="http://schemas.microsoft.com/office/drawing/2014/main" id="{EF23A1FD-C92D-591F-151B-10DB4C827929}"/>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94CCE236-3C26-CA04-227A-8D16D2BAF13C}"/>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chek point">
            <a:extLst>
              <a:ext uri="{FF2B5EF4-FFF2-40B4-BE49-F238E27FC236}">
                <a16:creationId xmlns:a16="http://schemas.microsoft.com/office/drawing/2014/main" id="{31CD6450-9D3E-EA17-8FE2-9FBAA63A33D8}"/>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cxnSp>
        <p:nvCxnSpPr>
          <p:cNvPr id="31" name="Connettore diritto 30">
            <a:extLst>
              <a:ext uri="{FF2B5EF4-FFF2-40B4-BE49-F238E27FC236}">
                <a16:creationId xmlns:a16="http://schemas.microsoft.com/office/drawing/2014/main" id="{02DFB64A-0D89-1783-7C35-4BB1C0F9CD65}"/>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6077" name="Rettangolo 17">
            <a:extLst>
              <a:ext uri="{FF2B5EF4-FFF2-40B4-BE49-F238E27FC236}">
                <a16:creationId xmlns:a16="http://schemas.microsoft.com/office/drawing/2014/main" id="{CC0C0F8F-F4C7-DF71-0519-B9020ECB48D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AF5A9DE4-C299-F8EB-3990-C8E171394170}"/>
              </a:ext>
            </a:extLst>
          </p:cNvPr>
          <p:cNvPicPr>
            <a:picLocks noChangeAspect="1" noChangeArrowheads="1"/>
          </p:cNvPicPr>
          <p:nvPr/>
        </p:nvPicPr>
        <p:blipFill>
          <a:blip r:embed="rId5"/>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6B0D734-5C64-4C34-134B-6E352B7EDD4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2">
            <a:extLst>
              <a:ext uri="{FF2B5EF4-FFF2-40B4-BE49-F238E27FC236}">
                <a16:creationId xmlns:a16="http://schemas.microsoft.com/office/drawing/2014/main" id="{03D99E50-1BB8-F8E1-D168-C46B25209608}"/>
              </a:ext>
            </a:extLst>
          </p:cNvPr>
          <p:cNvSpPr txBox="1">
            <a:spLocks noChangeArrowheads="1"/>
          </p:cNvSpPr>
          <p:nvPr/>
        </p:nvSpPr>
        <p:spPr bwMode="auto">
          <a:xfrm>
            <a:off x="136525" y="3765550"/>
            <a:ext cx="51117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600" dirty="0" err="1"/>
              <a:t>Israeli</a:t>
            </a:r>
            <a:r>
              <a:rPr lang="fr-CH" altLang="it-CH" sz="1600" dirty="0"/>
              <a:t> checkpoints                                                         </a:t>
            </a:r>
            <a:r>
              <a:rPr lang="fr-CH" altLang="it-CH" sz="1600" dirty="0" err="1"/>
              <a:t>humiliate</a:t>
            </a:r>
            <a:r>
              <a:rPr lang="fr-CH" altLang="it-CH" sz="1600" dirty="0"/>
              <a:t> and </a:t>
            </a:r>
            <a:r>
              <a:rPr lang="fr-CH" altLang="it-CH" sz="1600" dirty="0" err="1"/>
              <a:t>dehumanize</a:t>
            </a:r>
            <a:r>
              <a:rPr lang="fr-CH" altLang="it-CH" sz="1600" dirty="0"/>
              <a:t> </a:t>
            </a:r>
            <a:r>
              <a:rPr lang="fr-CH" altLang="it-CH" sz="1600" dirty="0" err="1"/>
              <a:t>Palestinians</a:t>
            </a:r>
            <a:endParaRPr lang="it-IT" altLang="it-CH" sz="1600" dirty="0"/>
          </a:p>
        </p:txBody>
      </p:sp>
      <p:pic>
        <p:nvPicPr>
          <p:cNvPr id="5" name="Picture 2">
            <a:extLst>
              <a:ext uri="{FF2B5EF4-FFF2-40B4-BE49-F238E27FC236}">
                <a16:creationId xmlns:a16="http://schemas.microsoft.com/office/drawing/2014/main" id="{04E0BE5B-1040-38BC-AF43-7DE7C8D7ED57}"/>
              </a:ext>
            </a:extLst>
          </p:cNvPr>
          <p:cNvPicPr>
            <a:picLocks noChangeAspect="1" noChangeArrowheads="1"/>
          </p:cNvPicPr>
          <p:nvPr/>
        </p:nvPicPr>
        <p:blipFill>
          <a:blip r:embed="rId6"/>
          <a:srcRect/>
          <a:stretch>
            <a:fillRect/>
          </a:stretch>
        </p:blipFill>
        <p:spPr bwMode="auto">
          <a:xfrm>
            <a:off x="5985948" y="213472"/>
            <a:ext cx="2982290" cy="403552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ara3">
            <a:extLst>
              <a:ext uri="{FF2B5EF4-FFF2-40B4-BE49-F238E27FC236}">
                <a16:creationId xmlns:a16="http://schemas.microsoft.com/office/drawing/2014/main" id="{5A799A72-89BE-AE59-F990-628588033F60}"/>
              </a:ext>
            </a:extLst>
          </p:cNvPr>
          <p:cNvPicPr>
            <a:picLocks noChangeAspect="1" noChangeArrowheads="1"/>
          </p:cNvPicPr>
          <p:nvPr/>
        </p:nvPicPr>
        <p:blipFill rotWithShape="1">
          <a:blip r:embed="rId3"/>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8115" name="Segnaposto numero diapositiva 4">
            <a:extLst>
              <a:ext uri="{FF2B5EF4-FFF2-40B4-BE49-F238E27FC236}">
                <a16:creationId xmlns:a16="http://schemas.microsoft.com/office/drawing/2014/main" id="{5F0CA0DB-AEA8-28B6-CFBF-5336BEA14110}"/>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6CD5AF-B765-4831-9E7C-BD54ACD06327}" type="slidenum">
              <a:rPr lang="it-IT" altLang="en-US" sz="1400" b="1" smtClean="0">
                <a:solidFill>
                  <a:srgbClr val="FFFFFF"/>
                </a:solidFill>
              </a:rPr>
              <a:pPr>
                <a:spcBef>
                  <a:spcPct val="0"/>
                </a:spcBef>
                <a:buFontTx/>
                <a:buNone/>
              </a:pPr>
              <a:t>69</a:t>
            </a:fld>
            <a:endParaRPr lang="it-IT" altLang="en-US" sz="1400" b="1">
              <a:solidFill>
                <a:srgbClr val="FFFFFF"/>
              </a:solidFill>
            </a:endParaRPr>
          </a:p>
        </p:txBody>
      </p:sp>
      <p:pic>
        <p:nvPicPr>
          <p:cNvPr id="218116" name="Picture 2">
            <a:extLst>
              <a:ext uri="{FF2B5EF4-FFF2-40B4-BE49-F238E27FC236}">
                <a16:creationId xmlns:a16="http://schemas.microsoft.com/office/drawing/2014/main" id="{EAE4A94E-64BC-BEF5-9B0C-73CD43388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44" y="4803776"/>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4">
            <a:extLst>
              <a:ext uri="{FF2B5EF4-FFF2-40B4-BE49-F238E27FC236}">
                <a16:creationId xmlns:a16="http://schemas.microsoft.com/office/drawing/2014/main" id="{2D13CF60-A297-9764-3F1E-1CE77A4E0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5">
            <a:extLst>
              <a:ext uri="{FF2B5EF4-FFF2-40B4-BE49-F238E27FC236}">
                <a16:creationId xmlns:a16="http://schemas.microsoft.com/office/drawing/2014/main" id="{EFA355C5-FC8F-844F-3438-BA9A21EE5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7">
            <a:extLst>
              <a:ext uri="{FF2B5EF4-FFF2-40B4-BE49-F238E27FC236}">
                <a16:creationId xmlns:a16="http://schemas.microsoft.com/office/drawing/2014/main" id="{5E6024FB-F4EF-7998-D8FE-230B2AD3F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8">
            <a:extLst>
              <a:ext uri="{FF2B5EF4-FFF2-40B4-BE49-F238E27FC236}">
                <a16:creationId xmlns:a16="http://schemas.microsoft.com/office/drawing/2014/main" id="{379D8EA1-5CB8-E638-DE13-A6B19C93D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9">
            <a:extLst>
              <a:ext uri="{FF2B5EF4-FFF2-40B4-BE49-F238E27FC236}">
                <a16:creationId xmlns:a16="http://schemas.microsoft.com/office/drawing/2014/main" id="{1D62BCA9-B69F-371B-EBD5-18771D93C2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0">
            <a:extLst>
              <a:ext uri="{FF2B5EF4-FFF2-40B4-BE49-F238E27FC236}">
                <a16:creationId xmlns:a16="http://schemas.microsoft.com/office/drawing/2014/main" id="{9170739D-9F8A-4036-13E9-1C9C85638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4" name="Picture 11">
            <a:extLst>
              <a:ext uri="{FF2B5EF4-FFF2-40B4-BE49-F238E27FC236}">
                <a16:creationId xmlns:a16="http://schemas.microsoft.com/office/drawing/2014/main" id="{8D0C9B78-0C03-AC04-C8E8-6469723806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73" name="CasellaDiTesto 6">
            <a:extLst>
              <a:ext uri="{FF2B5EF4-FFF2-40B4-BE49-F238E27FC236}">
                <a16:creationId xmlns:a16="http://schemas.microsoft.com/office/drawing/2014/main" id="{AC6318EC-6F88-0F0F-578C-FF631F76FBCC}"/>
              </a:ext>
            </a:extLst>
          </p:cNvPr>
          <p:cNvSpPr txBox="1">
            <a:spLocks noChangeArrowheads="1"/>
          </p:cNvSpPr>
          <p:nvPr/>
        </p:nvSpPr>
        <p:spPr bwMode="auto">
          <a:xfrm>
            <a:off x="173038" y="4376738"/>
            <a:ext cx="8094662"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accent4">
                    <a:lumMod val="10000"/>
                  </a:schemeClr>
                </a:solidFill>
              </a:rPr>
              <a:t>To create difficulties for the Palestinians, the Israelis block their roads</a:t>
            </a:r>
            <a:endParaRPr lang="it-CH" altLang="it-CH" sz="1800" b="1" dirty="0">
              <a:solidFill>
                <a:schemeClr val="accent4">
                  <a:lumMod val="10000"/>
                </a:schemeClr>
              </a:solidFill>
            </a:endParaRPr>
          </a:p>
        </p:txBody>
      </p:sp>
      <p:sp>
        <p:nvSpPr>
          <p:cNvPr id="218126" name="CasellaDiTesto 7">
            <a:extLst>
              <a:ext uri="{FF2B5EF4-FFF2-40B4-BE49-F238E27FC236}">
                <a16:creationId xmlns:a16="http://schemas.microsoft.com/office/drawing/2014/main" id="{2E0B7947-518C-1811-CDB4-BC7137611DB3}"/>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dirty="0" err="1">
                <a:solidFill>
                  <a:srgbClr val="FFFFFF"/>
                </a:solidFill>
              </a:rPr>
              <a:t>Nahhalin</a:t>
            </a:r>
            <a:r>
              <a:rPr lang="it-CH" altLang="it-CH" sz="800" dirty="0">
                <a:solidFill>
                  <a:srgbClr val="FFFFFF"/>
                </a:solidFill>
              </a:rPr>
              <a:t>, </a:t>
            </a:r>
            <a:r>
              <a:rPr lang="it-CH" altLang="it-CH" sz="800" dirty="0" err="1">
                <a:solidFill>
                  <a:srgbClr val="FFFFFF"/>
                </a:solidFill>
              </a:rPr>
              <a:t>Jan</a:t>
            </a:r>
            <a:r>
              <a:rPr lang="it-CH" altLang="it-CH" sz="800" dirty="0">
                <a:solidFill>
                  <a:srgbClr val="FFFFFF"/>
                </a:solidFill>
              </a:rPr>
              <a:t>. 2014</a:t>
            </a:r>
          </a:p>
        </p:txBody>
      </p:sp>
      <p:sp>
        <p:nvSpPr>
          <p:cNvPr id="218127" name="CasellaDiTesto 9">
            <a:extLst>
              <a:ext uri="{FF2B5EF4-FFF2-40B4-BE49-F238E27FC236}">
                <a16:creationId xmlns:a16="http://schemas.microsoft.com/office/drawing/2014/main" id="{982095D9-941A-EE72-771D-035D2EF590C3}"/>
              </a:ext>
            </a:extLst>
          </p:cNvPr>
          <p:cNvSpPr txBox="1">
            <a:spLocks noChangeArrowheads="1"/>
          </p:cNvSpPr>
          <p:nvPr/>
        </p:nvSpPr>
        <p:spPr bwMode="auto">
          <a:xfrm>
            <a:off x="1893888" y="309563"/>
            <a:ext cx="1131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sp>
        <p:nvSpPr>
          <p:cNvPr id="218128" name="CasellaDiTesto 1">
            <a:extLst>
              <a:ext uri="{FF2B5EF4-FFF2-40B4-BE49-F238E27FC236}">
                <a16:creationId xmlns:a16="http://schemas.microsoft.com/office/drawing/2014/main" id="{4D921225-7D02-D00E-7D9A-DBCAF4DE161D}"/>
              </a:ext>
            </a:extLst>
          </p:cNvPr>
          <p:cNvSpPr txBox="1">
            <a:spLocks noChangeArrowheads="1"/>
          </p:cNvSpPr>
          <p:nvPr/>
        </p:nvSpPr>
        <p:spPr bwMode="auto">
          <a:xfrm>
            <a:off x="3763963" y="1789113"/>
            <a:ext cx="199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The UN has counted                 more than 700 road blocks</a:t>
            </a:r>
          </a:p>
        </p:txBody>
      </p:sp>
      <p:sp>
        <p:nvSpPr>
          <p:cNvPr id="218129" name="Rettangolo 1">
            <a:extLst>
              <a:ext uri="{FF2B5EF4-FFF2-40B4-BE49-F238E27FC236}">
                <a16:creationId xmlns:a16="http://schemas.microsoft.com/office/drawing/2014/main" id="{4BC9E0F7-4C47-70E1-D261-95671B8F1F3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3DBE5783-94C0-2E59-1CB4-E2224FFED20B}"/>
              </a:ext>
            </a:extLst>
          </p:cNvPr>
          <p:cNvSpPr txBox="1"/>
          <p:nvPr/>
        </p:nvSpPr>
        <p:spPr>
          <a:xfrm>
            <a:off x="1878013" y="3951288"/>
            <a:ext cx="2530475" cy="307975"/>
          </a:xfrm>
          <a:prstGeom prst="rect">
            <a:avLst/>
          </a:prstGeom>
          <a:noFill/>
        </p:spPr>
        <p:txBody>
          <a:bodyPr>
            <a:spAutoFit/>
          </a:bodyPr>
          <a:lstStyle/>
          <a:p>
            <a:pPr>
              <a:defRPr/>
            </a:pPr>
            <a:r>
              <a:rPr lang="en-US" sz="1400" b="1" dirty="0">
                <a:solidFill>
                  <a:schemeClr val="accent4">
                    <a:lumMod val="10000"/>
                  </a:schemeClr>
                </a:solidFill>
              </a:rPr>
              <a:t>Israeli mobile checkpoint</a:t>
            </a:r>
          </a:p>
        </p:txBody>
      </p:sp>
      <p:pic>
        <p:nvPicPr>
          <p:cNvPr id="2" name="Picture 2">
            <a:extLst>
              <a:ext uri="{FF2B5EF4-FFF2-40B4-BE49-F238E27FC236}">
                <a16:creationId xmlns:a16="http://schemas.microsoft.com/office/drawing/2014/main" id="{0BE41A28-409B-0CC6-CE5C-ADCB3A4CEE22}"/>
              </a:ext>
            </a:extLst>
          </p:cNvPr>
          <p:cNvPicPr>
            <a:picLocks noChangeAspect="1" noChangeArrowheads="1"/>
          </p:cNvPicPr>
          <p:nvPr/>
        </p:nvPicPr>
        <p:blipFill>
          <a:blip r:embed="rId12"/>
          <a:srcRect/>
          <a:stretch>
            <a:fillRect/>
          </a:stretch>
        </p:blipFill>
        <p:spPr bwMode="auto">
          <a:xfrm>
            <a:off x="3355939" y="4803776"/>
            <a:ext cx="2397339" cy="1790700"/>
          </a:xfrm>
          <a:prstGeom prst="rect">
            <a:avLst/>
          </a:prstGeom>
          <a:noFill/>
          <a:ln w="12700">
            <a:solidFill>
              <a:schemeClr val="tx1"/>
            </a:solidFill>
            <a:miter lim="800000"/>
            <a:headEnd/>
            <a:tailEnd/>
          </a:ln>
          <a:effectLst/>
        </p:spPr>
      </p:pic>
      <p:sp>
        <p:nvSpPr>
          <p:cNvPr id="5" name="CasellaDiTesto 4">
            <a:extLst>
              <a:ext uri="{FF2B5EF4-FFF2-40B4-BE49-F238E27FC236}">
                <a16:creationId xmlns:a16="http://schemas.microsoft.com/office/drawing/2014/main" id="{CC71BDD6-193B-78FA-11B8-E9AFC9758684}"/>
              </a:ext>
            </a:extLst>
          </p:cNvPr>
          <p:cNvSpPr txBox="1"/>
          <p:nvPr/>
        </p:nvSpPr>
        <p:spPr>
          <a:xfrm>
            <a:off x="3646710" y="6371094"/>
            <a:ext cx="2111424" cy="215444"/>
          </a:xfrm>
          <a:prstGeom prst="rect">
            <a:avLst/>
          </a:prstGeom>
          <a:noFill/>
        </p:spPr>
        <p:txBody>
          <a:bodyPr wrap="square" rtlCol="0">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de-DE" sz="800" dirty="0">
                <a:solidFill>
                  <a:srgbClr val="FFFFFF"/>
                </a:solidFill>
              </a:rPr>
              <a:t>Hebron, West Bank, </a:t>
            </a:r>
            <a:r>
              <a:rPr lang="de-DE" sz="800" dirty="0" err="1">
                <a:solidFill>
                  <a:srgbClr val="FFFFFF"/>
                </a:solidFill>
              </a:rPr>
              <a:t>December</a:t>
            </a:r>
            <a:r>
              <a:rPr lang="de-DE" sz="800" dirty="0">
                <a:solidFill>
                  <a:srgbClr val="FFFFFF"/>
                </a:solidFill>
              </a:rPr>
              <a:t> 29, 2001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2" descr="C:\Users\Enrico\Desktop\Paesaggio dove jpeg.jpg">
            <a:extLst>
              <a:ext uri="{FF2B5EF4-FFF2-40B4-BE49-F238E27FC236}">
                <a16:creationId xmlns:a16="http://schemas.microsoft.com/office/drawing/2014/main" id="{F37A2414-8818-1434-A656-83EE4362594B}"/>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4E7DDB64-E3B8-6533-D89A-AA609E49AD4F}"/>
              </a:ext>
            </a:extLst>
          </p:cNvPr>
          <p:cNvSpPr txBox="1">
            <a:spLocks noChangeArrowheads="1"/>
          </p:cNvSpPr>
          <p:nvPr/>
        </p:nvSpPr>
        <p:spPr bwMode="auto">
          <a:xfrm>
            <a:off x="2873375" y="6000750"/>
            <a:ext cx="37147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The coast in the north of Palestine</a:t>
            </a:r>
            <a:endParaRPr lang="it-CH" altLang="it-CH" dirty="0"/>
          </a:p>
        </p:txBody>
      </p:sp>
      <p:sp>
        <p:nvSpPr>
          <p:cNvPr id="97285" name="Rettangolo 4">
            <a:extLst>
              <a:ext uri="{FF2B5EF4-FFF2-40B4-BE49-F238E27FC236}">
                <a16:creationId xmlns:a16="http://schemas.microsoft.com/office/drawing/2014/main" id="{D449E86A-FDE0-F7BB-C706-253975758C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7282" name="Segnaposto numero diapositiva 1">
            <a:extLst>
              <a:ext uri="{FF2B5EF4-FFF2-40B4-BE49-F238E27FC236}">
                <a16:creationId xmlns:a16="http://schemas.microsoft.com/office/drawing/2014/main" id="{18FB6080-7787-DDE4-58B8-715A9A06A710}"/>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57B46-0ABA-4595-A884-61AC8C5B82DA}" type="slidenum">
              <a:rPr lang="it-IT" altLang="en-US" sz="1400" b="1" smtClean="0">
                <a:solidFill>
                  <a:srgbClr val="FFFFFF"/>
                </a:solidFill>
              </a:rPr>
              <a:pPr>
                <a:spcBef>
                  <a:spcPct val="0"/>
                </a:spcBef>
                <a:buFontTx/>
                <a:buNone/>
              </a:pPr>
              <a:t>7</a:t>
            </a:fld>
            <a:endParaRPr lang="it-IT" altLang="en-US" sz="1400" b="1" dirty="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C715C59C-A50A-DDEB-0B68-02FE51D21FDD}"/>
              </a:ext>
            </a:extLst>
          </p:cNvPr>
          <p:cNvPicPr>
            <a:picLocks noChangeAspect="1" noChangeArrowheads="1"/>
          </p:cNvPicPr>
          <p:nvPr/>
        </p:nvPicPr>
        <p:blipFill>
          <a:blip r:embed="rId3">
            <a:lum bright="-10000"/>
          </a:blip>
          <a:srcRect/>
          <a:stretch>
            <a:fillRect/>
          </a:stretch>
        </p:blipFill>
        <p:spPr bwMode="auto">
          <a:xfrm>
            <a:off x="485775" y="314325"/>
            <a:ext cx="4057650" cy="300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373C5EC1-60F4-3E23-0F09-C33DAED31469}"/>
              </a:ext>
            </a:extLst>
          </p:cNvPr>
          <p:cNvPicPr>
            <a:picLocks noChangeAspect="1" noChangeArrowheads="1"/>
          </p:cNvPicPr>
          <p:nvPr/>
        </p:nvPicPr>
        <p:blipFill>
          <a:blip r:embed="rId4">
            <a:lum bright="-4000"/>
          </a:blip>
          <a:srcRect/>
          <a:stretch>
            <a:fillRect/>
          </a:stretch>
        </p:blipFill>
        <p:spPr bwMode="auto">
          <a:xfrm>
            <a:off x="4681538" y="315913"/>
            <a:ext cx="4057650" cy="3008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DF621073-15B2-7B2A-67F3-CFF89FB68084}"/>
              </a:ext>
            </a:extLst>
          </p:cNvPr>
          <p:cNvSpPr txBox="1">
            <a:spLocks noChangeArrowheads="1"/>
          </p:cNvSpPr>
          <p:nvPr/>
        </p:nvSpPr>
        <p:spPr bwMode="auto">
          <a:xfrm>
            <a:off x="1041400" y="3484563"/>
            <a:ext cx="70040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Israelis arrest and imprison Palestinians for trivial reasons</a:t>
            </a:r>
            <a:endParaRPr lang="it-IT" altLang="it-CH" sz="1800" b="1" dirty="0">
              <a:solidFill>
                <a:schemeClr val="accent4">
                  <a:lumMod val="10000"/>
                </a:schemeClr>
              </a:solidFill>
            </a:endParaRPr>
          </a:p>
        </p:txBody>
      </p:sp>
      <p:sp>
        <p:nvSpPr>
          <p:cNvPr id="222213" name="Slide Number Placeholder 3">
            <a:extLst>
              <a:ext uri="{FF2B5EF4-FFF2-40B4-BE49-F238E27FC236}">
                <a16:creationId xmlns:a16="http://schemas.microsoft.com/office/drawing/2014/main" id="{9478DEB4-B44B-4A68-C655-31B2742845C7}"/>
              </a:ext>
            </a:extLst>
          </p:cNvPr>
          <p:cNvSpPr>
            <a:spLocks noGrp="1"/>
          </p:cNvSpPr>
          <p:nvPr>
            <p:ph type="sldNum" sz="quarter" idx="12"/>
          </p:nvPr>
        </p:nvSpPr>
        <p:spPr>
          <a:xfrm>
            <a:off x="8107363" y="3524250"/>
            <a:ext cx="476250"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DE1EBB-0548-42A5-B264-D7335F67201B}"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sp>
        <p:nvSpPr>
          <p:cNvPr id="222214" name="CasellaDiTesto 1">
            <a:extLst>
              <a:ext uri="{FF2B5EF4-FFF2-40B4-BE49-F238E27FC236}">
                <a16:creationId xmlns:a16="http://schemas.microsoft.com/office/drawing/2014/main" id="{30EABCEF-E4B9-98E1-D03C-8A98CCA91128}"/>
              </a:ext>
            </a:extLst>
          </p:cNvPr>
          <p:cNvSpPr txBox="1">
            <a:spLocks noChangeArrowheads="1"/>
          </p:cNvSpPr>
          <p:nvPr/>
        </p:nvSpPr>
        <p:spPr bwMode="auto">
          <a:xfrm>
            <a:off x="1357313" y="3856038"/>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Many Palestinian prisoners are tortured or detained for a long time and without trial</a:t>
            </a:r>
          </a:p>
        </p:txBody>
      </p:sp>
      <p:sp>
        <p:nvSpPr>
          <p:cNvPr id="222215" name="Rettangolo 1">
            <a:extLst>
              <a:ext uri="{FF2B5EF4-FFF2-40B4-BE49-F238E27FC236}">
                <a16:creationId xmlns:a16="http://schemas.microsoft.com/office/drawing/2014/main" id="{AF583AFF-093D-15D7-F893-353D946B3F1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9">
            <a:extLst>
              <a:ext uri="{FF2B5EF4-FFF2-40B4-BE49-F238E27FC236}">
                <a16:creationId xmlns:a16="http://schemas.microsoft.com/office/drawing/2014/main" id="{8DB2929D-F815-BD0D-6D1E-94154D88C29C}"/>
              </a:ext>
            </a:extLst>
          </p:cNvPr>
          <p:cNvPicPr>
            <a:picLocks noChangeAspect="1"/>
          </p:cNvPicPr>
          <p:nvPr/>
        </p:nvPicPr>
        <p:blipFill>
          <a:blip r:embed="rId5"/>
          <a:srcRect/>
          <a:stretch>
            <a:fillRect/>
          </a:stretch>
        </p:blipFill>
        <p:spPr bwMode="auto">
          <a:xfrm>
            <a:off x="519113" y="4252913"/>
            <a:ext cx="471487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4" descr="prigione ramle">
            <a:extLst>
              <a:ext uri="{FF2B5EF4-FFF2-40B4-BE49-F238E27FC236}">
                <a16:creationId xmlns:a16="http://schemas.microsoft.com/office/drawing/2014/main" id="{B64A9D78-6666-E61F-2A27-72754B02DE2C}"/>
              </a:ext>
            </a:extLst>
          </p:cNvPr>
          <p:cNvPicPr>
            <a:picLocks noChangeAspect="1" noChangeArrowheads="1"/>
          </p:cNvPicPr>
          <p:nvPr/>
        </p:nvPicPr>
        <p:blipFill>
          <a:blip r:embed="rId6"/>
          <a:srcRect/>
          <a:stretch>
            <a:fillRect/>
          </a:stretch>
        </p:blipFill>
        <p:spPr bwMode="auto">
          <a:xfrm>
            <a:off x="5353050" y="4252913"/>
            <a:ext cx="338613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2218" name="Text Box 7">
            <a:extLst>
              <a:ext uri="{FF2B5EF4-FFF2-40B4-BE49-F238E27FC236}">
                <a16:creationId xmlns:a16="http://schemas.microsoft.com/office/drawing/2014/main" id="{DEE52C4F-5D20-1B01-35B5-26F3A7A5D1C5}"/>
              </a:ext>
            </a:extLst>
          </p:cNvPr>
          <p:cNvSpPr txBox="1">
            <a:spLocks noChangeArrowheads="1"/>
          </p:cNvSpPr>
          <p:nvPr/>
        </p:nvSpPr>
        <p:spPr bwMode="auto">
          <a:xfrm>
            <a:off x="7999413" y="4252913"/>
            <a:ext cx="7397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Ramle prison</a:t>
            </a:r>
            <a:endParaRPr lang="it-IT" altLang="it-CH" sz="1400" b="1">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5228C0F8-5A87-BF07-4DAE-514EC5D43CC3}"/>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4259" name="Slide Number Placeholder 1">
            <a:extLst>
              <a:ext uri="{FF2B5EF4-FFF2-40B4-BE49-F238E27FC236}">
                <a16:creationId xmlns:a16="http://schemas.microsoft.com/office/drawing/2014/main" id="{371D87F4-531A-A348-315A-0F0234450CA7}"/>
              </a:ext>
            </a:extLst>
          </p:cNvPr>
          <p:cNvSpPr>
            <a:spLocks noGrp="1"/>
          </p:cNvSpPr>
          <p:nvPr>
            <p:ph type="sldNum" sz="quarter" idx="12"/>
          </p:nvPr>
        </p:nvSpPr>
        <p:spPr>
          <a:xfrm>
            <a:off x="8027988" y="6246813"/>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B9CFDE-67C0-4396-B9B5-1A5C7230E4F0}" type="slidenum">
              <a:rPr lang="it-IT" altLang="it-CH" sz="1400" b="1" smtClean="0">
                <a:solidFill>
                  <a:srgbClr val="FFFFFF"/>
                </a:solidFill>
              </a:rPr>
              <a:pPr>
                <a:spcBef>
                  <a:spcPct val="0"/>
                </a:spcBef>
                <a:buFontTx/>
                <a:buNone/>
              </a:pPr>
              <a:t>71</a:t>
            </a:fld>
            <a:endParaRPr lang="it-IT" altLang="it-CH" sz="1400" b="1">
              <a:solidFill>
                <a:srgbClr val="FFFFFF"/>
              </a:solidFill>
            </a:endParaRPr>
          </a:p>
        </p:txBody>
      </p:sp>
      <p:sp>
        <p:nvSpPr>
          <p:cNvPr id="224260" name="Rettangolo 3">
            <a:extLst>
              <a:ext uri="{FF2B5EF4-FFF2-40B4-BE49-F238E27FC236}">
                <a16:creationId xmlns:a16="http://schemas.microsoft.com/office/drawing/2014/main" id="{59C569B3-5BFF-AF93-B8B4-13897763A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FBAF0A52-D66B-F7DD-4FF6-E26FCA6227CA}"/>
              </a:ext>
            </a:extLst>
          </p:cNvPr>
          <p:cNvSpPr txBox="1">
            <a:spLocks noChangeArrowheads="1"/>
          </p:cNvSpPr>
          <p:nvPr/>
        </p:nvSpPr>
        <p:spPr bwMode="auto">
          <a:xfrm>
            <a:off x="900113" y="6246813"/>
            <a:ext cx="69500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demolish</a:t>
            </a:r>
            <a:r>
              <a:rPr lang="fr-CH" altLang="it-CH" sz="1800" b="1" dirty="0">
                <a:solidFill>
                  <a:schemeClr val="accent4">
                    <a:lumMod val="10000"/>
                  </a:schemeClr>
                </a:solidFill>
              </a:rPr>
              <a:t>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homes and infrastructure</a:t>
            </a:r>
            <a:endParaRPr lang="it-IT" altLang="it-CH" sz="18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2">
            <a:extLst>
              <a:ext uri="{FF2B5EF4-FFF2-40B4-BE49-F238E27FC236}">
                <a16:creationId xmlns:a16="http://schemas.microsoft.com/office/drawing/2014/main" id="{9E0D0F14-0D58-BC68-212D-6B4625C61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D46A13B1-489B-B4E1-96F5-1B34C2E2E69F}"/>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6" descr="Risultati immagini per Gaza TV bombed">
            <a:extLst>
              <a:ext uri="{FF2B5EF4-FFF2-40B4-BE49-F238E27FC236}">
                <a16:creationId xmlns:a16="http://schemas.microsoft.com/office/drawing/2014/main" id="{62A74557-318E-0D0E-C786-D0B88F703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09" name="CasellaDiTesto 4">
            <a:extLst>
              <a:ext uri="{FF2B5EF4-FFF2-40B4-BE49-F238E27FC236}">
                <a16:creationId xmlns:a16="http://schemas.microsoft.com/office/drawing/2014/main" id="{A6840726-5A6A-C142-4C47-A6F5754605C4}"/>
              </a:ext>
            </a:extLst>
          </p:cNvPr>
          <p:cNvSpPr txBox="1">
            <a:spLocks noChangeArrowheads="1"/>
          </p:cNvSpPr>
          <p:nvPr/>
        </p:nvSpPr>
        <p:spPr bwMode="auto">
          <a:xfrm>
            <a:off x="4752975" y="2651125"/>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2018 - Gaza - Destruction of TV Studios</a:t>
            </a:r>
          </a:p>
        </p:txBody>
      </p:sp>
      <p:sp>
        <p:nvSpPr>
          <p:cNvPr id="226310" name="Slide Number Placeholder 1">
            <a:extLst>
              <a:ext uri="{FF2B5EF4-FFF2-40B4-BE49-F238E27FC236}">
                <a16:creationId xmlns:a16="http://schemas.microsoft.com/office/drawing/2014/main" id="{05B153C1-FBDF-0E7F-2999-F853503E0D2D}"/>
              </a:ext>
            </a:extLst>
          </p:cNvPr>
          <p:cNvSpPr>
            <a:spLocks noGrp="1"/>
          </p:cNvSpPr>
          <p:nvPr>
            <p:ph type="sldNum" sz="quarter" idx="12"/>
          </p:nvPr>
        </p:nvSpPr>
        <p:spPr>
          <a:xfrm>
            <a:off x="8242300"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97C8E-9D31-46DE-8CEC-755912F688A6}"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pic>
        <p:nvPicPr>
          <p:cNvPr id="226311" name="Picture 8" descr="New study on infrastructure damage in Gaza and the West Bank - CEOBS">
            <a:extLst>
              <a:ext uri="{FF2B5EF4-FFF2-40B4-BE49-F238E27FC236}">
                <a16:creationId xmlns:a16="http://schemas.microsoft.com/office/drawing/2014/main" id="{3C3C5E73-3586-D546-76F0-951364AF5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D3E80F76-CE05-44D3-4C2C-1AA50946E4C3}"/>
              </a:ext>
            </a:extLst>
          </p:cNvPr>
          <p:cNvSpPr txBox="1">
            <a:spLocks noChangeArrowheads="1"/>
          </p:cNvSpPr>
          <p:nvPr/>
        </p:nvSpPr>
        <p:spPr bwMode="auto">
          <a:xfrm>
            <a:off x="5335588" y="6078538"/>
            <a:ext cx="3808412" cy="3079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Destruction of the Gaza power plant</a:t>
            </a:r>
          </a:p>
        </p:txBody>
      </p:sp>
      <p:sp>
        <p:nvSpPr>
          <p:cNvPr id="12" name="Text Box 6">
            <a:extLst>
              <a:ext uri="{FF2B5EF4-FFF2-40B4-BE49-F238E27FC236}">
                <a16:creationId xmlns:a16="http://schemas.microsoft.com/office/drawing/2014/main" id="{52EBF9B9-8E27-FA63-CEB5-CA044A8AF08F}"/>
              </a:ext>
            </a:extLst>
          </p:cNvPr>
          <p:cNvSpPr txBox="1">
            <a:spLocks noChangeArrowheads="1"/>
          </p:cNvSpPr>
          <p:nvPr/>
        </p:nvSpPr>
        <p:spPr bwMode="auto">
          <a:xfrm>
            <a:off x="4695825" y="3100388"/>
            <a:ext cx="3490913"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The destruction of infrastructure</a:t>
            </a:r>
            <a:endParaRPr lang="it-IT" altLang="it-CH" sz="1600" b="1" dirty="0">
              <a:solidFill>
                <a:schemeClr val="accent4">
                  <a:lumMod val="10000"/>
                </a:schemeClr>
              </a:solidFill>
            </a:endParaRPr>
          </a:p>
        </p:txBody>
      </p:sp>
      <p:sp>
        <p:nvSpPr>
          <p:cNvPr id="226314" name="CasellaDiTesto 1">
            <a:extLst>
              <a:ext uri="{FF2B5EF4-FFF2-40B4-BE49-F238E27FC236}">
                <a16:creationId xmlns:a16="http://schemas.microsoft.com/office/drawing/2014/main" id="{1D36012E-8A8B-68D0-2D4B-56295B927D75}"/>
              </a:ext>
            </a:extLst>
          </p:cNvPr>
          <p:cNvSpPr txBox="1">
            <a:spLocks noChangeArrowheads="1"/>
          </p:cNvSpPr>
          <p:nvPr/>
        </p:nvSpPr>
        <p:spPr bwMode="auto">
          <a:xfrm>
            <a:off x="2667000" y="6411913"/>
            <a:ext cx="417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Israelis strangle the Palestinian economy</a:t>
            </a:r>
          </a:p>
        </p:txBody>
      </p:sp>
      <p:sp>
        <p:nvSpPr>
          <p:cNvPr id="226315" name="Rettangolo 1">
            <a:extLst>
              <a:ext uri="{FF2B5EF4-FFF2-40B4-BE49-F238E27FC236}">
                <a16:creationId xmlns:a16="http://schemas.microsoft.com/office/drawing/2014/main" id="{7B5F0377-B778-4875-C51D-D1D0CA3895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83527EAC-A026-BFB3-12C5-33FC6392C38F}"/>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EDF3371-E105-0141-C414-AFF01A70C1F1}"/>
              </a:ext>
            </a:extLst>
          </p:cNvPr>
          <p:cNvSpPr txBox="1"/>
          <p:nvPr/>
        </p:nvSpPr>
        <p:spPr>
          <a:xfrm>
            <a:off x="1304925" y="5876925"/>
            <a:ext cx="65341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Destruction of the Palestinian yoghurt factory in Hebron</a:t>
            </a:r>
          </a:p>
        </p:txBody>
      </p:sp>
      <p:sp>
        <p:nvSpPr>
          <p:cNvPr id="228356" name="CasellaDiTesto 3">
            <a:extLst>
              <a:ext uri="{FF2B5EF4-FFF2-40B4-BE49-F238E27FC236}">
                <a16:creationId xmlns:a16="http://schemas.microsoft.com/office/drawing/2014/main" id="{87A1443B-B8C2-6F01-05E9-FD50C9431A9D}"/>
              </a:ext>
            </a:extLst>
          </p:cNvPr>
          <p:cNvSpPr txBox="1">
            <a:spLocks noChangeArrowheads="1"/>
          </p:cNvSpPr>
          <p:nvPr/>
        </p:nvSpPr>
        <p:spPr bwMode="auto">
          <a:xfrm>
            <a:off x="1476375" y="6327775"/>
            <a:ext cx="653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With the related persons and activities, this factory made 6’000 Palestinians live</a:t>
            </a:r>
          </a:p>
        </p:txBody>
      </p:sp>
      <p:sp>
        <p:nvSpPr>
          <p:cNvPr id="228357" name="Slide Number Placeholder 1">
            <a:extLst>
              <a:ext uri="{FF2B5EF4-FFF2-40B4-BE49-F238E27FC236}">
                <a16:creationId xmlns:a16="http://schemas.microsoft.com/office/drawing/2014/main" id="{4EC58100-F042-4F20-6702-B55DAB26A70F}"/>
              </a:ext>
            </a:extLst>
          </p:cNvPr>
          <p:cNvSpPr>
            <a:spLocks noGrp="1"/>
          </p:cNvSpPr>
          <p:nvPr>
            <p:ph type="sldNum" sz="quarter" idx="12"/>
          </p:nvPr>
        </p:nvSpPr>
        <p:spPr>
          <a:xfrm>
            <a:off x="7839075" y="58928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3399D-BBCB-4D61-8638-F85D3BCE5FA8}"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28358" name="Rettangolo 1">
            <a:extLst>
              <a:ext uri="{FF2B5EF4-FFF2-40B4-BE49-F238E27FC236}">
                <a16:creationId xmlns:a16="http://schemas.microsoft.com/office/drawing/2014/main" id="{E3BF6D2B-708A-9412-8D4F-6E1ACC104B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09E3DD08-8B01-0865-4DFF-1DC6267C1BD5}"/>
              </a:ext>
            </a:extLst>
          </p:cNvPr>
          <p:cNvSpPr>
            <a:spLocks noGrp="1"/>
          </p:cNvSpPr>
          <p:nvPr>
            <p:ph type="sldNum" sz="quarter" idx="12"/>
          </p:nvPr>
        </p:nvSpPr>
        <p:spPr>
          <a:xfrm>
            <a:off x="8089900" y="6091238"/>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BB7820-502A-48DC-A962-72C74714490F}"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8B7A252F-283E-BF5F-3652-1745CAADBF3C}"/>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762E2877-EFE1-A1E5-9092-3FF001C6F98C}"/>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1" name="Picture 6">
            <a:extLst>
              <a:ext uri="{FF2B5EF4-FFF2-40B4-BE49-F238E27FC236}">
                <a16:creationId xmlns:a16="http://schemas.microsoft.com/office/drawing/2014/main" id="{A24BEAB3-9897-DC35-D6E2-97E1ACF62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7">
            <a:extLst>
              <a:ext uri="{FF2B5EF4-FFF2-40B4-BE49-F238E27FC236}">
                <a16:creationId xmlns:a16="http://schemas.microsoft.com/office/drawing/2014/main" id="{BC3E80B4-461E-6065-459F-91FAE6707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3" name="TextBox 3">
            <a:extLst>
              <a:ext uri="{FF2B5EF4-FFF2-40B4-BE49-F238E27FC236}">
                <a16:creationId xmlns:a16="http://schemas.microsoft.com/office/drawing/2014/main" id="{3F48CFC6-4110-64CD-BEA7-4C465663EC78}"/>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100" b="1"/>
              <a:t>East Jerusalem.</a:t>
            </a:r>
          </a:p>
          <a:p>
            <a:pPr algn="ctr" eaLnBrk="1" hangingPunct="1">
              <a:spcBef>
                <a:spcPct val="0"/>
              </a:spcBef>
              <a:buFontTx/>
              <a:buNone/>
            </a:pPr>
            <a:r>
              <a:rPr lang="en-US" altLang="it-CH" sz="1100" b="1"/>
              <a:t>To make way for Jewish homes, entire Arab-Palestinian neighborhoods are demolished and the inhabitants are homeless and forced to leave.</a:t>
            </a:r>
            <a:endParaRPr lang="it-IT" altLang="it-CH" sz="1100" b="1"/>
          </a:p>
        </p:txBody>
      </p:sp>
      <p:sp>
        <p:nvSpPr>
          <p:cNvPr id="229384" name="Rettangolo 7">
            <a:extLst>
              <a:ext uri="{FF2B5EF4-FFF2-40B4-BE49-F238E27FC236}">
                <a16:creationId xmlns:a16="http://schemas.microsoft.com/office/drawing/2014/main" id="{E4F4FD31-9036-C7AD-85F8-F08850DF9F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9D0E90EC-BD6D-C22B-D45D-7131C45B788D}"/>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After the demolition of their home, many Palestinians are homeless</a:t>
            </a:r>
            <a:endParaRPr lang="it-IT" altLang="it-CH"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84A543D7-9B33-0F0F-C23C-1A51464A76B7}"/>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DD22ACD8-2A09-646F-4955-9BF5792B0D9B}"/>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9F9825B6-E15D-CB16-80D2-6344C8A51654}"/>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AD8B8BDA-DFCF-A0BA-A8C7-7015F6DD0E2E}"/>
              </a:ext>
            </a:extLst>
          </p:cNvPr>
          <p:cNvSpPr txBox="1"/>
          <p:nvPr/>
        </p:nvSpPr>
        <p:spPr>
          <a:xfrm>
            <a:off x="192088" y="2247900"/>
            <a:ext cx="1571625" cy="461963"/>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State </a:t>
            </a:r>
            <a:r>
              <a:rPr lang="it-CH" dirty="0" err="1"/>
              <a:t>property</a:t>
            </a:r>
            <a:r>
              <a:rPr lang="it-CH" dirty="0"/>
              <a:t> Access </a:t>
            </a:r>
            <a:r>
              <a:rPr lang="it-CH" dirty="0" err="1"/>
              <a:t>prohibited</a:t>
            </a:r>
            <a:endParaRPr lang="it-CH" dirty="0"/>
          </a:p>
        </p:txBody>
      </p:sp>
      <p:sp>
        <p:nvSpPr>
          <p:cNvPr id="231430" name="CasellaDiTesto 11">
            <a:extLst>
              <a:ext uri="{FF2B5EF4-FFF2-40B4-BE49-F238E27FC236}">
                <a16:creationId xmlns:a16="http://schemas.microsoft.com/office/drawing/2014/main" id="{D23E03D1-848A-40BB-88F6-AA1F2B23E961}"/>
              </a:ext>
            </a:extLst>
          </p:cNvPr>
          <p:cNvSpPr txBox="1">
            <a:spLocks noChangeArrowheads="1"/>
          </p:cNvSpPr>
          <p:nvPr/>
        </p:nvSpPr>
        <p:spPr bwMode="auto">
          <a:xfrm>
            <a:off x="847725" y="2887663"/>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a:t>Palestinian farmers have found the notice that their land is confiscated.</a:t>
            </a:r>
            <a:endParaRPr lang="it-CH" altLang="it-CH" sz="1400"/>
          </a:p>
        </p:txBody>
      </p:sp>
      <p:sp>
        <p:nvSpPr>
          <p:cNvPr id="231431" name="Slide Number Placeholder 3">
            <a:extLst>
              <a:ext uri="{FF2B5EF4-FFF2-40B4-BE49-F238E27FC236}">
                <a16:creationId xmlns:a16="http://schemas.microsoft.com/office/drawing/2014/main" id="{E0F6B360-FC9E-84B8-ACA1-84C86F7C9ABC}"/>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966751-1129-4EDC-838A-03A5229BC297}" type="slidenum">
              <a:rPr lang="it-IT" altLang="it-CH" sz="1400" smtClean="0"/>
              <a:pPr>
                <a:spcBef>
                  <a:spcPct val="0"/>
                </a:spcBef>
                <a:buFontTx/>
                <a:buNone/>
              </a:pPr>
              <a:t>75</a:t>
            </a:fld>
            <a:endParaRPr lang="it-IT" altLang="it-CH" sz="1400"/>
          </a:p>
        </p:txBody>
      </p:sp>
      <p:sp>
        <p:nvSpPr>
          <p:cNvPr id="13" name="CasellaDiTesto 12">
            <a:extLst>
              <a:ext uri="{FF2B5EF4-FFF2-40B4-BE49-F238E27FC236}">
                <a16:creationId xmlns:a16="http://schemas.microsoft.com/office/drawing/2014/main" id="{A8D897AC-3F0D-7A3A-49E8-036C5B83A7D4}"/>
              </a:ext>
            </a:extLst>
          </p:cNvPr>
          <p:cNvSpPr txBox="1"/>
          <p:nvPr/>
        </p:nvSpPr>
        <p:spPr>
          <a:xfrm>
            <a:off x="4816475" y="6423025"/>
            <a:ext cx="1484313"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Land </a:t>
            </a:r>
            <a:r>
              <a:rPr lang="it-CH" dirty="0" err="1"/>
              <a:t>is</a:t>
            </a:r>
            <a:r>
              <a:rPr lang="it-CH" dirty="0"/>
              <a:t> </a:t>
            </a:r>
            <a:r>
              <a:rPr lang="it-CH" dirty="0" err="1"/>
              <a:t>enclosed</a:t>
            </a:r>
            <a:endParaRPr lang="it-CH" dirty="0"/>
          </a:p>
        </p:txBody>
      </p:sp>
      <p:sp>
        <p:nvSpPr>
          <p:cNvPr id="14" name="CasellaDiTesto 13">
            <a:extLst>
              <a:ext uri="{FF2B5EF4-FFF2-40B4-BE49-F238E27FC236}">
                <a16:creationId xmlns:a16="http://schemas.microsoft.com/office/drawing/2014/main" id="{D008D323-83EC-19D2-6501-7563841E0B6A}"/>
              </a:ext>
            </a:extLst>
          </p:cNvPr>
          <p:cNvSpPr txBox="1"/>
          <p:nvPr/>
        </p:nvSpPr>
        <p:spPr>
          <a:xfrm>
            <a:off x="2589213" y="6423025"/>
            <a:ext cx="2087562"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err="1"/>
              <a:t>Expulsion</a:t>
            </a:r>
            <a:r>
              <a:rPr lang="it-CH" dirty="0"/>
              <a:t> of the </a:t>
            </a:r>
            <a:r>
              <a:rPr lang="it-CH" dirty="0" err="1"/>
              <a:t>owners</a:t>
            </a:r>
            <a:endParaRPr lang="it-CH" dirty="0"/>
          </a:p>
        </p:txBody>
      </p:sp>
      <p:pic>
        <p:nvPicPr>
          <p:cNvPr id="3" name="Picture 2" descr="Potrebbe essere un'immagine raffigurante 3 persone">
            <a:extLst>
              <a:ext uri="{FF2B5EF4-FFF2-40B4-BE49-F238E27FC236}">
                <a16:creationId xmlns:a16="http://schemas.microsoft.com/office/drawing/2014/main" id="{4BCBA4DB-0A9C-7766-EC4E-A30D817FAF40}"/>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5" name="CasellaDiTesto 2">
            <a:extLst>
              <a:ext uri="{FF2B5EF4-FFF2-40B4-BE49-F238E27FC236}">
                <a16:creationId xmlns:a16="http://schemas.microsoft.com/office/drawing/2014/main" id="{A887D2E1-DDB8-B736-5EFB-1830E4909A6A}"/>
              </a:ext>
            </a:extLst>
          </p:cNvPr>
          <p:cNvSpPr txBox="1">
            <a:spLocks noChangeArrowheads="1"/>
          </p:cNvSpPr>
          <p:nvPr/>
        </p:nvSpPr>
        <p:spPr bwMode="auto">
          <a:xfrm>
            <a:off x="4806950" y="204788"/>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Ownership certificate</a:t>
            </a:r>
          </a:p>
        </p:txBody>
      </p:sp>
      <p:pic>
        <p:nvPicPr>
          <p:cNvPr id="5" name="Picture 7" descr="C:\Users\Enrico\Desktop\Land 2 jpeg.jpg">
            <a:extLst>
              <a:ext uri="{FF2B5EF4-FFF2-40B4-BE49-F238E27FC236}">
                <a16:creationId xmlns:a16="http://schemas.microsoft.com/office/drawing/2014/main" id="{5972330E-57B4-9B55-2CA6-874FC0D89503}"/>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B7B15C08-D22A-4C39-AA5F-086F5CBCD60B}"/>
              </a:ext>
            </a:extLst>
          </p:cNvPr>
          <p:cNvSpPr txBox="1"/>
          <p:nvPr/>
        </p:nvSpPr>
        <p:spPr>
          <a:xfrm>
            <a:off x="6518275" y="198438"/>
            <a:ext cx="1149350"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a:t>The land confiscation notice</a:t>
            </a:r>
          </a:p>
        </p:txBody>
      </p:sp>
      <p:sp>
        <p:nvSpPr>
          <p:cNvPr id="231438" name="Text Box 3">
            <a:extLst>
              <a:ext uri="{FF2B5EF4-FFF2-40B4-BE49-F238E27FC236}">
                <a16:creationId xmlns:a16="http://schemas.microsoft.com/office/drawing/2014/main" id="{077174A1-0697-A644-1359-1A0E454EC1F0}"/>
              </a:ext>
            </a:extLst>
          </p:cNvPr>
          <p:cNvSpPr txBox="1">
            <a:spLocks noChangeArrowheads="1"/>
          </p:cNvSpPr>
          <p:nvPr/>
        </p:nvSpPr>
        <p:spPr bwMode="auto">
          <a:xfrm>
            <a:off x="4806950" y="2300288"/>
            <a:ext cx="1601788"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Israelis confiscate Palestinian lands</a:t>
            </a:r>
            <a:endParaRPr lang="it-IT" altLang="it-CH" sz="1800" b="1">
              <a:solidFill>
                <a:srgbClr val="000000"/>
              </a:solidFill>
            </a:endParaRPr>
          </a:p>
        </p:txBody>
      </p:sp>
      <p:sp>
        <p:nvSpPr>
          <p:cNvPr id="231439" name="CasellaDiTesto 5">
            <a:extLst>
              <a:ext uri="{FF2B5EF4-FFF2-40B4-BE49-F238E27FC236}">
                <a16:creationId xmlns:a16="http://schemas.microsoft.com/office/drawing/2014/main" id="{76BA1000-9651-BD0D-C5A2-84ECC46FA9B9}"/>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Camera</a:t>
            </a:r>
          </a:p>
        </p:txBody>
      </p:sp>
      <p:cxnSp>
        <p:nvCxnSpPr>
          <p:cNvPr id="231440" name="Connettore 2 7">
            <a:extLst>
              <a:ext uri="{FF2B5EF4-FFF2-40B4-BE49-F238E27FC236}">
                <a16:creationId xmlns:a16="http://schemas.microsoft.com/office/drawing/2014/main" id="{8CF544D4-1663-3511-C84B-16CD395B07AE}"/>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1441" name="Rettangolo 1">
            <a:extLst>
              <a:ext uri="{FF2B5EF4-FFF2-40B4-BE49-F238E27FC236}">
                <a16:creationId xmlns:a16="http://schemas.microsoft.com/office/drawing/2014/main" id="{24E9B696-0368-0397-449D-0664C0DB909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31442" name="Connettore 2 3">
            <a:extLst>
              <a:ext uri="{FF2B5EF4-FFF2-40B4-BE49-F238E27FC236}">
                <a16:creationId xmlns:a16="http://schemas.microsoft.com/office/drawing/2014/main" id="{FE6A8894-61CE-C3E8-444B-76FA26DD5202}"/>
              </a:ext>
            </a:extLst>
          </p:cNvPr>
          <p:cNvCxnSpPr>
            <a:cxnSpLocks/>
          </p:cNvCxnSpPr>
          <p:nvPr/>
        </p:nvCxnSpPr>
        <p:spPr bwMode="auto">
          <a:xfrm flipV="1">
            <a:off x="1835150" y="1778000"/>
            <a:ext cx="360363" cy="41275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E1DC453F-1A72-20CD-0294-E1802D45E03F}"/>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E4DCFFC5-CD5F-6C5D-BAE7-15D2C0CE0B38}"/>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08CEFC2A-9A21-2CF6-14ED-EA64B37EA6E9}"/>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5E2D9DE1-5607-07F3-3CED-B2FB5D798049}"/>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400" dirty="0">
                <a:cs typeface="Arial" panose="020B0604020202020204" pitchFamily="34" charset="0"/>
              </a:rPr>
              <a:t>Israeli settlements settle in the Jordan Valley. The Bedouins must abandon everything and leave. Their future is uncertain.</a:t>
            </a:r>
            <a:endParaRPr lang="it-IT" altLang="it-CH" sz="1400" dirty="0">
              <a:cs typeface="Arial" panose="020B0604020202020204" pitchFamily="34" charset="0"/>
            </a:endParaRPr>
          </a:p>
        </p:txBody>
      </p:sp>
      <p:sp>
        <p:nvSpPr>
          <p:cNvPr id="233478" name="Segnaposto numero diapositiva 1">
            <a:extLst>
              <a:ext uri="{FF2B5EF4-FFF2-40B4-BE49-F238E27FC236}">
                <a16:creationId xmlns:a16="http://schemas.microsoft.com/office/drawing/2014/main" id="{09BB36D2-F3F5-6EBE-263A-14C635BA9FF6}"/>
              </a:ext>
            </a:extLst>
          </p:cNvPr>
          <p:cNvSpPr>
            <a:spLocks noGrp="1"/>
          </p:cNvSpPr>
          <p:nvPr>
            <p:ph type="sldNum" sz="quarter" idx="12"/>
          </p:nvPr>
        </p:nvSpPr>
        <p:spPr>
          <a:xfrm>
            <a:off x="7832725" y="6100763"/>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C20B94-335C-41C5-A5C0-5E57CEBF05D2}"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sp>
        <p:nvSpPr>
          <p:cNvPr id="233479" name="CasellaDiTesto 12">
            <a:extLst>
              <a:ext uri="{FF2B5EF4-FFF2-40B4-BE49-F238E27FC236}">
                <a16:creationId xmlns:a16="http://schemas.microsoft.com/office/drawing/2014/main" id="{9950E5A0-72BB-162D-0848-11657F6E87EE}"/>
              </a:ext>
            </a:extLst>
          </p:cNvPr>
          <p:cNvSpPr txBox="1">
            <a:spLocks noChangeArrowheads="1"/>
          </p:cNvSpPr>
          <p:nvPr/>
        </p:nvSpPr>
        <p:spPr bwMode="auto">
          <a:xfrm>
            <a:off x="4065588" y="5380038"/>
            <a:ext cx="163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The arrival of the Zionist colonies</a:t>
            </a:r>
            <a:endParaRPr lang="en-US" altLang="en-US" sz="1200">
              <a:solidFill>
                <a:srgbClr val="FFFFFF"/>
              </a:solidFill>
            </a:endParaRPr>
          </a:p>
        </p:txBody>
      </p:sp>
      <p:sp>
        <p:nvSpPr>
          <p:cNvPr id="13" name="CasellaDiTesto 12">
            <a:extLst>
              <a:ext uri="{FF2B5EF4-FFF2-40B4-BE49-F238E27FC236}">
                <a16:creationId xmlns:a16="http://schemas.microsoft.com/office/drawing/2014/main" id="{4F4A3475-AC48-1260-2D2E-EC42ABD6737E}"/>
              </a:ext>
            </a:extLst>
          </p:cNvPr>
          <p:cNvSpPr txBox="1">
            <a:spLocks noChangeArrowheads="1"/>
          </p:cNvSpPr>
          <p:nvPr/>
        </p:nvSpPr>
        <p:spPr bwMode="auto">
          <a:xfrm>
            <a:off x="492125" y="5584825"/>
            <a:ext cx="17049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Forced departure</a:t>
            </a:r>
            <a:endParaRPr lang="en-US" altLang="en-US" sz="1200" dirty="0">
              <a:solidFill>
                <a:schemeClr val="accent4">
                  <a:lumMod val="10000"/>
                </a:schemeClr>
              </a:solidFill>
            </a:endParaRPr>
          </a:p>
        </p:txBody>
      </p:sp>
      <p:sp>
        <p:nvSpPr>
          <p:cNvPr id="233481" name="CasellaDiTesto 17">
            <a:extLst>
              <a:ext uri="{FF2B5EF4-FFF2-40B4-BE49-F238E27FC236}">
                <a16:creationId xmlns:a16="http://schemas.microsoft.com/office/drawing/2014/main" id="{28842E74-D290-98A4-6F2C-F5487C0444BC}"/>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Expulsion</a:t>
            </a:r>
            <a:endParaRPr lang="en-US" altLang="en-US" sz="1200"/>
          </a:p>
        </p:txBody>
      </p:sp>
      <p:sp>
        <p:nvSpPr>
          <p:cNvPr id="233482" name="Rettangolo 16">
            <a:extLst>
              <a:ext uri="{FF2B5EF4-FFF2-40B4-BE49-F238E27FC236}">
                <a16:creationId xmlns:a16="http://schemas.microsoft.com/office/drawing/2014/main" id="{94DDE3AB-B222-600C-9FAB-2732E06434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940BC67A-7A24-12EA-BB98-A0835332E728}"/>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84" name="CasellaDiTesto 16">
            <a:extLst>
              <a:ext uri="{FF2B5EF4-FFF2-40B4-BE49-F238E27FC236}">
                <a16:creationId xmlns:a16="http://schemas.microsoft.com/office/drawing/2014/main" id="{3C83A325-AA4C-EA60-3BD3-42F1F18AEAE2}"/>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Destruction</a:t>
            </a:r>
            <a:endParaRPr lang="en-US" alt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A603D118-175A-D687-E964-B7E15BB3C2A3}"/>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0798B4F2-2C31-681D-37D2-19D61446C5C1}"/>
              </a:ext>
            </a:extLst>
          </p:cNvPr>
          <p:cNvPicPr>
            <a:picLocks noChangeAspect="1" noChangeArrowheads="1"/>
          </p:cNvPicPr>
          <p:nvPr/>
        </p:nvPicPr>
        <p:blipFill>
          <a:blip r:embed="rId4"/>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sp>
        <p:nvSpPr>
          <p:cNvPr id="198661" name="Text Box 6">
            <a:extLst>
              <a:ext uri="{FF2B5EF4-FFF2-40B4-BE49-F238E27FC236}">
                <a16:creationId xmlns:a16="http://schemas.microsoft.com/office/drawing/2014/main" id="{BEF4B0FE-C384-43A6-6873-7C74D6AA6CC8}"/>
              </a:ext>
            </a:extLst>
          </p:cNvPr>
          <p:cNvSpPr txBox="1">
            <a:spLocks noChangeArrowheads="1"/>
          </p:cNvSpPr>
          <p:nvPr/>
        </p:nvSpPr>
        <p:spPr bwMode="auto">
          <a:xfrm>
            <a:off x="3089275" y="3255963"/>
            <a:ext cx="2706688" cy="646112"/>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destroy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olive </a:t>
            </a:r>
            <a:r>
              <a:rPr lang="fr-CH" altLang="it-CH" sz="1800" b="1" dirty="0" err="1">
                <a:solidFill>
                  <a:schemeClr val="accent4">
                    <a:lumMod val="10000"/>
                  </a:schemeClr>
                </a:solidFill>
              </a:rPr>
              <a:t>trees</a:t>
            </a:r>
            <a:endParaRPr lang="it-IT" altLang="it-CH" sz="1400" dirty="0">
              <a:solidFill>
                <a:schemeClr val="accent4">
                  <a:lumMod val="10000"/>
                </a:schemeClr>
              </a:solidFill>
            </a:endParaRPr>
          </a:p>
        </p:txBody>
      </p:sp>
      <p:pic>
        <p:nvPicPr>
          <p:cNvPr id="235527" name="Picture 7">
            <a:extLst>
              <a:ext uri="{FF2B5EF4-FFF2-40B4-BE49-F238E27FC236}">
                <a16:creationId xmlns:a16="http://schemas.microsoft.com/office/drawing/2014/main" id="{C581151F-DB33-1277-0139-43B70C19E202}"/>
              </a:ext>
            </a:extLst>
          </p:cNvPr>
          <p:cNvPicPr>
            <a:picLocks noChangeAspect="1" noChangeArrowheads="1"/>
          </p:cNvPicPr>
          <p:nvPr/>
        </p:nvPicPr>
        <p:blipFill>
          <a:blip r:embed="rId5"/>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AA422249-3648-DCF9-3508-88C7148C0B21}"/>
              </a:ext>
            </a:extLst>
          </p:cNvPr>
          <p:cNvPicPr>
            <a:picLocks noChangeAspect="1" noChangeArrowheads="1"/>
          </p:cNvPicPr>
          <p:nvPr/>
        </p:nvPicPr>
        <p:blipFill>
          <a:blip r:embed="rId6"/>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12893092-F5E3-8AE9-C439-EE8EC662988F}"/>
              </a:ext>
            </a:extLst>
          </p:cNvPr>
          <p:cNvSpPr txBox="1">
            <a:spLocks noChangeArrowheads="1"/>
          </p:cNvSpPr>
          <p:nvPr/>
        </p:nvSpPr>
        <p:spPr bwMode="auto">
          <a:xfrm>
            <a:off x="6257925" y="3014663"/>
            <a:ext cx="2706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Israel strangles the Palestinian economy</a:t>
            </a:r>
            <a:endParaRPr lang="fr-CH" altLang="it-CH" sz="1400" b="1">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D0FA5F77-2556-2B99-2F68-9252EF5EC3C3}"/>
              </a:ext>
            </a:extLst>
          </p:cNvPr>
          <p:cNvPicPr>
            <a:picLocks noChangeAspect="1" noChangeArrowheads="1"/>
          </p:cNvPicPr>
          <p:nvPr/>
        </p:nvPicPr>
        <p:blipFill>
          <a:blip r:embed="rId7"/>
          <a:srcRect/>
          <a:stretch>
            <a:fillRect/>
          </a:stretch>
        </p:blipFill>
        <p:spPr bwMode="auto">
          <a:xfrm>
            <a:off x="328295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235529" name="Slide Number Placeholder 3">
            <a:extLst>
              <a:ext uri="{FF2B5EF4-FFF2-40B4-BE49-F238E27FC236}">
                <a16:creationId xmlns:a16="http://schemas.microsoft.com/office/drawing/2014/main" id="{576016E6-1CDE-2F85-CE30-63409776C796}"/>
              </a:ext>
            </a:extLst>
          </p:cNvPr>
          <p:cNvSpPr>
            <a:spLocks noGrp="1"/>
          </p:cNvSpPr>
          <p:nvPr>
            <p:ph type="sldNum" sz="quarter" idx="12"/>
          </p:nvPr>
        </p:nvSpPr>
        <p:spPr>
          <a:xfrm>
            <a:off x="8255000" y="31496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D1B38F-89AC-4F9A-911A-33D4BF1DE373}" type="slidenum">
              <a:rPr lang="it-IT" altLang="it-CH" sz="1400" b="1" smtClean="0">
                <a:solidFill>
                  <a:srgbClr val="161616"/>
                </a:solidFill>
              </a:rPr>
              <a:pPr>
                <a:spcBef>
                  <a:spcPct val="0"/>
                </a:spcBef>
                <a:buFontTx/>
                <a:buNone/>
              </a:pPr>
              <a:t>77</a:t>
            </a:fld>
            <a:endParaRPr lang="it-IT" altLang="it-CH" sz="1400" b="1">
              <a:solidFill>
                <a:srgbClr val="161616"/>
              </a:solidFill>
            </a:endParaRPr>
          </a:p>
        </p:txBody>
      </p:sp>
      <p:sp>
        <p:nvSpPr>
          <p:cNvPr id="3" name="CasellaDiTesto 1">
            <a:extLst>
              <a:ext uri="{FF2B5EF4-FFF2-40B4-BE49-F238E27FC236}">
                <a16:creationId xmlns:a16="http://schemas.microsoft.com/office/drawing/2014/main" id="{B41F4F9E-DB69-5136-5598-44A571A9A518}"/>
              </a:ext>
            </a:extLst>
          </p:cNvPr>
          <p:cNvSpPr txBox="1">
            <a:spLocks noChangeArrowheads="1"/>
          </p:cNvSpPr>
          <p:nvPr/>
        </p:nvSpPr>
        <p:spPr bwMode="auto">
          <a:xfrm>
            <a:off x="3059113" y="4130675"/>
            <a:ext cx="2806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(since 1995 about 120’000 olive trees where destroyed) </a:t>
            </a:r>
          </a:p>
        </p:txBody>
      </p:sp>
      <p:sp>
        <p:nvSpPr>
          <p:cNvPr id="235531" name="Rettangolo 1">
            <a:extLst>
              <a:ext uri="{FF2B5EF4-FFF2-40B4-BE49-F238E27FC236}">
                <a16:creationId xmlns:a16="http://schemas.microsoft.com/office/drawing/2014/main" id="{06F7C3F0-CEDE-E49A-F1A1-A4D10AFB06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 name="Picture 2" descr="C:\Dokumente und Einstellungen\Enrico\Eigene Dateien\Enrico\Documenti\AA Enrico nuovo\Palestina\A Foto\Distruzioni\Uliveto incendiato.bmp">
            <a:extLst>
              <a:ext uri="{FF2B5EF4-FFF2-40B4-BE49-F238E27FC236}">
                <a16:creationId xmlns:a16="http://schemas.microsoft.com/office/drawing/2014/main" id="{4F7FFF9F-839A-1012-B078-E2C10F6C22B4}"/>
              </a:ext>
            </a:extLst>
          </p:cNvPr>
          <p:cNvPicPr>
            <a:picLocks noChangeAspect="1" noChangeArrowheads="1"/>
          </p:cNvPicPr>
          <p:nvPr/>
        </p:nvPicPr>
        <p:blipFill rotWithShape="1">
          <a:blip r:embed="rId8"/>
          <a:srcRect t="5517"/>
          <a:stretch/>
        </p:blipFill>
        <p:spPr bwMode="auto">
          <a:xfrm>
            <a:off x="179388" y="4897438"/>
            <a:ext cx="2965450" cy="1749425"/>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numero diapositiva 1">
            <a:extLst>
              <a:ext uri="{FF2B5EF4-FFF2-40B4-BE49-F238E27FC236}">
                <a16:creationId xmlns:a16="http://schemas.microsoft.com/office/drawing/2014/main" id="{8F6E4CCF-2BAA-499F-81B3-CA2A5451A4DB}"/>
              </a:ext>
            </a:extLst>
          </p:cNvPr>
          <p:cNvSpPr>
            <a:spLocks noGrp="1" noChangeArrowheads="1"/>
          </p:cNvSpPr>
          <p:nvPr>
            <p:ph type="sldNum" sz="quarter" idx="12"/>
          </p:nvPr>
        </p:nvSpPr>
        <p:spPr>
          <a:xfrm>
            <a:off x="8210550" y="3260725"/>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2B858-4AA2-48AE-95F0-61EC7610D4A5}"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37571" name="CasellaDiTesto 14">
            <a:extLst>
              <a:ext uri="{FF2B5EF4-FFF2-40B4-BE49-F238E27FC236}">
                <a16:creationId xmlns:a16="http://schemas.microsoft.com/office/drawing/2014/main" id="{2546CF9D-C26A-D274-C1E2-0150DD1A2AB6}"/>
              </a:ext>
            </a:extLst>
          </p:cNvPr>
          <p:cNvSpPr txBox="1">
            <a:spLocks noChangeArrowheads="1"/>
          </p:cNvSpPr>
          <p:nvPr/>
        </p:nvSpPr>
        <p:spPr bwMode="auto">
          <a:xfrm>
            <a:off x="1493838" y="6294438"/>
            <a:ext cx="237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Military accompaniment</a:t>
            </a:r>
          </a:p>
        </p:txBody>
      </p:sp>
      <p:sp>
        <p:nvSpPr>
          <p:cNvPr id="18" name="Ovale 17">
            <a:extLst>
              <a:ext uri="{FF2B5EF4-FFF2-40B4-BE49-F238E27FC236}">
                <a16:creationId xmlns:a16="http://schemas.microsoft.com/office/drawing/2014/main" id="{317A2A34-3066-22E1-0C41-5B952BF12F6A}"/>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9503437A-1062-C3A3-573A-7336C725145A}"/>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2BEF9DD4-029E-DC84-63B3-5247FC05B9F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5" name="Rettangolo 1">
            <a:extLst>
              <a:ext uri="{FF2B5EF4-FFF2-40B4-BE49-F238E27FC236}">
                <a16:creationId xmlns:a16="http://schemas.microsoft.com/office/drawing/2014/main" id="{C0F849D8-347A-E003-DBDE-CE68D48890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2" descr="Risultati immagini per At-Tuwani">
            <a:extLst>
              <a:ext uri="{FF2B5EF4-FFF2-40B4-BE49-F238E27FC236}">
                <a16:creationId xmlns:a16="http://schemas.microsoft.com/office/drawing/2014/main" id="{46D27941-8DF0-B268-DF9A-F1C02CC581D7}"/>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2" descr="Risultati immagini per at-tuwani">
            <a:extLst>
              <a:ext uri="{FF2B5EF4-FFF2-40B4-BE49-F238E27FC236}">
                <a16:creationId xmlns:a16="http://schemas.microsoft.com/office/drawing/2014/main" id="{9AE6F56F-35EF-6B36-259D-8A346BBAF156}"/>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2">
            <a:extLst>
              <a:ext uri="{FF2B5EF4-FFF2-40B4-BE49-F238E27FC236}">
                <a16:creationId xmlns:a16="http://schemas.microsoft.com/office/drawing/2014/main" id="{FD31C8E0-BA39-D79B-7B76-9C1DD9440849}"/>
              </a:ext>
            </a:extLst>
          </p:cNvPr>
          <p:cNvSpPr txBox="1">
            <a:spLocks noChangeArrowheads="1"/>
          </p:cNvSpPr>
          <p:nvPr/>
        </p:nvSpPr>
        <p:spPr bwMode="auto">
          <a:xfrm>
            <a:off x="5018088" y="3081338"/>
            <a:ext cx="3192462" cy="646112"/>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dangerous road of Palestinian schoolchildren</a:t>
            </a:r>
          </a:p>
        </p:txBody>
      </p:sp>
      <p:sp>
        <p:nvSpPr>
          <p:cNvPr id="15" name="Ovale 14">
            <a:extLst>
              <a:ext uri="{FF2B5EF4-FFF2-40B4-BE49-F238E27FC236}">
                <a16:creationId xmlns:a16="http://schemas.microsoft.com/office/drawing/2014/main" id="{84557415-8F25-1171-4268-63EC8D7AD78E}"/>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palestine421-3">
            <a:extLst>
              <a:ext uri="{FF2B5EF4-FFF2-40B4-BE49-F238E27FC236}">
                <a16:creationId xmlns:a16="http://schemas.microsoft.com/office/drawing/2014/main" id="{DBB54E2B-9817-E326-B4D7-045C496EE2CA}"/>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8CE1F38D-679E-45D9-0CB8-AB2CF2BE50C8}"/>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37582" name="Immagine 14">
            <a:extLst>
              <a:ext uri="{FF2B5EF4-FFF2-40B4-BE49-F238E27FC236}">
                <a16:creationId xmlns:a16="http://schemas.microsoft.com/office/drawing/2014/main" id="{F0F2BDCF-CFB6-9074-68F1-98B0BB35B0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2157">
            <a:off x="195263" y="4479925"/>
            <a:ext cx="1265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A42217DD-E48B-88A2-806B-86B647E3B820}"/>
              </a:ext>
            </a:extLst>
          </p:cNvPr>
          <p:cNvSpPr txBox="1"/>
          <p:nvPr/>
        </p:nvSpPr>
        <p:spPr>
          <a:xfrm rot="21306805">
            <a:off x="490538" y="5308600"/>
            <a:ext cx="881062" cy="184150"/>
          </a:xfrm>
          <a:prstGeom prst="rect">
            <a:avLst/>
          </a:prstGeom>
          <a:noFill/>
        </p:spPr>
        <p:txBody>
          <a:bodyPr>
            <a:spAutoFit/>
          </a:bodyPr>
          <a:lstStyle/>
          <a:p>
            <a:pPr>
              <a:defRPr/>
            </a:pPr>
            <a:r>
              <a:rPr lang="en-US" sz="600" b="1" dirty="0">
                <a:solidFill>
                  <a:schemeClr val="accent4">
                    <a:lumMod val="10000"/>
                  </a:schemeClr>
                </a:solidFill>
              </a:rPr>
              <a:t>Attention settlers</a:t>
            </a:r>
          </a:p>
        </p:txBody>
      </p:sp>
      <p:sp>
        <p:nvSpPr>
          <p:cNvPr id="237584" name="CasellaDiTesto 15">
            <a:extLst>
              <a:ext uri="{FF2B5EF4-FFF2-40B4-BE49-F238E27FC236}">
                <a16:creationId xmlns:a16="http://schemas.microsoft.com/office/drawing/2014/main" id="{E1231A8C-455E-58BE-5B16-E128998038EB}"/>
              </a:ext>
            </a:extLst>
          </p:cNvPr>
          <p:cNvSpPr txBox="1">
            <a:spLocks noChangeArrowheads="1"/>
          </p:cNvSpPr>
          <p:nvPr/>
        </p:nvSpPr>
        <p:spPr bwMode="auto">
          <a:xfrm>
            <a:off x="681038" y="504825"/>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Israeli settlers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a:extLst>
              <a:ext uri="{FF2B5EF4-FFF2-40B4-BE49-F238E27FC236}">
                <a16:creationId xmlns:a16="http://schemas.microsoft.com/office/drawing/2014/main" id="{7177D0FE-5069-296C-BF8F-22D28385707F}"/>
              </a:ext>
            </a:extLst>
          </p:cNvPr>
          <p:cNvSpPr>
            <a:spLocks noGrp="1"/>
          </p:cNvSpPr>
          <p:nvPr>
            <p:ph type="sldNum" sz="quarter" idx="12"/>
          </p:nvPr>
        </p:nvSpPr>
        <p:spPr>
          <a:xfrm>
            <a:off x="8188325" y="2822575"/>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423F34-4464-41D1-BC1C-9B53283BAE36}" type="slidenum">
              <a:rPr lang="it-IT" altLang="it-CH" sz="1400" b="1" smtClean="0">
                <a:solidFill>
                  <a:srgbClr val="FFFFFF"/>
                </a:solidFill>
              </a:rPr>
              <a:pPr>
                <a:spcBef>
                  <a:spcPct val="0"/>
                </a:spcBef>
                <a:buFontTx/>
                <a:buNone/>
              </a:pPr>
              <a:t>79</a:t>
            </a:fld>
            <a:endParaRPr lang="it-IT" altLang="it-CH" sz="1400" b="1">
              <a:solidFill>
                <a:srgbClr val="FFFFFF"/>
              </a:solidFill>
            </a:endParaRPr>
          </a:p>
        </p:txBody>
      </p:sp>
      <p:sp>
        <p:nvSpPr>
          <p:cNvPr id="239619" name="TextBox 9">
            <a:extLst>
              <a:ext uri="{FF2B5EF4-FFF2-40B4-BE49-F238E27FC236}">
                <a16:creationId xmlns:a16="http://schemas.microsoft.com/office/drawing/2014/main" id="{F50B473A-FE6B-734C-5181-DEDE5CF2D472}"/>
              </a:ext>
            </a:extLst>
          </p:cNvPr>
          <p:cNvSpPr txBox="1">
            <a:spLocks noChangeArrowheads="1"/>
          </p:cNvSpPr>
          <p:nvPr/>
        </p:nvSpPr>
        <p:spPr bwMode="auto">
          <a:xfrm>
            <a:off x="4140200" y="2738438"/>
            <a:ext cx="1497013"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800" b="1">
                <a:solidFill>
                  <a:srgbClr val="000000"/>
                </a:solidFill>
              </a:rPr>
              <a:t>Water</a:t>
            </a:r>
            <a:endParaRPr lang="it-IT" altLang="it-CH" sz="2800" b="1">
              <a:solidFill>
                <a:srgbClr val="000000"/>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11491F8D-84BA-7BF9-B782-13E1E05917B9}"/>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67DB1455-5BB4-9C6E-1BFB-197BDF751A41}"/>
              </a:ext>
            </a:extLst>
          </p:cNvPr>
          <p:cNvPicPr>
            <a:picLocks noChangeAspect="1" noChangeArrowheads="1"/>
          </p:cNvPicPr>
          <p:nvPr/>
        </p:nvPicPr>
        <p:blipFill>
          <a:blip r:embed="rId4"/>
          <a:srcRect/>
          <a:stretch>
            <a:fillRect/>
          </a:stretch>
        </p:blipFill>
        <p:spPr bwMode="auto">
          <a:xfrm>
            <a:off x="4137025" y="3611563"/>
            <a:ext cx="4635500" cy="2990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2" name="CasellaDiTesto 1">
            <a:extLst>
              <a:ext uri="{FF2B5EF4-FFF2-40B4-BE49-F238E27FC236}">
                <a16:creationId xmlns:a16="http://schemas.microsoft.com/office/drawing/2014/main" id="{D2848AA3-30D6-3A52-F547-EEA7110A37AF}"/>
              </a:ext>
            </a:extLst>
          </p:cNvPr>
          <p:cNvSpPr txBox="1">
            <a:spLocks noChangeArrowheads="1"/>
          </p:cNvSpPr>
          <p:nvPr/>
        </p:nvSpPr>
        <p:spPr bwMode="auto">
          <a:xfrm>
            <a:off x="6197600" y="3262313"/>
            <a:ext cx="206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Water is inaccessible</a:t>
            </a:r>
          </a:p>
        </p:txBody>
      </p:sp>
      <p:pic>
        <p:nvPicPr>
          <p:cNvPr id="14" name="Picture 7" descr="israel_eau">
            <a:extLst>
              <a:ext uri="{FF2B5EF4-FFF2-40B4-BE49-F238E27FC236}">
                <a16:creationId xmlns:a16="http://schemas.microsoft.com/office/drawing/2014/main" id="{6684352A-6129-D316-9A46-08EC521EC32E}"/>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B2614198-22DE-AA65-B538-5046EDC1880D}"/>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5" name="CasellaDiTesto 15">
            <a:extLst>
              <a:ext uri="{FF2B5EF4-FFF2-40B4-BE49-F238E27FC236}">
                <a16:creationId xmlns:a16="http://schemas.microsoft.com/office/drawing/2014/main" id="{DA79B227-8CFC-CD44-C7FF-07406FAD85BF}"/>
              </a:ext>
            </a:extLst>
          </p:cNvPr>
          <p:cNvSpPr txBox="1">
            <a:spLocks noChangeArrowheads="1"/>
          </p:cNvSpPr>
          <p:nvPr/>
        </p:nvSpPr>
        <p:spPr bwMode="auto">
          <a:xfrm>
            <a:off x="3692525" y="1204913"/>
            <a:ext cx="160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In Palestine, water is managed by the Israelis</a:t>
            </a:r>
          </a:p>
        </p:txBody>
      </p:sp>
      <p:sp>
        <p:nvSpPr>
          <p:cNvPr id="239626" name="CasellaDiTesto 2">
            <a:extLst>
              <a:ext uri="{FF2B5EF4-FFF2-40B4-BE49-F238E27FC236}">
                <a16:creationId xmlns:a16="http://schemas.microsoft.com/office/drawing/2014/main" id="{8EB8D2B8-41C2-E298-8614-E36EC8F0B38D}"/>
              </a:ext>
            </a:extLst>
          </p:cNvPr>
          <p:cNvSpPr txBox="1">
            <a:spLocks noChangeArrowheads="1"/>
          </p:cNvSpPr>
          <p:nvPr/>
        </p:nvSpPr>
        <p:spPr bwMode="auto">
          <a:xfrm>
            <a:off x="6059488" y="2409825"/>
            <a:ext cx="1938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water from the well is essential</a:t>
            </a:r>
          </a:p>
        </p:txBody>
      </p:sp>
      <p:sp>
        <p:nvSpPr>
          <p:cNvPr id="239627" name="Rettangolo 1">
            <a:extLst>
              <a:ext uri="{FF2B5EF4-FFF2-40B4-BE49-F238E27FC236}">
                <a16:creationId xmlns:a16="http://schemas.microsoft.com/office/drawing/2014/main" id="{191A052F-2EB6-52BC-7056-421F250B1A9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B8D4AB66-AC12-11A9-C6C0-AF1895572C18}"/>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E716E46D-E64E-0E0C-46C0-3A6BEDE1899F}"/>
              </a:ext>
            </a:extLst>
          </p:cNvPr>
          <p:cNvSpPr>
            <a:spLocks noGrp="1"/>
          </p:cNvSpPr>
          <p:nvPr>
            <p:ph type="sldNum" sz="quarter" idx="12"/>
          </p:nvPr>
        </p:nvSpPr>
        <p:spPr>
          <a:xfrm>
            <a:off x="8042275" y="3187700"/>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2DC8B2-62CA-4830-A309-FEF4D183F846}"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99332" name="Text Box 4">
            <a:extLst>
              <a:ext uri="{FF2B5EF4-FFF2-40B4-BE49-F238E27FC236}">
                <a16:creationId xmlns:a16="http://schemas.microsoft.com/office/drawing/2014/main" id="{2D0E6E42-50AE-0BF6-B97C-744076F3B391}"/>
              </a:ext>
            </a:extLst>
          </p:cNvPr>
          <p:cNvSpPr txBox="1">
            <a:spLocks noChangeArrowheads="1"/>
          </p:cNvSpPr>
          <p:nvPr/>
        </p:nvSpPr>
        <p:spPr bwMode="auto">
          <a:xfrm>
            <a:off x="7308850" y="333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Gerico</a:t>
            </a:r>
            <a:endParaRPr lang="it-IT" altLang="it-CH" sz="1800" b="1"/>
          </a:p>
        </p:txBody>
      </p:sp>
      <p:sp>
        <p:nvSpPr>
          <p:cNvPr id="99333" name="Rettangolo 11">
            <a:extLst>
              <a:ext uri="{FF2B5EF4-FFF2-40B4-BE49-F238E27FC236}">
                <a16:creationId xmlns:a16="http://schemas.microsoft.com/office/drawing/2014/main" id="{286D76AF-1707-3473-EA7C-08C7F5004D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3047" name="Text Box 6">
            <a:extLst>
              <a:ext uri="{FF2B5EF4-FFF2-40B4-BE49-F238E27FC236}">
                <a16:creationId xmlns:a16="http://schemas.microsoft.com/office/drawing/2014/main" id="{308AF071-A9CF-4BAC-F7B1-DBEBD46412A0}"/>
              </a:ext>
            </a:extLst>
          </p:cNvPr>
          <p:cNvSpPr txBox="1">
            <a:spLocks noChangeArrowheads="1"/>
          </p:cNvSpPr>
          <p:nvPr/>
        </p:nvSpPr>
        <p:spPr bwMode="auto">
          <a:xfrm>
            <a:off x="3384550" y="3159125"/>
            <a:ext cx="4572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Palestine: a land where milk and honey flows</a:t>
            </a:r>
            <a:endParaRPr lang="it-IT" altLang="it-CH" dirty="0"/>
          </a:p>
        </p:txBody>
      </p:sp>
      <p:sp>
        <p:nvSpPr>
          <p:cNvPr id="99335" name="Text Box 8">
            <a:extLst>
              <a:ext uri="{FF2B5EF4-FFF2-40B4-BE49-F238E27FC236}">
                <a16:creationId xmlns:a16="http://schemas.microsoft.com/office/drawing/2014/main" id="{A273DA02-2E3B-78EC-4DE8-7E704FAC8394}"/>
              </a:ext>
            </a:extLst>
          </p:cNvPr>
          <p:cNvSpPr txBox="1">
            <a:spLocks noChangeArrowheads="1"/>
          </p:cNvSpPr>
          <p:nvPr/>
        </p:nvSpPr>
        <p:spPr bwMode="auto">
          <a:xfrm>
            <a:off x="227013" y="3663950"/>
            <a:ext cx="40338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Jerusalem, the Temple Mount, with the Al Aqsa mosque (left) and the Dome of the Rock (center).</a:t>
            </a:r>
            <a:endParaRPr lang="it-IT" altLang="it-CH" sz="140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96185512-A522-B72D-1806-B0DA948456F9}"/>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7F36301C-24B3-8D92-2023-E5FA9A8CB762}"/>
              </a:ext>
            </a:extLst>
          </p:cNvPr>
          <p:cNvSpPr txBox="1">
            <a:spLocks noChangeArrowheads="1"/>
          </p:cNvSpPr>
          <p:nvPr/>
        </p:nvSpPr>
        <p:spPr bwMode="auto">
          <a:xfrm>
            <a:off x="7092950" y="3716338"/>
            <a:ext cx="1727200" cy="3667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Jezreel</a:t>
            </a:r>
            <a:r>
              <a:rPr lang="fr-CH" altLang="it-CH" sz="1800" b="1" dirty="0">
                <a:solidFill>
                  <a:schemeClr val="accent4">
                    <a:lumMod val="10000"/>
                  </a:schemeClr>
                </a:solidFill>
              </a:rPr>
              <a:t> </a:t>
            </a:r>
            <a:r>
              <a:rPr lang="fr-CH" altLang="it-CH" sz="1800" b="1" dirty="0" err="1">
                <a:solidFill>
                  <a:schemeClr val="accent4">
                    <a:lumMod val="10000"/>
                  </a:schemeClr>
                </a:solidFill>
              </a:rPr>
              <a:t>valley</a:t>
            </a:r>
            <a:endParaRPr lang="it-IT" altLang="it-CH" sz="1800" b="1"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155072C1-BD0F-1347-73BF-4E788A81273B}"/>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3F31CA9D-8526-FE14-8D2C-BAC47169C50C}"/>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5F291902-AC7D-867C-851F-58755F6B3AFC}"/>
              </a:ext>
            </a:extLst>
          </p:cNvPr>
          <p:cNvSpPr txBox="1">
            <a:spLocks noChangeArrowheads="1"/>
          </p:cNvSpPr>
          <p:nvPr/>
        </p:nvSpPr>
        <p:spPr bwMode="auto">
          <a:xfrm>
            <a:off x="230188" y="3081338"/>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The Israeli settlement of Har Gilo, Jerusalem district.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6">
            <a:extLst>
              <a:ext uri="{FF2B5EF4-FFF2-40B4-BE49-F238E27FC236}">
                <a16:creationId xmlns:a16="http://schemas.microsoft.com/office/drawing/2014/main" id="{4BCF4E4C-2D1C-A710-1FAC-5C483A7E4C9F}"/>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52832B-0BF8-45A2-889B-A09FC430E1A2}"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1A251642-185F-73AC-096E-3CF4923650F3}"/>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8BC16672-40C7-CB7B-5F86-CABDE690B9E9}"/>
              </a:ext>
            </a:extLst>
          </p:cNvPr>
          <p:cNvSpPr txBox="1">
            <a:spLocks noChangeArrowheads="1"/>
          </p:cNvSpPr>
          <p:nvPr/>
        </p:nvSpPr>
        <p:spPr bwMode="auto">
          <a:xfrm>
            <a:off x="3586163" y="158750"/>
            <a:ext cx="1096962" cy="1201738"/>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en-US" altLang="it-CH" sz="1200" b="1" kern="0" dirty="0">
                <a:solidFill>
                  <a:srgbClr val="FFFFFF"/>
                </a:solidFill>
              </a:rPr>
              <a:t>Demolition of an underground water tank 03.09.2009</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7E026D1A-32CE-1E06-B6DD-0AE6CE42F076}"/>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8A6FC033-FD11-7875-4A77-3AD1130DC830}"/>
              </a:ext>
            </a:extLst>
          </p:cNvPr>
          <p:cNvSpPr txBox="1">
            <a:spLocks noChangeArrowheads="1"/>
          </p:cNvSpPr>
          <p:nvPr/>
        </p:nvSpPr>
        <p:spPr bwMode="auto">
          <a:xfrm>
            <a:off x="3819525" y="4021138"/>
            <a:ext cx="1589088"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water </a:t>
            </a:r>
            <a:r>
              <a:rPr lang="it-CH" altLang="it-CH" sz="1200" b="1" kern="0" dirty="0" err="1">
                <a:solidFill>
                  <a:srgbClr val="FFFFFF"/>
                </a:solidFill>
              </a:rPr>
              <a:t>pipes</a:t>
            </a:r>
            <a:endParaRPr lang="it-CH" altLang="it-CH" sz="1200" b="1" kern="0" dirty="0">
              <a:solidFill>
                <a:srgbClr val="FFFFFF"/>
              </a:solidFill>
            </a:endParaRPr>
          </a:p>
        </p:txBody>
      </p:sp>
      <p:pic>
        <p:nvPicPr>
          <p:cNvPr id="883720" name="Immagine 1">
            <a:extLst>
              <a:ext uri="{FF2B5EF4-FFF2-40B4-BE49-F238E27FC236}">
                <a16:creationId xmlns:a16="http://schemas.microsoft.com/office/drawing/2014/main" id="{D759785B-865D-41AB-F64E-0FE052765755}"/>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49CE6F33-C659-AD91-5B51-F2E497137767}"/>
              </a:ext>
            </a:extLst>
          </p:cNvPr>
          <p:cNvSpPr txBox="1">
            <a:spLocks noChangeArrowheads="1"/>
          </p:cNvSpPr>
          <p:nvPr/>
        </p:nvSpPr>
        <p:spPr bwMode="auto">
          <a:xfrm>
            <a:off x="3608388" y="4718050"/>
            <a:ext cx="952500" cy="15684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1200" b="1" kern="0" dirty="0">
                <a:solidFill>
                  <a:srgbClr val="FFFFFF"/>
                </a:solidFill>
              </a:rPr>
              <a:t>This Bedouin water tank is all riddled with Israeli bullets</a:t>
            </a: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E9E4F085-D36D-5095-ACD5-29112764B789}"/>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7C5ECCC8-EF6E-4407-0487-CA33F35F1117}"/>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25BA98F1-A2CB-C1F1-ECD2-1D016A48283E}"/>
              </a:ext>
            </a:extLst>
          </p:cNvPr>
          <p:cNvSpPr txBox="1">
            <a:spLocks noChangeArrowheads="1"/>
          </p:cNvSpPr>
          <p:nvPr/>
        </p:nvSpPr>
        <p:spPr bwMode="auto">
          <a:xfrm>
            <a:off x="4508500" y="4735513"/>
            <a:ext cx="969963"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en-US" altLang="it-CH" sz="1200" b="1" kern="0" dirty="0" err="1">
                <a:solidFill>
                  <a:srgbClr val="FFFFFF"/>
                </a:solidFill>
              </a:rPr>
              <a:t>Confisca-tion</a:t>
            </a:r>
            <a:r>
              <a:rPr lang="en-US" altLang="it-CH" sz="1200" b="1" kern="0" dirty="0">
                <a:solidFill>
                  <a:srgbClr val="FFFFFF"/>
                </a:solidFill>
              </a:rPr>
              <a:t> and </a:t>
            </a:r>
            <a:r>
              <a:rPr lang="en-US" altLang="it-CH" sz="1200" b="1" kern="0" dirty="0" err="1">
                <a:solidFill>
                  <a:srgbClr val="FFFFFF"/>
                </a:solidFill>
              </a:rPr>
              <a:t>destruc-tion</a:t>
            </a:r>
            <a:r>
              <a:rPr lang="en-US" altLang="it-CH" sz="1200" b="1" kern="0" dirty="0">
                <a:solidFill>
                  <a:srgbClr val="FFFFFF"/>
                </a:solidFill>
              </a:rPr>
              <a:t> of water tanks</a:t>
            </a:r>
            <a:endParaRPr lang="it-CH" altLang="it-CH" sz="1200" b="1" kern="0" dirty="0">
              <a:solidFill>
                <a:srgbClr val="FFFFFF"/>
              </a:solidFill>
            </a:endParaRPr>
          </a:p>
        </p:txBody>
      </p:sp>
      <p:sp>
        <p:nvSpPr>
          <p:cNvPr id="4" name="CasellaDiTesto 1">
            <a:extLst>
              <a:ext uri="{FF2B5EF4-FFF2-40B4-BE49-F238E27FC236}">
                <a16:creationId xmlns:a16="http://schemas.microsoft.com/office/drawing/2014/main" id="{6ECD8138-5D2C-6CBD-132E-452D5FF5AA2D}"/>
              </a:ext>
            </a:extLst>
          </p:cNvPr>
          <p:cNvSpPr txBox="1">
            <a:spLocks noChangeArrowheads="1"/>
          </p:cNvSpPr>
          <p:nvPr/>
        </p:nvSpPr>
        <p:spPr bwMode="auto">
          <a:xfrm>
            <a:off x="4284663" y="1533525"/>
            <a:ext cx="113982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a </a:t>
            </a:r>
            <a:r>
              <a:rPr lang="it-CH" altLang="it-CH" sz="1200" b="1" kern="0" dirty="0" err="1">
                <a:solidFill>
                  <a:srgbClr val="FFFFFF"/>
                </a:solidFill>
              </a:rPr>
              <a:t>well</a:t>
            </a:r>
            <a:endParaRPr lang="it-CH" altLang="it-CH" sz="1200" b="1" kern="0" dirty="0">
              <a:solidFill>
                <a:srgbClr val="FFFFFF"/>
              </a:solidFill>
            </a:endParaRPr>
          </a:p>
        </p:txBody>
      </p:sp>
      <p:sp>
        <p:nvSpPr>
          <p:cNvPr id="5" name="CasellaDiTesto 4">
            <a:extLst>
              <a:ext uri="{FF2B5EF4-FFF2-40B4-BE49-F238E27FC236}">
                <a16:creationId xmlns:a16="http://schemas.microsoft.com/office/drawing/2014/main" id="{53BD4E8F-D8EB-7093-F275-B58249C12498}"/>
              </a:ext>
            </a:extLst>
          </p:cNvPr>
          <p:cNvSpPr txBox="1"/>
          <p:nvPr/>
        </p:nvSpPr>
        <p:spPr>
          <a:xfrm>
            <a:off x="3687763" y="2065338"/>
            <a:ext cx="1654175" cy="1754187"/>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Israelis prevent Palestinians from getting water supplies</a:t>
            </a:r>
          </a:p>
        </p:txBody>
      </p:sp>
      <p:sp>
        <p:nvSpPr>
          <p:cNvPr id="6" name="Rettangolo 5">
            <a:extLst>
              <a:ext uri="{FF2B5EF4-FFF2-40B4-BE49-F238E27FC236}">
                <a16:creationId xmlns:a16="http://schemas.microsoft.com/office/drawing/2014/main" id="{C81321E0-9EB1-3F93-12EC-F102F29716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679" name="Rettangolo 1">
            <a:extLst>
              <a:ext uri="{FF2B5EF4-FFF2-40B4-BE49-F238E27FC236}">
                <a16:creationId xmlns:a16="http://schemas.microsoft.com/office/drawing/2014/main" id="{52F95E85-1159-661A-D410-E934C350899B}"/>
              </a:ext>
            </a:extLst>
          </p:cNvPr>
          <p:cNvSpPr>
            <a:spLocks noChangeArrowheads="1"/>
          </p:cNvSpPr>
          <p:nvPr/>
        </p:nvSpPr>
        <p:spPr bwMode="auto">
          <a:xfrm>
            <a:off x="52388" y="15875"/>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1680" name="Slide Number Placeholder 3">
            <a:extLst>
              <a:ext uri="{FF2B5EF4-FFF2-40B4-BE49-F238E27FC236}">
                <a16:creationId xmlns:a16="http://schemas.microsoft.com/office/drawing/2014/main" id="{7EDEDF25-FF3B-AB74-B390-38AB66B05182}"/>
              </a:ext>
            </a:extLst>
          </p:cNvPr>
          <p:cNvSpPr txBox="1">
            <a:spLocks/>
          </p:cNvSpPr>
          <p:nvPr/>
        </p:nvSpPr>
        <p:spPr bwMode="auto">
          <a:xfrm>
            <a:off x="4138613" y="6242050"/>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9394631-5331-45C9-9691-23393D66EA60}" type="slidenum">
              <a:rPr lang="it-IT" altLang="it-CH" sz="1400" b="1">
                <a:solidFill>
                  <a:srgbClr val="FFFFFF"/>
                </a:solidFill>
              </a:rPr>
              <a:pPr algn="r" eaLnBrk="1" hangingPunct="1">
                <a:spcBef>
                  <a:spcPct val="0"/>
                </a:spcBef>
                <a:buFontTx/>
                <a:buNone/>
              </a:pPr>
              <a:t>80</a:t>
            </a:fld>
            <a:endParaRPr lang="it-IT" altLang="it-CH" sz="1400" b="1">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0DBB9326-89DB-64E9-1235-33785FD95D5A}"/>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3715" name="Text Box 3">
            <a:extLst>
              <a:ext uri="{FF2B5EF4-FFF2-40B4-BE49-F238E27FC236}">
                <a16:creationId xmlns:a16="http://schemas.microsoft.com/office/drawing/2014/main" id="{3491124F-404F-0B18-9147-B1CEDE74A5CB}"/>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Coming from</a:t>
            </a:r>
            <a:endParaRPr lang="it-IT" altLang="it-CH" sz="2400" b="1">
              <a:solidFill>
                <a:srgbClr val="FFFFFF"/>
              </a:solidFill>
            </a:endParaRPr>
          </a:p>
        </p:txBody>
      </p:sp>
      <p:sp>
        <p:nvSpPr>
          <p:cNvPr id="243716" name="Text Box 4">
            <a:extLst>
              <a:ext uri="{FF2B5EF4-FFF2-40B4-BE49-F238E27FC236}">
                <a16:creationId xmlns:a16="http://schemas.microsoft.com/office/drawing/2014/main" id="{7BB56101-3152-7DEA-88BE-CFB03284F031}"/>
              </a:ext>
            </a:extLst>
          </p:cNvPr>
          <p:cNvSpPr txBox="1">
            <a:spLocks noChangeArrowheads="1"/>
          </p:cNvSpPr>
          <p:nvPr/>
        </p:nvSpPr>
        <p:spPr bwMode="auto">
          <a:xfrm>
            <a:off x="6721475" y="404813"/>
            <a:ext cx="17287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Going to</a:t>
            </a:r>
            <a:endParaRPr lang="it-IT" altLang="it-CH" sz="2400" b="1">
              <a:solidFill>
                <a:srgbClr val="FFFFFF"/>
              </a:solidFill>
            </a:endParaRPr>
          </a:p>
        </p:txBody>
      </p:sp>
      <p:sp>
        <p:nvSpPr>
          <p:cNvPr id="243717" name="Text Box 5">
            <a:extLst>
              <a:ext uri="{FF2B5EF4-FFF2-40B4-BE49-F238E27FC236}">
                <a16:creationId xmlns:a16="http://schemas.microsoft.com/office/drawing/2014/main" id="{1E28177F-43A8-59B7-1826-AD9BE8A4171A}"/>
              </a:ext>
            </a:extLst>
          </p:cNvPr>
          <p:cNvSpPr txBox="1">
            <a:spLocks noChangeArrowheads="1"/>
          </p:cNvSpPr>
          <p:nvPr/>
        </p:nvSpPr>
        <p:spPr bwMode="auto">
          <a:xfrm>
            <a:off x="3667125" y="215900"/>
            <a:ext cx="1714500" cy="49212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600" b="1">
                <a:solidFill>
                  <a:srgbClr val="000000"/>
                </a:solidFill>
              </a:rPr>
              <a:t>Water</a:t>
            </a:r>
            <a:endParaRPr lang="it-IT" altLang="it-CH" sz="2600" b="1">
              <a:solidFill>
                <a:srgbClr val="000000"/>
              </a:solidFill>
            </a:endParaRPr>
          </a:p>
        </p:txBody>
      </p:sp>
      <p:sp>
        <p:nvSpPr>
          <p:cNvPr id="243718" name="Slide Number Placeholder 3">
            <a:extLst>
              <a:ext uri="{FF2B5EF4-FFF2-40B4-BE49-F238E27FC236}">
                <a16:creationId xmlns:a16="http://schemas.microsoft.com/office/drawing/2014/main" id="{3B10E0A2-0D3A-82B5-CDA0-4D54EB392545}"/>
              </a:ext>
            </a:extLst>
          </p:cNvPr>
          <p:cNvSpPr>
            <a:spLocks noGrp="1"/>
          </p:cNvSpPr>
          <p:nvPr>
            <p:ph type="sldNum" sz="quarter" idx="12"/>
          </p:nvPr>
        </p:nvSpPr>
        <p:spPr>
          <a:xfrm>
            <a:off x="8221663" y="5986463"/>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51B41B-9825-4A1F-9BE9-BDFDDD68731D}"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sp>
        <p:nvSpPr>
          <p:cNvPr id="243719" name="Rettangolo 1">
            <a:extLst>
              <a:ext uri="{FF2B5EF4-FFF2-40B4-BE49-F238E27FC236}">
                <a16:creationId xmlns:a16="http://schemas.microsoft.com/office/drawing/2014/main" id="{93E3781D-9973-B811-EAB5-ED22102B984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640C7C57-EFE1-A815-04C6-B44D76C624B5}"/>
              </a:ext>
            </a:extLst>
          </p:cNvPr>
          <p:cNvPicPr>
            <a:picLocks noChangeAspect="1" noChangeArrowheads="1"/>
          </p:cNvPicPr>
          <p:nvPr/>
        </p:nvPicPr>
        <p:blipFill>
          <a:blip r:embed="rId2"/>
          <a:srcRect/>
          <a:stretch>
            <a:fillRect/>
          </a:stretch>
        </p:blipFill>
        <p:spPr bwMode="auto">
          <a:xfrm>
            <a:off x="323850" y="333375"/>
            <a:ext cx="399097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58B033A7-851E-4BD3-0FB1-EDD0E30C0DE1}"/>
              </a:ext>
            </a:extLst>
          </p:cNvPr>
          <p:cNvPicPr>
            <a:picLocks noChangeAspect="1" noChangeArrowheads="1"/>
          </p:cNvPicPr>
          <p:nvPr/>
        </p:nvPicPr>
        <p:blipFill>
          <a:blip r:embed="rId3"/>
          <a:srcRect/>
          <a:stretch>
            <a:fillRect/>
          </a:stretch>
        </p:blipFill>
        <p:spPr bwMode="auto">
          <a:xfrm>
            <a:off x="4567238" y="333375"/>
            <a:ext cx="428942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45A0015B-1DA6-BA10-FF95-5FC95B10BE34}"/>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8725B061-02C3-C86A-104E-C68FAFD64EDD}"/>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184DCBE5-42C6-8C89-91D8-6429096BF789}"/>
              </a:ext>
            </a:extLst>
          </p:cNvPr>
          <p:cNvSpPr txBox="1">
            <a:spLocks noChangeArrowheads="1"/>
          </p:cNvSpPr>
          <p:nvPr/>
        </p:nvSpPr>
        <p:spPr bwMode="auto">
          <a:xfrm>
            <a:off x="3433763" y="2892425"/>
            <a:ext cx="201612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Intifada     </a:t>
            </a:r>
            <a:r>
              <a:rPr lang="fr-CH" altLang="it-CH" dirty="0"/>
              <a:t>                    Resistance to the </a:t>
            </a:r>
            <a:r>
              <a:rPr lang="fr-CH" altLang="it-CH" dirty="0" err="1"/>
              <a:t>occupier</a:t>
            </a:r>
            <a:endParaRPr lang="it-IT" altLang="it-CH" dirty="0"/>
          </a:p>
        </p:txBody>
      </p:sp>
      <p:sp>
        <p:nvSpPr>
          <p:cNvPr id="245767" name="CasellaDiTesto 7">
            <a:extLst>
              <a:ext uri="{FF2B5EF4-FFF2-40B4-BE49-F238E27FC236}">
                <a16:creationId xmlns:a16="http://schemas.microsoft.com/office/drawing/2014/main" id="{49857EC9-CF28-D25F-4E8F-D1D071CDA252}"/>
              </a:ext>
            </a:extLst>
          </p:cNvPr>
          <p:cNvSpPr txBox="1">
            <a:spLocks noChangeArrowheads="1"/>
          </p:cNvSpPr>
          <p:nvPr/>
        </p:nvSpPr>
        <p:spPr bwMode="auto">
          <a:xfrm>
            <a:off x="1444625" y="630872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Suicide bombings</a:t>
            </a:r>
          </a:p>
        </p:txBody>
      </p:sp>
      <p:sp>
        <p:nvSpPr>
          <p:cNvPr id="9" name="CasellaDiTesto 8">
            <a:extLst>
              <a:ext uri="{FF2B5EF4-FFF2-40B4-BE49-F238E27FC236}">
                <a16:creationId xmlns:a16="http://schemas.microsoft.com/office/drawing/2014/main" id="{68360C33-358A-5D48-6D5A-BFD7299FC916}"/>
              </a:ext>
            </a:extLst>
          </p:cNvPr>
          <p:cNvSpPr txBox="1"/>
          <p:nvPr/>
        </p:nvSpPr>
        <p:spPr>
          <a:xfrm>
            <a:off x="2484438" y="347663"/>
            <a:ext cx="1687512" cy="492125"/>
          </a:xfrm>
          <a:prstGeom prst="rect">
            <a:avLst/>
          </a:prstGeom>
          <a:noFill/>
        </p:spPr>
        <p:txBody>
          <a:bodyPr>
            <a:spAutoFit/>
          </a:bodyPr>
          <a:lstStyle/>
          <a:p>
            <a:pPr>
              <a:defRPr/>
            </a:pPr>
            <a:r>
              <a:rPr lang="en-US" sz="1300" b="1" dirty="0">
                <a:solidFill>
                  <a:schemeClr val="accent4">
                    <a:lumMod val="10000"/>
                  </a:schemeClr>
                </a:solidFill>
              </a:rPr>
              <a:t>Homemade missile launch from Gaza</a:t>
            </a:r>
          </a:p>
        </p:txBody>
      </p:sp>
      <p:sp>
        <p:nvSpPr>
          <p:cNvPr id="10" name="Rettangolo 9">
            <a:extLst>
              <a:ext uri="{FF2B5EF4-FFF2-40B4-BE49-F238E27FC236}">
                <a16:creationId xmlns:a16="http://schemas.microsoft.com/office/drawing/2014/main" id="{0795F2AD-2239-6B72-B64F-AAE9540D8CA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70" name="Rettangolo 1">
            <a:extLst>
              <a:ext uri="{FF2B5EF4-FFF2-40B4-BE49-F238E27FC236}">
                <a16:creationId xmlns:a16="http://schemas.microsoft.com/office/drawing/2014/main" id="{DF7B1825-A0A1-8C0C-889C-52271FD5173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 name="Segnaposto numero diapositiva 1">
            <a:extLst>
              <a:ext uri="{FF2B5EF4-FFF2-40B4-BE49-F238E27FC236}">
                <a16:creationId xmlns:a16="http://schemas.microsoft.com/office/drawing/2014/main" id="{1A042D2B-83AD-F46C-59C6-C33ADA634554}"/>
              </a:ext>
            </a:extLst>
          </p:cNvPr>
          <p:cNvSpPr>
            <a:spLocks noGrp="1" noChangeArrowheads="1"/>
          </p:cNvSpPr>
          <p:nvPr>
            <p:ph type="sldNum" sz="quarter" idx="12"/>
          </p:nvPr>
        </p:nvSpPr>
        <p:spPr>
          <a:xfrm>
            <a:off x="8172400" y="6392862"/>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91C12E-5B42-42AE-9FB6-DA1DDE1C810A}" type="slidenum">
              <a:rPr lang="fr-FR" altLang="en-US" sz="1200" b="1" smtClean="0"/>
              <a:pPr>
                <a:spcBef>
                  <a:spcPct val="0"/>
                </a:spcBef>
                <a:buFontTx/>
                <a:buNone/>
              </a:pPr>
              <a:t>82</a:t>
            </a:fld>
            <a:endParaRPr lang="fr-FR" altLang="en-US" sz="12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egnaposto numero diapositiva 1">
            <a:extLst>
              <a:ext uri="{FF2B5EF4-FFF2-40B4-BE49-F238E27FC236}">
                <a16:creationId xmlns:a16="http://schemas.microsoft.com/office/drawing/2014/main" id="{E4A2293E-A51A-F7CD-5389-F32D5C9142E6}"/>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91C12E-5B42-42AE-9FB6-DA1DDE1C810A}" type="slidenum">
              <a:rPr lang="fr-FR" altLang="en-US" sz="1200" b="1" smtClean="0"/>
              <a:pPr>
                <a:spcBef>
                  <a:spcPct val="0"/>
                </a:spcBef>
                <a:buFontTx/>
                <a:buNone/>
              </a:pPr>
              <a:t>83</a:t>
            </a:fld>
            <a:endParaRPr lang="fr-FR" altLang="en-US" sz="1200" b="1" dirty="0"/>
          </a:p>
        </p:txBody>
      </p:sp>
      <p:sp>
        <p:nvSpPr>
          <p:cNvPr id="6" name="Rettangolo 5">
            <a:extLst>
              <a:ext uri="{FF2B5EF4-FFF2-40B4-BE49-F238E27FC236}">
                <a16:creationId xmlns:a16="http://schemas.microsoft.com/office/drawing/2014/main" id="{7483A496-C87E-D639-3417-0585C33D0BF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C6149358-969C-8B1E-178C-51266822445D}"/>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6789" name="CasellaDiTesto 1">
            <a:extLst>
              <a:ext uri="{FF2B5EF4-FFF2-40B4-BE49-F238E27FC236}">
                <a16:creationId xmlns:a16="http://schemas.microsoft.com/office/drawing/2014/main" id="{A8193D3B-4B11-309B-5E7F-41AA0A3E3288}"/>
              </a:ext>
            </a:extLst>
          </p:cNvPr>
          <p:cNvSpPr txBox="1">
            <a:spLocks noChangeArrowheads="1"/>
          </p:cNvSpPr>
          <p:nvPr/>
        </p:nvSpPr>
        <p:spPr bwMode="auto">
          <a:xfrm>
            <a:off x="1258888" y="6042025"/>
            <a:ext cx="659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2004, the Gaza Strip has been completely isolated, besieged and bombed.</a:t>
            </a:r>
          </a:p>
        </p:txBody>
      </p:sp>
      <p:sp>
        <p:nvSpPr>
          <p:cNvPr id="2" name="Freccia in giù 1">
            <a:extLst>
              <a:ext uri="{FF2B5EF4-FFF2-40B4-BE49-F238E27FC236}">
                <a16:creationId xmlns:a16="http://schemas.microsoft.com/office/drawing/2014/main" id="{C12B1FE5-C57A-1B5D-6EE1-82012EA94ED2}"/>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C2710297-E07E-5BD6-43E4-D8D71DAF6270}"/>
              </a:ext>
            </a:extLst>
          </p:cNvPr>
          <p:cNvSpPr txBox="1"/>
          <p:nvPr/>
        </p:nvSpPr>
        <p:spPr>
          <a:xfrm>
            <a:off x="3395663" y="3182938"/>
            <a:ext cx="720725" cy="523875"/>
          </a:xfrm>
          <a:prstGeom prst="rect">
            <a:avLst/>
          </a:prstGeom>
          <a:noFill/>
        </p:spPr>
        <p:txBody>
          <a:bodyPr>
            <a:spAutoFit/>
          </a:bodyPr>
          <a:lstStyle/>
          <a:p>
            <a:pPr algn="ctr">
              <a:defRPr/>
            </a:pPr>
            <a:r>
              <a:rPr lang="en-US" sz="1400" b="1" dirty="0">
                <a:solidFill>
                  <a:schemeClr val="accent4">
                    <a:lumMod val="10000"/>
                  </a:schemeClr>
                </a:solidFill>
              </a:rPr>
              <a:t>Gaza Strip</a:t>
            </a:r>
          </a:p>
        </p:txBody>
      </p:sp>
      <p:sp>
        <p:nvSpPr>
          <p:cNvPr id="12" name="Freccia in giù 11">
            <a:extLst>
              <a:ext uri="{FF2B5EF4-FFF2-40B4-BE49-F238E27FC236}">
                <a16:creationId xmlns:a16="http://schemas.microsoft.com/office/drawing/2014/main" id="{E1246846-4EF8-B8DD-CEF0-11EFA76FA6E3}"/>
              </a:ext>
            </a:extLst>
          </p:cNvPr>
          <p:cNvSpPr/>
          <p:nvPr/>
        </p:nvSpPr>
        <p:spPr bwMode="auto">
          <a:xfrm rot="7464379">
            <a:off x="2449513" y="4630737"/>
            <a:ext cx="280988" cy="588963"/>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3277FB54-6F68-14B5-0D11-EE224A40ED0F}"/>
              </a:ext>
            </a:extLst>
          </p:cNvPr>
          <p:cNvSpPr txBox="1"/>
          <p:nvPr/>
        </p:nvSpPr>
        <p:spPr>
          <a:xfrm>
            <a:off x="2530475" y="4643438"/>
            <a:ext cx="720725" cy="1016000"/>
          </a:xfrm>
          <a:prstGeom prst="rect">
            <a:avLst/>
          </a:prstGeom>
          <a:noFill/>
        </p:spPr>
        <p:txBody>
          <a:bodyPr>
            <a:spAutoFit/>
          </a:bodyPr>
          <a:lstStyle/>
          <a:p>
            <a:pPr algn="r">
              <a:defRPr/>
            </a:pPr>
            <a:r>
              <a:rPr lang="en-US" sz="1200" b="1" dirty="0">
                <a:solidFill>
                  <a:schemeClr val="accent4">
                    <a:lumMod val="10000"/>
                  </a:schemeClr>
                </a:solidFill>
              </a:rPr>
              <a:t>Fence +        no mans land</a:t>
            </a:r>
          </a:p>
        </p:txBody>
      </p:sp>
      <p:pic>
        <p:nvPicPr>
          <p:cNvPr id="8" name="Picture 2" descr="Potrebbe essere un'immagine raffigurante veicolo">
            <a:extLst>
              <a:ext uri="{FF2B5EF4-FFF2-40B4-BE49-F238E27FC236}">
                <a16:creationId xmlns:a16="http://schemas.microsoft.com/office/drawing/2014/main" id="{26B8FF6D-9536-41A1-8C3F-E49ECB2BF759}"/>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4204925C-503F-BBE8-1F22-9BAA30ECD22C}"/>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dirty="0">
                <a:solidFill>
                  <a:schemeClr val="accent4">
                    <a:lumMod val="10000"/>
                  </a:schemeClr>
                </a:solidFill>
                <a:latin typeface="Arial" panose="020B0604020202020204" pitchFamily="34" charset="0"/>
              </a:rPr>
              <a:t>The Gaza strip</a:t>
            </a:r>
          </a:p>
        </p:txBody>
      </p:sp>
      <p:sp>
        <p:nvSpPr>
          <p:cNvPr id="10" name="CasellaDiTesto 9">
            <a:extLst>
              <a:ext uri="{FF2B5EF4-FFF2-40B4-BE49-F238E27FC236}">
                <a16:creationId xmlns:a16="http://schemas.microsoft.com/office/drawing/2014/main" id="{D34D73AE-5D03-7152-0555-F1DC499BEDB7}"/>
              </a:ext>
            </a:extLst>
          </p:cNvPr>
          <p:cNvSpPr txBox="1"/>
          <p:nvPr/>
        </p:nvSpPr>
        <p:spPr>
          <a:xfrm>
            <a:off x="5219700" y="5041900"/>
            <a:ext cx="3478213" cy="307975"/>
          </a:xfrm>
          <a:prstGeom prst="rect">
            <a:avLst/>
          </a:prstGeom>
          <a:noFill/>
        </p:spPr>
        <p:txBody>
          <a:bodyPr>
            <a:spAutoFit/>
          </a:bodyPr>
          <a:lstStyle/>
          <a:p>
            <a:pPr algn="ctr">
              <a:defRPr/>
            </a:pPr>
            <a:r>
              <a:rPr lang="en-US" sz="1400" dirty="0">
                <a:solidFill>
                  <a:schemeClr val="accent4">
                    <a:lumMod val="10000"/>
                  </a:schemeClr>
                </a:solidFill>
              </a:rPr>
              <a:t>After an Israeli bombing life goes 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B677B4D-A10A-1C3F-82E7-EA0086E7EDF6}"/>
              </a:ext>
            </a:extLst>
          </p:cNvPr>
          <p:cNvPicPr>
            <a:picLocks noChangeAspect="1"/>
          </p:cNvPicPr>
          <p:nvPr/>
        </p:nvPicPr>
        <p:blipFill>
          <a:blip r:embed="rId2"/>
          <a:stretch>
            <a:fillRect/>
          </a:stretch>
        </p:blipFill>
        <p:spPr>
          <a:xfrm>
            <a:off x="582613" y="549275"/>
            <a:ext cx="7978775" cy="4475163"/>
          </a:xfrm>
          <a:prstGeom prst="rect">
            <a:avLst/>
          </a:prstGeom>
          <a:ln w="38100">
            <a:solidFill>
              <a:schemeClr val="tx1"/>
            </a:solidFill>
          </a:ln>
          <a:effectLst>
            <a:outerShdw blurRad="292100" dist="139700" dir="2700000" algn="tl" rotWithShape="0">
              <a:srgbClr val="333333">
                <a:alpha val="65000"/>
              </a:srgbClr>
            </a:outerShdw>
          </a:effectLst>
        </p:spPr>
      </p:pic>
      <p:sp>
        <p:nvSpPr>
          <p:cNvPr id="248835" name="CasellaDiTesto 2">
            <a:extLst>
              <a:ext uri="{FF2B5EF4-FFF2-40B4-BE49-F238E27FC236}">
                <a16:creationId xmlns:a16="http://schemas.microsoft.com/office/drawing/2014/main" id="{E96561D2-E3CE-E61F-15C9-02EFBE087C1E}"/>
              </a:ext>
            </a:extLst>
          </p:cNvPr>
          <p:cNvSpPr txBox="1">
            <a:spLocks noChangeArrowheads="1"/>
          </p:cNvSpPr>
          <p:nvPr/>
        </p:nvSpPr>
        <p:spPr bwMode="auto">
          <a:xfrm>
            <a:off x="2195513" y="5622925"/>
            <a:ext cx="522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Gaza Strip has 2 million inhabitants on less than 360 Km2</a:t>
            </a:r>
          </a:p>
        </p:txBody>
      </p:sp>
      <p:sp>
        <p:nvSpPr>
          <p:cNvPr id="4" name="CasellaDiTesto 3">
            <a:extLst>
              <a:ext uri="{FF2B5EF4-FFF2-40B4-BE49-F238E27FC236}">
                <a16:creationId xmlns:a16="http://schemas.microsoft.com/office/drawing/2014/main" id="{8EC82C8A-0286-2632-37BB-6AC51F59FD41}"/>
              </a:ext>
            </a:extLst>
          </p:cNvPr>
          <p:cNvSpPr txBox="1"/>
          <p:nvPr/>
        </p:nvSpPr>
        <p:spPr>
          <a:xfrm>
            <a:off x="582613" y="5208588"/>
            <a:ext cx="7229475"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The northern part of the city of Gaza </a:t>
            </a:r>
            <a:r>
              <a:rPr lang="en-US" sz="2000" dirty="0">
                <a:solidFill>
                  <a:schemeClr val="accent4">
                    <a:lumMod val="10000"/>
                  </a:schemeClr>
                </a:solidFill>
              </a:rPr>
              <a:t>(before October 2023)</a:t>
            </a:r>
          </a:p>
        </p:txBody>
      </p:sp>
      <p:sp>
        <p:nvSpPr>
          <p:cNvPr id="248837" name="Slide Number Placeholder 1">
            <a:extLst>
              <a:ext uri="{FF2B5EF4-FFF2-40B4-BE49-F238E27FC236}">
                <a16:creationId xmlns:a16="http://schemas.microsoft.com/office/drawing/2014/main" id="{C447B68E-CEA7-D5B6-98D6-56AD67BD4B2D}"/>
              </a:ext>
            </a:extLst>
          </p:cNvPr>
          <p:cNvSpPr>
            <a:spLocks noGrp="1"/>
          </p:cNvSpPr>
          <p:nvPr>
            <p:ph type="sldNum" sz="quarter" idx="12"/>
          </p:nvPr>
        </p:nvSpPr>
        <p:spPr>
          <a:xfrm>
            <a:off x="7974013" y="5222875"/>
            <a:ext cx="504825"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BB3508-1052-45C6-A9A0-101F1E417FEE}"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sp>
        <p:nvSpPr>
          <p:cNvPr id="248838" name="Rettangolo 1">
            <a:extLst>
              <a:ext uri="{FF2B5EF4-FFF2-40B4-BE49-F238E27FC236}">
                <a16:creationId xmlns:a16="http://schemas.microsoft.com/office/drawing/2014/main" id="{4B66D73B-EE4F-B645-18D1-7310765116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9481154-65E6-CDC8-ACE0-E5084DAE4F86}"/>
              </a:ext>
            </a:extLst>
          </p:cNvPr>
          <p:cNvPicPr>
            <a:picLocks noChangeAspect="1" noChangeArrowheads="1"/>
          </p:cNvPicPr>
          <p:nvPr/>
        </p:nvPicPr>
        <p:blipFill>
          <a:blip r:embed="rId2"/>
          <a:srcRect/>
          <a:stretch>
            <a:fillRect/>
          </a:stretch>
        </p:blipFill>
        <p:spPr bwMode="auto">
          <a:xfrm>
            <a:off x="1133475" y="514350"/>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Segnaposto numero diapositiva 1">
            <a:extLst>
              <a:ext uri="{FF2B5EF4-FFF2-40B4-BE49-F238E27FC236}">
                <a16:creationId xmlns:a16="http://schemas.microsoft.com/office/drawing/2014/main" id="{7B0826B4-0445-38F4-989A-609FBC024BC9}"/>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B29E12-A208-449C-92A0-AB013CBB54A0}" type="slidenum">
              <a:rPr lang="fr-FR" altLang="en-US" sz="1200" b="1" smtClean="0"/>
              <a:pPr>
                <a:spcBef>
                  <a:spcPct val="0"/>
                </a:spcBef>
                <a:buFontTx/>
                <a:buNone/>
              </a:pPr>
              <a:t>85</a:t>
            </a:fld>
            <a:endParaRPr lang="fr-FR" altLang="en-US" sz="1200" b="1"/>
          </a:p>
        </p:txBody>
      </p:sp>
      <p:sp>
        <p:nvSpPr>
          <p:cNvPr id="4" name="Rettangolo 3">
            <a:extLst>
              <a:ext uri="{FF2B5EF4-FFF2-40B4-BE49-F238E27FC236}">
                <a16:creationId xmlns:a16="http://schemas.microsoft.com/office/drawing/2014/main" id="{BFBA9FD9-2EBB-C0BB-0A05-3A4CACFD6998}"/>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89D94D66-F07A-B90C-5C57-F7EB22CB048D}"/>
              </a:ext>
            </a:extLst>
          </p:cNvPr>
          <p:cNvSpPr txBox="1"/>
          <p:nvPr/>
        </p:nvSpPr>
        <p:spPr>
          <a:xfrm>
            <a:off x="3492500" y="6086475"/>
            <a:ext cx="2159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49862" name="Rettangolo 1">
            <a:extLst>
              <a:ext uri="{FF2B5EF4-FFF2-40B4-BE49-F238E27FC236}">
                <a16:creationId xmlns:a16="http://schemas.microsoft.com/office/drawing/2014/main" id="{15C1BB6B-9FD7-EDD4-C096-9FB8B5BA1D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5D18578C-F45F-9607-FF0B-22D7B1C74AED}"/>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C673543C-617A-DCDF-D61C-E6DF03A3341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7F0EFF81-66A0-11F4-7AE5-D95395C4049A}"/>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D55DE660-74D4-BB23-DEEA-A2522E3D784C}"/>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7AACD6E0-26C1-B794-CF1D-51C285EF6647}"/>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98C215AC-CE88-093B-6469-6F91136EA588}"/>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0888" name="Rectangle 13">
            <a:extLst>
              <a:ext uri="{FF2B5EF4-FFF2-40B4-BE49-F238E27FC236}">
                <a16:creationId xmlns:a16="http://schemas.microsoft.com/office/drawing/2014/main" id="{8F4CE31A-73D7-B551-BC4F-E692ECC429E5}"/>
              </a:ext>
            </a:extLst>
          </p:cNvPr>
          <p:cNvSpPr>
            <a:spLocks noChangeArrowheads="1"/>
          </p:cNvSpPr>
          <p:nvPr/>
        </p:nvSpPr>
        <p:spPr bwMode="auto">
          <a:xfrm>
            <a:off x="9644063" y="1193800"/>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white phosphorus bombs, forbidden to be used in populated areas by international law.</a:t>
            </a:r>
          </a:p>
        </p:txBody>
      </p:sp>
      <p:sp>
        <p:nvSpPr>
          <p:cNvPr id="250889" name="Slide Number Placeholder 4">
            <a:extLst>
              <a:ext uri="{FF2B5EF4-FFF2-40B4-BE49-F238E27FC236}">
                <a16:creationId xmlns:a16="http://schemas.microsoft.com/office/drawing/2014/main" id="{F0B215EB-4110-4AA9-FAF1-71E091FF50D2}"/>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72D74E-4403-48BA-8EA3-5017AF68D350}" type="slidenum">
              <a:rPr lang="fr-FR" altLang="it-CH" sz="1400" b="1" smtClean="0">
                <a:solidFill>
                  <a:srgbClr val="FFFFFF"/>
                </a:solidFill>
              </a:rPr>
              <a:pPr>
                <a:spcBef>
                  <a:spcPct val="0"/>
                </a:spcBef>
                <a:buFontTx/>
                <a:buNone/>
              </a:pPr>
              <a:t>86</a:t>
            </a:fld>
            <a:endParaRPr lang="fr-FR" altLang="it-CH" sz="1400" b="1">
              <a:solidFill>
                <a:srgbClr val="FFFFFF"/>
              </a:solidFill>
            </a:endParaRPr>
          </a:p>
        </p:txBody>
      </p:sp>
      <p:sp>
        <p:nvSpPr>
          <p:cNvPr id="17" name="Rettangolo 16">
            <a:extLst>
              <a:ext uri="{FF2B5EF4-FFF2-40B4-BE49-F238E27FC236}">
                <a16:creationId xmlns:a16="http://schemas.microsoft.com/office/drawing/2014/main" id="{207EA966-CBE6-807A-E20D-58D02A0386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A278E11-55B3-1153-6599-21B7D06D8752}"/>
              </a:ext>
            </a:extLst>
          </p:cNvPr>
          <p:cNvSpPr txBox="1"/>
          <p:nvPr/>
        </p:nvSpPr>
        <p:spPr>
          <a:xfrm>
            <a:off x="2517775" y="1795463"/>
            <a:ext cx="4019550" cy="83185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Israel bombs the Gaza Strip dozens of times, causing thousands of casualties and enormous damage.</a:t>
            </a: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D8813058-A315-FF8E-A63E-8A37386D84BE}"/>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A91B1DF5-744B-7E93-038A-43017BA049CC}"/>
              </a:ext>
            </a:extLst>
          </p:cNvPr>
          <p:cNvSpPr txBox="1"/>
          <p:nvPr/>
        </p:nvSpPr>
        <p:spPr>
          <a:xfrm>
            <a:off x="6942138" y="2741613"/>
            <a:ext cx="2160587" cy="277812"/>
          </a:xfrm>
          <a:prstGeom prst="rect">
            <a:avLst/>
          </a:prstGeom>
          <a:noFill/>
        </p:spPr>
        <p:txBody>
          <a:bodyPr>
            <a:spAutoFit/>
          </a:bodyPr>
          <a:lstStyle/>
          <a:p>
            <a:pPr>
              <a:defRPr/>
            </a:pPr>
            <a:r>
              <a:rPr lang="en-US" sz="1200" dirty="0">
                <a:solidFill>
                  <a:schemeClr val="accent4">
                    <a:lumMod val="10000"/>
                  </a:schemeClr>
                </a:solidFill>
              </a:rPr>
              <a:t>Prohibited white phosphorus</a:t>
            </a:r>
          </a:p>
        </p:txBody>
      </p:sp>
      <p:pic>
        <p:nvPicPr>
          <p:cNvPr id="250894" name="Picture 7">
            <a:extLst>
              <a:ext uri="{FF2B5EF4-FFF2-40B4-BE49-F238E27FC236}">
                <a16:creationId xmlns:a16="http://schemas.microsoft.com/office/drawing/2014/main" id="{4EC38263-F4C1-5975-F158-FD346E3122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B45B6E53-6170-9E16-42DF-9C823050F486}"/>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862D5558-E67E-EF5B-7A45-942588154E71}"/>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2931" name="Segnaposto numero diapositiva 1">
            <a:extLst>
              <a:ext uri="{FF2B5EF4-FFF2-40B4-BE49-F238E27FC236}">
                <a16:creationId xmlns:a16="http://schemas.microsoft.com/office/drawing/2014/main" id="{F2EC3AF4-3474-21D6-906C-D6A13B995D67}"/>
              </a:ext>
            </a:extLst>
          </p:cNvPr>
          <p:cNvSpPr>
            <a:spLocks noGrp="1" noChangeArrowheads="1"/>
          </p:cNvSpPr>
          <p:nvPr>
            <p:ph type="sldNum" sz="quarter" idx="12"/>
          </p:nvPr>
        </p:nvSpPr>
        <p:spPr>
          <a:xfrm>
            <a:off x="7235825" y="60118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A2DF10-B76E-4AA0-9D70-8453D7634DB9}" type="slidenum">
              <a:rPr lang="fr-FR" altLang="en-US" sz="1200" b="1" smtClean="0"/>
              <a:pPr>
                <a:spcBef>
                  <a:spcPct val="0"/>
                </a:spcBef>
                <a:buFontTx/>
                <a:buNone/>
              </a:pPr>
              <a:t>87</a:t>
            </a:fld>
            <a:endParaRPr lang="fr-FR" altLang="en-US" sz="1200" b="1"/>
          </a:p>
        </p:txBody>
      </p:sp>
      <p:sp>
        <p:nvSpPr>
          <p:cNvPr id="4" name="Rettangolo 3">
            <a:extLst>
              <a:ext uri="{FF2B5EF4-FFF2-40B4-BE49-F238E27FC236}">
                <a16:creationId xmlns:a16="http://schemas.microsoft.com/office/drawing/2014/main" id="{94766407-0BE0-96F6-F36F-F8F2653E61A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EBE886F-5866-AF76-7C30-50A98E4A0ABC}"/>
              </a:ext>
            </a:extLst>
          </p:cNvPr>
          <p:cNvSpPr txBox="1"/>
          <p:nvPr/>
        </p:nvSpPr>
        <p:spPr>
          <a:xfrm>
            <a:off x="3492500" y="6011863"/>
            <a:ext cx="21590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2934" name="Rettangolo 1">
            <a:extLst>
              <a:ext uri="{FF2B5EF4-FFF2-40B4-BE49-F238E27FC236}">
                <a16:creationId xmlns:a16="http://schemas.microsoft.com/office/drawing/2014/main" id="{9985AD41-7F46-F593-17CF-DE52BA35E5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2935" name="CasellaDiTesto 1">
            <a:extLst>
              <a:ext uri="{FF2B5EF4-FFF2-40B4-BE49-F238E27FC236}">
                <a16:creationId xmlns:a16="http://schemas.microsoft.com/office/drawing/2014/main" id="{5F4405FA-D5C0-71C8-E6CE-9028FE280C65}"/>
              </a:ext>
            </a:extLst>
          </p:cNvPr>
          <p:cNvSpPr txBox="1">
            <a:spLocks noChangeArrowheads="1"/>
          </p:cNvSpPr>
          <p:nvPr/>
        </p:nvSpPr>
        <p:spPr bwMode="auto">
          <a:xfrm>
            <a:off x="3387725" y="6361113"/>
            <a:ext cx="236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This was a shopping center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9F4717E8-5597-23FE-FED5-EE0AB7D2D546}"/>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3955" name="Segnaposto numero diapositiva 1">
            <a:extLst>
              <a:ext uri="{FF2B5EF4-FFF2-40B4-BE49-F238E27FC236}">
                <a16:creationId xmlns:a16="http://schemas.microsoft.com/office/drawing/2014/main" id="{06935BF5-B707-7C2B-C5EF-FCDE01C70160}"/>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BF19CD-96DB-4983-8D4C-191DA0C504E8}" type="slidenum">
              <a:rPr lang="fr-FR" altLang="en-US" sz="1200" b="1" smtClean="0"/>
              <a:pPr>
                <a:spcBef>
                  <a:spcPct val="0"/>
                </a:spcBef>
                <a:buFontTx/>
                <a:buNone/>
              </a:pPr>
              <a:t>88</a:t>
            </a:fld>
            <a:endParaRPr lang="fr-FR" altLang="en-US" sz="1200" b="1"/>
          </a:p>
        </p:txBody>
      </p:sp>
      <p:sp>
        <p:nvSpPr>
          <p:cNvPr id="4" name="Rettangolo 3">
            <a:extLst>
              <a:ext uri="{FF2B5EF4-FFF2-40B4-BE49-F238E27FC236}">
                <a16:creationId xmlns:a16="http://schemas.microsoft.com/office/drawing/2014/main" id="{2B5B8C36-BA20-051B-E8C6-EAAC516B6A7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5BE31C6-964C-9B1C-E737-13B4819CEBE7}"/>
              </a:ext>
            </a:extLst>
          </p:cNvPr>
          <p:cNvSpPr txBox="1"/>
          <p:nvPr/>
        </p:nvSpPr>
        <p:spPr>
          <a:xfrm>
            <a:off x="3413125" y="5843588"/>
            <a:ext cx="23177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3958" name="Rettangolo 1">
            <a:extLst>
              <a:ext uri="{FF2B5EF4-FFF2-40B4-BE49-F238E27FC236}">
                <a16:creationId xmlns:a16="http://schemas.microsoft.com/office/drawing/2014/main" id="{5444B9C8-3FCC-1197-ECF9-8442C3F86E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numero diapositiva 1">
            <a:extLst>
              <a:ext uri="{FF2B5EF4-FFF2-40B4-BE49-F238E27FC236}">
                <a16:creationId xmlns:a16="http://schemas.microsoft.com/office/drawing/2014/main" id="{B23DF09F-AF26-2E22-0EE2-DD909D4EF566}"/>
              </a:ext>
            </a:extLst>
          </p:cNvPr>
          <p:cNvSpPr>
            <a:spLocks noGrp="1" noChangeArrowheads="1"/>
          </p:cNvSpPr>
          <p:nvPr>
            <p:ph type="sldNum" sz="quarter" idx="12"/>
          </p:nvPr>
        </p:nvSpPr>
        <p:spPr>
          <a:xfrm>
            <a:off x="7092950" y="6069013"/>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A164AFD-D524-4232-83BF-1B45D35539A4}" type="slidenum">
              <a:rPr lang="fr-FR" altLang="en-US" sz="1200" b="1" smtClean="0"/>
              <a:pPr algn="ctr">
                <a:spcBef>
                  <a:spcPct val="0"/>
                </a:spcBef>
                <a:buFontTx/>
                <a:buNone/>
              </a:pPr>
              <a:t>89</a:t>
            </a:fld>
            <a:endParaRPr lang="fr-FR" altLang="en-US" sz="1200" b="1"/>
          </a:p>
        </p:txBody>
      </p:sp>
      <p:pic>
        <p:nvPicPr>
          <p:cNvPr id="201731" name="Immagine 4">
            <a:extLst>
              <a:ext uri="{FF2B5EF4-FFF2-40B4-BE49-F238E27FC236}">
                <a16:creationId xmlns:a16="http://schemas.microsoft.com/office/drawing/2014/main" id="{82A9F4DC-056D-D983-D096-F50229ADCD4B}"/>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1EB6E566-10E1-83DE-D169-AA524526B2A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C1B8693-2BC4-D830-02AD-026A4DCAA4B4}"/>
              </a:ext>
            </a:extLst>
          </p:cNvPr>
          <p:cNvSpPr txBox="1"/>
          <p:nvPr/>
        </p:nvSpPr>
        <p:spPr>
          <a:xfrm>
            <a:off x="3082925" y="6026150"/>
            <a:ext cx="29781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Israelis bomb Gaza often</a:t>
            </a:r>
          </a:p>
        </p:txBody>
      </p:sp>
      <p:sp>
        <p:nvSpPr>
          <p:cNvPr id="254982" name="Rettangolo 1">
            <a:extLst>
              <a:ext uri="{FF2B5EF4-FFF2-40B4-BE49-F238E27FC236}">
                <a16:creationId xmlns:a16="http://schemas.microsoft.com/office/drawing/2014/main" id="{6CAFF8D8-D206-FC5D-2F2C-38E9006129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5B398225-9FB5-A3EB-60F1-A5A6820CF950}"/>
              </a:ext>
            </a:extLst>
          </p:cNvPr>
          <p:cNvSpPr>
            <a:spLocks noGrp="1" noChangeArrowheads="1"/>
          </p:cNvSpPr>
          <p:nvPr>
            <p:ph type="sldNum" sz="quarter" idx="12"/>
          </p:nvPr>
        </p:nvSpPr>
        <p:spPr>
          <a:xfrm>
            <a:off x="7908925" y="5753100"/>
            <a:ext cx="658813"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05BF16-0C5A-449C-A36B-3EC9B8481D18}" type="slidenum">
              <a:rPr lang="it-IT" altLang="en-US" sz="1400" smtClean="0">
                <a:solidFill>
                  <a:srgbClr val="FFFFFF"/>
                </a:solidFill>
              </a:rPr>
              <a:pPr>
                <a:spcBef>
                  <a:spcPct val="0"/>
                </a:spcBef>
                <a:buFontTx/>
                <a:buNone/>
              </a:pPr>
              <a:t>9</a:t>
            </a:fld>
            <a:endParaRPr lang="it-IT" altLang="en-US" sz="1400">
              <a:solidFill>
                <a:srgbClr val="FFFFFF"/>
              </a:solidFill>
            </a:endParaRPr>
          </a:p>
        </p:txBody>
      </p:sp>
      <p:pic>
        <p:nvPicPr>
          <p:cNvPr id="101379" name="Immagine 2">
            <a:extLst>
              <a:ext uri="{FF2B5EF4-FFF2-40B4-BE49-F238E27FC236}">
                <a16:creationId xmlns:a16="http://schemas.microsoft.com/office/drawing/2014/main" id="{559770FE-5DEB-18C5-9140-0F18E41C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76250"/>
            <a:ext cx="8280400" cy="50403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FA562934-BED1-240F-38C5-E4F1BC7971B2}"/>
              </a:ext>
            </a:extLst>
          </p:cNvPr>
          <p:cNvSpPr txBox="1">
            <a:spLocks noChangeArrowheads="1"/>
          </p:cNvSpPr>
          <p:nvPr/>
        </p:nvSpPr>
        <p:spPr bwMode="auto">
          <a:xfrm>
            <a:off x="1187450" y="5730875"/>
            <a:ext cx="665162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The Jordan Valley, with on the background, the Jordanian plateau.</a:t>
            </a:r>
          </a:p>
        </p:txBody>
      </p:sp>
      <p:sp>
        <p:nvSpPr>
          <p:cNvPr id="101381" name="CasellaDiTesto 1">
            <a:extLst>
              <a:ext uri="{FF2B5EF4-FFF2-40B4-BE49-F238E27FC236}">
                <a16:creationId xmlns:a16="http://schemas.microsoft.com/office/drawing/2014/main" id="{1BE443E4-5FA1-862F-AF9E-7772936C1DBF}"/>
              </a:ext>
            </a:extLst>
          </p:cNvPr>
          <p:cNvSpPr txBox="1">
            <a:spLocks noChangeArrowheads="1"/>
          </p:cNvSpPr>
          <p:nvPr/>
        </p:nvSpPr>
        <p:spPr bwMode="auto">
          <a:xfrm>
            <a:off x="2400300" y="6145213"/>
            <a:ext cx="439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white spots are the greenhouses of the Israeli settlements</a:t>
            </a:r>
            <a:endParaRPr lang="it-CH" altLang="en-US" sz="1200"/>
          </a:p>
        </p:txBody>
      </p:sp>
      <p:sp>
        <p:nvSpPr>
          <p:cNvPr id="101382" name="Rettangolo 5">
            <a:extLst>
              <a:ext uri="{FF2B5EF4-FFF2-40B4-BE49-F238E27FC236}">
                <a16:creationId xmlns:a16="http://schemas.microsoft.com/office/drawing/2014/main" id="{E2FB6EE9-4B17-AD70-7305-93E85AD16A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0B358D5F-744C-EBDF-B20B-7785CA6F9032}"/>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CC1F23AE-6575-170B-111F-5BDC91193313}"/>
              </a:ext>
            </a:extLst>
          </p:cNvPr>
          <p:cNvSpPr>
            <a:spLocks noGrp="1" noChangeArrowheads="1"/>
          </p:cNvSpPr>
          <p:nvPr>
            <p:ph type="sldNum" sz="quarter" idx="12"/>
          </p:nvPr>
        </p:nvSpPr>
        <p:spPr>
          <a:xfrm>
            <a:off x="6948488" y="5637213"/>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25FC876-93FD-4315-8578-B5EF4D51B91E}" type="slidenum">
              <a:rPr lang="fr-FR" altLang="en-US" sz="1200" b="1" smtClean="0"/>
              <a:pPr algn="ctr">
                <a:spcBef>
                  <a:spcPct val="0"/>
                </a:spcBef>
                <a:buFontTx/>
                <a:buNone/>
              </a:pPr>
              <a:t>90</a:t>
            </a:fld>
            <a:endParaRPr lang="fr-FR" altLang="en-US" sz="1200" b="1"/>
          </a:p>
        </p:txBody>
      </p:sp>
      <p:sp>
        <p:nvSpPr>
          <p:cNvPr id="4" name="Rettangolo 3">
            <a:extLst>
              <a:ext uri="{FF2B5EF4-FFF2-40B4-BE49-F238E27FC236}">
                <a16:creationId xmlns:a16="http://schemas.microsoft.com/office/drawing/2014/main" id="{62E16BDE-1444-8494-4EF8-24676F99BCA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8B17C06-9EBC-76A9-CC97-7CB6ECBCDC22}"/>
              </a:ext>
            </a:extLst>
          </p:cNvPr>
          <p:cNvSpPr txBox="1"/>
          <p:nvPr/>
        </p:nvSpPr>
        <p:spPr>
          <a:xfrm>
            <a:off x="2902185" y="5551070"/>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After a bombing in Gaza</a:t>
            </a:r>
          </a:p>
        </p:txBody>
      </p:sp>
      <p:sp>
        <p:nvSpPr>
          <p:cNvPr id="256006" name="Rettangolo 1">
            <a:extLst>
              <a:ext uri="{FF2B5EF4-FFF2-40B4-BE49-F238E27FC236}">
                <a16:creationId xmlns:a16="http://schemas.microsoft.com/office/drawing/2014/main" id="{C11FE15B-D4D4-367C-562E-B5314D7D41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3686115" y="5679313"/>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B7DB85-9304-459E-9C6C-B6BCF28E96E7}" type="slidenum">
              <a:rPr lang="fr-FR" altLang="en-US" sz="1200" b="1" smtClean="0">
                <a:latin typeface="Arial" panose="020B0604020202020204" pitchFamily="34" charset="0"/>
              </a:rPr>
              <a:pPr>
                <a:spcBef>
                  <a:spcPct val="0"/>
                </a:spcBef>
                <a:buFontTx/>
                <a:buNone/>
              </a:pPr>
              <a:t>91</a:t>
            </a:fld>
            <a:endParaRPr lang="fr-FR" altLang="en-US" sz="1200" b="1" dirty="0">
              <a:latin typeface="Arial" panose="020B0604020202020204" pitchFamily="34" charset="0"/>
            </a:endParaRPr>
          </a:p>
        </p:txBody>
      </p:sp>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6" y="359081"/>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074991" y="2028814"/>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497E7D1D-1895-A75E-6E5C-C430C7875F8A}"/>
              </a:ext>
            </a:extLst>
          </p:cNvPr>
          <p:cNvSpPr txBox="1"/>
          <p:nvPr/>
        </p:nvSpPr>
        <p:spPr>
          <a:xfrm>
            <a:off x="367022" y="6177711"/>
            <a:ext cx="8496943" cy="430887"/>
          </a:xfrm>
          <a:prstGeom prst="rect">
            <a:avLst/>
          </a:prstGeom>
          <a:solidFill>
            <a:srgbClr val="FFFF00"/>
          </a:solidFill>
          <a:ln w="12700">
            <a:solidFill>
              <a:schemeClr val="accent4">
                <a:lumMod val="10000"/>
              </a:schemeClr>
            </a:solidFill>
          </a:ln>
        </p:spPr>
        <p:txBody>
          <a:bodyPr wrap="square" rtlCol="0">
            <a:spAutoFit/>
          </a:bodyPr>
          <a:lstStyle/>
          <a:p>
            <a:r>
              <a:rPr lang="en-US" sz="2200" b="1" dirty="0">
                <a:solidFill>
                  <a:schemeClr val="accent4">
                    <a:lumMod val="10000"/>
                  </a:schemeClr>
                </a:solidFill>
              </a:rPr>
              <a:t>Autumn - winter 2023 Israel bombed the Gaza Strip for months</a:t>
            </a: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346422" y="5517330"/>
            <a:ext cx="3892854" cy="646331"/>
          </a:xfrm>
          <a:prstGeom prst="rect">
            <a:avLst/>
          </a:prstGeom>
          <a:noFill/>
        </p:spPr>
        <p:txBody>
          <a:bodyPr wrap="square" rtlCol="0">
            <a:spAutoFit/>
          </a:bodyPr>
          <a:lstStyle/>
          <a:p>
            <a:r>
              <a:rPr lang="en-US" dirty="0"/>
              <a:t>Israel forced 1.2 million people to flee to the southern Gaza Strip </a:t>
            </a:r>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BEC2A25-3C89-2C47-3075-3867CF954D21}"/>
              </a:ext>
            </a:extLst>
          </p:cNvPr>
          <p:cNvSpPr txBox="1"/>
          <p:nvPr/>
        </p:nvSpPr>
        <p:spPr>
          <a:xfrm>
            <a:off x="4543163" y="2742148"/>
            <a:ext cx="4362914" cy="369332"/>
          </a:xfrm>
          <a:prstGeom prst="rect">
            <a:avLst/>
          </a:prstGeom>
          <a:noFill/>
        </p:spPr>
        <p:txBody>
          <a:bodyPr wrap="square" rtlCol="0">
            <a:spAutoFit/>
          </a:bodyPr>
          <a:lstStyle/>
          <a:p>
            <a:pPr algn="ctr"/>
            <a:r>
              <a:rPr lang="en-US" dirty="0"/>
              <a:t>Gazans must flee: they loosed anything</a:t>
            </a:r>
          </a:p>
        </p:txBody>
      </p:sp>
      <p:pic>
        <p:nvPicPr>
          <p:cNvPr id="3" name="Picture 2">
            <a:extLst>
              <a:ext uri="{FF2B5EF4-FFF2-40B4-BE49-F238E27FC236}">
                <a16:creationId xmlns:a16="http://schemas.microsoft.com/office/drawing/2014/main" id="{0DD2FFA5-56D9-F7EE-3566-451BD0E80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619F05B-02CB-8703-4868-B53AF491D1C8}"/>
              </a:ext>
            </a:extLst>
          </p:cNvPr>
          <p:cNvSpPr txBox="1"/>
          <p:nvPr/>
        </p:nvSpPr>
        <p:spPr>
          <a:xfrm>
            <a:off x="4641696" y="3159208"/>
            <a:ext cx="4172906" cy="369332"/>
          </a:xfrm>
          <a:prstGeom prst="rect">
            <a:avLst/>
          </a:prstGeom>
          <a:noFill/>
        </p:spPr>
        <p:txBody>
          <a:bodyPr wrap="square" rtlCol="0">
            <a:spAutoFit/>
          </a:bodyPr>
          <a:lstStyle/>
          <a:p>
            <a:pPr algn="ctr"/>
            <a:r>
              <a:rPr lang="en-US" dirty="0"/>
              <a:t>For them, life as refugees begins again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84B10374-9578-5499-9183-301452F1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5536E58F-7AD4-6038-AA24-E0BBD4C9F07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C27A71B-94DF-F2F3-E4C7-F9DCF328A521}"/>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257030" name="Picture 35">
            <a:extLst>
              <a:ext uri="{FF2B5EF4-FFF2-40B4-BE49-F238E27FC236}">
                <a16:creationId xmlns:a16="http://schemas.microsoft.com/office/drawing/2014/main" id="{A45F14B8-75F2-D77E-CC2C-C2B209E65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magine 2">
            <a:extLst>
              <a:ext uri="{FF2B5EF4-FFF2-40B4-BE49-F238E27FC236}">
                <a16:creationId xmlns:a16="http://schemas.microsoft.com/office/drawing/2014/main" id="{01FE828A-2442-01DD-799B-3DB01366F1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2" name="Picture 2">
            <a:extLst>
              <a:ext uri="{FF2B5EF4-FFF2-40B4-BE49-F238E27FC236}">
                <a16:creationId xmlns:a16="http://schemas.microsoft.com/office/drawing/2014/main" id="{54D58FAB-1874-FD95-1F7F-67C52E281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3" name="Rettangolo 1">
            <a:extLst>
              <a:ext uri="{FF2B5EF4-FFF2-40B4-BE49-F238E27FC236}">
                <a16:creationId xmlns:a16="http://schemas.microsoft.com/office/drawing/2014/main" id="{1807FF92-44CB-67FC-0AB6-79E2EA169E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Picture 2" descr="Potrebbe essere un'immagine raffigurante grattacielo">
            <a:extLst>
              <a:ext uri="{FF2B5EF4-FFF2-40B4-BE49-F238E27FC236}">
                <a16:creationId xmlns:a16="http://schemas.microsoft.com/office/drawing/2014/main" id="{1D7D9656-9654-9298-8A53-0FA156531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FFA5C99-9189-2C5A-89AB-77DD918C1C5D}"/>
              </a:ext>
            </a:extLst>
          </p:cNvPr>
          <p:cNvSpPr txBox="1"/>
          <p:nvPr/>
        </p:nvSpPr>
        <p:spPr>
          <a:xfrm>
            <a:off x="251520" y="6275973"/>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After a bombing in Gaza</a:t>
            </a:r>
          </a:p>
        </p:txBody>
      </p:sp>
      <p:sp>
        <p:nvSpPr>
          <p:cNvPr id="257027" name="Segnaposto numero diapositiva 1">
            <a:extLst>
              <a:ext uri="{FF2B5EF4-FFF2-40B4-BE49-F238E27FC236}">
                <a16:creationId xmlns:a16="http://schemas.microsoft.com/office/drawing/2014/main" id="{3EDC7F66-DED9-D660-204A-8C0F603DD9BC}"/>
              </a:ext>
            </a:extLst>
          </p:cNvPr>
          <p:cNvSpPr>
            <a:spLocks noGrp="1" noChangeArrowheads="1"/>
          </p:cNvSpPr>
          <p:nvPr>
            <p:ph type="sldNum" sz="quarter" idx="12"/>
          </p:nvPr>
        </p:nvSpPr>
        <p:spPr>
          <a:xfrm>
            <a:off x="8388424" y="6407150"/>
            <a:ext cx="658813"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59826-3F45-47F4-90F4-7D13092EAF3C}" type="slidenum">
              <a:rPr lang="fr-FR" altLang="en-US" sz="1200" b="1" smtClean="0">
                <a:solidFill>
                  <a:schemeClr val="accent4">
                    <a:lumMod val="10000"/>
                  </a:schemeClr>
                </a:solidFill>
              </a:rPr>
              <a:pPr>
                <a:spcBef>
                  <a:spcPct val="0"/>
                </a:spcBef>
                <a:buFontTx/>
                <a:buNone/>
              </a:pPr>
              <a:t>92</a:t>
            </a:fld>
            <a:endParaRPr lang="fr-FR" altLang="en-US" sz="1200" b="1">
              <a:solidFill>
                <a:schemeClr val="accent4">
                  <a:lumMod val="10000"/>
                </a:schemeClr>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a:extLst>
              <a:ext uri="{FF2B5EF4-FFF2-40B4-BE49-F238E27FC236}">
                <a16:creationId xmlns:a16="http://schemas.microsoft.com/office/drawing/2014/main" id="{6308A37A-0D0A-408D-70D1-EE78978AB792}"/>
              </a:ext>
            </a:extLst>
          </p:cNvPr>
          <p:cNvSpPr>
            <a:spLocks noGrp="1"/>
          </p:cNvSpPr>
          <p:nvPr>
            <p:ph type="sldNum" sz="quarter" idx="12"/>
          </p:nvPr>
        </p:nvSpPr>
        <p:spPr>
          <a:xfrm>
            <a:off x="7956550" y="6100763"/>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21065F-7E45-4D3B-9384-034CE578BA23}"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EEBD27E0-E31D-258C-E9AD-C9EE037D0C82}"/>
              </a:ext>
            </a:extLst>
          </p:cNvPr>
          <p:cNvPicPr>
            <a:picLocks noChangeAspect="1" noChangeArrowheads="1"/>
          </p:cNvPicPr>
          <p:nvPr/>
        </p:nvPicPr>
        <p:blipFill rotWithShape="1">
          <a:blip r:embed="rId3"/>
          <a:srcRect t="4724"/>
          <a:stretch/>
        </p:blipFill>
        <p:spPr bwMode="auto">
          <a:xfrm>
            <a:off x="295275" y="404813"/>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2F4E8932-64BB-AEF5-F1C0-EE2398FEA59B}"/>
              </a:ext>
            </a:extLst>
          </p:cNvPr>
          <p:cNvSpPr txBox="1">
            <a:spLocks noChangeArrowheads="1"/>
          </p:cNvSpPr>
          <p:nvPr/>
        </p:nvSpPr>
        <p:spPr bwMode="auto">
          <a:xfrm>
            <a:off x="1908175" y="6102350"/>
            <a:ext cx="5688013"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altLang="it-CH" dirty="0"/>
              <a:t>The reality: the loss of Palestinian land since 1947</a:t>
            </a:r>
            <a:endParaRPr lang="it-IT" altLang="it-CH" dirty="0"/>
          </a:p>
        </p:txBody>
      </p:sp>
      <p:cxnSp>
        <p:nvCxnSpPr>
          <p:cNvPr id="258053" name="Connettore diritto 2">
            <a:extLst>
              <a:ext uri="{FF2B5EF4-FFF2-40B4-BE49-F238E27FC236}">
                <a16:creationId xmlns:a16="http://schemas.microsoft.com/office/drawing/2014/main" id="{E534553D-1906-CD18-84F6-CDC04CDB7663}"/>
              </a:ext>
            </a:extLst>
          </p:cNvPr>
          <p:cNvCxnSpPr>
            <a:cxnSpLocks noChangeShapeType="1"/>
          </p:cNvCxnSpPr>
          <p:nvPr/>
        </p:nvCxnSpPr>
        <p:spPr bwMode="auto">
          <a:xfrm>
            <a:off x="279400" y="404813"/>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58054" name="Rettangolo 1">
            <a:extLst>
              <a:ext uri="{FF2B5EF4-FFF2-40B4-BE49-F238E27FC236}">
                <a16:creationId xmlns:a16="http://schemas.microsoft.com/office/drawing/2014/main" id="{6E885B6A-4461-6495-AB24-758D315487D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75DBE65C-420E-D68C-9172-AC9085B99240}"/>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099" name="Segnaposto numero diapositiva 5">
            <a:extLst>
              <a:ext uri="{FF2B5EF4-FFF2-40B4-BE49-F238E27FC236}">
                <a16:creationId xmlns:a16="http://schemas.microsoft.com/office/drawing/2014/main" id="{C83FAB3A-CEDA-F0DA-3CC2-4C2B0A3F2D97}"/>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73F8C2-151E-497B-A99B-C4575C01C6E3}" type="slidenum">
              <a:rPr lang="it-IT" altLang="en-US" sz="1400" b="1" smtClean="0"/>
              <a:pPr>
                <a:spcBef>
                  <a:spcPct val="0"/>
                </a:spcBef>
                <a:buFontTx/>
                <a:buNone/>
              </a:pPr>
              <a:t>94</a:t>
            </a:fld>
            <a:endParaRPr lang="it-IT" altLang="en-US" sz="1400" b="1"/>
          </a:p>
        </p:txBody>
      </p:sp>
      <p:sp>
        <p:nvSpPr>
          <p:cNvPr id="61443" name="Text Box 3">
            <a:extLst>
              <a:ext uri="{FF2B5EF4-FFF2-40B4-BE49-F238E27FC236}">
                <a16:creationId xmlns:a16="http://schemas.microsoft.com/office/drawing/2014/main" id="{AB4C3CFF-0254-5EF4-325B-B1A8A0D29B5A}"/>
              </a:ext>
            </a:extLst>
          </p:cNvPr>
          <p:cNvSpPr txBox="1">
            <a:spLocks noChangeArrowheads="1"/>
          </p:cNvSpPr>
          <p:nvPr/>
        </p:nvSpPr>
        <p:spPr bwMode="auto">
          <a:xfrm>
            <a:off x="504825" y="785813"/>
            <a:ext cx="4606925" cy="830262"/>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en-US" altLang="x-none" sz="2400" b="1" dirty="0">
                <a:solidFill>
                  <a:schemeClr val="accent4">
                    <a:lumMod val="10000"/>
                  </a:schemeClr>
                </a:solidFill>
                <a:latin typeface="Arial" charset="0"/>
              </a:rPr>
              <a:t>Area and population of Israel and the occupied territories</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24D1027E-0726-C6D9-06CF-E5C529DB77FE}"/>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F83D5CB9-3287-B71C-F192-A0786AE323E2}"/>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CAE411D5-3590-36D6-5DCF-C669932DAAA7}"/>
              </a:ext>
            </a:extLst>
          </p:cNvPr>
          <p:cNvCxnSpPr>
            <a:cxnSpLocks/>
          </p:cNvCxnSpPr>
          <p:nvPr/>
        </p:nvCxnSpPr>
        <p:spPr bwMode="auto">
          <a:xfrm>
            <a:off x="503238" y="3213100"/>
            <a:ext cx="4608512"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57A9B2FC-3522-1531-1235-04F78E2DC5F6}"/>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002273E6-6690-D97A-8398-58109C7D56DE}"/>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2367CB77-E015-9B0F-622A-E891A539E22D}"/>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F61994EE-4A61-A20F-E830-21D0D943B3F3}"/>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F3E64C81-76F0-3D01-1E54-FB9146BDEFBE}"/>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0EB65F48-4DE6-CA30-6A2B-4973CACFFF0D}"/>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BD9B5F43-5DAB-0544-0D55-0ADDD80EDA3B}"/>
              </a:ext>
            </a:extLst>
          </p:cNvPr>
          <p:cNvSpPr txBox="1"/>
          <p:nvPr/>
        </p:nvSpPr>
        <p:spPr>
          <a:xfrm>
            <a:off x="668338" y="2836863"/>
            <a:ext cx="704850" cy="307975"/>
          </a:xfrm>
          <a:prstGeom prst="rect">
            <a:avLst/>
          </a:prstGeom>
          <a:noFill/>
        </p:spPr>
        <p:txBody>
          <a:bodyPr>
            <a:spAutoFit/>
          </a:bodyPr>
          <a:lstStyle/>
          <a:p>
            <a:pPr>
              <a:defRPr/>
            </a:pPr>
            <a:r>
              <a:rPr lang="en-US" sz="1400" b="1" u="sng" dirty="0">
                <a:solidFill>
                  <a:schemeClr val="accent4">
                    <a:lumMod val="10000"/>
                  </a:schemeClr>
                </a:solidFill>
              </a:rPr>
              <a:t>Place</a:t>
            </a:r>
          </a:p>
        </p:txBody>
      </p:sp>
      <p:sp>
        <p:nvSpPr>
          <p:cNvPr id="15" name="CasellaDiTesto 14">
            <a:extLst>
              <a:ext uri="{FF2B5EF4-FFF2-40B4-BE49-F238E27FC236}">
                <a16:creationId xmlns:a16="http://schemas.microsoft.com/office/drawing/2014/main" id="{F40D19B8-4C2E-5863-1175-F1A6C42B744F}"/>
              </a:ext>
            </a:extLst>
          </p:cNvPr>
          <p:cNvSpPr txBox="1"/>
          <p:nvPr/>
        </p:nvSpPr>
        <p:spPr>
          <a:xfrm>
            <a:off x="2824163" y="2835275"/>
            <a:ext cx="744537" cy="307975"/>
          </a:xfrm>
          <a:prstGeom prst="rect">
            <a:avLst/>
          </a:prstGeom>
          <a:noFill/>
        </p:spPr>
        <p:txBody>
          <a:bodyPr>
            <a:spAutoFit/>
          </a:bodyPr>
          <a:lstStyle/>
          <a:p>
            <a:pPr>
              <a:defRPr/>
            </a:pPr>
            <a:r>
              <a:rPr lang="en-US" sz="1400" b="1" u="sng" dirty="0">
                <a:solidFill>
                  <a:schemeClr val="accent4">
                    <a:lumMod val="10000"/>
                  </a:schemeClr>
                </a:solidFill>
              </a:rPr>
              <a:t>Israeli</a:t>
            </a:r>
          </a:p>
        </p:txBody>
      </p:sp>
      <p:sp>
        <p:nvSpPr>
          <p:cNvPr id="16" name="CasellaDiTesto 15">
            <a:extLst>
              <a:ext uri="{FF2B5EF4-FFF2-40B4-BE49-F238E27FC236}">
                <a16:creationId xmlns:a16="http://schemas.microsoft.com/office/drawing/2014/main" id="{C4C57777-B4AB-605B-38DE-5646D62CF89E}"/>
              </a:ext>
            </a:extLst>
          </p:cNvPr>
          <p:cNvSpPr txBox="1"/>
          <p:nvPr/>
        </p:nvSpPr>
        <p:spPr>
          <a:xfrm>
            <a:off x="1597025" y="2836863"/>
            <a:ext cx="844550" cy="307975"/>
          </a:xfrm>
          <a:prstGeom prst="rect">
            <a:avLst/>
          </a:prstGeom>
          <a:noFill/>
        </p:spPr>
        <p:txBody>
          <a:bodyPr>
            <a:spAutoFit/>
          </a:bodyPr>
          <a:lstStyle/>
          <a:p>
            <a:pPr>
              <a:defRPr/>
            </a:pPr>
            <a:r>
              <a:rPr lang="en-US" sz="1400" b="1" u="sng" dirty="0">
                <a:solidFill>
                  <a:schemeClr val="accent4">
                    <a:lumMod val="10000"/>
                  </a:schemeClr>
                </a:solidFill>
              </a:rPr>
              <a:t>Area</a:t>
            </a:r>
          </a:p>
        </p:txBody>
      </p:sp>
      <p:sp>
        <p:nvSpPr>
          <p:cNvPr id="17" name="CasellaDiTesto 16">
            <a:extLst>
              <a:ext uri="{FF2B5EF4-FFF2-40B4-BE49-F238E27FC236}">
                <a16:creationId xmlns:a16="http://schemas.microsoft.com/office/drawing/2014/main" id="{3F8D2FBF-8444-454F-F993-58C8A904269F}"/>
              </a:ext>
            </a:extLst>
          </p:cNvPr>
          <p:cNvSpPr txBox="1"/>
          <p:nvPr/>
        </p:nvSpPr>
        <p:spPr>
          <a:xfrm>
            <a:off x="4151313" y="2851150"/>
            <a:ext cx="712787" cy="307975"/>
          </a:xfrm>
          <a:prstGeom prst="rect">
            <a:avLst/>
          </a:prstGeom>
          <a:noFill/>
        </p:spPr>
        <p:txBody>
          <a:bodyPr>
            <a:spAutoFit/>
          </a:bodyPr>
          <a:lstStyle/>
          <a:p>
            <a:pPr>
              <a:defRPr/>
            </a:pPr>
            <a:r>
              <a:rPr lang="en-US" sz="1400" b="1" u="sng" dirty="0">
                <a:solidFill>
                  <a:schemeClr val="accent4">
                    <a:lumMod val="10000"/>
                  </a:schemeClr>
                </a:solidFill>
              </a:rPr>
              <a:t>Arabs</a:t>
            </a:r>
          </a:p>
        </p:txBody>
      </p:sp>
      <p:sp>
        <p:nvSpPr>
          <p:cNvPr id="18" name="CasellaDiTesto 17">
            <a:extLst>
              <a:ext uri="{FF2B5EF4-FFF2-40B4-BE49-F238E27FC236}">
                <a16:creationId xmlns:a16="http://schemas.microsoft.com/office/drawing/2014/main" id="{761CC2BE-CEBA-DE41-631C-41B5EB9A04BB}"/>
              </a:ext>
            </a:extLst>
          </p:cNvPr>
          <p:cNvSpPr txBox="1"/>
          <p:nvPr/>
        </p:nvSpPr>
        <p:spPr>
          <a:xfrm>
            <a:off x="642938" y="5241925"/>
            <a:ext cx="755650" cy="461963"/>
          </a:xfrm>
          <a:prstGeom prst="rect">
            <a:avLst/>
          </a:prstGeom>
          <a:noFill/>
        </p:spPr>
        <p:txBody>
          <a:bodyPr>
            <a:spAutoFit/>
          </a:bodyPr>
          <a:lstStyle/>
          <a:p>
            <a:pPr>
              <a:defRPr/>
            </a:pPr>
            <a:r>
              <a:rPr lang="en-US" sz="1400" b="1" u="sng" dirty="0">
                <a:solidFill>
                  <a:schemeClr val="accent4">
                    <a:lumMod val="10000"/>
                  </a:schemeClr>
                </a:solidFill>
              </a:rPr>
              <a:t>Golan</a:t>
            </a:r>
          </a:p>
          <a:p>
            <a:pPr>
              <a:defRPr/>
            </a:pPr>
            <a:r>
              <a:rPr lang="en-US" sz="1000" dirty="0">
                <a:solidFill>
                  <a:schemeClr val="accent4">
                    <a:lumMod val="10000"/>
                  </a:schemeClr>
                </a:solidFill>
              </a:rPr>
              <a:t>(Israel)</a:t>
            </a:r>
          </a:p>
        </p:txBody>
      </p:sp>
      <p:sp>
        <p:nvSpPr>
          <p:cNvPr id="19" name="CasellaDiTesto 18">
            <a:extLst>
              <a:ext uri="{FF2B5EF4-FFF2-40B4-BE49-F238E27FC236}">
                <a16:creationId xmlns:a16="http://schemas.microsoft.com/office/drawing/2014/main" id="{88F4877F-88FE-57A4-142F-C7FC1603F1E3}"/>
              </a:ext>
            </a:extLst>
          </p:cNvPr>
          <p:cNvSpPr txBox="1"/>
          <p:nvPr/>
        </p:nvSpPr>
        <p:spPr>
          <a:xfrm>
            <a:off x="652463" y="4545013"/>
            <a:ext cx="735012" cy="522287"/>
          </a:xfrm>
          <a:prstGeom prst="rect">
            <a:avLst/>
          </a:prstGeom>
          <a:noFill/>
        </p:spPr>
        <p:txBody>
          <a:bodyPr>
            <a:spAutoFit/>
          </a:bodyPr>
          <a:lstStyle/>
          <a:p>
            <a:pPr>
              <a:defRPr/>
            </a:pPr>
            <a:r>
              <a:rPr lang="en-US" sz="1400" b="1" u="sng" dirty="0">
                <a:solidFill>
                  <a:schemeClr val="accent4">
                    <a:lumMod val="10000"/>
                  </a:schemeClr>
                </a:solidFill>
              </a:rPr>
              <a:t>Gaza Strip</a:t>
            </a:r>
          </a:p>
        </p:txBody>
      </p:sp>
      <p:sp>
        <p:nvSpPr>
          <p:cNvPr id="21" name="CasellaDiTesto 20">
            <a:extLst>
              <a:ext uri="{FF2B5EF4-FFF2-40B4-BE49-F238E27FC236}">
                <a16:creationId xmlns:a16="http://schemas.microsoft.com/office/drawing/2014/main" id="{406C7EF5-DC92-FC66-5A72-5A6764A5A0A8}"/>
              </a:ext>
            </a:extLst>
          </p:cNvPr>
          <p:cNvSpPr txBox="1"/>
          <p:nvPr/>
        </p:nvSpPr>
        <p:spPr>
          <a:xfrm>
            <a:off x="635000" y="3903663"/>
            <a:ext cx="676275" cy="523875"/>
          </a:xfrm>
          <a:prstGeom prst="rect">
            <a:avLst/>
          </a:prstGeom>
          <a:noFill/>
        </p:spPr>
        <p:txBody>
          <a:bodyPr>
            <a:spAutoFit/>
          </a:bodyPr>
          <a:lstStyle/>
          <a:p>
            <a:pPr>
              <a:defRPr/>
            </a:pPr>
            <a:r>
              <a:rPr lang="en-US" sz="1400" b="1" u="sng" dirty="0">
                <a:solidFill>
                  <a:schemeClr val="accent4">
                    <a:lumMod val="10000"/>
                  </a:schemeClr>
                </a:solidFill>
              </a:rPr>
              <a:t>West Bank</a:t>
            </a:r>
          </a:p>
        </p:txBody>
      </p:sp>
      <p:sp>
        <p:nvSpPr>
          <p:cNvPr id="22" name="CasellaDiTesto 21">
            <a:extLst>
              <a:ext uri="{FF2B5EF4-FFF2-40B4-BE49-F238E27FC236}">
                <a16:creationId xmlns:a16="http://schemas.microsoft.com/office/drawing/2014/main" id="{188BDABE-F4C9-046B-2EF5-AE42BCC63487}"/>
              </a:ext>
            </a:extLst>
          </p:cNvPr>
          <p:cNvSpPr txBox="1"/>
          <p:nvPr/>
        </p:nvSpPr>
        <p:spPr>
          <a:xfrm>
            <a:off x="649288" y="3333750"/>
            <a:ext cx="784225" cy="306388"/>
          </a:xfrm>
          <a:prstGeom prst="rect">
            <a:avLst/>
          </a:prstGeom>
          <a:noFill/>
        </p:spPr>
        <p:txBody>
          <a:bodyPr>
            <a:spAutoFit/>
          </a:bodyPr>
          <a:lstStyle/>
          <a:p>
            <a:pPr>
              <a:defRPr/>
            </a:pPr>
            <a:r>
              <a:rPr lang="en-US" sz="1400" b="1" u="sng" dirty="0">
                <a:solidFill>
                  <a:schemeClr val="accent4">
                    <a:lumMod val="10000"/>
                  </a:schemeClr>
                </a:solidFill>
              </a:rPr>
              <a:t>Israel</a:t>
            </a:r>
          </a:p>
        </p:txBody>
      </p:sp>
      <p:sp>
        <p:nvSpPr>
          <p:cNvPr id="23" name="CasellaDiTesto 22">
            <a:extLst>
              <a:ext uri="{FF2B5EF4-FFF2-40B4-BE49-F238E27FC236}">
                <a16:creationId xmlns:a16="http://schemas.microsoft.com/office/drawing/2014/main" id="{F0BA72A9-B2F0-606C-92FC-E16AAEA2B30D}"/>
              </a:ext>
            </a:extLst>
          </p:cNvPr>
          <p:cNvSpPr txBox="1"/>
          <p:nvPr/>
        </p:nvSpPr>
        <p:spPr>
          <a:xfrm>
            <a:off x="1466850" y="4640263"/>
            <a:ext cx="1065213" cy="307975"/>
          </a:xfrm>
          <a:prstGeom prst="rect">
            <a:avLst/>
          </a:prstGeom>
          <a:noFill/>
        </p:spPr>
        <p:txBody>
          <a:bodyPr>
            <a:spAutoFit/>
          </a:bodyPr>
          <a:lstStyle/>
          <a:p>
            <a:pPr>
              <a:defRPr/>
            </a:pPr>
            <a:r>
              <a:rPr lang="en-US" sz="1400" b="1" dirty="0">
                <a:solidFill>
                  <a:schemeClr val="accent4">
                    <a:lumMod val="10000"/>
                  </a:schemeClr>
                </a:solidFill>
              </a:rPr>
              <a:t>378 sq km</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CD7F5104-659F-7168-5C81-861C1973FCF0}"/>
              </a:ext>
            </a:extLst>
          </p:cNvPr>
          <p:cNvSpPr txBox="1"/>
          <p:nvPr/>
        </p:nvSpPr>
        <p:spPr>
          <a:xfrm>
            <a:off x="1408113" y="4003675"/>
            <a:ext cx="1244600" cy="307975"/>
          </a:xfrm>
          <a:prstGeom prst="rect">
            <a:avLst/>
          </a:prstGeom>
          <a:noFill/>
        </p:spPr>
        <p:txBody>
          <a:bodyPr>
            <a:spAutoFit/>
          </a:bodyPr>
          <a:lstStyle/>
          <a:p>
            <a:pPr>
              <a:defRPr/>
            </a:pPr>
            <a:r>
              <a:rPr lang="en-US" sz="1400" b="1" dirty="0">
                <a:solidFill>
                  <a:schemeClr val="accent4">
                    <a:lumMod val="10000"/>
                  </a:schemeClr>
                </a:solidFill>
              </a:rPr>
              <a:t>5’500 sq km</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60138108-2AD1-125A-B4F2-6CB1C74C52EE}"/>
              </a:ext>
            </a:extLst>
          </p:cNvPr>
          <p:cNvSpPr txBox="1"/>
          <p:nvPr/>
        </p:nvSpPr>
        <p:spPr>
          <a:xfrm>
            <a:off x="1398588" y="3333750"/>
            <a:ext cx="1252537" cy="306388"/>
          </a:xfrm>
          <a:prstGeom prst="rect">
            <a:avLst/>
          </a:prstGeom>
          <a:noFill/>
        </p:spPr>
        <p:txBody>
          <a:bodyPr>
            <a:spAutoFit/>
          </a:bodyPr>
          <a:lstStyle/>
          <a:p>
            <a:pPr>
              <a:defRPr/>
            </a:pPr>
            <a:r>
              <a:rPr lang="en-US" sz="1400" b="1" dirty="0">
                <a:solidFill>
                  <a:schemeClr val="accent4">
                    <a:lumMod val="10000"/>
                  </a:schemeClr>
                </a:solidFill>
              </a:rPr>
              <a:t>20’000 </a:t>
            </a:r>
            <a:r>
              <a:rPr lang="en-US" sz="1200" b="1" dirty="0">
                <a:solidFill>
                  <a:schemeClr val="accent4">
                    <a:lumMod val="10000"/>
                  </a:schemeClr>
                </a:solidFill>
              </a:rPr>
              <a:t>sq km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36CBAE16-8914-CBD5-9A34-8A71F64139E4}"/>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A6EFD5AC-40EC-9885-CF26-170A9D0FB415}"/>
              </a:ext>
            </a:extLst>
          </p:cNvPr>
          <p:cNvSpPr txBox="1"/>
          <p:nvPr/>
        </p:nvSpPr>
        <p:spPr>
          <a:xfrm>
            <a:off x="2814638" y="3929063"/>
            <a:ext cx="892175" cy="522287"/>
          </a:xfrm>
          <a:prstGeom prst="rect">
            <a:avLst/>
          </a:prstGeom>
          <a:noFill/>
        </p:spPr>
        <p:txBody>
          <a:bodyPr>
            <a:spAutoFit/>
          </a:bodyPr>
          <a:lstStyle/>
          <a:p>
            <a:pPr algn="ctr">
              <a:defRPr/>
            </a:pPr>
            <a:r>
              <a:rPr lang="en-US" sz="1400" b="1" dirty="0">
                <a:solidFill>
                  <a:schemeClr val="accent4">
                    <a:lumMod val="10000"/>
                  </a:schemeClr>
                </a:solidFill>
              </a:rPr>
              <a:t>About 600’000</a:t>
            </a:r>
          </a:p>
        </p:txBody>
      </p:sp>
      <p:sp>
        <p:nvSpPr>
          <p:cNvPr id="28" name="CasellaDiTesto 27">
            <a:extLst>
              <a:ext uri="{FF2B5EF4-FFF2-40B4-BE49-F238E27FC236}">
                <a16:creationId xmlns:a16="http://schemas.microsoft.com/office/drawing/2014/main" id="{DD039175-EC0D-E3C0-7FC5-096F4F10214A}"/>
              </a:ext>
            </a:extLst>
          </p:cNvPr>
          <p:cNvSpPr txBox="1"/>
          <p:nvPr/>
        </p:nvSpPr>
        <p:spPr>
          <a:xfrm>
            <a:off x="2555875" y="3238500"/>
            <a:ext cx="1387475" cy="615950"/>
          </a:xfrm>
          <a:prstGeom prst="rect">
            <a:avLst/>
          </a:prstGeom>
          <a:noFill/>
        </p:spPr>
        <p:txBody>
          <a:bodyPr>
            <a:spAutoFit/>
          </a:bodyPr>
          <a:lstStyle/>
          <a:p>
            <a:pPr algn="ctr">
              <a:defRPr/>
            </a:pPr>
            <a:r>
              <a:rPr lang="it-CH" sz="1400" b="1" dirty="0">
                <a:solidFill>
                  <a:schemeClr val="accent4">
                    <a:lumMod val="10000"/>
                  </a:schemeClr>
                </a:solidFill>
              </a:rPr>
              <a:t>About 7 mio </a:t>
            </a:r>
            <a:r>
              <a:rPr lang="it-CH" sz="1000" dirty="0">
                <a:solidFill>
                  <a:schemeClr val="accent4">
                    <a:lumMod val="10000"/>
                  </a:schemeClr>
                </a:solidFill>
              </a:rPr>
              <a:t>(</a:t>
            </a:r>
            <a:r>
              <a:rPr lang="it-CH" sz="1000" dirty="0" err="1">
                <a:solidFill>
                  <a:schemeClr val="accent4">
                    <a:lumMod val="10000"/>
                  </a:schemeClr>
                </a:solidFill>
              </a:rPr>
              <a:t>Jews</a:t>
            </a:r>
            <a:r>
              <a:rPr lang="it-CH" sz="1000" dirty="0">
                <a:solidFill>
                  <a:schemeClr val="accent4">
                    <a:lumMod val="10000"/>
                  </a:schemeClr>
                </a:solidFill>
              </a:rPr>
              <a:t>) </a:t>
            </a:r>
          </a:p>
          <a:p>
            <a:pPr algn="ctr">
              <a:defRPr/>
            </a:pPr>
            <a:r>
              <a:rPr lang="it-CH" sz="1000" dirty="0">
                <a:solidFill>
                  <a:schemeClr val="accent4">
                    <a:lumMod val="10000"/>
                  </a:schemeClr>
                </a:solidFill>
              </a:rPr>
              <a:t>+ </a:t>
            </a:r>
            <a:r>
              <a:rPr lang="it-CH" sz="1000" b="1" dirty="0">
                <a:solidFill>
                  <a:schemeClr val="accent4">
                    <a:lumMod val="10000"/>
                  </a:schemeClr>
                </a:solidFill>
              </a:rPr>
              <a:t>0.5 mio </a:t>
            </a:r>
            <a:r>
              <a:rPr lang="it-CH" sz="1000" dirty="0">
                <a:solidFill>
                  <a:schemeClr val="accent4">
                    <a:lumMod val="10000"/>
                  </a:schemeClr>
                </a:solidFill>
              </a:rPr>
              <a:t>non </a:t>
            </a:r>
            <a:r>
              <a:rPr lang="it-CH" sz="1000" dirty="0" err="1">
                <a:solidFill>
                  <a:schemeClr val="accent4">
                    <a:lumMod val="10000"/>
                  </a:schemeClr>
                </a:solidFill>
              </a:rPr>
              <a:t>Jews</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8548F4DE-E4D6-3B99-DD67-1F52524A485A}"/>
              </a:ext>
            </a:extLst>
          </p:cNvPr>
          <p:cNvSpPr txBox="1"/>
          <p:nvPr/>
        </p:nvSpPr>
        <p:spPr>
          <a:xfrm>
            <a:off x="4117975" y="5145088"/>
            <a:ext cx="920750" cy="677862"/>
          </a:xfrm>
          <a:prstGeom prst="rect">
            <a:avLst/>
          </a:prstGeom>
          <a:noFill/>
        </p:spPr>
        <p:txBody>
          <a:bodyPr>
            <a:spAutoFit/>
          </a:bodyPr>
          <a:lstStyle/>
          <a:p>
            <a:pPr>
              <a:defRPr/>
            </a:pPr>
            <a:r>
              <a:rPr lang="en-US" sz="1400" b="1" dirty="0">
                <a:solidFill>
                  <a:schemeClr val="accent4">
                    <a:lumMod val="10000"/>
                  </a:schemeClr>
                </a:solidFill>
              </a:rPr>
              <a:t>About </a:t>
            </a:r>
          </a:p>
          <a:p>
            <a:pPr>
              <a:defRPr/>
            </a:pPr>
            <a:r>
              <a:rPr lang="en-US" sz="1400" b="1" dirty="0">
                <a:solidFill>
                  <a:schemeClr val="accent4">
                    <a:lumMod val="10000"/>
                  </a:schemeClr>
                </a:solidFill>
              </a:rPr>
              <a:t>20’000 </a:t>
            </a:r>
            <a:r>
              <a:rPr lang="en-US" sz="1000" dirty="0">
                <a:solidFill>
                  <a:schemeClr val="accent4">
                    <a:lumMod val="10000"/>
                  </a:schemeClr>
                </a:solidFill>
              </a:rPr>
              <a:t>(</a:t>
            </a:r>
            <a:r>
              <a:rPr lang="en-US" sz="1000" dirty="0" err="1">
                <a:solidFill>
                  <a:schemeClr val="accent4">
                    <a:lumMod val="10000"/>
                  </a:schemeClr>
                </a:solidFill>
              </a:rPr>
              <a:t>Druzes</a:t>
            </a:r>
            <a:r>
              <a:rPr lang="en-US" sz="1000" dirty="0">
                <a:solidFill>
                  <a:schemeClr val="accent4">
                    <a:lumMod val="10000"/>
                  </a:schemeClr>
                </a:solidFill>
              </a:rPr>
              <a:t>)</a:t>
            </a:r>
          </a:p>
        </p:txBody>
      </p:sp>
      <p:sp>
        <p:nvSpPr>
          <p:cNvPr id="30" name="CasellaDiTesto 29">
            <a:extLst>
              <a:ext uri="{FF2B5EF4-FFF2-40B4-BE49-F238E27FC236}">
                <a16:creationId xmlns:a16="http://schemas.microsoft.com/office/drawing/2014/main" id="{EC5AC542-DC6F-C116-2F46-C597DDCDE610}"/>
              </a:ext>
            </a:extLst>
          </p:cNvPr>
          <p:cNvSpPr txBox="1"/>
          <p:nvPr/>
        </p:nvSpPr>
        <p:spPr>
          <a:xfrm>
            <a:off x="3851275" y="3357563"/>
            <a:ext cx="1235075" cy="307975"/>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31" name="CasellaDiTesto 30">
            <a:extLst>
              <a:ext uri="{FF2B5EF4-FFF2-40B4-BE49-F238E27FC236}">
                <a16:creationId xmlns:a16="http://schemas.microsoft.com/office/drawing/2014/main" id="{B21F390B-745F-14E8-5CD2-940D341013F2}"/>
              </a:ext>
            </a:extLst>
          </p:cNvPr>
          <p:cNvSpPr txBox="1"/>
          <p:nvPr/>
        </p:nvSpPr>
        <p:spPr>
          <a:xfrm>
            <a:off x="3886200" y="3990975"/>
            <a:ext cx="1233488" cy="307975"/>
          </a:xfrm>
          <a:prstGeom prst="rect">
            <a:avLst/>
          </a:prstGeom>
          <a:noFill/>
        </p:spPr>
        <p:txBody>
          <a:bodyPr>
            <a:spAutoFit/>
          </a:bodyPr>
          <a:lstStyle/>
          <a:p>
            <a:pPr>
              <a:defRPr/>
            </a:pPr>
            <a:r>
              <a:rPr lang="en-US" sz="1400" b="1" dirty="0">
                <a:solidFill>
                  <a:schemeClr val="accent4">
                    <a:lumMod val="10000"/>
                  </a:schemeClr>
                </a:solidFill>
              </a:rPr>
              <a:t>About 3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0" name="CasellaDiTesto 61439">
            <a:extLst>
              <a:ext uri="{FF2B5EF4-FFF2-40B4-BE49-F238E27FC236}">
                <a16:creationId xmlns:a16="http://schemas.microsoft.com/office/drawing/2014/main" id="{C6DC3283-DA48-D637-801C-F3A81C648377}"/>
              </a:ext>
            </a:extLst>
          </p:cNvPr>
          <p:cNvSpPr txBox="1"/>
          <p:nvPr/>
        </p:nvSpPr>
        <p:spPr>
          <a:xfrm>
            <a:off x="3863975" y="4652963"/>
            <a:ext cx="1243013" cy="306387"/>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1" name="CasellaDiTesto 61440">
            <a:extLst>
              <a:ext uri="{FF2B5EF4-FFF2-40B4-BE49-F238E27FC236}">
                <a16:creationId xmlns:a16="http://schemas.microsoft.com/office/drawing/2014/main" id="{9A971777-8EC3-806A-0BF8-D87D6D2BB0BB}"/>
              </a:ext>
            </a:extLst>
          </p:cNvPr>
          <p:cNvSpPr txBox="1"/>
          <p:nvPr/>
        </p:nvSpPr>
        <p:spPr>
          <a:xfrm>
            <a:off x="2817813" y="5184775"/>
            <a:ext cx="920750" cy="522288"/>
          </a:xfrm>
          <a:prstGeom prst="rect">
            <a:avLst/>
          </a:prstGeom>
          <a:noFill/>
        </p:spPr>
        <p:txBody>
          <a:bodyPr>
            <a:spAutoFit/>
          </a:bodyPr>
          <a:lstStyle/>
          <a:p>
            <a:pPr>
              <a:defRPr/>
            </a:pPr>
            <a:r>
              <a:rPr lang="en-US" sz="1400" b="1" dirty="0">
                <a:solidFill>
                  <a:schemeClr val="accent4">
                    <a:lumMod val="10000"/>
                  </a:schemeClr>
                </a:solidFill>
              </a:rPr>
              <a:t>About 25’000</a:t>
            </a:r>
          </a:p>
        </p:txBody>
      </p:sp>
      <p:sp>
        <p:nvSpPr>
          <p:cNvPr id="61442" name="CasellaDiTesto 61441">
            <a:extLst>
              <a:ext uri="{FF2B5EF4-FFF2-40B4-BE49-F238E27FC236}">
                <a16:creationId xmlns:a16="http://schemas.microsoft.com/office/drawing/2014/main" id="{B34B66BB-0F62-B94D-7C7F-3FD5B0CBA54A}"/>
              </a:ext>
            </a:extLst>
          </p:cNvPr>
          <p:cNvSpPr txBox="1"/>
          <p:nvPr/>
        </p:nvSpPr>
        <p:spPr>
          <a:xfrm>
            <a:off x="1398588" y="5264150"/>
            <a:ext cx="1152525" cy="306388"/>
          </a:xfrm>
          <a:prstGeom prst="rect">
            <a:avLst/>
          </a:prstGeom>
          <a:noFill/>
        </p:spPr>
        <p:txBody>
          <a:bodyPr>
            <a:spAutoFit/>
          </a:bodyPr>
          <a:lstStyle/>
          <a:p>
            <a:pPr>
              <a:defRPr/>
            </a:pPr>
            <a:r>
              <a:rPr lang="en-US" sz="1400" b="1" dirty="0">
                <a:solidFill>
                  <a:schemeClr val="accent4">
                    <a:lumMod val="10000"/>
                  </a:schemeClr>
                </a:solidFill>
              </a:rPr>
              <a:t>1154 sq km</a:t>
            </a:r>
          </a:p>
        </p:txBody>
      </p:sp>
      <p:sp>
        <p:nvSpPr>
          <p:cNvPr id="61447" name="CasellaDiTesto 61446">
            <a:extLst>
              <a:ext uri="{FF2B5EF4-FFF2-40B4-BE49-F238E27FC236}">
                <a16:creationId xmlns:a16="http://schemas.microsoft.com/office/drawing/2014/main" id="{C2266498-0DC6-67E5-9CA4-30755C2718BE}"/>
              </a:ext>
            </a:extLst>
          </p:cNvPr>
          <p:cNvSpPr txBox="1"/>
          <p:nvPr/>
        </p:nvSpPr>
        <p:spPr>
          <a:xfrm>
            <a:off x="423863" y="1865313"/>
            <a:ext cx="5219700" cy="522287"/>
          </a:xfrm>
          <a:prstGeom prst="rect">
            <a:avLst/>
          </a:prstGeom>
          <a:noFill/>
        </p:spPr>
        <p:txBody>
          <a:bodyPr>
            <a:spAutoFit/>
          </a:bodyPr>
          <a:lstStyle/>
          <a:p>
            <a:pPr>
              <a:defRPr/>
            </a:pPr>
            <a:r>
              <a:rPr lang="en-US" sz="1400" b="1" dirty="0">
                <a:solidFill>
                  <a:schemeClr val="accent4">
                    <a:lumMod val="10000"/>
                  </a:schemeClr>
                </a:solidFill>
              </a:rPr>
              <a:t>Palestine 1948:  0.7 </a:t>
            </a:r>
            <a:r>
              <a:rPr lang="en-US" sz="1400" b="1" dirty="0" err="1">
                <a:solidFill>
                  <a:schemeClr val="accent4">
                    <a:lumMod val="10000"/>
                  </a:schemeClr>
                </a:solidFill>
              </a:rPr>
              <a:t>mio</a:t>
            </a:r>
            <a:r>
              <a:rPr lang="en-US" sz="1400" b="1" dirty="0">
                <a:solidFill>
                  <a:schemeClr val="accent4">
                    <a:lumMod val="10000"/>
                  </a:schemeClr>
                </a:solidFill>
              </a:rPr>
              <a:t> Jews / 1.7 </a:t>
            </a:r>
            <a:r>
              <a:rPr lang="en-US" sz="1400" b="1" dirty="0" err="1">
                <a:solidFill>
                  <a:schemeClr val="accent4">
                    <a:lumMod val="10000"/>
                  </a:schemeClr>
                </a:solidFill>
              </a:rPr>
              <a:t>mio</a:t>
            </a:r>
            <a:r>
              <a:rPr lang="en-US" sz="1400" b="1" dirty="0">
                <a:solidFill>
                  <a:schemeClr val="accent4">
                    <a:lumMod val="10000"/>
                  </a:schemeClr>
                </a:solidFill>
              </a:rPr>
              <a:t> Arabs</a:t>
            </a:r>
          </a:p>
          <a:p>
            <a:pPr>
              <a:defRPr/>
            </a:pPr>
            <a:r>
              <a:rPr lang="en-US" sz="1400" b="1" dirty="0">
                <a:solidFill>
                  <a:schemeClr val="accent4">
                    <a:lumMod val="10000"/>
                  </a:schemeClr>
                </a:solidFill>
              </a:rPr>
              <a:t>World: about 17 </a:t>
            </a:r>
            <a:r>
              <a:rPr lang="en-US" sz="1400" b="1" dirty="0" err="1">
                <a:solidFill>
                  <a:schemeClr val="accent4">
                    <a:lumMod val="10000"/>
                  </a:schemeClr>
                </a:solidFill>
              </a:rPr>
              <a:t>mio</a:t>
            </a:r>
            <a:r>
              <a:rPr lang="en-US" sz="1400" b="1" dirty="0">
                <a:solidFill>
                  <a:schemeClr val="accent4">
                    <a:lumMod val="10000"/>
                  </a:schemeClr>
                </a:solidFill>
              </a:rPr>
              <a:t> Jews / about 14 </a:t>
            </a:r>
            <a:r>
              <a:rPr lang="en-US" sz="1400" b="1" dirty="0" err="1">
                <a:solidFill>
                  <a:schemeClr val="accent4">
                    <a:lumMod val="10000"/>
                  </a:schemeClr>
                </a:solidFill>
              </a:rPr>
              <a:t>mio</a:t>
            </a:r>
            <a:r>
              <a:rPr lang="en-US" sz="1400" b="1" dirty="0">
                <a:solidFill>
                  <a:schemeClr val="accent4">
                    <a:lumMod val="10000"/>
                  </a:schemeClr>
                </a:solidFill>
              </a:rPr>
              <a:t> Palestinians</a:t>
            </a:r>
          </a:p>
        </p:txBody>
      </p:sp>
      <p:sp>
        <p:nvSpPr>
          <p:cNvPr id="2" name="Rettangolo 1">
            <a:extLst>
              <a:ext uri="{FF2B5EF4-FFF2-40B4-BE49-F238E27FC236}">
                <a16:creationId xmlns:a16="http://schemas.microsoft.com/office/drawing/2014/main" id="{4C59A6F9-9001-7501-695E-541EF576F17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132" name="Rettangolo 1">
            <a:extLst>
              <a:ext uri="{FF2B5EF4-FFF2-40B4-BE49-F238E27FC236}">
                <a16:creationId xmlns:a16="http://schemas.microsoft.com/office/drawing/2014/main" id="{66EED59E-07F0-C159-927A-76C04C24C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Slide Number Placeholder 1">
            <a:extLst>
              <a:ext uri="{FF2B5EF4-FFF2-40B4-BE49-F238E27FC236}">
                <a16:creationId xmlns:a16="http://schemas.microsoft.com/office/drawing/2014/main" id="{E9F77B8D-B21A-4634-E660-6B937479784E}"/>
              </a:ext>
            </a:extLst>
          </p:cNvPr>
          <p:cNvSpPr>
            <a:spLocks noGrp="1"/>
          </p:cNvSpPr>
          <p:nvPr>
            <p:ph type="sldNum" sz="quarter" idx="12"/>
          </p:nvPr>
        </p:nvSpPr>
        <p:spPr>
          <a:xfrm>
            <a:off x="7651750" y="6342063"/>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E2C7E5-D6C3-4F0D-815D-7C7C5380C4EC}" type="slidenum">
              <a:rPr lang="it-IT" altLang="it-CH" sz="1400" smtClean="0">
                <a:solidFill>
                  <a:srgbClr val="000000"/>
                </a:solidFill>
              </a:rPr>
              <a:pPr>
                <a:spcBef>
                  <a:spcPct val="0"/>
                </a:spcBef>
                <a:buFontTx/>
                <a:buNone/>
              </a:pPr>
              <a:t>95</a:t>
            </a:fld>
            <a:endParaRPr lang="it-IT" altLang="it-CH" sz="1400">
              <a:solidFill>
                <a:srgbClr val="000000"/>
              </a:solidFill>
            </a:endParaRPr>
          </a:p>
        </p:txBody>
      </p:sp>
      <p:sp>
        <p:nvSpPr>
          <p:cNvPr id="262147" name="TextBox 4">
            <a:extLst>
              <a:ext uri="{FF2B5EF4-FFF2-40B4-BE49-F238E27FC236}">
                <a16:creationId xmlns:a16="http://schemas.microsoft.com/office/drawing/2014/main" id="{2FB11C1A-2C32-5E52-4567-C7CEDE0804E1}"/>
              </a:ext>
            </a:extLst>
          </p:cNvPr>
          <p:cNvSpPr txBox="1">
            <a:spLocks noChangeArrowheads="1"/>
          </p:cNvSpPr>
          <p:nvPr/>
        </p:nvSpPr>
        <p:spPr bwMode="auto">
          <a:xfrm>
            <a:off x="1382713" y="2690813"/>
            <a:ext cx="302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 and Palestinian children killed</a:t>
            </a:r>
          </a:p>
          <a:p>
            <a:pPr eaLnBrk="1" hangingPunct="1">
              <a:spcBef>
                <a:spcPct val="0"/>
              </a:spcBef>
              <a:buFontTx/>
              <a:buNone/>
            </a:pPr>
            <a:r>
              <a:rPr lang="en-US" altLang="it-CH" sz="1200" b="1">
                <a:solidFill>
                  <a:srgbClr val="000000"/>
                </a:solidFill>
              </a:rPr>
              <a:t>From September 2000 – 2023</a:t>
            </a:r>
          </a:p>
        </p:txBody>
      </p:sp>
      <p:sp>
        <p:nvSpPr>
          <p:cNvPr id="262148" name="TextBox 10">
            <a:extLst>
              <a:ext uri="{FF2B5EF4-FFF2-40B4-BE49-F238E27FC236}">
                <a16:creationId xmlns:a16="http://schemas.microsoft.com/office/drawing/2014/main" id="{7834B26C-EF7F-94B6-A60D-2D34A10AAEE6}"/>
              </a:ext>
            </a:extLst>
          </p:cNvPr>
          <p:cNvSpPr txBox="1">
            <a:spLocks noChangeArrowheads="1"/>
          </p:cNvSpPr>
          <p:nvPr/>
        </p:nvSpPr>
        <p:spPr bwMode="auto">
          <a:xfrm>
            <a:off x="5202238" y="2686050"/>
            <a:ext cx="249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Israelis and Palestinians killed</a:t>
            </a:r>
          </a:p>
          <a:p>
            <a:pPr eaLnBrk="1" hangingPunct="1">
              <a:spcBef>
                <a:spcPct val="0"/>
              </a:spcBef>
              <a:buFontTx/>
              <a:buNone/>
            </a:pPr>
            <a:r>
              <a:rPr lang="en-US" altLang="it-CH" sz="1200" b="1">
                <a:solidFill>
                  <a:srgbClr val="000000"/>
                </a:solidFill>
              </a:rPr>
              <a:t>From September 2000 – 2023</a:t>
            </a:r>
            <a:endParaRPr lang="fr-CH" altLang="it-CH" sz="1200" b="1">
              <a:solidFill>
                <a:srgbClr val="000000"/>
              </a:solidFill>
            </a:endParaRPr>
          </a:p>
        </p:txBody>
      </p:sp>
      <p:sp>
        <p:nvSpPr>
          <p:cNvPr id="262149" name="TextBox 12">
            <a:extLst>
              <a:ext uri="{FF2B5EF4-FFF2-40B4-BE49-F238E27FC236}">
                <a16:creationId xmlns:a16="http://schemas.microsoft.com/office/drawing/2014/main" id="{763B4F6E-6209-514F-B3E4-94894E34FFC2}"/>
              </a:ext>
            </a:extLst>
          </p:cNvPr>
          <p:cNvSpPr txBox="1">
            <a:spLocks noChangeArrowheads="1"/>
          </p:cNvSpPr>
          <p:nvPr/>
        </p:nvSpPr>
        <p:spPr bwMode="auto">
          <a:xfrm>
            <a:off x="1373188" y="6227763"/>
            <a:ext cx="303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Wounded Israelis and Palestinians</a:t>
            </a:r>
          </a:p>
          <a:p>
            <a:pPr eaLnBrk="1" hangingPunct="1">
              <a:spcBef>
                <a:spcPct val="0"/>
              </a:spcBef>
              <a:buFontTx/>
              <a:buNone/>
            </a:pPr>
            <a:r>
              <a:rPr lang="en-US" altLang="it-CH" sz="1200" b="1">
                <a:solidFill>
                  <a:srgbClr val="000000"/>
                </a:solidFill>
              </a:rPr>
              <a:t>From September 2000 – 2023</a:t>
            </a:r>
          </a:p>
        </p:txBody>
      </p:sp>
      <p:sp>
        <p:nvSpPr>
          <p:cNvPr id="262150" name="TextBox 15">
            <a:extLst>
              <a:ext uri="{FF2B5EF4-FFF2-40B4-BE49-F238E27FC236}">
                <a16:creationId xmlns:a16="http://schemas.microsoft.com/office/drawing/2014/main" id="{2B3D71BB-22A9-C1B9-704B-DE3E92BF1A94}"/>
              </a:ext>
            </a:extLst>
          </p:cNvPr>
          <p:cNvSpPr txBox="1">
            <a:spLocks noChangeArrowheads="1"/>
          </p:cNvSpPr>
          <p:nvPr/>
        </p:nvSpPr>
        <p:spPr bwMode="auto">
          <a:xfrm>
            <a:off x="5275263" y="6156325"/>
            <a:ext cx="255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Demolition of Israeli and Palestinian homes, 1967–2023</a:t>
            </a:r>
            <a:endParaRPr lang="fr-CH" altLang="it-CH" sz="1200" b="1">
              <a:solidFill>
                <a:srgbClr val="000000"/>
              </a:solidFill>
            </a:endParaRPr>
          </a:p>
        </p:txBody>
      </p:sp>
      <p:sp>
        <p:nvSpPr>
          <p:cNvPr id="262151" name="CasellaDiTesto 1">
            <a:extLst>
              <a:ext uri="{FF2B5EF4-FFF2-40B4-BE49-F238E27FC236}">
                <a16:creationId xmlns:a16="http://schemas.microsoft.com/office/drawing/2014/main" id="{416059E5-3119-78DC-0252-746C311A894E}"/>
              </a:ext>
            </a:extLst>
          </p:cNvPr>
          <p:cNvSpPr txBox="1">
            <a:spLocks noChangeArrowheads="1"/>
          </p:cNvSpPr>
          <p:nvPr/>
        </p:nvSpPr>
        <p:spPr bwMode="auto">
          <a:xfrm>
            <a:off x="2895600" y="6611938"/>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000000"/>
                </a:solidFill>
              </a:rPr>
              <a:t>Source: http://www.ifamericansknew.org/</a:t>
            </a:r>
          </a:p>
        </p:txBody>
      </p:sp>
      <p:sp>
        <p:nvSpPr>
          <p:cNvPr id="262152" name="Rettangolo 11">
            <a:extLst>
              <a:ext uri="{FF2B5EF4-FFF2-40B4-BE49-F238E27FC236}">
                <a16:creationId xmlns:a16="http://schemas.microsoft.com/office/drawing/2014/main" id="{76FBFA23-9020-872B-6591-3FC0D9C04C6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52DB6AB1-9ED2-D922-9F95-994D3FF68DB0}"/>
              </a:ext>
            </a:extLst>
          </p:cNvPr>
          <p:cNvSpPr txBox="1"/>
          <p:nvPr/>
        </p:nvSpPr>
        <p:spPr>
          <a:xfrm>
            <a:off x="2906713" y="3201988"/>
            <a:ext cx="3003550" cy="368300"/>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a:t>Casualties and damages</a:t>
            </a:r>
          </a:p>
        </p:txBody>
      </p:sp>
      <p:pic>
        <p:nvPicPr>
          <p:cNvPr id="3" name="Immagine 2">
            <a:extLst>
              <a:ext uri="{FF2B5EF4-FFF2-40B4-BE49-F238E27FC236}">
                <a16:creationId xmlns:a16="http://schemas.microsoft.com/office/drawing/2014/main" id="{77BDB8C1-A3A1-E134-BCA1-4E1D6AC457D7}"/>
              </a:ext>
            </a:extLst>
          </p:cNvPr>
          <p:cNvPicPr>
            <a:picLocks noChangeAspect="1"/>
          </p:cNvPicPr>
          <p:nvPr/>
        </p:nvPicPr>
        <p:blipFill rotWithShape="1">
          <a:blip r:embed="rId4"/>
          <a:srcRect r="65962"/>
          <a:stretch/>
        </p:blipFill>
        <p:spPr bwMode="auto">
          <a:xfrm>
            <a:off x="1187450" y="192088"/>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0A9556EB-8EE7-529F-563B-5BEE7D6F26E0}"/>
              </a:ext>
            </a:extLst>
          </p:cNvPr>
          <p:cNvPicPr>
            <a:picLocks noChangeAspect="1"/>
          </p:cNvPicPr>
          <p:nvPr/>
        </p:nvPicPr>
        <p:blipFill rotWithShape="1">
          <a:blip r:embed="rId5"/>
          <a:srcRect r="66493"/>
          <a:stretch/>
        </p:blipFill>
        <p:spPr bwMode="auto">
          <a:xfrm>
            <a:off x="5232400" y="3702050"/>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A80474AA-87A1-C002-6992-8A39ED0281E2}"/>
              </a:ext>
            </a:extLst>
          </p:cNvPr>
          <p:cNvPicPr>
            <a:picLocks noChangeAspect="1"/>
          </p:cNvPicPr>
          <p:nvPr/>
        </p:nvPicPr>
        <p:blipFill>
          <a:blip r:embed="rId6"/>
          <a:stretch>
            <a:fillRect/>
          </a:stretch>
        </p:blipFill>
        <p:spPr>
          <a:xfrm>
            <a:off x="5232400" y="192088"/>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2220BC8-5D20-1D49-78BF-7219979EE88F}"/>
              </a:ext>
            </a:extLst>
          </p:cNvPr>
          <p:cNvPicPr>
            <a:picLocks noChangeAspect="1"/>
          </p:cNvPicPr>
          <p:nvPr/>
        </p:nvPicPr>
        <p:blipFill>
          <a:blip r:embed="rId7"/>
          <a:stretch>
            <a:fillRect/>
          </a:stretch>
        </p:blipFill>
        <p:spPr>
          <a:xfrm>
            <a:off x="1187450" y="3689350"/>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CD7410C-4D1A-B091-168A-32DF02840FD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egnaposto numero diapositiva 2">
            <a:extLst>
              <a:ext uri="{FF2B5EF4-FFF2-40B4-BE49-F238E27FC236}">
                <a16:creationId xmlns:a16="http://schemas.microsoft.com/office/drawing/2014/main" id="{DD71106D-1174-21DA-CBEC-589E80C9048C}"/>
              </a:ext>
            </a:extLst>
          </p:cNvPr>
          <p:cNvSpPr>
            <a:spLocks noGrp="1" noChangeArrowheads="1"/>
          </p:cNvSpPr>
          <p:nvPr>
            <p:ph type="sldNum" sz="quarter" idx="12"/>
          </p:nvPr>
        </p:nvSpPr>
        <p:spPr>
          <a:xfrm>
            <a:off x="7545388" y="5765800"/>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F4F7CC-7FD6-42F4-8DE3-FED7E02E6F3F}" type="slidenum">
              <a:rPr lang="it-IT" altLang="en-US" sz="1400" b="1" smtClean="0">
                <a:solidFill>
                  <a:srgbClr val="FFFFFF"/>
                </a:solidFill>
              </a:rPr>
              <a:pPr>
                <a:spcBef>
                  <a:spcPct val="0"/>
                </a:spcBef>
                <a:buFontTx/>
                <a:buNone/>
              </a:pPr>
              <a:t>96</a:t>
            </a:fld>
            <a:endParaRPr lang="it-IT" altLang="en-US" sz="1400" b="1">
              <a:solidFill>
                <a:srgbClr val="FFFFFF"/>
              </a:solidFill>
            </a:endParaRPr>
          </a:p>
        </p:txBody>
      </p:sp>
      <p:pic>
        <p:nvPicPr>
          <p:cNvPr id="6" name="Picture 3" descr="conferenza pace Madrid 1991">
            <a:extLst>
              <a:ext uri="{FF2B5EF4-FFF2-40B4-BE49-F238E27FC236}">
                <a16:creationId xmlns:a16="http://schemas.microsoft.com/office/drawing/2014/main" id="{E74D79D7-D64A-9CC3-7557-519F119BFE08}"/>
              </a:ext>
            </a:extLst>
          </p:cNvPr>
          <p:cNvPicPr>
            <a:picLocks noChangeAspect="1" noChangeArrowheads="1"/>
          </p:cNvPicPr>
          <p:nvPr/>
        </p:nvPicPr>
        <p:blipFill>
          <a:blip r:embed="rId3"/>
          <a:srcRect/>
          <a:stretch>
            <a:fillRect/>
          </a:stretch>
        </p:blipFill>
        <p:spPr>
          <a:xfrm>
            <a:off x="1157288" y="509588"/>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1470C806-F674-5572-AC3B-3358F0F7E647}"/>
              </a:ext>
            </a:extLst>
          </p:cNvPr>
          <p:cNvPicPr>
            <a:picLocks noChangeAspect="1" noChangeArrowheads="1"/>
          </p:cNvPicPr>
          <p:nvPr/>
        </p:nvPicPr>
        <p:blipFill>
          <a:blip r:embed="rId4"/>
          <a:srcRect b="4181"/>
          <a:stretch>
            <a:fillRect/>
          </a:stretch>
        </p:blipFill>
        <p:spPr>
          <a:xfrm>
            <a:off x="3554413" y="519113"/>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096A23B4-99AF-66DD-5BCC-711EAA2DADFF}"/>
              </a:ext>
            </a:extLst>
          </p:cNvPr>
          <p:cNvPicPr>
            <a:picLocks noChangeAspect="1" noChangeArrowheads="1"/>
          </p:cNvPicPr>
          <p:nvPr/>
        </p:nvPicPr>
        <p:blipFill>
          <a:blip r:embed="rId5"/>
          <a:srcRect/>
          <a:stretch>
            <a:fillRect/>
          </a:stretch>
        </p:blipFill>
        <p:spPr>
          <a:xfrm>
            <a:off x="5764213" y="509588"/>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6CBFA3F1-ACE0-10B3-72CB-BFAE2216C068}"/>
              </a:ext>
            </a:extLst>
          </p:cNvPr>
          <p:cNvPicPr>
            <a:picLocks noChangeAspect="1" noChangeArrowheads="1"/>
          </p:cNvPicPr>
          <p:nvPr/>
        </p:nvPicPr>
        <p:blipFill>
          <a:blip r:embed="rId6"/>
          <a:srcRect/>
          <a:stretch>
            <a:fillRect/>
          </a:stretch>
        </p:blipFill>
        <p:spPr bwMode="auto">
          <a:xfrm>
            <a:off x="1143000" y="4160838"/>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C5B95772-691A-5CC1-6CC1-6BD51E52C39D}"/>
              </a:ext>
            </a:extLst>
          </p:cNvPr>
          <p:cNvPicPr>
            <a:picLocks noChangeAspect="1" noChangeArrowheads="1"/>
          </p:cNvPicPr>
          <p:nvPr/>
        </p:nvPicPr>
        <p:blipFill>
          <a:blip r:embed="rId7"/>
          <a:srcRect/>
          <a:stretch>
            <a:fillRect/>
          </a:stretch>
        </p:blipFill>
        <p:spPr bwMode="auto">
          <a:xfrm>
            <a:off x="3276600" y="4173538"/>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30E6C9BD-2F8F-837A-368E-A3AA7DAD7846}"/>
              </a:ext>
            </a:extLst>
          </p:cNvPr>
          <p:cNvPicPr>
            <a:picLocks noChangeAspect="1" noChangeArrowheads="1"/>
          </p:cNvPicPr>
          <p:nvPr/>
        </p:nvPicPr>
        <p:blipFill>
          <a:blip r:embed="rId8"/>
          <a:srcRect/>
          <a:stretch>
            <a:fillRect/>
          </a:stretch>
        </p:blipFill>
        <p:spPr bwMode="auto">
          <a:xfrm>
            <a:off x="5564188" y="4181475"/>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79B4C92A-2C45-D4DD-C53F-C8812D60393D}"/>
              </a:ext>
            </a:extLst>
          </p:cNvPr>
          <p:cNvSpPr>
            <a:spLocks noGrp="1"/>
          </p:cNvSpPr>
          <p:nvPr>
            <p:ph type="title"/>
          </p:nvPr>
        </p:nvSpPr>
        <p:spPr>
          <a:xfrm>
            <a:off x="1641475" y="5649913"/>
            <a:ext cx="5903913" cy="708025"/>
          </a:xfrm>
          <a:solidFill>
            <a:srgbClr val="FFFF00"/>
          </a:solidFill>
          <a:ln w="12700">
            <a:solidFill>
              <a:schemeClr val="accent4">
                <a:lumMod val="10000"/>
              </a:schemeClr>
            </a:solidFill>
          </a:ln>
        </p:spPr>
        <p:txBody>
          <a:bodyPr>
            <a:spAutoFit/>
          </a:bodyPr>
          <a:lstStyle/>
          <a:p>
            <a:pPr>
              <a:defRPr/>
            </a:pPr>
            <a:r>
              <a:rPr lang="en-US" sz="2000" b="1" kern="1200" dirty="0">
                <a:solidFill>
                  <a:schemeClr val="accent4">
                    <a:lumMod val="10000"/>
                  </a:schemeClr>
                </a:solidFill>
                <a:ea typeface="+mn-ea"/>
                <a:cs typeface="Arial" panose="020B0604020202020204" pitchFamily="34" charset="0"/>
              </a:rPr>
              <a:t>The farce of the peace talks serves Israel to buy time and consolidate the occupation</a:t>
            </a:r>
            <a:endParaRPr lang="it-CH" sz="20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680DF8BB-5AFB-771B-15B3-7AB8CC669A23}"/>
              </a:ext>
            </a:extLst>
          </p:cNvPr>
          <p:cNvPicPr>
            <a:picLocks noChangeAspect="1" noChangeArrowheads="1"/>
          </p:cNvPicPr>
          <p:nvPr/>
        </p:nvPicPr>
        <p:blipFill rotWithShape="1">
          <a:blip r:embed="rId9"/>
          <a:srcRect t="46761"/>
          <a:stretch/>
        </p:blipFill>
        <p:spPr bwMode="auto">
          <a:xfrm>
            <a:off x="1143000" y="2060575"/>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4203" name="Rettangolo 1">
            <a:extLst>
              <a:ext uri="{FF2B5EF4-FFF2-40B4-BE49-F238E27FC236}">
                <a16:creationId xmlns:a16="http://schemas.microsoft.com/office/drawing/2014/main" id="{96517178-F639-8B2A-EF99-9BBBBAA0F70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7">
            <a:extLst>
              <a:ext uri="{FF2B5EF4-FFF2-40B4-BE49-F238E27FC236}">
                <a16:creationId xmlns:a16="http://schemas.microsoft.com/office/drawing/2014/main" id="{41F2DA3E-0981-4F46-A8C0-D11AAECBC038}"/>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FC22E1-5A1F-49F3-B1DD-2DD15F3BBCF7}" type="slidenum">
              <a:rPr lang="it-IT" altLang="it-CH" sz="1400" b="1" smtClean="0">
                <a:solidFill>
                  <a:srgbClr val="FFFFFF"/>
                </a:solidFill>
              </a:rPr>
              <a:pPr>
                <a:spcBef>
                  <a:spcPct val="0"/>
                </a:spcBef>
                <a:buFontTx/>
                <a:buNone/>
              </a:pPr>
              <a:t>97</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23D5A5C0-40B0-1372-CC13-E8CC1F310D3C}"/>
              </a:ext>
            </a:extLst>
          </p:cNvPr>
          <p:cNvSpPr>
            <a:spLocks noGrp="1" noChangeArrowheads="1"/>
          </p:cNvSpPr>
          <p:nvPr>
            <p:ph type="title"/>
          </p:nvPr>
        </p:nvSpPr>
        <p:spPr>
          <a:xfrm>
            <a:off x="3276600" y="1046163"/>
            <a:ext cx="3382963" cy="369887"/>
          </a:xfrm>
          <a:solidFill>
            <a:srgbClr val="FFFF00"/>
          </a:solidFill>
        </p:spPr>
        <p:txBody>
          <a:bodyPr>
            <a:spAutoFit/>
          </a:bodyPr>
          <a:lstStyle/>
          <a:p>
            <a:pPr eaLnBrk="1" hangingPunct="1">
              <a:defRPr/>
            </a:pPr>
            <a:r>
              <a:rPr lang="fr-CH" altLang="it-CH" sz="1800" b="1" kern="1200" dirty="0">
                <a:solidFill>
                  <a:srgbClr val="000000"/>
                </a:solidFill>
                <a:ea typeface="+mn-ea"/>
                <a:cs typeface="Arial" panose="020B0604020202020204" pitchFamily="34" charset="0"/>
              </a:rPr>
              <a:t>The </a:t>
            </a:r>
            <a:r>
              <a:rPr lang="fr-CH" altLang="it-CH" sz="1800" b="1" kern="1200" dirty="0" err="1">
                <a:solidFill>
                  <a:srgbClr val="000000"/>
                </a:solidFill>
                <a:ea typeface="+mn-ea"/>
                <a:cs typeface="Arial" panose="020B0604020202020204" pitchFamily="34" charset="0"/>
              </a:rPr>
              <a:t>Palestinians</a:t>
            </a:r>
            <a:r>
              <a:rPr lang="fr-CH" altLang="it-CH" sz="1800" b="1" kern="1200" dirty="0">
                <a:solidFill>
                  <a:srgbClr val="000000"/>
                </a:solidFill>
                <a:ea typeface="+mn-ea"/>
                <a:cs typeface="Arial" panose="020B0604020202020204" pitchFamily="34" charset="0"/>
              </a:rPr>
              <a:t> must </a:t>
            </a:r>
            <a:r>
              <a:rPr lang="fr-CH" altLang="it-CH" sz="1800" b="1" kern="1200" dirty="0" err="1">
                <a:solidFill>
                  <a:srgbClr val="000000"/>
                </a:solidFill>
                <a:ea typeface="+mn-ea"/>
                <a:cs typeface="Arial" panose="020B0604020202020204" pitchFamily="34" charset="0"/>
              </a:rPr>
              <a:t>leave</a:t>
            </a:r>
            <a:endParaRPr lang="it-IT" altLang="it-CH" sz="18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DF32A0A6-4320-BBBB-698E-73A74EFFE819}"/>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59216DB0-C17D-5231-4396-60BF41A156D1}"/>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A9FB54CB-CAB1-0024-E1C3-C4264F7B3739}"/>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6247" name="Text Box 10">
            <a:extLst>
              <a:ext uri="{FF2B5EF4-FFF2-40B4-BE49-F238E27FC236}">
                <a16:creationId xmlns:a16="http://schemas.microsoft.com/office/drawing/2014/main" id="{77045CD2-B7CD-3967-A197-B31E107285CE}"/>
              </a:ext>
            </a:extLst>
          </p:cNvPr>
          <p:cNvSpPr txBox="1">
            <a:spLocks noChangeArrowheads="1"/>
          </p:cNvSpPr>
          <p:nvPr/>
        </p:nvSpPr>
        <p:spPr bwMode="auto">
          <a:xfrm>
            <a:off x="3186113" y="2132013"/>
            <a:ext cx="4824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Due to the extremely difficult living conditions in the occupied territories, more than 100,000 Palestinians emigrate permanently every year</a:t>
            </a:r>
            <a:endParaRPr lang="it-IT" altLang="it-CH" sz="1800">
              <a:solidFill>
                <a:srgbClr val="FFFFFF"/>
              </a:solidFill>
            </a:endParaRPr>
          </a:p>
        </p:txBody>
      </p:sp>
      <p:sp>
        <p:nvSpPr>
          <p:cNvPr id="266248" name="Text Box 11">
            <a:extLst>
              <a:ext uri="{FF2B5EF4-FFF2-40B4-BE49-F238E27FC236}">
                <a16:creationId xmlns:a16="http://schemas.microsoft.com/office/drawing/2014/main" id="{AD7C747D-ED6E-8E80-F4A9-7E3D0FDE95EC}"/>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a:t>
            </a:r>
            <a:endParaRPr lang="it-IT" altLang="it-CH" sz="1400" b="1">
              <a:solidFill>
                <a:srgbClr val="000000"/>
              </a:solidFill>
            </a:endParaRPr>
          </a:p>
        </p:txBody>
      </p:sp>
      <p:sp>
        <p:nvSpPr>
          <p:cNvPr id="266249" name="Rettangolo 8">
            <a:extLst>
              <a:ext uri="{FF2B5EF4-FFF2-40B4-BE49-F238E27FC236}">
                <a16:creationId xmlns:a16="http://schemas.microsoft.com/office/drawing/2014/main" id="{1B1B6945-A843-74B2-2972-4F23220690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4">
            <a:extLst>
              <a:ext uri="{FF2B5EF4-FFF2-40B4-BE49-F238E27FC236}">
                <a16:creationId xmlns:a16="http://schemas.microsoft.com/office/drawing/2014/main" id="{F0929124-3841-C2E5-D1FC-F0179DC84D08}"/>
              </a:ext>
            </a:extLst>
          </p:cNvPr>
          <p:cNvSpPr>
            <a:spLocks noGrp="1"/>
          </p:cNvSpPr>
          <p:nvPr>
            <p:ph type="sldNum" sz="quarter" idx="12"/>
          </p:nvPr>
        </p:nvSpPr>
        <p:spPr>
          <a:xfrm>
            <a:off x="7452320" y="5894839"/>
            <a:ext cx="909464"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8680B1-9268-43D7-A3D9-07CBC3749E2F}" type="slidenum">
              <a:rPr lang="it-IT" altLang="it-CH" sz="1400" smtClean="0">
                <a:solidFill>
                  <a:srgbClr val="FFFFFF"/>
                </a:solidFill>
              </a:rPr>
              <a:pPr>
                <a:spcBef>
                  <a:spcPct val="0"/>
                </a:spcBef>
                <a:buFontTx/>
                <a:buNone/>
              </a:pPr>
              <a:t>98</a:t>
            </a:fld>
            <a:endParaRPr lang="it-IT" altLang="it-CH" sz="1400" dirty="0">
              <a:solidFill>
                <a:srgbClr val="FFFFFF"/>
              </a:solidFill>
            </a:endParaRPr>
          </a:p>
        </p:txBody>
      </p:sp>
      <p:pic>
        <p:nvPicPr>
          <p:cNvPr id="254980" name="Picture 5">
            <a:extLst>
              <a:ext uri="{FF2B5EF4-FFF2-40B4-BE49-F238E27FC236}">
                <a16:creationId xmlns:a16="http://schemas.microsoft.com/office/drawing/2014/main" id="{E2947081-428C-4D0E-1EFD-05433419D8D6}"/>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70D34E44-1632-96E8-AE10-BCE52BAB928E}"/>
              </a:ext>
            </a:extLst>
          </p:cNvPr>
          <p:cNvSpPr txBox="1">
            <a:spLocks noChangeArrowheads="1"/>
          </p:cNvSpPr>
          <p:nvPr/>
        </p:nvSpPr>
        <p:spPr bwMode="auto">
          <a:xfrm>
            <a:off x="3149600" y="5737225"/>
            <a:ext cx="2879725" cy="646113"/>
          </a:xfrm>
          <a:prstGeom prst="rect">
            <a:avLst/>
          </a:prstGeom>
          <a:solidFill>
            <a:srgbClr val="FFFF00"/>
          </a:solidFill>
          <a:ln>
            <a:no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it-CH" sz="1800" b="1" dirty="0">
                <a:solidFill>
                  <a:srgbClr val="000000"/>
                </a:solidFill>
                <a:ea typeface="+mn-ea"/>
                <a:cs typeface="Arial" panose="020B0604020202020204" pitchFamily="34" charset="0"/>
              </a:rPr>
              <a:t>The Palestinian diaspora (without refugee camps)</a:t>
            </a:r>
            <a:endParaRPr lang="it-IT" altLang="it-CH" sz="1800" b="1" dirty="0">
              <a:solidFill>
                <a:srgbClr val="000000"/>
              </a:solidFill>
              <a:ea typeface="+mn-ea"/>
              <a:cs typeface="Arial" panose="020B0604020202020204" pitchFamily="34" charset="0"/>
            </a:endParaRPr>
          </a:p>
        </p:txBody>
      </p:sp>
      <p:sp>
        <p:nvSpPr>
          <p:cNvPr id="268293" name="Rettangolo 1">
            <a:extLst>
              <a:ext uri="{FF2B5EF4-FFF2-40B4-BE49-F238E27FC236}">
                <a16:creationId xmlns:a16="http://schemas.microsoft.com/office/drawing/2014/main" id="{EDE1C51D-7857-83D2-74EB-673BF6277C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egnaposto numero diapositiva 1">
            <a:extLst>
              <a:ext uri="{FF2B5EF4-FFF2-40B4-BE49-F238E27FC236}">
                <a16:creationId xmlns:a16="http://schemas.microsoft.com/office/drawing/2014/main" id="{9AEBCB3D-0C75-18F4-947C-418A87C892AE}"/>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5A0DE0-D4D4-40F1-A8B5-176F6083C78E}"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EF91E4A1-B0D0-D7A5-95D6-5DB76EF82710}"/>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0340" name="CasellaDiTesto 2">
            <a:extLst>
              <a:ext uri="{FF2B5EF4-FFF2-40B4-BE49-F238E27FC236}">
                <a16:creationId xmlns:a16="http://schemas.microsoft.com/office/drawing/2014/main" id="{1F0C446D-64F6-5C54-92E6-9516669A7BB9}"/>
              </a:ext>
            </a:extLst>
          </p:cNvPr>
          <p:cNvSpPr txBox="1">
            <a:spLocks noChangeArrowheads="1"/>
          </p:cNvSpPr>
          <p:nvPr/>
        </p:nvSpPr>
        <p:spPr bwMode="auto">
          <a:xfrm>
            <a:off x="1289050" y="6086475"/>
            <a:ext cx="654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January 31, 2014. Palestinian refugees await an improbable distribution of food</a:t>
            </a:r>
            <a:r>
              <a:rPr lang="it-CH" altLang="it-CH" sz="1400">
                <a:solidFill>
                  <a:srgbClr val="FFFFFF"/>
                </a:solidFill>
              </a:rPr>
              <a:t>. </a:t>
            </a:r>
          </a:p>
        </p:txBody>
      </p:sp>
      <p:sp>
        <p:nvSpPr>
          <p:cNvPr id="270341" name="CasellaDiTesto 1">
            <a:extLst>
              <a:ext uri="{FF2B5EF4-FFF2-40B4-BE49-F238E27FC236}">
                <a16:creationId xmlns:a16="http://schemas.microsoft.com/office/drawing/2014/main" id="{1FC0F9E3-E1BD-D5FD-4D08-7C5C310D2F30}"/>
              </a:ext>
            </a:extLst>
          </p:cNvPr>
          <p:cNvSpPr txBox="1">
            <a:spLocks noChangeArrowheads="1"/>
          </p:cNvSpPr>
          <p:nvPr/>
        </p:nvSpPr>
        <p:spPr bwMode="auto">
          <a:xfrm>
            <a:off x="714375" y="360363"/>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disaster</a:t>
            </a:r>
          </a:p>
        </p:txBody>
      </p:sp>
      <p:sp>
        <p:nvSpPr>
          <p:cNvPr id="270342" name="Rettangolo 5">
            <a:extLst>
              <a:ext uri="{FF2B5EF4-FFF2-40B4-BE49-F238E27FC236}">
                <a16:creationId xmlns:a16="http://schemas.microsoft.com/office/drawing/2014/main" id="{96F15DB0-2EA6-3B29-632A-DA22E6E087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D125259-2766-E7D8-3135-99BBE4EB6DCE}"/>
              </a:ext>
            </a:extLst>
          </p:cNvPr>
          <p:cNvSpPr txBox="1"/>
          <p:nvPr/>
        </p:nvSpPr>
        <p:spPr>
          <a:xfrm>
            <a:off x="2303463" y="360363"/>
            <a:ext cx="5545137" cy="369887"/>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Al-Yarmouk </a:t>
            </a:r>
            <a:r>
              <a:rPr lang="it-CH" b="1" dirty="0" err="1">
                <a:solidFill>
                  <a:schemeClr val="accent4">
                    <a:lumMod val="10000"/>
                  </a:schemeClr>
                </a:solidFill>
              </a:rPr>
              <a:t>Palestinian</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Syria</a:t>
            </a:r>
            <a:endParaRPr lang="en-US" b="1" dirty="0">
              <a:solidFill>
                <a:schemeClr val="accent4">
                  <a:lumMod val="10000"/>
                </a:schemeClr>
              </a:solidFill>
            </a:endParaRPr>
          </a:p>
        </p:txBody>
      </p:sp>
      <p:sp>
        <p:nvSpPr>
          <p:cNvPr id="3" name="Rettangolo 2">
            <a:extLst>
              <a:ext uri="{FF2B5EF4-FFF2-40B4-BE49-F238E27FC236}">
                <a16:creationId xmlns:a16="http://schemas.microsoft.com/office/drawing/2014/main" id="{47CCBD8C-0FD4-D46C-2E3C-293829C2983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33159</TotalTime>
  <Words>11843</Words>
  <Application>Microsoft Office PowerPoint</Application>
  <PresentationFormat>Presentazione su schermo (4:3)</PresentationFormat>
  <Paragraphs>1202</Paragraphs>
  <Slides>101</Slides>
  <Notes>87</Notes>
  <HiddenSlides>0</HiddenSlides>
  <MMClips>0</MMClips>
  <ScaleCrop>false</ScaleCrop>
  <HeadingPairs>
    <vt:vector size="8" baseType="variant">
      <vt:variant>
        <vt:lpstr>Caratteri utilizzati</vt:lpstr>
      </vt:variant>
      <vt:variant>
        <vt:i4>7</vt:i4>
      </vt:variant>
      <vt:variant>
        <vt:lpstr>Tema</vt:lpstr>
      </vt:variant>
      <vt:variant>
        <vt:i4>5</vt:i4>
      </vt:variant>
      <vt:variant>
        <vt:lpstr>Server OLE incorporati</vt:lpstr>
      </vt:variant>
      <vt:variant>
        <vt:i4>1</vt:i4>
      </vt:variant>
      <vt:variant>
        <vt:lpstr>Titoli diapositive</vt:lpstr>
      </vt:variant>
      <vt:variant>
        <vt:i4>101</vt:i4>
      </vt:variant>
    </vt:vector>
  </HeadingPairs>
  <TitlesOfParts>
    <vt:vector size="114" baseType="lpstr">
      <vt:lpstr>GungsuhChe</vt:lpstr>
      <vt:lpstr>Arial</vt:lpstr>
      <vt:lpstr>Arial Black</vt:lpstr>
      <vt:lpstr>Bookman Old Style</vt:lpstr>
      <vt:lpstr>Calibri</vt:lpstr>
      <vt:lpstr>Swis721 Blk BT</vt:lpstr>
      <vt:lpstr>Trebuchet MS</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Palestine  Demography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farce of the peace talks serves Israel to buy time and consolidate the occupation</vt:lpstr>
      <vt:lpstr>The Palestinians must leave</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687</cp:revision>
  <dcterms:created xsi:type="dcterms:W3CDTF">2013-09-06T13:12:37Z</dcterms:created>
  <dcterms:modified xsi:type="dcterms:W3CDTF">2024-11-23T21:30:45Z</dcterms:modified>
</cp:coreProperties>
</file>