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4086" r:id="rId3"/>
    <p:sldMasterId id="2147503249" r:id="rId4"/>
  </p:sldMasterIdLst>
  <p:notesMasterIdLst>
    <p:notesMasterId r:id="rId131"/>
  </p:notesMasterIdLst>
  <p:sldIdLst>
    <p:sldId id="1345" r:id="rId5"/>
    <p:sldId id="1802" r:id="rId6"/>
    <p:sldId id="1595" r:id="rId7"/>
    <p:sldId id="471" r:id="rId8"/>
    <p:sldId id="857" r:id="rId9"/>
    <p:sldId id="1133" r:id="rId10"/>
    <p:sldId id="1134" r:id="rId11"/>
    <p:sldId id="470" r:id="rId12"/>
    <p:sldId id="1341" r:id="rId13"/>
    <p:sldId id="276" r:id="rId14"/>
    <p:sldId id="279" r:id="rId15"/>
    <p:sldId id="325" r:id="rId16"/>
    <p:sldId id="1867" r:id="rId17"/>
    <p:sldId id="289" r:id="rId18"/>
    <p:sldId id="288" r:id="rId19"/>
    <p:sldId id="293" r:id="rId20"/>
    <p:sldId id="294" r:id="rId21"/>
    <p:sldId id="1717" r:id="rId22"/>
    <p:sldId id="963" r:id="rId23"/>
    <p:sldId id="362" r:id="rId24"/>
    <p:sldId id="388" r:id="rId25"/>
    <p:sldId id="384" r:id="rId26"/>
    <p:sldId id="317" r:id="rId27"/>
    <p:sldId id="1865" r:id="rId28"/>
    <p:sldId id="393" r:id="rId29"/>
    <p:sldId id="1599" r:id="rId30"/>
    <p:sldId id="322" r:id="rId31"/>
    <p:sldId id="337" r:id="rId32"/>
    <p:sldId id="316" r:id="rId33"/>
    <p:sldId id="1340" r:id="rId34"/>
    <p:sldId id="343" r:id="rId35"/>
    <p:sldId id="344" r:id="rId36"/>
    <p:sldId id="1136" r:id="rId37"/>
    <p:sldId id="456" r:id="rId38"/>
    <p:sldId id="341" r:id="rId39"/>
    <p:sldId id="350" r:id="rId40"/>
    <p:sldId id="942" r:id="rId41"/>
    <p:sldId id="1803" r:id="rId42"/>
    <p:sldId id="1598" r:id="rId43"/>
    <p:sldId id="488" r:id="rId44"/>
    <p:sldId id="1347" r:id="rId45"/>
    <p:sldId id="387" r:id="rId46"/>
    <p:sldId id="727" r:id="rId47"/>
    <p:sldId id="723" r:id="rId48"/>
    <p:sldId id="352" r:id="rId49"/>
    <p:sldId id="741" r:id="rId50"/>
    <p:sldId id="938" r:id="rId51"/>
    <p:sldId id="1342" r:id="rId52"/>
    <p:sldId id="397" r:id="rId53"/>
    <p:sldId id="767" r:id="rId54"/>
    <p:sldId id="257" r:id="rId55"/>
    <p:sldId id="1600" r:id="rId56"/>
    <p:sldId id="1371" r:id="rId57"/>
    <p:sldId id="1358" r:id="rId58"/>
    <p:sldId id="1611" r:id="rId59"/>
    <p:sldId id="1619" r:id="rId60"/>
    <p:sldId id="645" r:id="rId61"/>
    <p:sldId id="644" r:id="rId62"/>
    <p:sldId id="1790" r:id="rId63"/>
    <p:sldId id="691" r:id="rId64"/>
    <p:sldId id="787" r:id="rId65"/>
    <p:sldId id="1296" r:id="rId66"/>
    <p:sldId id="884" r:id="rId67"/>
    <p:sldId id="1784" r:id="rId68"/>
    <p:sldId id="804" r:id="rId69"/>
    <p:sldId id="794" r:id="rId70"/>
    <p:sldId id="797" r:id="rId71"/>
    <p:sldId id="772" r:id="rId72"/>
    <p:sldId id="1789" r:id="rId73"/>
    <p:sldId id="640" r:id="rId74"/>
    <p:sldId id="800" r:id="rId75"/>
    <p:sldId id="1782" r:id="rId76"/>
    <p:sldId id="1384" r:id="rId77"/>
    <p:sldId id="1102" r:id="rId78"/>
    <p:sldId id="1783" r:id="rId79"/>
    <p:sldId id="1780" r:id="rId80"/>
    <p:sldId id="716" r:id="rId81"/>
    <p:sldId id="812" r:id="rId82"/>
    <p:sldId id="545" r:id="rId83"/>
    <p:sldId id="1326" r:id="rId84"/>
    <p:sldId id="355" r:id="rId85"/>
    <p:sldId id="745" r:id="rId86"/>
    <p:sldId id="1795" r:id="rId87"/>
    <p:sldId id="757" r:id="rId88"/>
    <p:sldId id="862" r:id="rId89"/>
    <p:sldId id="826" r:id="rId90"/>
    <p:sldId id="822" r:id="rId91"/>
    <p:sldId id="1624" r:id="rId92"/>
    <p:sldId id="1634" r:id="rId93"/>
    <p:sldId id="332" r:id="rId94"/>
    <p:sldId id="1104" r:id="rId95"/>
    <p:sldId id="1636" r:id="rId96"/>
    <p:sldId id="1862" r:id="rId97"/>
    <p:sldId id="1791" r:id="rId98"/>
    <p:sldId id="1796" r:id="rId99"/>
    <p:sldId id="1767" r:id="rId100"/>
    <p:sldId id="1821" r:id="rId101"/>
    <p:sldId id="1799" r:id="rId102"/>
    <p:sldId id="1769" r:id="rId103"/>
    <p:sldId id="855" r:id="rId104"/>
    <p:sldId id="1613" r:id="rId105"/>
    <p:sldId id="1770" r:id="rId106"/>
    <p:sldId id="1771" r:id="rId107"/>
    <p:sldId id="1864" r:id="rId108"/>
    <p:sldId id="1772" r:id="rId109"/>
    <p:sldId id="1797" r:id="rId110"/>
    <p:sldId id="1848" r:id="rId111"/>
    <p:sldId id="1849" r:id="rId112"/>
    <p:sldId id="1824" r:id="rId113"/>
    <p:sldId id="1812" r:id="rId114"/>
    <p:sldId id="1798" r:id="rId115"/>
    <p:sldId id="1839" r:id="rId116"/>
    <p:sldId id="1850" r:id="rId117"/>
    <p:sldId id="1829" r:id="rId118"/>
    <p:sldId id="1833" r:id="rId119"/>
    <p:sldId id="1819" r:id="rId120"/>
    <p:sldId id="1837" r:id="rId121"/>
    <p:sldId id="1854" r:id="rId122"/>
    <p:sldId id="1855" r:id="rId123"/>
    <p:sldId id="1818" r:id="rId124"/>
    <p:sldId id="1834" r:id="rId125"/>
    <p:sldId id="1860" r:id="rId126"/>
    <p:sldId id="1836" r:id="rId127"/>
    <p:sldId id="1863" r:id="rId128"/>
    <p:sldId id="1866" r:id="rId129"/>
    <p:sldId id="1861" r:id="rId130"/>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o Geiler" initials="" lastIdx="1" clrIdx="0"/>
  <p:cmAuthor id="2" name="Enrico Geiler" initials="EG" lastIdx="2" clrIdx="1">
    <p:extLst>
      <p:ext uri="{19B8F6BF-5375-455C-9EA6-DF929625EA0E}">
        <p15:presenceInfo xmlns:p15="http://schemas.microsoft.com/office/powerpoint/2012/main" userId="73ff5385a38d36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1AE9D"/>
    <a:srgbClr val="DF9146"/>
    <a:srgbClr val="E4CC6C"/>
    <a:srgbClr val="DCC1A8"/>
    <a:srgbClr val="EEA083"/>
    <a:srgbClr val="D5E3E9"/>
    <a:srgbClr val="CEF5FE"/>
    <a:srgbClr val="AAC2E5"/>
    <a:srgbClr val="989898"/>
    <a:srgbClr val="A2A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18" autoAdjust="0"/>
    <p:restoredTop sz="78261" autoAdjust="0"/>
  </p:normalViewPr>
  <p:slideViewPr>
    <p:cSldViewPr>
      <p:cViewPr varScale="1">
        <p:scale>
          <a:sx n="58" d="100"/>
          <a:sy n="58" d="100"/>
        </p:scale>
        <p:origin x="917" y="67"/>
      </p:cViewPr>
      <p:guideLst>
        <p:guide orient="horz" pos="2160"/>
        <p:guide pos="2880"/>
      </p:guideLst>
    </p:cSldViewPr>
  </p:slideViewPr>
  <p:notesTextViewPr>
    <p:cViewPr>
      <p:scale>
        <a:sx n="1" d="1"/>
        <a:sy n="1" d="1"/>
      </p:scale>
      <p:origin x="0" y="0"/>
    </p:cViewPr>
  </p:notesTextViewPr>
  <p:sorterViewPr>
    <p:cViewPr>
      <p:scale>
        <a:sx n="20" d="100"/>
        <a:sy n="20" d="100"/>
      </p:scale>
      <p:origin x="0" y="-244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13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57CAB892-62DE-15B5-A0E7-099DD767D2B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F5F5EB98-632B-BCD6-17B4-3E5149A57318}"/>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235E883-385F-4E15-BD71-D30544ED9005}" type="datetimeFigureOut">
              <a:rPr lang="it-CH"/>
              <a:pPr>
                <a:defRPr/>
              </a:pPr>
              <a:t>29.06.2024</a:t>
            </a:fld>
            <a:endParaRPr lang="it-CH"/>
          </a:p>
        </p:txBody>
      </p:sp>
      <p:sp>
        <p:nvSpPr>
          <p:cNvPr id="4" name="Segnaposto immagine diapositiva 3">
            <a:extLst>
              <a:ext uri="{FF2B5EF4-FFF2-40B4-BE49-F238E27FC236}">
                <a16:creationId xmlns:a16="http://schemas.microsoft.com/office/drawing/2014/main" id="{A9C01B2A-45DD-0D3A-A6D6-BC2E1A48976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2A2DBD7F-0EF1-8FF7-36EF-E781797DD8B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851BE6DA-1169-9CA8-2614-04BFCCB1883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4EFBC3CC-462C-92FB-5B51-5530D560F7A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ACEA7AA-8DE8-4107-B760-4D0D04200B13}"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usnews.com/news/world/articles/2021-05-15/ap-statement-on-israeli-attack-on-building-housing-ap-office"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5DB1FB18-FAC0-73D6-9F1C-C89F64C60B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74442B-BA49-4399-8F03-5B59D1F91AA2}" type="slidenum">
              <a:rPr lang="it-IT" altLang="it-CH" smtClean="0">
                <a:solidFill>
                  <a:srgbClr val="000000"/>
                </a:solidFill>
                <a:latin typeface="Arial" panose="020B0604020202020204" pitchFamily="34" charset="0"/>
              </a:rPr>
              <a:pPr>
                <a:spcBef>
                  <a:spcPct val="0"/>
                </a:spcBef>
              </a:pPr>
              <a:t>1</a:t>
            </a:fld>
            <a:endParaRPr lang="it-IT" altLang="it-CH">
              <a:solidFill>
                <a:srgbClr val="000000"/>
              </a:solidFill>
              <a:latin typeface="Arial" panose="020B0604020202020204" pitchFamily="34" charset="0"/>
            </a:endParaRPr>
          </a:p>
        </p:txBody>
      </p:sp>
      <p:sp>
        <p:nvSpPr>
          <p:cNvPr id="90115" name="Rectangle 2">
            <a:extLst>
              <a:ext uri="{FF2B5EF4-FFF2-40B4-BE49-F238E27FC236}">
                <a16:creationId xmlns:a16="http://schemas.microsoft.com/office/drawing/2014/main" id="{79F3A95E-B0C3-B301-32DF-3B9C0027EC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a:extLst>
              <a:ext uri="{FF2B5EF4-FFF2-40B4-BE49-F238E27FC236}">
                <a16:creationId xmlns:a16="http://schemas.microsoft.com/office/drawing/2014/main" id="{35D30998-4175-716E-E0CC-EDBF7B93B3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Per visualizzare la presentazione clicca  « Presentazione » poi « Dalla diapositiva corrente »</a:t>
            </a:r>
          </a:p>
          <a:p>
            <a:pPr eaLnBrk="1" hangingPunct="1">
              <a:spcBef>
                <a:spcPct val="0"/>
              </a:spcBef>
            </a:pPr>
            <a:r>
              <a:rPr lang="fr-FR" altLang="it-CH"/>
              <a:t>(i commenti e i link in calce alle diapositive sono visibili solo nel presente formato di lavoro).</a:t>
            </a:r>
          </a:p>
          <a:p>
            <a:pPr eaLnBrk="1" hangingPunct="1">
              <a:spcBef>
                <a:spcPct val="0"/>
              </a:spcBef>
            </a:pPr>
            <a:endParaRPr lang="fr-FR" altLang="it-CH"/>
          </a:p>
          <a:p>
            <a:pPr eaLnBrk="1" hangingPunct="1">
              <a:spcBef>
                <a:spcPct val="0"/>
              </a:spcBef>
            </a:pPr>
            <a:r>
              <a:rPr lang="fr-FR" altLang="it-CH"/>
              <a:t>Per far avanzare le diapositive premi i tasti Page up  o  Page Down  </a:t>
            </a:r>
          </a:p>
          <a:p>
            <a:pPr eaLnBrk="1" hangingPunct="1">
              <a:spcBef>
                <a:spcPct val="0"/>
              </a:spcBef>
            </a:pPr>
            <a:r>
              <a:rPr lang="fr-FR" altLang="it-CH"/>
              <a:t>Per istallare l’avanzamento automatico : Visualizza, Riquadro attività, triangolino, Transizione diapositiva, Automaticamente dopo…(inserire il no di secondi), Applica a tutte le diapositive </a:t>
            </a:r>
          </a:p>
          <a:p>
            <a:pPr eaLnBrk="1" hangingPunct="1">
              <a:spcBef>
                <a:spcPct val="0"/>
              </a:spcBef>
            </a:pPr>
            <a:r>
              <a:rPr lang="fr-FR" altLang="it-CH"/>
              <a:t>Per uscire dalla presentazione cerca nell’angolo in basso a sinistra la piccola finestrella, clicca sul triangolo poi scegli « Fine Presentazione »</a:t>
            </a:r>
          </a:p>
          <a:p>
            <a:pPr eaLnBrk="1" hangingPunct="1">
              <a:spcBef>
                <a:spcPct val="0"/>
              </a:spcBef>
            </a:pPr>
            <a:r>
              <a:rPr lang="fr-FR" altLang="it-CH"/>
              <a:t>Per preparare una conferenza leggi pure le note e i commenti in calce e il file « IMPORTANTE».</a:t>
            </a:r>
          </a:p>
          <a:p>
            <a:pPr eaLnBrk="1" hangingPunct="1">
              <a:spcBef>
                <a:spcPct val="0"/>
              </a:spcBef>
            </a:pPr>
            <a:endParaRPr lang="fr-FR" altLang="it-CH"/>
          </a:p>
          <a:p>
            <a:pPr eaLnBrk="1" hangingPunct="1">
              <a:spcBef>
                <a:spcPct val="0"/>
              </a:spcBef>
            </a:pPr>
            <a:r>
              <a:rPr lang="fr-FR" altLang="it-CH"/>
              <a:t>http://www.plands.org/graphics/index.html</a:t>
            </a:r>
          </a:p>
          <a:p>
            <a:pPr eaLnBrk="1" hangingPunct="1">
              <a:spcBef>
                <a:spcPct val="0"/>
              </a:spcBef>
            </a:pPr>
            <a:r>
              <a:rPr lang="fr-FR" altLang="it-CH"/>
              <a:t>http://en.wikipedia.org/wiki/History_of_Palestine</a:t>
            </a:r>
          </a:p>
          <a:p>
            <a:pPr eaLnBrk="1" hangingPunct="1">
              <a:spcBef>
                <a:spcPct val="0"/>
              </a:spcBef>
            </a:pPr>
            <a:r>
              <a:rPr lang="fr-FR" altLang="it-CH"/>
              <a:t>https://es.wikipedia.org/wiki/Historia_de_Palestina#Historia</a:t>
            </a:r>
          </a:p>
          <a:p>
            <a:pPr eaLnBrk="1" hangingPunct="1">
              <a:spcBef>
                <a:spcPct val="0"/>
              </a:spcBef>
            </a:pPr>
            <a:r>
              <a:rPr lang="fr-FR" altLang="it-CH"/>
              <a:t>Ilan Pappe : La pulizia etnica della Palestina</a:t>
            </a:r>
          </a:p>
          <a:p>
            <a:pPr eaLnBrk="1" hangingPunct="1">
              <a:spcBef>
                <a:spcPct val="0"/>
              </a:spcBef>
            </a:pPr>
            <a:r>
              <a:rPr lang="en-US" altLang="it-CH"/>
              <a:t>Susan Nathan, "The Other Side of Israel", ed. HarperCollins Publishers Ltd.</a:t>
            </a:r>
          </a:p>
          <a:p>
            <a:pPr eaLnBrk="1" hangingPunct="1">
              <a:spcBef>
                <a:spcPct val="0"/>
              </a:spcBef>
            </a:pPr>
            <a:r>
              <a:rPr lang="en-US" altLang="it-CH"/>
              <a:t>Shlomo Sand: The invention of the the Jewish people.</a:t>
            </a:r>
          </a:p>
          <a:p>
            <a:pPr eaLnBrk="1" hangingPunct="1">
              <a:spcBef>
                <a:spcPct val="0"/>
              </a:spcBef>
            </a:pPr>
            <a:r>
              <a:rPr lang="en-US" altLang="it-CH"/>
              <a:t>Norman G. Finkelstein: The Holocaust Industry </a:t>
            </a:r>
          </a:p>
          <a:p>
            <a:pPr eaLnBrk="1" hangingPunct="1">
              <a:spcBef>
                <a:spcPct val="0"/>
              </a:spcBef>
            </a:pPr>
            <a:r>
              <a:rPr lang="en-US" altLang="it-CH"/>
              <a:t>https://spaces.hightail.com/space/7K0i2/fi-6385ce6d-1449-47f9-a4f3-25a02da48c13/The%20Book.pdf</a:t>
            </a:r>
          </a:p>
          <a:p>
            <a:pPr eaLnBrk="1" hangingPunct="1">
              <a:spcBef>
                <a:spcPct val="0"/>
              </a:spcBef>
            </a:pPr>
            <a:endParaRPr lang="en-US" altLang="it-CH"/>
          </a:p>
          <a:p>
            <a:pPr eaLnBrk="1" hangingPunct="1">
              <a:spcBef>
                <a:spcPct val="0"/>
              </a:spcBef>
            </a:pPr>
            <a:r>
              <a:rPr lang="en-US" altLang="it-CH"/>
              <a:t>Fariss Wogatzki : “E che nessuno dica - io non lo sapevo!”</a:t>
            </a:r>
          </a:p>
          <a:p>
            <a:pPr eaLnBrk="1" hangingPunct="1">
              <a:spcBef>
                <a:spcPct val="0"/>
              </a:spcBef>
            </a:pPr>
            <a:endParaRPr lang="en-US" altLang="it-CH"/>
          </a:p>
          <a:p>
            <a:pPr eaLnBrk="1" hangingPunct="1">
              <a:spcBef>
                <a:spcPct val="0"/>
              </a:spcBef>
            </a:pPr>
            <a:r>
              <a:rPr lang="en-US" altLang="it-CH"/>
              <a:t>https://www.akevot.org.il/en/</a:t>
            </a:r>
          </a:p>
          <a:p>
            <a:pPr eaLnBrk="1" hangingPunct="1">
              <a:spcBef>
                <a:spcPct val="0"/>
              </a:spcBef>
            </a:pPr>
            <a:r>
              <a:rPr lang="en-US" altLang="it-CH"/>
              <a:t>http://www.badil.org/en/</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fr-FR" altLang="it-CH"/>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egnaposto immagine diapositiva 1">
            <a:extLst>
              <a:ext uri="{FF2B5EF4-FFF2-40B4-BE49-F238E27FC236}">
                <a16:creationId xmlns:a16="http://schemas.microsoft.com/office/drawing/2014/main" id="{8488AD86-41DC-1309-F149-C48A0DC4F7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7" name="Segnaposto note 2">
            <a:extLst>
              <a:ext uri="{FF2B5EF4-FFF2-40B4-BE49-F238E27FC236}">
                <a16:creationId xmlns:a16="http://schemas.microsoft.com/office/drawing/2014/main" id="{A12025C1-5138-CE20-3AE8-CB9E7C4DA5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 Century of War: Anglo-American Oil Politics and the New World Order, by F. William Engdahl</a:t>
            </a:r>
          </a:p>
          <a:p>
            <a:pPr eaLnBrk="1" hangingPunct="1">
              <a:spcBef>
                <a:spcPct val="0"/>
              </a:spcBef>
            </a:pPr>
            <a:endParaRPr lang="en-US" altLang="it-CH"/>
          </a:p>
          <a:p>
            <a:pPr eaLnBrk="1" hangingPunct="1">
              <a:spcBef>
                <a:spcPct val="0"/>
              </a:spcBef>
            </a:pPr>
            <a:r>
              <a:rPr lang="en-US" altLang="it-CH"/>
              <a:t>L’accordo Sykes Piccot fu ispirato da Edward Grey, Segretario di Stato per gli affari esteri del governo inglese. E.G era fautore di una politica coloniale in MO e Africa tendente permettere alle grandi potenze il controllo e la sottomissione  della popolazione (che secondo un discorso del 1907 di E.G. doveva essere divisa e impoverita per impedirle di unirsi e diventare un avversario temibile delle grandi potenze) e l’accesso alle risorse. L’insediamento di una colonia ebraica in Palestina come elemento di divisione e di destabilizzazione e le divisioni operate con l’accordo Sykes Piccot vanno in questa direzione. Anche il disastro di Gallipoli del 1915 ha spinto l’Inghilterra a puntare maggiormente sulla Palestina e i paesi arabi.</a:t>
            </a:r>
          </a:p>
          <a:p>
            <a:pPr eaLnBrk="1" hangingPunct="1">
              <a:spcBef>
                <a:spcPct val="0"/>
              </a:spcBef>
            </a:pPr>
            <a:r>
              <a:rPr lang="en-US" altLang="it-CH"/>
              <a:t> </a:t>
            </a:r>
          </a:p>
          <a:p>
            <a:pPr eaLnBrk="1" hangingPunct="1">
              <a:spcBef>
                <a:spcPct val="0"/>
              </a:spcBef>
            </a:pPr>
            <a:r>
              <a:rPr lang="it-CH" altLang="it-CH"/>
              <a:t>http://en.wikipedia.org/wiki/Sykes-Picot</a:t>
            </a:r>
          </a:p>
          <a:p>
            <a:pPr eaLnBrk="1" hangingPunct="1">
              <a:spcBef>
                <a:spcPct val="0"/>
              </a:spcBef>
            </a:pPr>
            <a:r>
              <a:rPr lang="it-CH" altLang="it-CH"/>
              <a:t>https://en.wikipedia.org/wiki/Edward_Grey,_1st_Viscount_Grey_of_Fallodon</a:t>
            </a:r>
          </a:p>
          <a:p>
            <a:pPr eaLnBrk="1" hangingPunct="1">
              <a:spcBef>
                <a:spcPct val="0"/>
              </a:spcBef>
            </a:pPr>
            <a:r>
              <a:rPr lang="it-CH" altLang="it-CH"/>
              <a:t>https://it.wikipedia.org/wiki/Campagna_di_Gallipoli</a:t>
            </a:r>
          </a:p>
          <a:p>
            <a:pPr eaLnBrk="1" hangingPunct="1">
              <a:spcBef>
                <a:spcPct val="0"/>
              </a:spcBef>
            </a:pPr>
            <a:endParaRPr lang="it-CH" altLang="it-CH"/>
          </a:p>
          <a:p>
            <a:pPr eaLnBrk="1" hangingPunct="1">
              <a:spcBef>
                <a:spcPct val="0"/>
              </a:spcBef>
            </a:pPr>
            <a:r>
              <a:rPr lang="it-CH" altLang="it-CH"/>
              <a:t>Questo accordo sarà confermato internazionalmente a San Remo nel 1920</a:t>
            </a:r>
          </a:p>
          <a:p>
            <a:pPr eaLnBrk="1" hangingPunct="1">
              <a:spcBef>
                <a:spcPct val="0"/>
              </a:spcBef>
            </a:pPr>
            <a:r>
              <a:rPr lang="it-CH" altLang="it-CH"/>
              <a:t> </a:t>
            </a:r>
          </a:p>
          <a:p>
            <a:pPr eaLnBrk="1" hangingPunct="1">
              <a:spcBef>
                <a:spcPct val="0"/>
              </a:spcBef>
            </a:pPr>
            <a:r>
              <a:rPr lang="it-CH" altLang="it-CH"/>
              <a:t>https://en.wikipedia.org/wiki/BAZAN_Group#History</a:t>
            </a:r>
          </a:p>
          <a:p>
            <a:pPr eaLnBrk="1" hangingPunct="1">
              <a:spcBef>
                <a:spcPct val="0"/>
              </a:spcBef>
            </a:pPr>
            <a:r>
              <a:rPr lang="it-CH" altLang="it-CH"/>
              <a:t>https://en.wikipedia.org/wiki/Kirkuk%E2%80%93Haifa_oil_pipeline</a:t>
            </a:r>
          </a:p>
          <a:p>
            <a:pPr eaLnBrk="1" hangingPunct="1">
              <a:spcBef>
                <a:spcPct val="0"/>
              </a:spcBef>
            </a:pPr>
            <a:endParaRPr lang="it-CH" altLang="it-CH"/>
          </a:p>
          <a:p>
            <a:pPr eaLnBrk="1" hangingPunct="1">
              <a:spcBef>
                <a:spcPct val="0"/>
              </a:spcBef>
            </a:pPr>
            <a:endParaRPr lang="it-CH" altLang="it-CH"/>
          </a:p>
        </p:txBody>
      </p:sp>
      <p:sp>
        <p:nvSpPr>
          <p:cNvPr id="395268" name="Segnaposto numero diapositiva 3">
            <a:extLst>
              <a:ext uri="{FF2B5EF4-FFF2-40B4-BE49-F238E27FC236}">
                <a16:creationId xmlns:a16="http://schemas.microsoft.com/office/drawing/2014/main" id="{72978CF4-E01E-AAFA-9C2F-6BEBA5FE5F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FD6F7D-F927-4B53-8E8D-5BBBC9535166}" type="slidenum">
              <a:rPr lang="it-CH" altLang="it-CH" smtClean="0">
                <a:solidFill>
                  <a:srgbClr val="000000"/>
                </a:solidFill>
              </a:rPr>
              <a:pPr>
                <a:spcBef>
                  <a:spcPct val="0"/>
                </a:spcBef>
              </a:pPr>
              <a:t>13</a:t>
            </a:fld>
            <a:endParaRPr lang="it-CH" altLang="it-CH">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egnaposto immagine diapositiva 1">
            <a:extLst>
              <a:ext uri="{FF2B5EF4-FFF2-40B4-BE49-F238E27FC236}">
                <a16:creationId xmlns:a16="http://schemas.microsoft.com/office/drawing/2014/main" id="{E36EDFBB-2BE1-8A57-1067-8F1F1998D2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Segnaposto note 2">
            <a:extLst>
              <a:ext uri="{FF2B5EF4-FFF2-40B4-BE49-F238E27FC236}">
                <a16:creationId xmlns:a16="http://schemas.microsoft.com/office/drawing/2014/main" id="{932FB805-9324-50FA-B217-26D75F7111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dichiarazione Balfour fu ispirata dal segretario di Lord Balfour, un certo Samuel Herbert, ebreo sionista,…</a:t>
            </a:r>
          </a:p>
          <a:p>
            <a:pPr eaLnBrk="1" hangingPunct="1">
              <a:spcBef>
                <a:spcPct val="0"/>
              </a:spcBef>
            </a:pPr>
            <a:r>
              <a:rPr lang="it-CH" altLang="it-CH"/>
              <a:t>Con questa mossa l’Inghilterra sperava anche di procurarsi un guardiano per il canale di Suez e una testa di ponte nel MO ricco di petrolio, materia prima che con la I. guerra mondiale era diventata «strategica». La dichiarazione Balfour interviene mentre era in corso il I. conflitto mondiale. È stata concepita anche nell’ottica anti impero Ottomano (che era alleato della Germania) che gli inglesi non erano riusciti a battere a Gallipoli nel 1916. La sconfitta di Gallipoli spinse i Britannici ad attaccare l’impero Ottomano in Palestina.</a:t>
            </a:r>
          </a:p>
          <a:p>
            <a:pPr eaLnBrk="1" hangingPunct="1">
              <a:spcBef>
                <a:spcPct val="0"/>
              </a:spcBef>
            </a:pPr>
            <a:endParaRPr lang="it-CH" altLang="it-CH"/>
          </a:p>
          <a:p>
            <a:pPr eaLnBrk="1" hangingPunct="1">
              <a:spcBef>
                <a:spcPct val="0"/>
              </a:spcBef>
            </a:pPr>
            <a:r>
              <a:rPr lang="it-IT" altLang="it-CH"/>
              <a:t>http://en.wikipedia.org/wiki/Lord_Balfour</a:t>
            </a:r>
          </a:p>
          <a:p>
            <a:pPr eaLnBrk="1" hangingPunct="1">
              <a:spcBef>
                <a:spcPct val="0"/>
              </a:spcBef>
            </a:pPr>
            <a:r>
              <a:rPr lang="it-IT" altLang="it-CH"/>
              <a:t>http://en.wikipedia.org/wiki/Balfour_Declaration</a:t>
            </a:r>
          </a:p>
          <a:p>
            <a:pPr eaLnBrk="1" hangingPunct="1">
              <a:spcBef>
                <a:spcPct val="0"/>
              </a:spcBef>
            </a:pPr>
            <a:r>
              <a:rPr lang="it-IT" altLang="it-CH"/>
              <a:t>https://www.youtube.com/watch?v=1BR0wMndSSI</a:t>
            </a:r>
          </a:p>
        </p:txBody>
      </p:sp>
      <p:sp>
        <p:nvSpPr>
          <p:cNvPr id="112644" name="Segnaposto numero diapositiva 3">
            <a:extLst>
              <a:ext uri="{FF2B5EF4-FFF2-40B4-BE49-F238E27FC236}">
                <a16:creationId xmlns:a16="http://schemas.microsoft.com/office/drawing/2014/main" id="{6575B9DD-4241-BECF-17D9-029A1C8389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C00EEC-0BDE-4B02-8171-18415C753FCC}" type="slidenum">
              <a:rPr lang="it-IT" altLang="it-CH" smtClean="0">
                <a:solidFill>
                  <a:srgbClr val="000000"/>
                </a:solidFill>
                <a:latin typeface="Arial" panose="020B0604020202020204" pitchFamily="34" charset="0"/>
              </a:rPr>
              <a:pPr>
                <a:spcBef>
                  <a:spcPct val="0"/>
                </a:spcBef>
              </a:pPr>
              <a:t>14</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egnaposto immagine diapositiva 1">
            <a:extLst>
              <a:ext uri="{FF2B5EF4-FFF2-40B4-BE49-F238E27FC236}">
                <a16:creationId xmlns:a16="http://schemas.microsoft.com/office/drawing/2014/main" id="{2A3FF867-1AB6-65BB-7DC5-F6C575BD96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Segnaposto note 2">
            <a:extLst>
              <a:ext uri="{FF2B5EF4-FFF2-40B4-BE49-F238E27FC236}">
                <a16:creationId xmlns:a16="http://schemas.microsoft.com/office/drawing/2014/main" id="{DF5B675D-F3C8-9ECE-A5C3-D49AA7D897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Dal 1917 al 1922 la Palestina è governata dal generale Allenby mediante decreti militari.</a:t>
            </a:r>
          </a:p>
          <a:p>
            <a:r>
              <a:rPr lang="it-CH" altLang="it-CH"/>
              <a:t>http://en.wikipedia.org/wiki/Edmund_Allenby,_1st_Viscount_Allenby</a:t>
            </a:r>
          </a:p>
        </p:txBody>
      </p:sp>
      <p:sp>
        <p:nvSpPr>
          <p:cNvPr id="114692" name="Segnaposto numero diapositiva 3">
            <a:extLst>
              <a:ext uri="{FF2B5EF4-FFF2-40B4-BE49-F238E27FC236}">
                <a16:creationId xmlns:a16="http://schemas.microsoft.com/office/drawing/2014/main" id="{A75C61C9-F880-90F3-8604-B367E8186B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DF45C2-5FF2-439D-A28F-4B14ABDA6024}" type="slidenum">
              <a:rPr lang="it-CH" altLang="en-US" smtClean="0"/>
              <a:pPr>
                <a:spcBef>
                  <a:spcPct val="0"/>
                </a:spcBef>
              </a:pPr>
              <a:t>15</a:t>
            </a:fld>
            <a:endParaRPr lang="it-CH"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egnaposto immagine diapositiva 1">
            <a:extLst>
              <a:ext uri="{FF2B5EF4-FFF2-40B4-BE49-F238E27FC236}">
                <a16:creationId xmlns:a16="http://schemas.microsoft.com/office/drawing/2014/main" id="{F6035364-5D84-6D37-BE0B-B5C541D8E8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Segnaposto note 2">
            <a:extLst>
              <a:ext uri="{FF2B5EF4-FFF2-40B4-BE49-F238E27FC236}">
                <a16:creationId xmlns:a16="http://schemas.microsoft.com/office/drawing/2014/main" id="{D5B95668-E6A5-AF56-7C93-6C7D094048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dirty="0"/>
              <a:t>Samuel Herbert favorì gli ebrei sionisti e le loro imprese in tutti i modi possibili (per esempio con l’esenzioni di tasse e fiscali per le imprese ebraiche, introduzione della lingua ebraica e inglese come lingue ufficiali in Palestina, assegnazione agli ebrei sionisti delle terre demaniali o non rivendicate, brutale repressione di ogni resistenza da parte araba, tolleranza della formazione da parte degli ebrei sionisti di un proprio esercito, ecc.) e nel contempo fece agli arabi e alle loro imprese tutte le difficoltà possibili e immaginabili (per esempio obbligo di pagare le tasse dovute all’impero ottomano, per cui gli arabi dovevano vendere le loro terre agli ebrei sionisti, ecc.).</a:t>
            </a:r>
          </a:p>
          <a:p>
            <a:pPr eaLnBrk="1" hangingPunct="1">
              <a:spcBef>
                <a:spcPct val="0"/>
              </a:spcBef>
            </a:pPr>
            <a:endParaRPr lang="it-CH" altLang="it-CH" dirty="0"/>
          </a:p>
          <a:p>
            <a:pPr eaLnBrk="1" hangingPunct="1">
              <a:spcBef>
                <a:spcPct val="0"/>
              </a:spcBef>
            </a:pPr>
            <a:r>
              <a:rPr lang="it-CH" altLang="it-CH" dirty="0"/>
              <a:t>http://en.wikipedia.org/wiki/Herbert_Samuel</a:t>
            </a:r>
          </a:p>
          <a:p>
            <a:pPr eaLnBrk="1" hangingPunct="1">
              <a:spcBef>
                <a:spcPct val="0"/>
              </a:spcBef>
            </a:pPr>
            <a:r>
              <a:rPr lang="it-CH" altLang="it-CH" dirty="0"/>
              <a:t>http://en.wikipedia.org/wiki/British_Mandate_of_Palestine</a:t>
            </a:r>
          </a:p>
          <a:p>
            <a:pPr eaLnBrk="1" hangingPunct="1">
              <a:spcBef>
                <a:spcPct val="0"/>
              </a:spcBef>
            </a:pPr>
            <a:r>
              <a:rPr lang="it-CH" altLang="it-CH" dirty="0"/>
              <a:t>http://it.wikipedia.org/wiki/</a:t>
            </a:r>
            <a:r>
              <a:rPr lang="it-CH" altLang="it-CH" dirty="0" err="1"/>
              <a:t>Trattato_di_Versailles</a:t>
            </a:r>
            <a:r>
              <a:rPr lang="it-CH" altLang="it-CH" dirty="0"/>
              <a:t>_(1919)</a:t>
            </a:r>
          </a:p>
          <a:p>
            <a:pPr eaLnBrk="1" hangingPunct="1">
              <a:spcBef>
                <a:spcPct val="0"/>
              </a:spcBef>
            </a:pPr>
            <a:r>
              <a:rPr lang="it-CH" altLang="it-CH" dirty="0"/>
              <a:t>http://en.wikipedia.org/wiki/San_Remo_conference</a:t>
            </a:r>
          </a:p>
          <a:p>
            <a:pPr eaLnBrk="1" hangingPunct="1">
              <a:spcBef>
                <a:spcPct val="0"/>
              </a:spcBef>
            </a:pPr>
            <a:r>
              <a:rPr lang="it-CH" altLang="it-CH" dirty="0"/>
              <a:t>http://en.wikipedia.org/wiki/Palestine_Mandate</a:t>
            </a:r>
          </a:p>
          <a:p>
            <a:pPr eaLnBrk="1" hangingPunct="1">
              <a:spcBef>
                <a:spcPct val="0"/>
              </a:spcBef>
            </a:pPr>
            <a:endParaRPr lang="it-CH" altLang="it-CH" dirty="0"/>
          </a:p>
          <a:p>
            <a:pPr eaLnBrk="1" hangingPunct="1">
              <a:spcBef>
                <a:spcPct val="0"/>
              </a:spcBef>
            </a:pPr>
            <a:endParaRPr lang="it-IT" altLang="it-CH" dirty="0"/>
          </a:p>
        </p:txBody>
      </p:sp>
      <p:sp>
        <p:nvSpPr>
          <p:cNvPr id="116740" name="Segnaposto numero diapositiva 3">
            <a:extLst>
              <a:ext uri="{FF2B5EF4-FFF2-40B4-BE49-F238E27FC236}">
                <a16:creationId xmlns:a16="http://schemas.microsoft.com/office/drawing/2014/main" id="{6A43B8B0-284A-E024-CD88-EF7C0B9219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35D116-8A1E-4B38-9980-803B840ADE5C}" type="slidenum">
              <a:rPr lang="it-IT" altLang="it-CH" smtClean="0">
                <a:solidFill>
                  <a:srgbClr val="000000"/>
                </a:solidFill>
                <a:latin typeface="Arial" panose="020B0604020202020204" pitchFamily="34" charset="0"/>
              </a:rPr>
              <a:pPr>
                <a:spcBef>
                  <a:spcPct val="0"/>
                </a:spcBef>
              </a:pPr>
              <a:t>16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egnaposto immagine diapositiva 1">
            <a:extLst>
              <a:ext uri="{FF2B5EF4-FFF2-40B4-BE49-F238E27FC236}">
                <a16:creationId xmlns:a16="http://schemas.microsoft.com/office/drawing/2014/main" id="{808DE9D9-4CD2-9E3A-4712-09BB8A22EE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Segnaposto note 2">
            <a:extLst>
              <a:ext uri="{FF2B5EF4-FFF2-40B4-BE49-F238E27FC236}">
                <a16:creationId xmlns:a16="http://schemas.microsoft.com/office/drawing/2014/main" id="{48585A68-4FD4-1B91-0104-9B85B5E8BC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http://en.wikipedia.org/wiki/Kibbutz</a:t>
            </a:r>
          </a:p>
          <a:p>
            <a:endParaRPr lang="it-CH" altLang="it-CH"/>
          </a:p>
        </p:txBody>
      </p:sp>
      <p:sp>
        <p:nvSpPr>
          <p:cNvPr id="118788" name="Segnaposto numero diapositiva 3">
            <a:extLst>
              <a:ext uri="{FF2B5EF4-FFF2-40B4-BE49-F238E27FC236}">
                <a16:creationId xmlns:a16="http://schemas.microsoft.com/office/drawing/2014/main" id="{F49F672E-C17E-F7CB-FDAF-831C9DCACD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133E18-0A9D-4AA2-802C-D8DEB0A21003}" type="slidenum">
              <a:rPr lang="it-CH" altLang="en-US" smtClean="0"/>
              <a:pPr>
                <a:spcBef>
                  <a:spcPct val="0"/>
                </a:spcBef>
              </a:pPr>
              <a:t>17</a:t>
            </a:fld>
            <a:endParaRPr lang="it-CH"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a:extLst>
              <a:ext uri="{FF2B5EF4-FFF2-40B4-BE49-F238E27FC236}">
                <a16:creationId xmlns:a16="http://schemas.microsoft.com/office/drawing/2014/main" id="{DB235612-4086-80CB-C69A-6A61073327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188EE3-B570-4FF1-8435-4C2099862BE9}" type="slidenum">
              <a:rPr lang="it-IT" altLang="it-CH" smtClean="0">
                <a:solidFill>
                  <a:srgbClr val="000000"/>
                </a:solidFill>
                <a:latin typeface="Arial" panose="020B0604020202020204" pitchFamily="34" charset="0"/>
              </a:rPr>
              <a:pPr>
                <a:spcBef>
                  <a:spcPct val="0"/>
                </a:spcBef>
              </a:pPr>
              <a:t>19</a:t>
            </a:fld>
            <a:endParaRPr lang="it-IT" altLang="it-CH">
              <a:solidFill>
                <a:srgbClr val="000000"/>
              </a:solidFill>
              <a:latin typeface="Arial" panose="020B0604020202020204" pitchFamily="34" charset="0"/>
            </a:endParaRPr>
          </a:p>
        </p:txBody>
      </p:sp>
      <p:sp>
        <p:nvSpPr>
          <p:cNvPr id="476163" name="Rectangle 2">
            <a:extLst>
              <a:ext uri="{FF2B5EF4-FFF2-40B4-BE49-F238E27FC236}">
                <a16:creationId xmlns:a16="http://schemas.microsoft.com/office/drawing/2014/main" id="{68C4511A-EA7D-0920-5682-4DC8E91B3C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4" name="Rectangle 3">
            <a:extLst>
              <a:ext uri="{FF2B5EF4-FFF2-40B4-BE49-F238E27FC236}">
                <a16:creationId xmlns:a16="http://schemas.microsoft.com/office/drawing/2014/main" id="{DA99FE50-776D-9161-63D1-F5D8D537AF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http://en.wikipedia.org/wiki/Defence_(Emergency)_Regulations</a:t>
            </a:r>
          </a:p>
          <a:p>
            <a:r>
              <a:rPr lang="it-CH" altLang="it-CH">
                <a:solidFill>
                  <a:srgbClr val="000000"/>
                </a:solidFill>
              </a:rPr>
              <a:t>http://en.wikipedia.org/wiki/British_Mandate_Palestine</a:t>
            </a:r>
          </a:p>
          <a:p>
            <a:endParaRPr lang="it-CH" altLang="it-CH">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Segnaposto immagine diapositiva 1">
            <a:extLst>
              <a:ext uri="{FF2B5EF4-FFF2-40B4-BE49-F238E27FC236}">
                <a16:creationId xmlns:a16="http://schemas.microsoft.com/office/drawing/2014/main" id="{2C853C13-9BB6-3531-A9A9-8D206FCD6A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7" name="Segnaposto note 2">
            <a:extLst>
              <a:ext uri="{FF2B5EF4-FFF2-40B4-BE49-F238E27FC236}">
                <a16:creationId xmlns:a16="http://schemas.microsoft.com/office/drawing/2014/main" id="{BD838151-C0EA-672B-382A-29AFDC0340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 commissione PEEL fu la sesta commissione che dovette indagare sui disordini in Palestina. Il piano di spartizione proposto dalla commissione PEEL fu probabilmente il più equo di tutti.</a:t>
            </a:r>
          </a:p>
          <a:p>
            <a:r>
              <a:rPr lang="it-CH" altLang="it-CH"/>
              <a:t>Successivamente il governo britannico ha ancora ridotto le dimensioni del previsto Stato ebraico.</a:t>
            </a:r>
          </a:p>
          <a:p>
            <a:endParaRPr lang="it-CH" altLang="it-CH"/>
          </a:p>
          <a:p>
            <a:r>
              <a:rPr lang="it-CH" altLang="it-CH"/>
              <a:t>https://it.wikipedia.org/wiki/Commissione_Peel</a:t>
            </a:r>
          </a:p>
          <a:p>
            <a:r>
              <a:rPr lang="it-CH" altLang="it-CH"/>
              <a:t>http://en.wikipedia.org/wiki/Peel_Commission</a:t>
            </a:r>
          </a:p>
        </p:txBody>
      </p:sp>
      <p:sp>
        <p:nvSpPr>
          <p:cNvPr id="482308" name="Segnaposto numero diapositiva 3">
            <a:extLst>
              <a:ext uri="{FF2B5EF4-FFF2-40B4-BE49-F238E27FC236}">
                <a16:creationId xmlns:a16="http://schemas.microsoft.com/office/drawing/2014/main" id="{C5C0CD2B-56BD-6123-F762-50E30BDDD1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FFDDB0-1D2D-4514-9BCD-524B90064F4D}" type="slidenum">
              <a:rPr lang="it-CH" altLang="en-US" smtClean="0"/>
              <a:pPr>
                <a:spcBef>
                  <a:spcPct val="0"/>
                </a:spcBef>
              </a:pPr>
              <a:t>20</a:t>
            </a:fld>
            <a:endParaRPr lang="it-CH"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Segnaposto immagine diapositiva 1">
            <a:extLst>
              <a:ext uri="{FF2B5EF4-FFF2-40B4-BE49-F238E27FC236}">
                <a16:creationId xmlns:a16="http://schemas.microsoft.com/office/drawing/2014/main" id="{68519C8B-38E2-5313-54AE-979B716B2A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987" name="Segnaposto note 2">
            <a:extLst>
              <a:ext uri="{FF2B5EF4-FFF2-40B4-BE49-F238E27FC236}">
                <a16:creationId xmlns:a16="http://schemas.microsoft.com/office/drawing/2014/main" id="{2D1A4784-01CF-2EAE-5C55-2C65B144EC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Si noti che nello stemma dell’Irgun la grande Israele include anche la Giordania.</a:t>
            </a:r>
          </a:p>
          <a:p>
            <a:r>
              <a:rPr lang="it-CH" altLang="it-CH"/>
              <a:t>Molti miliziani e ufficiali ebrei sionisti erano reduci dalla seconda guerra mondiale dove tra il 1944 e il 1946 erano stati incorporati dagli alleati nella Brigata ebraica avendovi pure ricevuto un completo addestramento militare. Tuttavia anche migliaia di arabi palestinesi erano stati incorporati negli eserciti alleati.</a:t>
            </a:r>
          </a:p>
          <a:p>
            <a:r>
              <a:rPr lang="it-CH" altLang="it-CH"/>
              <a:t>La Haganah e le altre milizie sioniste attaccavano chiunque ritenessero fosse un ostacolo al progetto sionista. Nel 1924 la Haganah assassinò il giornalista ebreo antisionista Jacob de Haan.</a:t>
            </a:r>
          </a:p>
          <a:p>
            <a:endParaRPr lang="it-CH" altLang="it-CH"/>
          </a:p>
          <a:p>
            <a:r>
              <a:rPr lang="it-CH" altLang="it-CH"/>
              <a:t>https://it.wikipedia.org/wiki/Haganah</a:t>
            </a:r>
          </a:p>
          <a:p>
            <a:r>
              <a:rPr lang="it-CH" altLang="it-CH"/>
              <a:t>https://it.wikipedia.org/wiki/Palmach</a:t>
            </a:r>
          </a:p>
          <a:p>
            <a:r>
              <a:rPr lang="it-CH" altLang="it-CH"/>
              <a:t>https://it.wikipedia.org/wiki/Irgun</a:t>
            </a:r>
          </a:p>
          <a:p>
            <a:r>
              <a:rPr lang="it-CH" altLang="it-CH"/>
              <a:t>http://en.wikipedia.org/wiki/Haganah</a:t>
            </a:r>
          </a:p>
          <a:p>
            <a:r>
              <a:rPr lang="it-CH" altLang="it-CH"/>
              <a:t>http://en.wikipedia.org/wiki/Palmach</a:t>
            </a:r>
          </a:p>
          <a:p>
            <a:r>
              <a:rPr lang="it-CH" altLang="it-CH">
                <a:solidFill>
                  <a:srgbClr val="000000"/>
                </a:solidFill>
              </a:rPr>
              <a:t>http://en.wikipedia.org/wiki/Irgun</a:t>
            </a:r>
          </a:p>
          <a:p>
            <a:r>
              <a:rPr lang="it-CH" altLang="it-CH"/>
              <a:t>https://en.wikipedia.org/wiki/Lehi_(militant_group)</a:t>
            </a:r>
          </a:p>
          <a:p>
            <a:r>
              <a:rPr lang="it-CH" altLang="it-CH"/>
              <a:t>https://en.wikipedia.org/wiki/Jacob_Isra%C3%ABl_de_Haan</a:t>
            </a:r>
          </a:p>
          <a:p>
            <a:endParaRPr lang="it-CH" altLang="it-CH"/>
          </a:p>
          <a:p>
            <a:r>
              <a:rPr lang="it-CH" altLang="it-CH"/>
              <a:t>https://en.wikipedia.org/wiki/1947%E2%80%931948_civil_war_in_Mandatory_Palestine</a:t>
            </a:r>
          </a:p>
          <a:p>
            <a:r>
              <a:rPr lang="it-CH" altLang="it-CH"/>
              <a:t>https://en.wikipedia.org/wiki/Caesarea</a:t>
            </a:r>
          </a:p>
          <a:p>
            <a:r>
              <a:rPr lang="it-CH" altLang="it-CH"/>
              <a:t>https://en.wikipedia.org/wiki/List_of_killings_and_massacres_in_Mandatory_Palestine</a:t>
            </a:r>
          </a:p>
          <a:p>
            <a:endParaRPr lang="it-CH" altLang="it-CH"/>
          </a:p>
          <a:p>
            <a:endParaRPr lang="it-CH" altLang="it-CH"/>
          </a:p>
          <a:p>
            <a:endParaRPr lang="it-CH" altLang="it-CH"/>
          </a:p>
          <a:p>
            <a:endParaRPr lang="it-CH" altLang="it-CH"/>
          </a:p>
        </p:txBody>
      </p:sp>
      <p:sp>
        <p:nvSpPr>
          <p:cNvPr id="553988" name="Segnaposto numero diapositiva 3">
            <a:extLst>
              <a:ext uri="{FF2B5EF4-FFF2-40B4-BE49-F238E27FC236}">
                <a16:creationId xmlns:a16="http://schemas.microsoft.com/office/drawing/2014/main" id="{749DBD53-22DD-6901-AF1C-5B62CDDB71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EF9974-5855-4799-B295-8E9BC8C3467B}" type="slidenum">
              <a:rPr lang="it-CH" altLang="en-US" smtClean="0"/>
              <a:pPr>
                <a:spcBef>
                  <a:spcPct val="0"/>
                </a:spcBef>
              </a:pPr>
              <a:t>21</a:t>
            </a:fld>
            <a:endParaRPr lang="it-CH"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Segnaposto immagine diapositiva 1">
            <a:extLst>
              <a:ext uri="{FF2B5EF4-FFF2-40B4-BE49-F238E27FC236}">
                <a16:creationId xmlns:a16="http://schemas.microsoft.com/office/drawing/2014/main" id="{F733106F-4C5A-18B8-0C27-2E4F9BE24C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1699" name="Segnaposto note 2">
            <a:extLst>
              <a:ext uri="{FF2B5EF4-FFF2-40B4-BE49-F238E27FC236}">
                <a16:creationId xmlns:a16="http://schemas.microsoft.com/office/drawing/2014/main" id="{7A07EF3A-22EB-C25E-1332-377D1DFE10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https://it.wikipedia.org/wiki/Fondo_Nazionale_Ebraico</a:t>
            </a:r>
          </a:p>
          <a:p>
            <a:r>
              <a:rPr lang="it-CH" altLang="it-CH"/>
              <a:t>http://en.wikipedia.org/wiki/Jewish_National_Fund</a:t>
            </a:r>
          </a:p>
          <a:p>
            <a:r>
              <a:rPr lang="it-CH" altLang="it-CH"/>
              <a:t>*</a:t>
            </a:r>
          </a:p>
          <a:p>
            <a:endParaRPr lang="it-CH" altLang="it-CH"/>
          </a:p>
        </p:txBody>
      </p:sp>
      <p:sp>
        <p:nvSpPr>
          <p:cNvPr id="541700" name="Segnaposto numero diapositiva 3">
            <a:extLst>
              <a:ext uri="{FF2B5EF4-FFF2-40B4-BE49-F238E27FC236}">
                <a16:creationId xmlns:a16="http://schemas.microsoft.com/office/drawing/2014/main" id="{FCD74FA2-22B3-D416-20B9-E12FF7200D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50A8E5-2A00-454A-B7D0-AACF1483CA54}" type="slidenum">
              <a:rPr lang="it-CH" altLang="en-US" smtClean="0"/>
              <a:pPr>
                <a:spcBef>
                  <a:spcPct val="0"/>
                </a:spcBef>
              </a:pPr>
              <a:t>22</a:t>
            </a:fld>
            <a:endParaRPr lang="it-CH"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egnaposto immagine diapositiva 1">
            <a:extLst>
              <a:ext uri="{FF2B5EF4-FFF2-40B4-BE49-F238E27FC236}">
                <a16:creationId xmlns:a16="http://schemas.microsoft.com/office/drawing/2014/main" id="{BF725054-2F3D-6E16-F0E1-456E0425F1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Segnaposto note 2">
            <a:extLst>
              <a:ext uri="{FF2B5EF4-FFF2-40B4-BE49-F238E27FC236}">
                <a16:creationId xmlns:a16="http://schemas.microsoft.com/office/drawing/2014/main" id="{F340A38A-062F-1ED9-4010-C07CA34A45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p:txBody>
      </p:sp>
      <p:sp>
        <p:nvSpPr>
          <p:cNvPr id="143364" name="Segnaposto numero diapositiva 3">
            <a:extLst>
              <a:ext uri="{FF2B5EF4-FFF2-40B4-BE49-F238E27FC236}">
                <a16:creationId xmlns:a16="http://schemas.microsoft.com/office/drawing/2014/main" id="{545102B8-260B-F307-CF31-924C1E962D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C54C08-B320-433D-9526-30D136154E99}" type="slidenum">
              <a:rPr lang="it-CH" altLang="en-US" smtClean="0"/>
              <a:pPr>
                <a:spcBef>
                  <a:spcPct val="0"/>
                </a:spcBef>
              </a:pPr>
              <a:t>23</a:t>
            </a:fld>
            <a:endParaRPr lang="it-CH"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Le </a:t>
            </a:r>
            <a:r>
              <a:rPr lang="en-US" dirty="0" err="1"/>
              <a:t>pretestuose</a:t>
            </a:r>
            <a:r>
              <a:rPr lang="en-US" dirty="0"/>
              <a:t> </a:t>
            </a:r>
            <a:r>
              <a:rPr lang="en-US" dirty="0" err="1"/>
              <a:t>giustificazioni</a:t>
            </a:r>
            <a:r>
              <a:rPr lang="en-US" dirty="0"/>
              <a:t> </a:t>
            </a:r>
            <a:r>
              <a:rPr lang="en-US" dirty="0" err="1"/>
              <a:t>addotte</a:t>
            </a:r>
            <a:r>
              <a:rPr lang="en-US" dirty="0"/>
              <a:t> </a:t>
            </a:r>
            <a:r>
              <a:rPr lang="en-US" dirty="0" err="1"/>
              <a:t>dai</a:t>
            </a:r>
            <a:r>
              <a:rPr lang="en-US" dirty="0"/>
              <a:t> </a:t>
            </a:r>
            <a:r>
              <a:rPr lang="en-US" dirty="0" err="1"/>
              <a:t>sionisti</a:t>
            </a:r>
            <a:r>
              <a:rPr lang="en-US" dirty="0"/>
              <a:t>:</a:t>
            </a:r>
          </a:p>
          <a:p>
            <a:endParaRPr lang="en-US" dirty="0"/>
          </a:p>
          <a:p>
            <a:r>
              <a:rPr lang="en-US" dirty="0" err="1"/>
              <a:t>Antisemitismo</a:t>
            </a:r>
            <a:r>
              <a:rPr lang="en-US" dirty="0"/>
              <a:t> - Il </a:t>
            </a:r>
            <a:r>
              <a:rPr lang="en-US" dirty="0" err="1"/>
              <a:t>popolo</a:t>
            </a:r>
            <a:r>
              <a:rPr lang="en-US" dirty="0"/>
              <a:t> </a:t>
            </a:r>
            <a:r>
              <a:rPr lang="en-US" dirty="0" err="1"/>
              <a:t>ebraico</a:t>
            </a:r>
            <a:r>
              <a:rPr lang="en-US" dirty="0"/>
              <a:t> è sempre </a:t>
            </a:r>
            <a:r>
              <a:rPr lang="en-US" dirty="0" err="1"/>
              <a:t>stato</a:t>
            </a:r>
            <a:r>
              <a:rPr lang="en-US" dirty="0"/>
              <a:t> </a:t>
            </a:r>
            <a:r>
              <a:rPr lang="en-US" dirty="0" err="1"/>
              <a:t>perseguitato</a:t>
            </a:r>
            <a:r>
              <a:rPr lang="en-US" dirty="0"/>
              <a:t> (per es. </a:t>
            </a:r>
            <a:r>
              <a:rPr lang="en-US" dirty="0" err="1"/>
              <a:t>i</a:t>
            </a:r>
            <a:r>
              <a:rPr lang="en-US" dirty="0"/>
              <a:t> pogrom) per cui </a:t>
            </a:r>
            <a:r>
              <a:rPr lang="en-US" dirty="0" err="1"/>
              <a:t>deve</a:t>
            </a:r>
            <a:r>
              <a:rPr lang="en-US" dirty="0"/>
              <a:t> </a:t>
            </a:r>
            <a:r>
              <a:rPr lang="en-US" dirty="0" err="1"/>
              <a:t>avere</a:t>
            </a:r>
            <a:r>
              <a:rPr lang="en-US" dirty="0"/>
              <a:t> un </a:t>
            </a:r>
            <a:r>
              <a:rPr lang="en-US" dirty="0" err="1"/>
              <a:t>posto</a:t>
            </a:r>
            <a:r>
              <a:rPr lang="en-US" dirty="0"/>
              <a:t> dove stare in </a:t>
            </a:r>
            <a:r>
              <a:rPr lang="en-US" dirty="0" err="1"/>
              <a:t>sicurezza</a:t>
            </a:r>
            <a:r>
              <a:rPr lang="en-US" dirty="0"/>
              <a:t>.</a:t>
            </a:r>
          </a:p>
          <a:p>
            <a:endParaRPr lang="en-US" dirty="0"/>
          </a:p>
          <a:p>
            <a:r>
              <a:rPr lang="en-US" dirty="0"/>
              <a:t>Diritto </a:t>
            </a:r>
            <a:r>
              <a:rPr lang="en-US" dirty="0" err="1"/>
              <a:t>storico</a:t>
            </a:r>
            <a:r>
              <a:rPr lang="en-US" dirty="0"/>
              <a:t> - La </a:t>
            </a:r>
            <a:r>
              <a:rPr lang="en-US" dirty="0" err="1"/>
              <a:t>Palestina</a:t>
            </a:r>
            <a:r>
              <a:rPr lang="en-US" dirty="0"/>
              <a:t> è </a:t>
            </a:r>
            <a:r>
              <a:rPr lang="en-US" dirty="0" err="1"/>
              <a:t>stata</a:t>
            </a:r>
            <a:r>
              <a:rPr lang="en-US" dirty="0"/>
              <a:t> </a:t>
            </a:r>
            <a:r>
              <a:rPr lang="en-US" dirty="0" err="1"/>
              <a:t>abitata</a:t>
            </a:r>
            <a:r>
              <a:rPr lang="en-US" dirty="0"/>
              <a:t> </a:t>
            </a:r>
            <a:r>
              <a:rPr lang="en-US" dirty="0" err="1"/>
              <a:t>dagli</a:t>
            </a:r>
            <a:r>
              <a:rPr lang="en-US" dirty="0"/>
              <a:t> </a:t>
            </a:r>
            <a:r>
              <a:rPr lang="en-US" dirty="0" err="1"/>
              <a:t>Ebrei</a:t>
            </a:r>
            <a:r>
              <a:rPr lang="en-US" dirty="0"/>
              <a:t> per cui </a:t>
            </a:r>
            <a:r>
              <a:rPr lang="en-US" dirty="0" err="1"/>
              <a:t>appartiene</a:t>
            </a:r>
            <a:r>
              <a:rPr lang="en-US" dirty="0"/>
              <a:t> </a:t>
            </a:r>
            <a:r>
              <a:rPr lang="en-US" dirty="0" err="1"/>
              <a:t>agli</a:t>
            </a:r>
            <a:r>
              <a:rPr lang="en-US" dirty="0"/>
              <a:t> </a:t>
            </a:r>
            <a:r>
              <a:rPr lang="en-US" dirty="0" err="1"/>
              <a:t>Ebrei</a:t>
            </a:r>
            <a:r>
              <a:rPr lang="en-US" dirty="0"/>
              <a:t> – Nel 1900 la </a:t>
            </a:r>
            <a:r>
              <a:rPr lang="en-US" dirty="0" err="1"/>
              <a:t>Palestina</a:t>
            </a:r>
            <a:r>
              <a:rPr lang="en-US" dirty="0"/>
              <a:t> era </a:t>
            </a:r>
            <a:r>
              <a:rPr lang="en-US" dirty="0" err="1"/>
              <a:t>disabitata</a:t>
            </a:r>
            <a:r>
              <a:rPr lang="en-US" dirty="0"/>
              <a:t>.</a:t>
            </a:r>
          </a:p>
          <a:p>
            <a:endParaRPr lang="en-US" dirty="0"/>
          </a:p>
          <a:p>
            <a:r>
              <a:rPr lang="en-US" dirty="0" err="1"/>
              <a:t>Diritto</a:t>
            </a:r>
            <a:r>
              <a:rPr lang="en-US" dirty="0"/>
              <a:t> </a:t>
            </a:r>
            <a:r>
              <a:rPr lang="en-US" dirty="0" err="1"/>
              <a:t>divino</a:t>
            </a:r>
            <a:r>
              <a:rPr lang="en-US" dirty="0"/>
              <a:t> - La </a:t>
            </a:r>
            <a:r>
              <a:rPr lang="en-US" dirty="0" err="1"/>
              <a:t>Palestina</a:t>
            </a:r>
            <a:r>
              <a:rPr lang="en-US" dirty="0"/>
              <a:t> è </a:t>
            </a:r>
            <a:r>
              <a:rPr lang="en-US" dirty="0" err="1"/>
              <a:t>stata</a:t>
            </a:r>
            <a:r>
              <a:rPr lang="en-US" dirty="0"/>
              <a:t> </a:t>
            </a:r>
            <a:r>
              <a:rPr lang="en-US" dirty="0" err="1"/>
              <a:t>promessa</a:t>
            </a:r>
            <a:r>
              <a:rPr lang="en-US" dirty="0"/>
              <a:t> da Dio </a:t>
            </a:r>
            <a:r>
              <a:rPr lang="en-US" dirty="0" err="1"/>
              <a:t>agli</a:t>
            </a:r>
            <a:r>
              <a:rPr lang="en-US" dirty="0"/>
              <a:t> </a:t>
            </a:r>
            <a:r>
              <a:rPr lang="en-US" dirty="0" err="1"/>
              <a:t>Ebrei</a:t>
            </a:r>
            <a:r>
              <a:rPr lang="en-US" dirty="0"/>
              <a:t>; </a:t>
            </a:r>
            <a:r>
              <a:rPr lang="en-US" dirty="0" err="1"/>
              <a:t>gli</a:t>
            </a:r>
            <a:r>
              <a:rPr lang="en-US" dirty="0"/>
              <a:t> </a:t>
            </a:r>
            <a:r>
              <a:rPr lang="en-US" dirty="0" err="1"/>
              <a:t>Ebrei</a:t>
            </a:r>
            <a:r>
              <a:rPr lang="en-US" dirty="0"/>
              <a:t> </a:t>
            </a:r>
            <a:r>
              <a:rPr lang="en-US" dirty="0" err="1"/>
              <a:t>sono</a:t>
            </a:r>
            <a:r>
              <a:rPr lang="en-US" dirty="0"/>
              <a:t> il Popolo </a:t>
            </a:r>
            <a:r>
              <a:rPr lang="en-US" dirty="0" err="1"/>
              <a:t>eletto</a:t>
            </a:r>
            <a:r>
              <a:rPr lang="en-US" dirty="0"/>
              <a:t>.</a:t>
            </a:r>
          </a:p>
          <a:p>
            <a:endParaRPr lang="en-US" dirty="0"/>
          </a:p>
          <a:p>
            <a:endParaRPr lang="en-US" dirty="0"/>
          </a:p>
          <a:p>
            <a:r>
              <a:rPr lang="en-US" dirty="0" err="1"/>
              <a:t>Dichiarazione</a:t>
            </a:r>
            <a:r>
              <a:rPr lang="en-US" dirty="0"/>
              <a:t> Balfour, ONU 181, </a:t>
            </a:r>
            <a:r>
              <a:rPr lang="en-US" dirty="0" err="1"/>
              <a:t>ecc</a:t>
            </a:r>
            <a:r>
              <a:rPr lang="en-US" dirty="0"/>
              <a:t>. </a:t>
            </a:r>
            <a:r>
              <a:rPr lang="en-US" dirty="0" err="1"/>
              <a:t>ecc</a:t>
            </a:r>
            <a:r>
              <a:rPr lang="en-US" dirty="0"/>
              <a:t>.</a:t>
            </a:r>
          </a:p>
          <a:p>
            <a:endParaRPr lang="en-US" dirty="0"/>
          </a:p>
          <a:p>
            <a:r>
              <a:rPr lang="en-US" dirty="0"/>
              <a:t>https://www.palestineremembered.com/David_Ben_Gurion_To_His_Son_Amos_Written_OCT_5th_1937.html</a:t>
            </a:r>
          </a:p>
        </p:txBody>
      </p:sp>
      <p:sp>
        <p:nvSpPr>
          <p:cNvPr id="4" name="Segnaposto numero diapositiva 3"/>
          <p:cNvSpPr>
            <a:spLocks noGrp="1"/>
          </p:cNvSpPr>
          <p:nvPr>
            <p:ph type="sldNum" sz="quarter" idx="5"/>
          </p:nvPr>
        </p:nvSpPr>
        <p:spPr/>
        <p:txBody>
          <a:bodyPr/>
          <a:lstStyle/>
          <a:p>
            <a:pPr>
              <a:defRPr/>
            </a:pPr>
            <a:fld id="{16F4B3D5-55F6-42F5-BF15-F6F745893273}" type="slidenum">
              <a:rPr lang="it-CH" altLang="en-US" smtClean="0"/>
              <a:pPr>
                <a:defRPr/>
              </a:pPr>
              <a:t>2</a:t>
            </a:fld>
            <a:endParaRPr lang="it-CH" altLang="en-US"/>
          </a:p>
        </p:txBody>
      </p:sp>
    </p:spTree>
    <p:extLst>
      <p:ext uri="{BB962C8B-B14F-4D97-AF65-F5344CB8AC3E}">
        <p14:creationId xmlns:p14="http://schemas.microsoft.com/office/powerpoint/2010/main" val="3015207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a:extLst>
              <a:ext uri="{FF2B5EF4-FFF2-40B4-BE49-F238E27FC236}">
                <a16:creationId xmlns:a16="http://schemas.microsoft.com/office/drawing/2014/main" id="{4304902A-0A9B-61DA-6E0F-D9A30DFB03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911874-2836-4F68-A6A8-7D345D03DF48}" type="slidenum">
              <a:rPr lang="it-IT" altLang="it-CH" smtClean="0">
                <a:solidFill>
                  <a:srgbClr val="000000"/>
                </a:solidFill>
                <a:latin typeface="Arial" panose="020B0604020202020204" pitchFamily="34" charset="0"/>
              </a:rPr>
              <a:pPr>
                <a:spcBef>
                  <a:spcPct val="0"/>
                </a:spcBef>
              </a:pPr>
              <a:t>24</a:t>
            </a:fld>
            <a:endParaRPr lang="it-IT" altLang="it-CH">
              <a:solidFill>
                <a:srgbClr val="000000"/>
              </a:solidFill>
              <a:latin typeface="Arial" panose="020B0604020202020204" pitchFamily="34" charset="0"/>
            </a:endParaRPr>
          </a:p>
        </p:txBody>
      </p:sp>
      <p:sp>
        <p:nvSpPr>
          <p:cNvPr id="549891" name="Rectangle 2">
            <a:extLst>
              <a:ext uri="{FF2B5EF4-FFF2-40B4-BE49-F238E27FC236}">
                <a16:creationId xmlns:a16="http://schemas.microsoft.com/office/drawing/2014/main" id="{4B5AA58A-299D-EFFF-6B14-69E2ED4CE8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9892" name="Rectangle 3">
            <a:extLst>
              <a:ext uri="{FF2B5EF4-FFF2-40B4-BE49-F238E27FC236}">
                <a16:creationId xmlns:a16="http://schemas.microsoft.com/office/drawing/2014/main" id="{D5157178-BDBF-BD18-CE33-919C5BDE9135}"/>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it-CH" altLang="it-CH" dirty="0"/>
              <a:t>L’ONU decise la spartizione della Palestina basandosi sulla proposta della maggioranza della commissione UNSCOP. La minoranza dell’UNSCOP  fece una proposta migliore che però fu ignorata. Nel 1947 i sionisti influenzarono la commissione UNSCOP  a loro vantaggio.</a:t>
            </a:r>
          </a:p>
          <a:p>
            <a:pPr eaLnBrk="1" hangingPunct="1">
              <a:spcBef>
                <a:spcPct val="0"/>
              </a:spcBef>
              <a:defRPr/>
            </a:pPr>
            <a:r>
              <a:rPr lang="it-CH" altLang="it-CH" dirty="0"/>
              <a:t>All’Assemblea erano rappresentati 56 paesi. La votazione fu rinviata ben due volte. Erano necessari i 2/3 dei consensi, ovvero 37 voti. I sì furono 33, i no 13 e gli astenuti 10. Per l’occasione non si contarono gli astenuti! Contrariamente a quanto preannunciato  Haiti, Liberia e Filippine decisero all’ultimo momento di votare sì a seguito delle scandalose pressioni degli USA che nottetempo letteralmente  “comperarono” i voti con soldi donati dai sionisti.</a:t>
            </a:r>
          </a:p>
          <a:p>
            <a:pPr eaLnBrk="1" hangingPunct="1">
              <a:spcBef>
                <a:spcPct val="0"/>
              </a:spcBef>
              <a:defRPr/>
            </a:pPr>
            <a:r>
              <a:rPr lang="it-CH" altLang="it-CH" dirty="0"/>
              <a:t>La risoluzione 181 sancisce la spartizione della Palestina : attribuisce il 56,47 % del territorio a 500’000 ebrei + 325'000 arabi , il 43,53 % del territorio a 807'000 arabi + 10'000 ebrei , la tutela internazionale su Gerusalemme con circa 100'000 ebrei e 105'000 arabi. La risoluzione comprende pure prescrizioni e diritti e doveri delle parti.</a:t>
            </a:r>
          </a:p>
          <a:p>
            <a:pPr eaLnBrk="1" hangingPunct="1">
              <a:spcBef>
                <a:spcPct val="0"/>
              </a:spcBef>
              <a:defRPr/>
            </a:pPr>
            <a:endParaRPr lang="it-CH" altLang="it-CH" dirty="0"/>
          </a:p>
          <a:p>
            <a:pPr eaLnBrk="1" hangingPunct="1">
              <a:spcBef>
                <a:spcPct val="0"/>
              </a:spcBef>
              <a:defRPr/>
            </a:pPr>
            <a:r>
              <a:rPr lang="it-CH" altLang="it-CH" b="1" dirty="0"/>
              <a:t>Appena 12 giorni prima i sionisti firmarono l'accordo di spartizione con il re di Giordania (Transgiordania). Ciò dimostra che i sionisti non avevano alcuna intenzione di implementare la risoluzione 181 dell’ONU. </a:t>
            </a:r>
            <a:r>
              <a:rPr lang="it-IT" sz="1800" b="1" kern="100" dirty="0">
                <a:latin typeface="Arial" panose="020B0604020202020204" pitchFamily="34" charset="0"/>
                <a:ea typeface="Calibri" panose="020F0502020204030204" pitchFamily="34" charset="0"/>
                <a:cs typeface="Times New Roman" panose="02020603050405020304" pitchFamily="18" charset="0"/>
              </a:rPr>
              <a:t>Tuttavia la propaganda israeliana accusa gli arabi di aver respinto la risoluzione 181 e di essere loro i responsabili per il fatto che oggi non esiste ancora uno Stato arabo palestinese.</a:t>
            </a:r>
            <a:endParaRPr lang="en-US" sz="1800" b="1" kern="100" dirty="0">
              <a:latin typeface="Arial" panose="020B0604020202020204" pitchFamily="34" charset="0"/>
              <a:ea typeface="Calibri" panose="020F0502020204030204" pitchFamily="34" charset="0"/>
              <a:cs typeface="Times New Roman" panose="02020603050405020304" pitchFamily="18" charset="0"/>
            </a:endParaRPr>
          </a:p>
          <a:p>
            <a:pPr eaLnBrk="1" hangingPunct="1">
              <a:spcBef>
                <a:spcPct val="0"/>
              </a:spcBef>
              <a:defRPr/>
            </a:pPr>
            <a:endParaRPr lang="it-CH" altLang="it-CH" dirty="0"/>
          </a:p>
          <a:p>
            <a:pPr eaLnBrk="1" hangingPunct="1">
              <a:spcBef>
                <a:spcPct val="0"/>
              </a:spcBef>
              <a:defRPr/>
            </a:pPr>
            <a:endParaRPr lang="it-CH" altLang="it-CH" dirty="0"/>
          </a:p>
          <a:p>
            <a:pPr eaLnBrk="1" hangingPunct="1">
              <a:spcBef>
                <a:spcPct val="0"/>
              </a:spcBef>
              <a:defRPr/>
            </a:pPr>
            <a:endParaRPr lang="it-CH" altLang="it-CH" dirty="0"/>
          </a:p>
          <a:p>
            <a:pPr eaLnBrk="1" hangingPunct="1">
              <a:spcBef>
                <a:spcPct val="0"/>
              </a:spcBef>
              <a:defRPr/>
            </a:pPr>
            <a:endParaRPr lang="it-CH" altLang="it-CH" dirty="0"/>
          </a:p>
          <a:p>
            <a:pPr eaLnBrk="1" hangingPunct="1">
              <a:spcBef>
                <a:spcPct val="0"/>
              </a:spcBef>
              <a:defRPr/>
            </a:pPr>
            <a:r>
              <a:rPr lang="it-IT" altLang="it-CH" dirty="0"/>
              <a:t>https://it.wikipedia.org/wiki/Piano_di_partizione_della_Palestina</a:t>
            </a:r>
          </a:p>
          <a:p>
            <a:pPr eaLnBrk="1" hangingPunct="1">
              <a:spcBef>
                <a:spcPct val="0"/>
              </a:spcBef>
              <a:defRPr/>
            </a:pPr>
            <a:r>
              <a:rPr lang="it-IT" altLang="it-CH" dirty="0"/>
              <a:t>http://en.wikipedia.org/wiki/1947_partition_plan</a:t>
            </a:r>
          </a:p>
          <a:p>
            <a:pPr eaLnBrk="1" hangingPunct="1">
              <a:spcBef>
                <a:spcPct val="0"/>
              </a:spcBef>
              <a:defRPr/>
            </a:pPr>
            <a:r>
              <a:rPr lang="it-IT" altLang="it-CH" dirty="0"/>
              <a:t>http://en.wikipedia.org/wiki/UNSCOP</a:t>
            </a:r>
          </a:p>
          <a:p>
            <a:pPr eaLnBrk="1" hangingPunct="1">
              <a:spcBef>
                <a:spcPct val="0"/>
              </a:spcBef>
              <a:defRPr/>
            </a:pPr>
            <a:r>
              <a:rPr lang="it-IT" altLang="it-CH" dirty="0"/>
              <a:t>http://www.foreignpolicyjournal.com/2010/10/26/the-myth-of-the-u-n-creation-of-israel/</a:t>
            </a:r>
          </a:p>
          <a:p>
            <a:pPr eaLnBrk="1" hangingPunct="1">
              <a:spcBef>
                <a:spcPct val="0"/>
              </a:spcBef>
              <a:defRPr/>
            </a:pPr>
            <a:r>
              <a:rPr lang="it-IT" altLang="it-CH" dirty="0"/>
              <a:t>http://www.zionism-israel.com/his/Israel_war_independence_1948_timeline.htm</a:t>
            </a:r>
          </a:p>
          <a:p>
            <a:pPr eaLnBrk="1" hangingPunct="1">
              <a:spcBef>
                <a:spcPct val="0"/>
              </a:spcBef>
              <a:defRPr/>
            </a:pPr>
            <a:r>
              <a:rPr lang="it-IT" altLang="it-CH" dirty="0"/>
              <a:t>https://israelpalestinenews.org/real-story-israel-created-wasnt-un/</a:t>
            </a:r>
          </a:p>
          <a:p>
            <a:pPr eaLnBrk="1" hangingPunct="1">
              <a:spcBef>
                <a:spcPct val="0"/>
              </a:spcBef>
              <a:defRPr/>
            </a:pPr>
            <a:r>
              <a:rPr lang="it-IT" altLang="it-CH" dirty="0"/>
              <a:t>https://en.wikipedia.org/wiki/Abba_Eban</a:t>
            </a:r>
          </a:p>
          <a:p>
            <a:pPr eaLnBrk="1" hangingPunct="1">
              <a:spcBef>
                <a:spcPct val="0"/>
              </a:spcBef>
              <a:defRPr/>
            </a:pPr>
            <a:endParaRPr lang="it-IT" altLang="it-CH" dirty="0"/>
          </a:p>
          <a:p>
            <a:pPr eaLnBrk="1" hangingPunct="1">
              <a:spcBef>
                <a:spcPct val="0"/>
              </a:spcBef>
              <a:defRPr/>
            </a:pPr>
            <a:r>
              <a:rPr lang="it-CH" altLang="it-CH" dirty="0"/>
              <a:t>++++++++++++++++++++</a:t>
            </a:r>
          </a:p>
          <a:p>
            <a:pPr eaLnBrk="1" hangingPunct="1">
              <a:spcBef>
                <a:spcPct val="0"/>
              </a:spcBef>
              <a:defRPr/>
            </a:pPr>
            <a:endParaRPr lang="it-CH" altLang="it-CH" dirty="0"/>
          </a:p>
          <a:p>
            <a:pPr eaLnBrk="1" hangingPunct="1">
              <a:spcBef>
                <a:spcPct val="0"/>
              </a:spcBef>
              <a:defRPr/>
            </a:pPr>
            <a:r>
              <a:rPr lang="it-CH" altLang="it-CH" dirty="0"/>
              <a:t>Sul tavolo c'era la proposta dell'UNSCOP di spartire la Palestina tra Arabi e Ebrei. C'era la proposta di maggioranza e di minoranza. La prima dava un po' di più agli ebrei. In una delegazione (USA o GB?) c’era un ebreo, tale Abba </a:t>
            </a:r>
            <a:r>
              <a:rPr lang="it-CH" altLang="it-CH" dirty="0" err="1"/>
              <a:t>Eban</a:t>
            </a:r>
            <a:r>
              <a:rPr lang="it-CH" altLang="it-CH" dirty="0"/>
              <a:t> (si faceva chiamare così), poliglotta, attivissimo, buon oratore, che spingeva fortissimo per l’approvazione della proposta UNSCOP. Il 15 maggio 1948 il tipo divenne poi ministro di Israele.</a:t>
            </a:r>
          </a:p>
          <a:p>
            <a:pPr eaLnBrk="1" hangingPunct="1">
              <a:spcBef>
                <a:spcPct val="0"/>
              </a:spcBef>
              <a:defRPr/>
            </a:pPr>
            <a:endParaRPr lang="it-CH" altLang="it-CH" dirty="0"/>
          </a:p>
          <a:p>
            <a:pPr eaLnBrk="1" hangingPunct="1">
              <a:spcBef>
                <a:spcPct val="0"/>
              </a:spcBef>
              <a:defRPr/>
            </a:pPr>
            <a:r>
              <a:rPr lang="it-CH" altLang="it-CH" dirty="0"/>
              <a:t>La regola era che per approvare la proposta occorreva la maggioranza qualificata, ovvero i 2/3 dei presenti. Il 26 novembre 1947 si fecero 2 votazioni ma non si raggiunse i 2/3 causa l’opposizione dei paesi arabi e gli astenuti.</a:t>
            </a:r>
          </a:p>
          <a:p>
            <a:pPr eaLnBrk="1" hangingPunct="1">
              <a:spcBef>
                <a:spcPct val="0"/>
              </a:spcBef>
              <a:defRPr/>
            </a:pPr>
            <a:endParaRPr lang="it-CH" altLang="it-CH" dirty="0"/>
          </a:p>
          <a:p>
            <a:pPr eaLnBrk="1" hangingPunct="1">
              <a:spcBef>
                <a:spcPct val="0"/>
              </a:spcBef>
              <a:defRPr/>
            </a:pPr>
            <a:r>
              <a:rPr lang="it-CH" altLang="it-CH" dirty="0"/>
              <a:t>Il 27 novembre 1947 si fece una terza votazione ma anche così non si raggiunse i 2/3. Allora gli USA, in deroga al regolamento, proposero di non contare gli astenuti. Questa proposta richiedeva solo una maggioranza semplice che fu raggiunta. Ovviamente senza gli astenuti i favorevoli risultavano poco sopra i 2/3 e la proposta dell’UNSCOP fu così approvata con risoluzione no. 181.</a:t>
            </a:r>
          </a:p>
          <a:p>
            <a:pPr eaLnBrk="1" hangingPunct="1">
              <a:spcBef>
                <a:spcPct val="0"/>
              </a:spcBef>
              <a:defRPr/>
            </a:pPr>
            <a:endParaRPr lang="it-CH" altLang="it-CH" dirty="0"/>
          </a:p>
          <a:p>
            <a:pPr eaLnBrk="1" hangingPunct="1">
              <a:spcBef>
                <a:spcPct val="0"/>
              </a:spcBef>
              <a:defRPr/>
            </a:pPr>
            <a:r>
              <a:rPr lang="it-CH" altLang="it-CH" dirty="0"/>
              <a:t>Va aggiunto che la risoluzione 181 è un documento (tra l’altro non vincolante) dove sono puntigliosamente descritti diritti e doveri delle parti. Al documento sono allegate delle cartine che indicano i confini dei due Stati e di Gerusalemme. Purtroppo la risoluzione non prevedeva un ente di sorveglianza o un corpo di intervento in loco.</a:t>
            </a:r>
          </a:p>
          <a:p>
            <a:pPr eaLnBrk="1" hangingPunct="1">
              <a:spcBef>
                <a:spcPct val="0"/>
              </a:spcBef>
              <a:defRPr/>
            </a:pPr>
            <a:endParaRPr lang="it-CH" altLang="it-CH" dirty="0"/>
          </a:p>
          <a:p>
            <a:pPr eaLnBrk="1" hangingPunct="1">
              <a:spcBef>
                <a:spcPct val="0"/>
              </a:spcBef>
              <a:defRPr/>
            </a:pPr>
            <a:r>
              <a:rPr lang="it-CH" altLang="it-CH" dirty="0"/>
              <a:t>Sul terreno in Palestina, a seguito della pulizia etnica strisciante partita negli anni ‘30 c’erano già 60'000 sfollati palestinesi. I sionisti detenevano circa l’ 8 % della Palestina (la parte migliore).</a:t>
            </a:r>
          </a:p>
          <a:p>
            <a:pPr eaLnBrk="1" hangingPunct="1">
              <a:spcBef>
                <a:spcPct val="0"/>
              </a:spcBef>
              <a:defRPr/>
            </a:pPr>
            <a:endParaRPr lang="it-CH" altLang="it-CH" dirty="0"/>
          </a:p>
          <a:p>
            <a:pPr eaLnBrk="1" hangingPunct="1">
              <a:spcBef>
                <a:spcPct val="0"/>
              </a:spcBef>
              <a:defRPr/>
            </a:pPr>
            <a:r>
              <a:rPr lang="it-CH" altLang="it-CH" dirty="0"/>
              <a:t>I sionisti non avevano nessuna intenzione di rispettare la 181 perché da 10 anni già stavano preparando il piano di pulizia etnica </a:t>
            </a:r>
            <a:r>
              <a:rPr lang="it-CH" altLang="it-CH" dirty="0" err="1"/>
              <a:t>Dalet</a:t>
            </a:r>
            <a:r>
              <a:rPr lang="it-CH" altLang="it-CH" dirty="0"/>
              <a:t> e 12 giorni prima del voto all’ONU Golda Meir il re della Transgiordania avevano sottoscritto un patto segreto di spartizione della Palestina.</a:t>
            </a:r>
          </a:p>
          <a:p>
            <a:pPr eaLnBrk="1" hangingPunct="1">
              <a:spcBef>
                <a:spcPct val="0"/>
              </a:spcBef>
              <a:defRPr/>
            </a:pPr>
            <a:endParaRPr lang="it-CH" altLang="it-CH" dirty="0"/>
          </a:p>
          <a:p>
            <a:pPr eaLnBrk="1" hangingPunct="1">
              <a:spcBef>
                <a:spcPct val="0"/>
              </a:spcBef>
              <a:defRPr/>
            </a:pPr>
            <a:r>
              <a:rPr lang="it-CH" altLang="it-CH" dirty="0"/>
              <a:t>Il 10 marzo 1948  Ben Gurion dette l’ordine di scacciare 1 milione di arabi. La relativa pulizia etnica (Piano </a:t>
            </a:r>
            <a:r>
              <a:rPr lang="it-CH" altLang="it-CH" dirty="0" err="1"/>
              <a:t>Dalet</a:t>
            </a:r>
            <a:r>
              <a:rPr lang="it-CH" altLang="it-CH" dirty="0"/>
              <a:t>) entrò in implementazione verso la fine di marzo 1948. Fino al 14 maggio 1948 erano stati scacciati più di 250'000 arabi e distrutti circa 200 villaggi e borgate. Il 14 maggio Ben Gurion dichiarò di sua iniziativa lo Stato di Israele che venne subito riconosciuto dalle grandi potenze e poi da altri Stati. Lo stesso giorno terminò il mandato britannico. Il 15 maggio 5 Stati arabi dichiararono guerra a Israele ma solo Giordania e Egitto entrarono in guerra. Con il pretesto della guerra Israele continuò la pulizia etnica. In seguito Israele diventò membro dell’ONU e teoricamente avrebbe dovuto accettarne le risoluzioni, cosa che ovviamente non fece. Nel 1949 la guerra si concluse con la sconfitta degli arabi e con gli armistizi di Rodi (linea verde </a:t>
            </a:r>
            <a:r>
              <a:rPr lang="it-CH" altLang="it-CH" dirty="0" err="1"/>
              <a:t>perchè</a:t>
            </a:r>
            <a:r>
              <a:rPr lang="it-CH" altLang="it-CH" dirty="0"/>
              <a:t> sulle carte fu tracciata una linea color verde) dove Israele si prese il 78 % della Palestina. La Cisgiordania andò alla Giordania, la Striscia di Gaza rimase all’Egitto. In totale erano stati scacciati 850'000 Palestinesi e distrutti 520 villaggi e borgate…</a:t>
            </a:r>
          </a:p>
          <a:p>
            <a:pPr eaLnBrk="1" hangingPunct="1">
              <a:spcBef>
                <a:spcPct val="0"/>
              </a:spcBef>
              <a:defRPr/>
            </a:pPr>
            <a:endParaRPr lang="it-CH" altLang="it-CH" dirty="0"/>
          </a:p>
          <a:p>
            <a:pPr eaLnBrk="1" hangingPunct="1">
              <a:spcBef>
                <a:spcPct val="0"/>
              </a:spcBef>
              <a:defRPr/>
            </a:pPr>
            <a:r>
              <a:rPr lang="it-CH" altLang="it-CH" dirty="0"/>
              <a:t>In seguito Israele continuò tranquillamente la pulizia etnica, conquistò tutta la Palestina, costruì il muro e le colonie, ecc. ecc.</a:t>
            </a:r>
            <a:endParaRPr lang="it-IT" altLang="it-CH"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egnaposto immagine diapositiva 1">
            <a:extLst>
              <a:ext uri="{FF2B5EF4-FFF2-40B4-BE49-F238E27FC236}">
                <a16:creationId xmlns:a16="http://schemas.microsoft.com/office/drawing/2014/main" id="{89D4AAA8-6052-7BD9-EDFB-8C3EA2E1CD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Segnaposto note 2">
            <a:extLst>
              <a:ext uri="{FF2B5EF4-FFF2-40B4-BE49-F238E27FC236}">
                <a16:creationId xmlns:a16="http://schemas.microsoft.com/office/drawing/2014/main" id="{CAB63268-667B-E7D8-67D2-8ECF52F040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Prima del 14. maggio 1948, i sionisti avevano già distrutto circa 220 villaggi palestinesi e scacciato circa 300’000 Palestinesi. </a:t>
            </a:r>
          </a:p>
          <a:p>
            <a:r>
              <a:rPr lang="it-CH" altLang="it-CH"/>
              <a:t>In alcuni casi i sionisti obbligarono gli uomini profughi palestinesi a distruggere loro stessi il proprio villaggio.</a:t>
            </a:r>
          </a:p>
          <a:p>
            <a:endParaRPr lang="it-CH" altLang="it-CH"/>
          </a:p>
          <a:p>
            <a:r>
              <a:rPr lang="it-CH" altLang="it-CH"/>
              <a:t>http://en.wikipedia.org/wiki/List_of_Arab_towns_and_villages_depopulated_during_the_1948_Palestinian_exodus</a:t>
            </a:r>
          </a:p>
          <a:p>
            <a:r>
              <a:rPr lang="it-CH" altLang="it-CH"/>
              <a:t>http://en.wikipedia.org/wiki/Dawaymeh</a:t>
            </a:r>
          </a:p>
          <a:p>
            <a:r>
              <a:rPr lang="it-CH" altLang="it-CH"/>
              <a:t>https://en.wikipedia.org/wiki/Lajjun</a:t>
            </a:r>
          </a:p>
          <a:p>
            <a:endParaRPr lang="it-CH" altLang="it-CH"/>
          </a:p>
          <a:p>
            <a:endParaRPr lang="it-CH" altLang="it-CH"/>
          </a:p>
          <a:p>
            <a:endParaRPr lang="it-CH" altLang="it-CH"/>
          </a:p>
          <a:p>
            <a:endParaRPr lang="it-CH" altLang="it-CH"/>
          </a:p>
          <a:p>
            <a:endParaRPr lang="it-CH" altLang="it-CH"/>
          </a:p>
          <a:p>
            <a:endParaRPr lang="it-CH" altLang="it-CH"/>
          </a:p>
        </p:txBody>
      </p:sp>
      <p:sp>
        <p:nvSpPr>
          <p:cNvPr id="161796" name="Segnaposto numero diapositiva 3">
            <a:extLst>
              <a:ext uri="{FF2B5EF4-FFF2-40B4-BE49-F238E27FC236}">
                <a16:creationId xmlns:a16="http://schemas.microsoft.com/office/drawing/2014/main" id="{25DC8496-7E6E-C791-DB49-8038FE337B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3091E6-30E6-4E26-A949-F0E2962A5E04}" type="slidenum">
              <a:rPr lang="it-CH" altLang="en-US" smtClean="0"/>
              <a:pPr>
                <a:spcBef>
                  <a:spcPct val="0"/>
                </a:spcBef>
              </a:pPr>
              <a:t>25</a:t>
            </a:fld>
            <a:endParaRPr lang="it-CH"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egnaposto immagine diapositiva 1">
            <a:extLst>
              <a:ext uri="{FF2B5EF4-FFF2-40B4-BE49-F238E27FC236}">
                <a16:creationId xmlns:a16="http://schemas.microsoft.com/office/drawing/2014/main" id="{F71944AF-C435-B34A-5D87-835F8901EC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Segnaposto note 2">
            <a:extLst>
              <a:ext uri="{FF2B5EF4-FFF2-40B4-BE49-F238E27FC236}">
                <a16:creationId xmlns:a16="http://schemas.microsoft.com/office/drawing/2014/main" id="{CEDCAD97-AE6C-E9F1-E398-8F7617D9D6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In Gaza in September 1948, the office of the interim Palestinian government (under Egyptian control), is recognized only by the Arab states except Transjordan. Later, in 1950  also in Gaza, the Palestinians declared an Independent Palestinian state.</a:t>
            </a:r>
          </a:p>
          <a:p>
            <a:r>
              <a:rPr lang="it-CH" altLang="it-CH"/>
              <a:t>In 1956, the Israelis occupied the Gaza Strip and established a new government. The legitimate Palestinian government, by then in exile, in Egypt, dissolved in 1959.</a:t>
            </a:r>
          </a:p>
          <a:p>
            <a:endParaRPr lang="it-CH" altLang="it-CH"/>
          </a:p>
          <a:p>
            <a:r>
              <a:rPr lang="it-CH" altLang="it-CH"/>
              <a:t>http://en.wikipedia.org/wiki/Israeli_Declaration_of_Independence</a:t>
            </a:r>
          </a:p>
          <a:p>
            <a:r>
              <a:rPr lang="it-CH" altLang="it-CH"/>
              <a:t>http://en.wikipedia.org/wiki/Gaza_Strip#1948_All-Palestine_government</a:t>
            </a:r>
          </a:p>
          <a:p>
            <a:endParaRPr lang="it-CH" altLang="it-CH"/>
          </a:p>
          <a:p>
            <a:r>
              <a:rPr lang="it-CH" altLang="it-CH"/>
              <a:t>Movie: The origin of Israel</a:t>
            </a:r>
          </a:p>
          <a:p>
            <a:r>
              <a:rPr lang="it-CH" altLang="it-CH"/>
              <a:t>https://rutube.ru/video/f179542c8db3c7b822cb0c28419e82be/</a:t>
            </a:r>
          </a:p>
          <a:p>
            <a:endParaRPr lang="it-CH" altLang="it-CH"/>
          </a:p>
          <a:p>
            <a:r>
              <a:rPr lang="it-CH" altLang="it-CH"/>
              <a:t>Until today (2019) Israel does not have a Constitution but since 1950 has a few basic laws.</a:t>
            </a:r>
          </a:p>
          <a:p>
            <a:r>
              <a:rPr lang="it-CH" altLang="it-CH"/>
              <a:t>https://en.wikipedia.org/wiki/Basic_Laws_of_Israel</a:t>
            </a:r>
          </a:p>
          <a:p>
            <a:r>
              <a:rPr lang="it-CH" altLang="it-CH"/>
              <a:t>https://en.wikipedia.org/wiki/Abba_Eban</a:t>
            </a:r>
          </a:p>
          <a:p>
            <a:endParaRPr lang="it-CH" altLang="it-CH"/>
          </a:p>
          <a:p>
            <a:r>
              <a:rPr lang="it-CH" altLang="it-CH"/>
              <a:t>https://en.wikipedia.org/wiki/First_government_of_Israel</a:t>
            </a:r>
          </a:p>
          <a:p>
            <a:endParaRPr lang="it-CH" altLang="it-CH"/>
          </a:p>
          <a:p>
            <a:r>
              <a:rPr lang="it-CH" altLang="it-CH"/>
              <a:t>In the photo:</a:t>
            </a:r>
          </a:p>
          <a:p>
            <a:r>
              <a:rPr lang="it-CH" altLang="it-CH"/>
              <a:t>First Government of Israel on 1 May 1949. Left-right: Golda Meir, Zalman Shazar, Bechor-Shalom Sheetrit, Zvi Maimon (government stenographer), Dov Yosef, Eliezer Kaplan, Moshe Sharett, Prime Minister David Ben-Gurion, Ze'ev Sherf (cabinet secretary), Pinchas Rosen, David Remez, Haim Moshe Shapira, Yitzhak Meir Levin, Yehuda Leib Maimon.</a:t>
            </a:r>
          </a:p>
          <a:p>
            <a:endParaRPr lang="it-CH" altLang="it-CH"/>
          </a:p>
          <a:p>
            <a:endParaRPr lang="it-CH" altLang="it-CH"/>
          </a:p>
          <a:p>
            <a:endParaRPr lang="it-CH" altLang="it-CH"/>
          </a:p>
        </p:txBody>
      </p:sp>
      <p:sp>
        <p:nvSpPr>
          <p:cNvPr id="156676" name="Segnaposto numero diapositiva 3">
            <a:extLst>
              <a:ext uri="{FF2B5EF4-FFF2-40B4-BE49-F238E27FC236}">
                <a16:creationId xmlns:a16="http://schemas.microsoft.com/office/drawing/2014/main" id="{296060A2-4F75-7842-14DF-E873A4F2F5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2AF77D-F880-45FB-B986-5FE63D3D1AB0}" type="slidenum">
              <a:rPr lang="it-CH" altLang="en-US" smtClean="0">
                <a:solidFill>
                  <a:srgbClr val="000000"/>
                </a:solidFill>
              </a:rPr>
              <a:pPr>
                <a:spcBef>
                  <a:spcPct val="0"/>
                </a:spcBef>
              </a:pPr>
              <a:t>26</a:t>
            </a:fld>
            <a:endParaRPr lang="it-CH" alt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egnaposto immagine diapositiva 1">
            <a:extLst>
              <a:ext uri="{FF2B5EF4-FFF2-40B4-BE49-F238E27FC236}">
                <a16:creationId xmlns:a16="http://schemas.microsoft.com/office/drawing/2014/main" id="{1CD95D15-031F-CEF3-AFB7-CA346BEBA5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Segnaposto note 2">
            <a:extLst>
              <a:ext uri="{FF2B5EF4-FFF2-40B4-BE49-F238E27FC236}">
                <a16:creationId xmlns:a16="http://schemas.microsoft.com/office/drawing/2014/main" id="{E8EC96B4-C89A-3678-E4EC-B085B0A34A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Prima del 14 maggio 1948 i sionisti avevano già distrutto circa 220 villaggi e borgate palestinesi e scacciato circa 300’000 civili palestinesi.</a:t>
            </a:r>
          </a:p>
          <a:p>
            <a:endParaRPr lang="it-CH" altLang="it-CH"/>
          </a:p>
          <a:p>
            <a:r>
              <a:rPr lang="it-CH" altLang="it-CH"/>
              <a:t>http://en.wikipedia.org/wiki/1948_Palestinian_exodus</a:t>
            </a:r>
          </a:p>
          <a:p>
            <a:endParaRPr lang="it-CH" altLang="it-CH"/>
          </a:p>
        </p:txBody>
      </p:sp>
      <p:sp>
        <p:nvSpPr>
          <p:cNvPr id="151556" name="Segnaposto numero diapositiva 3">
            <a:extLst>
              <a:ext uri="{FF2B5EF4-FFF2-40B4-BE49-F238E27FC236}">
                <a16:creationId xmlns:a16="http://schemas.microsoft.com/office/drawing/2014/main" id="{AB48C69B-5625-05AE-93C1-7B10ACCF68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780FF2-98FE-4CE5-AEBF-C3E5220AECAA}" type="slidenum">
              <a:rPr lang="it-CH" altLang="en-US" smtClean="0"/>
              <a:pPr>
                <a:spcBef>
                  <a:spcPct val="0"/>
                </a:spcBef>
              </a:pPr>
              <a:t>27</a:t>
            </a:fld>
            <a:endParaRPr lang="it-CH"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egnaposto immagine diapositiva 1">
            <a:extLst>
              <a:ext uri="{FF2B5EF4-FFF2-40B4-BE49-F238E27FC236}">
                <a16:creationId xmlns:a16="http://schemas.microsoft.com/office/drawing/2014/main" id="{F1B8FA8B-9C26-BB46-D23B-56DA8CB649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Segnaposto note 2">
            <a:extLst>
              <a:ext uri="{FF2B5EF4-FFF2-40B4-BE49-F238E27FC236}">
                <a16:creationId xmlns:a16="http://schemas.microsoft.com/office/drawing/2014/main" id="{AFC925D4-A3DA-54A9-DA4F-0FDA2A9718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http://www.1948.org.uk/right-of-return/</a:t>
            </a:r>
          </a:p>
          <a:p>
            <a:endParaRPr lang="it-CH" altLang="it-CH"/>
          </a:p>
        </p:txBody>
      </p:sp>
      <p:sp>
        <p:nvSpPr>
          <p:cNvPr id="175108" name="Segnaposto numero diapositiva 3">
            <a:extLst>
              <a:ext uri="{FF2B5EF4-FFF2-40B4-BE49-F238E27FC236}">
                <a16:creationId xmlns:a16="http://schemas.microsoft.com/office/drawing/2014/main" id="{F6F35FF9-096F-2832-0F46-9B770554ED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A0DDA0-E9BA-4B94-B243-94CE938165B8}" type="slidenum">
              <a:rPr lang="it-CH" altLang="en-US" smtClean="0"/>
              <a:pPr>
                <a:spcBef>
                  <a:spcPct val="0"/>
                </a:spcBef>
              </a:pPr>
              <a:t>28</a:t>
            </a:fld>
            <a:endParaRPr lang="it-CH"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egnaposto immagine diapositiva 1">
            <a:extLst>
              <a:ext uri="{FF2B5EF4-FFF2-40B4-BE49-F238E27FC236}">
                <a16:creationId xmlns:a16="http://schemas.microsoft.com/office/drawing/2014/main" id="{108B64BB-996F-78A1-5D5F-A94FD225E5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Segnaposto note 2">
            <a:extLst>
              <a:ext uri="{FF2B5EF4-FFF2-40B4-BE49-F238E27FC236}">
                <a16:creationId xmlns:a16="http://schemas.microsoft.com/office/drawing/2014/main" id="{FB4F4F8E-4335-61A8-CB19-70D9915B4A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http://en.wikipedia.org/wiki/Jewish_National_Fund</a:t>
            </a:r>
          </a:p>
          <a:p>
            <a:endParaRPr lang="it-CH" altLang="it-CH"/>
          </a:p>
          <a:p>
            <a:r>
              <a:rPr lang="it-CH" altLang="it-CH"/>
              <a:t>*</a:t>
            </a:r>
          </a:p>
          <a:p>
            <a:endParaRPr lang="it-CH" altLang="it-CH"/>
          </a:p>
        </p:txBody>
      </p:sp>
      <p:sp>
        <p:nvSpPr>
          <p:cNvPr id="141316" name="Segnaposto numero diapositiva 3">
            <a:extLst>
              <a:ext uri="{FF2B5EF4-FFF2-40B4-BE49-F238E27FC236}">
                <a16:creationId xmlns:a16="http://schemas.microsoft.com/office/drawing/2014/main" id="{B119B4BA-680A-B36B-FEF3-A4EDC0729A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E9AC83-F981-49D5-A2E7-F2A7B4DB6938}" type="slidenum">
              <a:rPr lang="it-CH" altLang="en-US" smtClean="0"/>
              <a:pPr>
                <a:spcBef>
                  <a:spcPct val="0"/>
                </a:spcBef>
              </a:pPr>
              <a:t>29</a:t>
            </a:fld>
            <a:endParaRPr lang="it-CH"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egnaposto immagine diapositiva 1">
            <a:extLst>
              <a:ext uri="{FF2B5EF4-FFF2-40B4-BE49-F238E27FC236}">
                <a16:creationId xmlns:a16="http://schemas.microsoft.com/office/drawing/2014/main" id="{75F3D986-39A1-F45D-A01B-250F263CEF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Segnaposto note 2">
            <a:extLst>
              <a:ext uri="{FF2B5EF4-FFF2-40B4-BE49-F238E27FC236}">
                <a16:creationId xmlns:a16="http://schemas.microsoft.com/office/drawing/2014/main" id="{6949C0DC-B623-5F27-40BC-EC43BA5D16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Molti ebrei europei, arabi e dell’Etiopia discendono da popolazioni locali che si sono convertite al giudaismo nel corso dei secoli.</a:t>
            </a:r>
          </a:p>
          <a:p>
            <a:r>
              <a:rPr lang="it-CH" altLang="it-CH"/>
              <a:t>Purtroppo ora rivendicano pretestuosamente la proprietà della Palestina.</a:t>
            </a:r>
          </a:p>
          <a:p>
            <a:endParaRPr lang="it-CH" altLang="it-CH"/>
          </a:p>
          <a:p>
            <a:r>
              <a:rPr lang="it-CH" altLang="it-CH"/>
              <a:t>http://en.wikipedia.org/wiki/Operation_Solomon</a:t>
            </a:r>
          </a:p>
          <a:p>
            <a:r>
              <a:rPr lang="it-CH" altLang="it-CH"/>
              <a:t>http://en.wikipedia.org/wiki/Operation_Moses</a:t>
            </a:r>
          </a:p>
          <a:p>
            <a:r>
              <a:rPr lang="it-CH" altLang="it-CH"/>
              <a:t>http://en.wikipedia.org/wiki/Operation_Magic_Carpet_(Yemen)</a:t>
            </a:r>
          </a:p>
          <a:p>
            <a:r>
              <a:rPr lang="it-CH" altLang="it-CH"/>
              <a:t>http://en.wikipedia.org/wiki/Operation_Yakhin</a:t>
            </a:r>
          </a:p>
          <a:p>
            <a:r>
              <a:rPr lang="it-CH" altLang="it-CH"/>
              <a:t>http://en.wikipedia.org/wiki/Falasha</a:t>
            </a:r>
          </a:p>
          <a:p>
            <a:endParaRPr lang="it-CH" altLang="it-CH"/>
          </a:p>
          <a:p>
            <a:endParaRPr lang="it-CH" altLang="it-CH"/>
          </a:p>
          <a:p>
            <a:endParaRPr lang="it-CH" altLang="it-CH"/>
          </a:p>
        </p:txBody>
      </p:sp>
      <p:sp>
        <p:nvSpPr>
          <p:cNvPr id="182276" name="Segnaposto numero diapositiva 3">
            <a:extLst>
              <a:ext uri="{FF2B5EF4-FFF2-40B4-BE49-F238E27FC236}">
                <a16:creationId xmlns:a16="http://schemas.microsoft.com/office/drawing/2014/main" id="{4F4DAFBF-9E99-9591-C4A8-ABAB1391AB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1B7BBC-6A27-4623-A85B-C1652C954432}" type="slidenum">
              <a:rPr lang="it-CH" altLang="en-US" smtClean="0"/>
              <a:pPr>
                <a:spcBef>
                  <a:spcPct val="0"/>
                </a:spcBef>
              </a:pPr>
              <a:t>31</a:t>
            </a:fld>
            <a:endParaRPr lang="it-CH"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egnaposto immagine diapositiva 1">
            <a:extLst>
              <a:ext uri="{FF2B5EF4-FFF2-40B4-BE49-F238E27FC236}">
                <a16:creationId xmlns:a16="http://schemas.microsoft.com/office/drawing/2014/main" id="{13AED016-12AE-5A2E-74D4-C303B1B6C8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Segnaposto note 2">
            <a:extLst>
              <a:ext uri="{FF2B5EF4-FFF2-40B4-BE49-F238E27FC236}">
                <a16:creationId xmlns:a16="http://schemas.microsoft.com/office/drawing/2014/main" id="{F8490B42-C3C1-88E5-A461-4791404AA4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84324" name="Segnaposto numero diapositiva 3">
            <a:extLst>
              <a:ext uri="{FF2B5EF4-FFF2-40B4-BE49-F238E27FC236}">
                <a16:creationId xmlns:a16="http://schemas.microsoft.com/office/drawing/2014/main" id="{0A173CD5-F41A-6F99-C9EC-5D4F9B258A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5D6B8E-D6F5-4F00-9E84-A05293C243FD}" type="slidenum">
              <a:rPr lang="it-CH" altLang="en-US" smtClean="0"/>
              <a:pPr>
                <a:spcBef>
                  <a:spcPct val="0"/>
                </a:spcBef>
              </a:pPr>
              <a:t>32</a:t>
            </a:fld>
            <a:endParaRPr lang="it-CH"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egnaposto immagine diapositiva 1">
            <a:extLst>
              <a:ext uri="{FF2B5EF4-FFF2-40B4-BE49-F238E27FC236}">
                <a16:creationId xmlns:a16="http://schemas.microsoft.com/office/drawing/2014/main" id="{D25C113A-4F56-AD1B-8987-A6AA2B849F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Segnaposto note 2">
            <a:extLst>
              <a:ext uri="{FF2B5EF4-FFF2-40B4-BE49-F238E27FC236}">
                <a16:creationId xmlns:a16="http://schemas.microsoft.com/office/drawing/2014/main" id="{3C56EE07-DE95-8308-F00E-5509D67CD3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http://en.wikipedia.org/wiki/Katamon</a:t>
            </a:r>
          </a:p>
          <a:p>
            <a:r>
              <a:rPr lang="it-CH" altLang="it-CH" dirty="0"/>
              <a:t>http://www.jpost.com/Opinion/Op-Ed-Contributors/The-plight-of-Palestinian-Christians</a:t>
            </a:r>
          </a:p>
          <a:p>
            <a:r>
              <a:rPr lang="it-CH" altLang="it-CH" dirty="0"/>
              <a:t>http://www.theheadlines.org/09/23-09-09.shtml</a:t>
            </a:r>
          </a:p>
          <a:p>
            <a:r>
              <a:rPr lang="it-CH" altLang="it-CH" dirty="0"/>
              <a:t>http://angryarab.blogspot.ch/2009/09/for-sale.html</a:t>
            </a:r>
          </a:p>
          <a:p>
            <a:r>
              <a:rPr lang="it-CH" altLang="it-CH" dirty="0"/>
              <a:t>http://www.palestineremembered.com/GeoPoints/Jerusalem_528/Article_12403.html</a:t>
            </a:r>
          </a:p>
          <a:p>
            <a:endParaRPr lang="it-CH" altLang="it-CH" dirty="0"/>
          </a:p>
          <a:p>
            <a:endParaRPr lang="it-CH" altLang="it-CH" dirty="0"/>
          </a:p>
          <a:p>
            <a:endParaRPr lang="it-CH" altLang="it-CH" dirty="0"/>
          </a:p>
          <a:p>
            <a:endParaRPr lang="it-CH" altLang="it-CH" dirty="0"/>
          </a:p>
        </p:txBody>
      </p:sp>
      <p:sp>
        <p:nvSpPr>
          <p:cNvPr id="186372" name="Segnaposto numero diapositiva 3">
            <a:extLst>
              <a:ext uri="{FF2B5EF4-FFF2-40B4-BE49-F238E27FC236}">
                <a16:creationId xmlns:a16="http://schemas.microsoft.com/office/drawing/2014/main" id="{C8C84E0E-33DD-D491-70D7-4927804B4E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7BDCC2-B1E7-428E-A30B-C2A4DB7FBBEC}" type="slidenum">
              <a:rPr lang="it-CH" altLang="en-US" smtClean="0"/>
              <a:pPr>
                <a:spcBef>
                  <a:spcPct val="0"/>
                </a:spcBef>
              </a:pPr>
              <a:t>33</a:t>
            </a:fld>
            <a:endParaRPr lang="it-CH"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egnaposto immagine diapositiva 1">
            <a:extLst>
              <a:ext uri="{FF2B5EF4-FFF2-40B4-BE49-F238E27FC236}">
                <a16:creationId xmlns:a16="http://schemas.microsoft.com/office/drawing/2014/main" id="{70B78B35-2D8E-DAE2-CD5B-C6AEBECB8F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Segnaposto note 2">
            <a:extLst>
              <a:ext uri="{FF2B5EF4-FFF2-40B4-BE49-F238E27FC236}">
                <a16:creationId xmlns:a16="http://schemas.microsoft.com/office/drawing/2014/main" id="{2CCF4F2C-1E0F-8575-B059-06EC659A15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http://www.unrwa.org/who-we-are?tid=86</a:t>
            </a:r>
          </a:p>
          <a:p>
            <a:r>
              <a:rPr lang="it-CH" altLang="it-CH"/>
              <a:t>Prima dell’UNRWA interveniva la Croce rossa internazionale. Inizialmente sono circa 55 i campi profughi per circa 850’000 rifugiati palestinesi, distribuiti in Cisgiordania, Gaza, Giordania, Libano, Siria, altri paesi del MO.</a:t>
            </a:r>
          </a:p>
          <a:p>
            <a:endParaRPr lang="it-CH" altLang="it-CH"/>
          </a:p>
          <a:p>
            <a:r>
              <a:rPr lang="it-CH" altLang="it-CH"/>
              <a:t>https://it.wikipedia.org/wiki/Agenzia_delle_Nazioni_Unite_per_il_Soccorso_e_l%27Occupazione</a:t>
            </a:r>
          </a:p>
          <a:p>
            <a:r>
              <a:rPr lang="it-CH" altLang="it-CH"/>
              <a:t>http://en.wikipedia.org/wiki/UNRWA</a:t>
            </a:r>
          </a:p>
          <a:p>
            <a:r>
              <a:rPr lang="it-CH" altLang="it-CH">
                <a:solidFill>
                  <a:srgbClr val="000000"/>
                </a:solidFill>
              </a:rPr>
              <a:t>http://www.unrwa.org/who-we-are?tid=86</a:t>
            </a:r>
          </a:p>
          <a:p>
            <a:endParaRPr lang="it-CH" altLang="it-CH"/>
          </a:p>
        </p:txBody>
      </p:sp>
      <p:sp>
        <p:nvSpPr>
          <p:cNvPr id="190468" name="Segnaposto numero diapositiva 3">
            <a:extLst>
              <a:ext uri="{FF2B5EF4-FFF2-40B4-BE49-F238E27FC236}">
                <a16:creationId xmlns:a16="http://schemas.microsoft.com/office/drawing/2014/main" id="{866BF668-9060-6CBB-9D4A-4E5860C9AD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616C71-5068-438C-A104-54E1AA9E6157}" type="slidenum">
              <a:rPr lang="it-CH" altLang="en-US" smtClean="0">
                <a:solidFill>
                  <a:srgbClr val="000000"/>
                </a:solidFill>
              </a:rPr>
              <a:pPr>
                <a:spcBef>
                  <a:spcPct val="0"/>
                </a:spcBef>
              </a:pPr>
              <a:t>34</a:t>
            </a:fld>
            <a:endParaRPr lang="it-CH"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immagine diapositiva 1">
            <a:extLst>
              <a:ext uri="{FF2B5EF4-FFF2-40B4-BE49-F238E27FC236}">
                <a16:creationId xmlns:a16="http://schemas.microsoft.com/office/drawing/2014/main" id="{13FF1A9A-246D-4FB8-C580-6E7D4A9642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Segnaposto note 2">
            <a:extLst>
              <a:ext uri="{FF2B5EF4-FFF2-40B4-BE49-F238E27FC236}">
                <a16:creationId xmlns:a16="http://schemas.microsoft.com/office/drawing/2014/main" id="{B42F43AA-5F71-0EC5-D678-3966D59449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https://it.wikipedia.org/wiki/Acri_(Israele)</a:t>
            </a:r>
          </a:p>
          <a:p>
            <a:r>
              <a:rPr lang="it-CH" altLang="it-CH"/>
              <a:t>https://it.wikipedia.org/wiki/Haifa</a:t>
            </a:r>
          </a:p>
          <a:p>
            <a:endParaRPr lang="it-CH" altLang="it-CH"/>
          </a:p>
        </p:txBody>
      </p:sp>
      <p:sp>
        <p:nvSpPr>
          <p:cNvPr id="96260" name="Segnaposto numero diapositiva 3">
            <a:extLst>
              <a:ext uri="{FF2B5EF4-FFF2-40B4-BE49-F238E27FC236}">
                <a16:creationId xmlns:a16="http://schemas.microsoft.com/office/drawing/2014/main" id="{B69461DC-6486-1C71-0747-007A7E3A2C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643A02-F382-46E5-B4B4-4D6827F686E0}" type="slidenum">
              <a:rPr lang="it-CH" altLang="en-US" smtClean="0"/>
              <a:pPr>
                <a:spcBef>
                  <a:spcPct val="0"/>
                </a:spcBef>
              </a:pPr>
              <a:t>4</a:t>
            </a:fld>
            <a:endParaRPr lang="it-CH"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07546FA2-F84D-469A-3252-260E347ADC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F16282-ED4C-48E4-8752-DDE93BEBA815}" type="slidenum">
              <a:rPr lang="it-IT" altLang="it-CH" smtClean="0">
                <a:solidFill>
                  <a:srgbClr val="000000"/>
                </a:solidFill>
                <a:latin typeface="Arial" panose="020B0604020202020204" pitchFamily="34" charset="0"/>
              </a:rPr>
              <a:pPr>
                <a:spcBef>
                  <a:spcPct val="0"/>
                </a:spcBef>
              </a:pPr>
              <a:t>35</a:t>
            </a:fld>
            <a:endParaRPr lang="it-IT" altLang="it-CH">
              <a:solidFill>
                <a:srgbClr val="000000"/>
              </a:solidFill>
              <a:latin typeface="Arial" panose="020B0604020202020204" pitchFamily="34" charset="0"/>
            </a:endParaRPr>
          </a:p>
        </p:txBody>
      </p:sp>
      <p:sp>
        <p:nvSpPr>
          <p:cNvPr id="192515" name="Rectangle 2">
            <a:extLst>
              <a:ext uri="{FF2B5EF4-FFF2-40B4-BE49-F238E27FC236}">
                <a16:creationId xmlns:a16="http://schemas.microsoft.com/office/drawing/2014/main" id="{6D471197-20F0-5AB5-43F2-0837DCFA64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Rectangle 3">
            <a:extLst>
              <a:ext uri="{FF2B5EF4-FFF2-40B4-BE49-F238E27FC236}">
                <a16:creationId xmlns:a16="http://schemas.microsoft.com/office/drawing/2014/main" id="{647DE7B7-02D0-2B92-678D-8E7745B3F4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Gli israeliani impedirono che Arafat fosse sepolto a Gerusalemme.</a:t>
            </a:r>
          </a:p>
          <a:p>
            <a:pPr eaLnBrk="1" hangingPunct="1">
              <a:spcBef>
                <a:spcPct val="0"/>
              </a:spcBef>
            </a:pPr>
            <a:r>
              <a:rPr lang="it-CH" altLang="it-CH"/>
              <a:t>Ricerche effettuate dopo la sua morte dimostrarono che Arafat fu avvelenato con polonio.</a:t>
            </a:r>
          </a:p>
          <a:p>
            <a:pPr eaLnBrk="1" hangingPunct="1">
              <a:spcBef>
                <a:spcPct val="0"/>
              </a:spcBef>
            </a:pPr>
            <a:endParaRPr lang="it-CH" altLang="it-CH"/>
          </a:p>
          <a:p>
            <a:pPr eaLnBrk="1" hangingPunct="1">
              <a:spcBef>
                <a:spcPct val="0"/>
              </a:spcBef>
            </a:pPr>
            <a:r>
              <a:rPr lang="it-CH" altLang="it-CH"/>
              <a:t>http://en.wikipedia.org/wiki/Yasser_Arafat</a:t>
            </a:r>
          </a:p>
          <a:p>
            <a:pPr eaLnBrk="1" hangingPunct="1">
              <a:spcBef>
                <a:spcPct val="0"/>
              </a:spcBef>
            </a:pPr>
            <a:r>
              <a:rPr lang="it-CH" altLang="it-CH"/>
              <a:t>http://www.newworldencyclopedia.org/entry/Yasser_Arafat</a:t>
            </a:r>
          </a:p>
          <a:p>
            <a:pPr eaLnBrk="1" hangingPunct="1">
              <a:spcBef>
                <a:spcPct val="0"/>
              </a:spcBef>
            </a:pPr>
            <a:r>
              <a:rPr lang="it-CH" altLang="it-CH"/>
              <a:t>http://it.wikipedia.org/wiki/Kefiah</a:t>
            </a:r>
          </a:p>
          <a:p>
            <a:pPr eaLnBrk="1" hangingPunct="1">
              <a:spcBef>
                <a:spcPct val="0"/>
              </a:spcBef>
            </a:pPr>
            <a:r>
              <a:rPr lang="it-CH" altLang="it-CH"/>
              <a:t>*</a:t>
            </a:r>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egnaposto immagine diapositiva 1">
            <a:extLst>
              <a:ext uri="{FF2B5EF4-FFF2-40B4-BE49-F238E27FC236}">
                <a16:creationId xmlns:a16="http://schemas.microsoft.com/office/drawing/2014/main" id="{7CDD32B5-EF58-84B5-2B3A-10F2EE4889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Segnaposto note 2">
            <a:extLst>
              <a:ext uri="{FF2B5EF4-FFF2-40B4-BE49-F238E27FC236}">
                <a16:creationId xmlns:a16="http://schemas.microsoft.com/office/drawing/2014/main" id="{9E086746-F780-87BE-A24F-575AA4B265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http://en.wikipedia.org/wiki/Six-Day_War</a:t>
            </a:r>
          </a:p>
          <a:p>
            <a:r>
              <a:rPr lang="it-CH" altLang="it-CH"/>
              <a:t>http://en.wikipedia.org/wiki/Controversies_relating_to_the_Six-Day_War</a:t>
            </a:r>
          </a:p>
          <a:p>
            <a:r>
              <a:rPr lang="it-CH" altLang="it-CH"/>
              <a:t>http://en.wikipedia.org/wiki/USS_Liberty_incident </a:t>
            </a:r>
          </a:p>
        </p:txBody>
      </p:sp>
      <p:sp>
        <p:nvSpPr>
          <p:cNvPr id="198660" name="Segnaposto numero diapositiva 3">
            <a:extLst>
              <a:ext uri="{FF2B5EF4-FFF2-40B4-BE49-F238E27FC236}">
                <a16:creationId xmlns:a16="http://schemas.microsoft.com/office/drawing/2014/main" id="{6E01B1A9-D4AF-F469-8304-CB1260114D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96C7A0-0E7A-4F24-A64E-70C40CF6F324}" type="slidenum">
              <a:rPr lang="it-CH" altLang="en-US" smtClean="0"/>
              <a:pPr>
                <a:spcBef>
                  <a:spcPct val="0"/>
                </a:spcBef>
              </a:pPr>
              <a:t>36</a:t>
            </a:fld>
            <a:endParaRPr lang="it-CH"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egnaposto immagine diapositiva 1">
            <a:extLst>
              <a:ext uri="{FF2B5EF4-FFF2-40B4-BE49-F238E27FC236}">
                <a16:creationId xmlns:a16="http://schemas.microsoft.com/office/drawing/2014/main" id="{90B911E9-CAC3-949B-4B21-5DA6BE7985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Segnaposto note 2">
            <a:extLst>
              <a:ext uri="{FF2B5EF4-FFF2-40B4-BE49-F238E27FC236}">
                <a16:creationId xmlns:a16="http://schemas.microsoft.com/office/drawing/2014/main" id="{7C81F0F8-B97A-ECE3-1D70-A839F71112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https://electronicintifada.net/content/how-global-real-estate-giant-remax-profits-stolen-palestinian-land/14765</a:t>
            </a:r>
          </a:p>
          <a:p>
            <a:endParaRPr lang="it-CH" altLang="it-CH"/>
          </a:p>
          <a:p>
            <a:r>
              <a:rPr lang="it-CH" altLang="it-CH"/>
              <a:t>https://www.hrw.org/report/2018/05/29/bankrolling-abuse/israeli-banks-west-bank-settlements</a:t>
            </a:r>
          </a:p>
          <a:p>
            <a:endParaRPr lang="it-CH" altLang="it-CH"/>
          </a:p>
          <a:p>
            <a:r>
              <a:rPr lang="it-CH" altLang="it-CH"/>
              <a:t>Http://en.wikipedia.org/wiki/Israel_settlements</a:t>
            </a:r>
          </a:p>
          <a:p>
            <a:r>
              <a:rPr lang="it-CH" altLang="it-CH"/>
              <a:t>https://en.wikipedia.org/wiki/Israeli_outpost</a:t>
            </a:r>
          </a:p>
          <a:p>
            <a:endParaRPr lang="it-CH" altLang="it-CH"/>
          </a:p>
        </p:txBody>
      </p:sp>
      <p:sp>
        <p:nvSpPr>
          <p:cNvPr id="210948" name="Segnaposto numero diapositiva 3">
            <a:extLst>
              <a:ext uri="{FF2B5EF4-FFF2-40B4-BE49-F238E27FC236}">
                <a16:creationId xmlns:a16="http://schemas.microsoft.com/office/drawing/2014/main" id="{E0B12FD2-4F97-20AC-AA52-01BB12E5C7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08C328-DE46-4289-AA6D-17DF7A061717}" type="slidenum">
              <a:rPr lang="it-CH" altLang="en-US" smtClean="0"/>
              <a:pPr>
                <a:spcBef>
                  <a:spcPct val="0"/>
                </a:spcBef>
              </a:pPr>
              <a:t>37</a:t>
            </a:fld>
            <a:endParaRPr lang="it-CH"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egnaposto immagine diapositiva 1">
            <a:extLst>
              <a:ext uri="{FF2B5EF4-FFF2-40B4-BE49-F238E27FC236}">
                <a16:creationId xmlns:a16="http://schemas.microsoft.com/office/drawing/2014/main" id="{05C9BF24-0940-2080-96C7-A93D5A3409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Segnaposto note 2">
            <a:extLst>
              <a:ext uri="{FF2B5EF4-FFF2-40B4-BE49-F238E27FC236}">
                <a16:creationId xmlns:a16="http://schemas.microsoft.com/office/drawing/2014/main" id="{D3B46B57-3FD5-4BCC-C8E2-47ECD492FD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http://en.wikipedia.org/wiki/Israeli_West_Bank_barrier</a:t>
            </a:r>
          </a:p>
        </p:txBody>
      </p:sp>
      <p:sp>
        <p:nvSpPr>
          <p:cNvPr id="216068" name="Segnaposto numero diapositiva 3">
            <a:extLst>
              <a:ext uri="{FF2B5EF4-FFF2-40B4-BE49-F238E27FC236}">
                <a16:creationId xmlns:a16="http://schemas.microsoft.com/office/drawing/2014/main" id="{4B623296-2CCD-0CE0-E918-7275629E42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D81C30-B96F-4C0D-AE37-82BDB66C4AC5}" type="slidenum">
              <a:rPr lang="it-CH" altLang="en-US" smtClean="0"/>
              <a:pPr>
                <a:spcBef>
                  <a:spcPct val="0"/>
                </a:spcBef>
              </a:pPr>
              <a:t>39</a:t>
            </a:fld>
            <a:endParaRPr lang="it-CH"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AC5B8F31-1F7F-1669-56C5-3841000112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1B89B8-A4F9-4C16-8505-EDC1F336E04D}" type="slidenum">
              <a:rPr lang="it-IT" altLang="it-CH" smtClean="0">
                <a:solidFill>
                  <a:srgbClr val="000000"/>
                </a:solidFill>
                <a:latin typeface="Arial" panose="020B0604020202020204" pitchFamily="34" charset="0"/>
              </a:rPr>
              <a:pPr>
                <a:spcBef>
                  <a:spcPct val="0"/>
                </a:spcBef>
              </a:pPr>
              <a:t>40</a:t>
            </a:fld>
            <a:endParaRPr lang="it-IT" altLang="it-CH">
              <a:solidFill>
                <a:srgbClr val="000000"/>
              </a:solidFill>
              <a:latin typeface="Arial" panose="020B0604020202020204" pitchFamily="34" charset="0"/>
            </a:endParaRPr>
          </a:p>
        </p:txBody>
      </p:sp>
      <p:sp>
        <p:nvSpPr>
          <p:cNvPr id="218115" name="Rectangle 2">
            <a:extLst>
              <a:ext uri="{FF2B5EF4-FFF2-40B4-BE49-F238E27FC236}">
                <a16:creationId xmlns:a16="http://schemas.microsoft.com/office/drawing/2014/main" id="{FFB9BA17-F6CC-EB8A-2CCE-36E3080431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6" name="Rectangle 3">
            <a:extLst>
              <a:ext uri="{FF2B5EF4-FFF2-40B4-BE49-F238E27FC236}">
                <a16:creationId xmlns:a16="http://schemas.microsoft.com/office/drawing/2014/main" id="{FBFA2F4C-2AC8-B9A3-79A9-968882529B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Per i palestinesi in attesa non ci sono nè acqua nè servizi di sorta.</a:t>
            </a:r>
          </a:p>
          <a:p>
            <a:pPr eaLnBrk="1" hangingPunct="1">
              <a:spcBef>
                <a:spcPct val="0"/>
              </a:spcBef>
            </a:pPr>
            <a:r>
              <a:rPr lang="it-CH" altLang="it-CH"/>
              <a:t>Questo è voluto sia per umiliare i palestinesi, sia affinchè i soldati israeliani abbiano la sensazione di aver a che fare piuttosto con animali che con esseri umani.</a:t>
            </a:r>
          </a:p>
          <a:p>
            <a:pPr eaLnBrk="1" hangingPunct="1">
              <a:spcBef>
                <a:spcPct val="0"/>
              </a:spcBef>
            </a:pPr>
            <a:r>
              <a:rPr lang="it-CH" altLang="it-CH"/>
              <a:t> </a:t>
            </a:r>
          </a:p>
          <a:p>
            <a:pPr eaLnBrk="1" hangingPunct="1">
              <a:spcBef>
                <a:spcPct val="0"/>
              </a:spcBef>
            </a:pPr>
            <a:r>
              <a:rPr lang="it-CH" altLang="it-CH"/>
              <a:t>http://www.youtube.com/watch?v=DOBQLRCxQnk&amp;feature=related</a:t>
            </a:r>
          </a:p>
          <a:p>
            <a:pPr eaLnBrk="1" hangingPunct="1">
              <a:spcBef>
                <a:spcPct val="0"/>
              </a:spcBef>
            </a:pPr>
            <a:r>
              <a:rPr lang="it-CH" altLang="it-CH"/>
              <a:t>http://en.wikipedia.org/wiki/Qalandia</a:t>
            </a:r>
          </a:p>
          <a:p>
            <a:pPr eaLnBrk="1" hangingPunct="1">
              <a:spcBef>
                <a:spcPct val="0"/>
              </a:spcBef>
            </a:pPr>
            <a:r>
              <a:rPr lang="it-CH" altLang="it-CH"/>
              <a:t>http://en.wikipedia.org/wiki/Israeli_checkpoint</a:t>
            </a:r>
          </a:p>
          <a:p>
            <a:pPr eaLnBrk="1" hangingPunct="1">
              <a:spcBef>
                <a:spcPct val="0"/>
              </a:spcBef>
            </a:pPr>
            <a:r>
              <a:rPr lang="it-CH" altLang="it-CH"/>
              <a:t>http://plateforme-palestine.org/Liberte-de-circulation,4107</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egnaposto immagine diapositiva 1">
            <a:extLst>
              <a:ext uri="{FF2B5EF4-FFF2-40B4-BE49-F238E27FC236}">
                <a16:creationId xmlns:a16="http://schemas.microsoft.com/office/drawing/2014/main" id="{6B9203D6-607F-23E6-F11D-07856A545C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Segnaposto note 2">
            <a:extLst>
              <a:ext uri="{FF2B5EF4-FFF2-40B4-BE49-F238E27FC236}">
                <a16:creationId xmlns:a16="http://schemas.microsoft.com/office/drawing/2014/main" id="{A5E4520A-6931-9FAD-5373-E8DA8FA3EA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http://en.wikipedia.org/wiki/Israeli_Prison_Service</a:t>
            </a:r>
          </a:p>
          <a:p>
            <a:r>
              <a:rPr lang="it-CH" altLang="it-CH"/>
              <a:t>http://en.wikipedia.org/wiki/Camp_1391</a:t>
            </a:r>
          </a:p>
        </p:txBody>
      </p:sp>
      <p:sp>
        <p:nvSpPr>
          <p:cNvPr id="224260" name="Segnaposto numero diapositiva 3">
            <a:extLst>
              <a:ext uri="{FF2B5EF4-FFF2-40B4-BE49-F238E27FC236}">
                <a16:creationId xmlns:a16="http://schemas.microsoft.com/office/drawing/2014/main" id="{6CF7AF1C-265D-B4BB-438D-C9B7AD5C5B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00B6DF-E2B1-44E2-9037-4D3A871554E3}" type="slidenum">
              <a:rPr lang="it-CH" altLang="en-US" smtClean="0"/>
              <a:pPr>
                <a:spcBef>
                  <a:spcPct val="0"/>
                </a:spcBef>
              </a:pPr>
              <a:t>41</a:t>
            </a:fld>
            <a:endParaRPr lang="it-CH"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egnaposto immagine diapositiva 1">
            <a:extLst>
              <a:ext uri="{FF2B5EF4-FFF2-40B4-BE49-F238E27FC236}">
                <a16:creationId xmlns:a16="http://schemas.microsoft.com/office/drawing/2014/main" id="{4807DEC6-0D4D-1C9F-F25D-19665CD4A3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Segnaposto note 2">
            <a:extLst>
              <a:ext uri="{FF2B5EF4-FFF2-40B4-BE49-F238E27FC236}">
                <a16:creationId xmlns:a16="http://schemas.microsoft.com/office/drawing/2014/main" id="{8253C4E2-DDEE-E118-E159-718244D966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22212" name="Segnaposto numero diapositiva 3">
            <a:extLst>
              <a:ext uri="{FF2B5EF4-FFF2-40B4-BE49-F238E27FC236}">
                <a16:creationId xmlns:a16="http://schemas.microsoft.com/office/drawing/2014/main" id="{A42C9036-74ED-858A-2BD7-434848F3BE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DB1DBA-20D7-4559-86C1-A18B57F3E4E1}" type="slidenum">
              <a:rPr lang="it-CH" altLang="en-US" smtClean="0"/>
              <a:pPr>
                <a:spcBef>
                  <a:spcPct val="0"/>
                </a:spcBef>
              </a:pPr>
              <a:t>42</a:t>
            </a:fld>
            <a:endParaRPr lang="it-CH"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a:t>Gli</a:t>
            </a:r>
            <a:r>
              <a:rPr lang="en-US" dirty="0"/>
              <a:t> </a:t>
            </a:r>
            <a:r>
              <a:rPr lang="en-US" dirty="0" err="1"/>
              <a:t>israeliani</a:t>
            </a:r>
            <a:r>
              <a:rPr lang="en-US" dirty="0"/>
              <a:t> </a:t>
            </a:r>
            <a:r>
              <a:rPr lang="en-US" dirty="0" err="1"/>
              <a:t>controllano</a:t>
            </a:r>
            <a:r>
              <a:rPr lang="en-US" dirty="0"/>
              <a:t> le </a:t>
            </a:r>
            <a:r>
              <a:rPr lang="en-US" dirty="0" err="1"/>
              <a:t>seguenti</a:t>
            </a:r>
            <a:r>
              <a:rPr lang="en-US" dirty="0"/>
              <a:t> </a:t>
            </a:r>
            <a:r>
              <a:rPr lang="en-US" dirty="0" err="1"/>
              <a:t>infrastrutture</a:t>
            </a:r>
            <a:r>
              <a:rPr lang="en-US" dirty="0"/>
              <a:t> </a:t>
            </a:r>
            <a:r>
              <a:rPr lang="en-US" dirty="0" err="1"/>
              <a:t>dei</a:t>
            </a:r>
            <a:r>
              <a:rPr lang="en-US" dirty="0"/>
              <a:t> palestinesi:</a:t>
            </a:r>
          </a:p>
          <a:p>
            <a:endParaRPr lang="en-US" dirty="0"/>
          </a:p>
          <a:p>
            <a:r>
              <a:rPr lang="en-US" dirty="0" err="1"/>
              <a:t>Anagrafe</a:t>
            </a:r>
            <a:r>
              <a:rPr lang="en-US" dirty="0"/>
              <a:t>, </a:t>
            </a:r>
            <a:r>
              <a:rPr lang="en-US" dirty="0" err="1"/>
              <a:t>Documenti</a:t>
            </a:r>
            <a:r>
              <a:rPr lang="en-US" dirty="0"/>
              <a:t> di </a:t>
            </a:r>
            <a:r>
              <a:rPr lang="en-US" dirty="0" err="1"/>
              <a:t>identità</a:t>
            </a:r>
            <a:r>
              <a:rPr lang="en-US" dirty="0"/>
              <a:t>, </a:t>
            </a:r>
            <a:r>
              <a:rPr lang="en-US" dirty="0" err="1"/>
              <a:t>Permessi</a:t>
            </a:r>
            <a:r>
              <a:rPr lang="en-US" dirty="0"/>
              <a:t> di </a:t>
            </a:r>
            <a:r>
              <a:rPr lang="en-US" dirty="0" err="1"/>
              <a:t>ogni</a:t>
            </a:r>
            <a:r>
              <a:rPr lang="en-US" dirty="0"/>
              <a:t> </a:t>
            </a:r>
            <a:r>
              <a:rPr lang="en-US" dirty="0" err="1"/>
              <a:t>genere</a:t>
            </a:r>
            <a:endParaRPr lang="en-US" dirty="0"/>
          </a:p>
          <a:p>
            <a:r>
              <a:rPr lang="en-US" dirty="0" err="1"/>
              <a:t>Acqua</a:t>
            </a:r>
            <a:r>
              <a:rPr lang="en-US" dirty="0"/>
              <a:t> potabile,</a:t>
            </a:r>
          </a:p>
          <a:p>
            <a:r>
              <a:rPr lang="en-US" dirty="0" err="1"/>
              <a:t>Telefono</a:t>
            </a:r>
            <a:endParaRPr lang="en-US" dirty="0"/>
          </a:p>
          <a:p>
            <a:r>
              <a:rPr lang="en-US" dirty="0"/>
              <a:t>Catasto,</a:t>
            </a:r>
          </a:p>
          <a:p>
            <a:r>
              <a:rPr lang="en-US" dirty="0" err="1"/>
              <a:t>Incasso</a:t>
            </a:r>
            <a:r>
              <a:rPr lang="en-US" dirty="0"/>
              <a:t> IVA import e export</a:t>
            </a:r>
          </a:p>
          <a:p>
            <a:r>
              <a:rPr lang="en-US" dirty="0" err="1"/>
              <a:t>Energia</a:t>
            </a:r>
            <a:r>
              <a:rPr lang="en-US" dirty="0"/>
              <a:t> </a:t>
            </a:r>
            <a:r>
              <a:rPr lang="en-US" dirty="0" err="1"/>
              <a:t>elettrica</a:t>
            </a:r>
            <a:endParaRPr lang="en-US" dirty="0"/>
          </a:p>
          <a:p>
            <a:r>
              <a:rPr lang="en-US" dirty="0" err="1"/>
              <a:t>Dogane</a:t>
            </a:r>
            <a:endParaRPr lang="en-US" dirty="0"/>
          </a:p>
          <a:p>
            <a:r>
              <a:rPr lang="en-US" dirty="0"/>
              <a:t>Checkpoints</a:t>
            </a:r>
          </a:p>
          <a:p>
            <a:r>
              <a:rPr lang="en-US" dirty="0" err="1"/>
              <a:t>Permessi</a:t>
            </a:r>
            <a:r>
              <a:rPr lang="en-US" dirty="0"/>
              <a:t> di </a:t>
            </a:r>
            <a:r>
              <a:rPr lang="en-US" dirty="0" err="1"/>
              <a:t>ogni</a:t>
            </a:r>
            <a:r>
              <a:rPr lang="en-US" dirty="0"/>
              <a:t> </a:t>
            </a:r>
            <a:r>
              <a:rPr lang="en-US" dirty="0" err="1"/>
              <a:t>genere</a:t>
            </a:r>
            <a:endParaRPr lang="en-US" dirty="0"/>
          </a:p>
          <a:p>
            <a:r>
              <a:rPr lang="en-US" dirty="0" err="1"/>
              <a:t>Licenze</a:t>
            </a:r>
            <a:r>
              <a:rPr lang="en-US" dirty="0"/>
              <a:t> </a:t>
            </a:r>
            <a:r>
              <a:rPr lang="en-US" dirty="0" err="1"/>
              <a:t>costruzione</a:t>
            </a:r>
            <a:r>
              <a:rPr lang="en-US" dirty="0"/>
              <a:t> zone B e C</a:t>
            </a:r>
          </a:p>
          <a:p>
            <a:r>
              <a:rPr lang="en-US" dirty="0"/>
              <a:t>Libri di testo </a:t>
            </a:r>
            <a:r>
              <a:rPr lang="en-US" dirty="0" err="1"/>
              <a:t>scolastici</a:t>
            </a:r>
            <a:endParaRPr lang="en-US" dirty="0"/>
          </a:p>
        </p:txBody>
      </p:sp>
      <p:sp>
        <p:nvSpPr>
          <p:cNvPr id="4" name="Segnaposto numero diapositiva 3"/>
          <p:cNvSpPr>
            <a:spLocks noGrp="1"/>
          </p:cNvSpPr>
          <p:nvPr>
            <p:ph type="sldNum" sz="quarter" idx="5"/>
          </p:nvPr>
        </p:nvSpPr>
        <p:spPr/>
        <p:txBody>
          <a:bodyPr/>
          <a:lstStyle/>
          <a:p>
            <a:pPr>
              <a:defRPr/>
            </a:pPr>
            <a:fld id="{EACEA7AA-8DE8-4107-B760-4D0D04200B13}" type="slidenum">
              <a:rPr lang="it-CH" altLang="en-US" smtClean="0"/>
              <a:pPr>
                <a:defRPr/>
              </a:pPr>
              <a:t>43</a:t>
            </a:fld>
            <a:endParaRPr lang="it-CH" altLang="en-US"/>
          </a:p>
        </p:txBody>
      </p:sp>
    </p:spTree>
    <p:extLst>
      <p:ext uri="{BB962C8B-B14F-4D97-AF65-F5344CB8AC3E}">
        <p14:creationId xmlns:p14="http://schemas.microsoft.com/office/powerpoint/2010/main" val="29314915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egnaposto immagine diapositiva 1">
            <a:extLst>
              <a:ext uri="{FF2B5EF4-FFF2-40B4-BE49-F238E27FC236}">
                <a16:creationId xmlns:a16="http://schemas.microsoft.com/office/drawing/2014/main" id="{0552ED8D-1867-B025-B250-F3E9636E39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Segnaposto note 2">
            <a:extLst>
              <a:ext uri="{FF2B5EF4-FFF2-40B4-BE49-F238E27FC236}">
                <a16:creationId xmlns:a16="http://schemas.microsoft.com/office/drawing/2014/main" id="{BA377558-85C0-AEF4-DF2B-53FA3904C5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Sin dal 1948 la distruzione dei pozzi e delle sorgenti acquifere dei palestinesi è stata sistematica.</a:t>
            </a:r>
          </a:p>
          <a:p>
            <a:pPr eaLnBrk="1" hangingPunct="1">
              <a:spcBef>
                <a:spcPct val="0"/>
              </a:spcBef>
            </a:pPr>
            <a:r>
              <a:rPr lang="it-CH" altLang="it-CH"/>
              <a:t>Nel 1948 vi fu pure un caso di avvelenamento dei pozzi di Akko da parte dei sionisti. Dato che morirono pure dei soldati inglesi i due responsabili furono fucilati.</a:t>
            </a:r>
          </a:p>
        </p:txBody>
      </p:sp>
      <p:sp>
        <p:nvSpPr>
          <p:cNvPr id="245764" name="Segnaposto numero diapositiva 3">
            <a:extLst>
              <a:ext uri="{FF2B5EF4-FFF2-40B4-BE49-F238E27FC236}">
                <a16:creationId xmlns:a16="http://schemas.microsoft.com/office/drawing/2014/main" id="{C82C9ABD-BC76-2CDB-E041-9EE532A7CF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311523-C910-44C3-AB5E-9D8B9C4D1023}" type="slidenum">
              <a:rPr lang="it-IT" altLang="it-CH" smtClean="0">
                <a:solidFill>
                  <a:srgbClr val="000000"/>
                </a:solidFill>
                <a:latin typeface="Arial" panose="020B0604020202020204" pitchFamily="34" charset="0"/>
              </a:rPr>
              <a:pPr>
                <a:spcBef>
                  <a:spcPct val="0"/>
                </a:spcBef>
              </a:pPr>
              <a:t>45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egnaposto immagine diapositiva 1">
            <a:extLst>
              <a:ext uri="{FF2B5EF4-FFF2-40B4-BE49-F238E27FC236}">
                <a16:creationId xmlns:a16="http://schemas.microsoft.com/office/drawing/2014/main" id="{F0F02AAB-614B-1A4B-5B00-902434166D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Segnaposto note 2">
            <a:extLst>
              <a:ext uri="{FF2B5EF4-FFF2-40B4-BE49-F238E27FC236}">
                <a16:creationId xmlns:a16="http://schemas.microsoft.com/office/drawing/2014/main" id="{633D90CC-4CE5-7B9D-FE20-A1EDE34D7D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26308" name="Segnaposto numero diapositiva 3">
            <a:extLst>
              <a:ext uri="{FF2B5EF4-FFF2-40B4-BE49-F238E27FC236}">
                <a16:creationId xmlns:a16="http://schemas.microsoft.com/office/drawing/2014/main" id="{09C8773C-72E2-F05E-214F-1B1B80B18F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4D6FB2-4FBE-4552-9BB5-593AC328B99C}" type="slidenum">
              <a:rPr lang="it-CH" altLang="en-US" smtClean="0"/>
              <a:pPr>
                <a:spcBef>
                  <a:spcPct val="0"/>
                </a:spcBef>
              </a:pPr>
              <a:t>46</a:t>
            </a:fld>
            <a:endParaRPr lang="it-CH"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egnaposto immagine diapositiva 1">
            <a:extLst>
              <a:ext uri="{FF2B5EF4-FFF2-40B4-BE49-F238E27FC236}">
                <a16:creationId xmlns:a16="http://schemas.microsoft.com/office/drawing/2014/main" id="{5C3B8191-51AB-6154-1521-5F633BBB3C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Segnaposto note 2">
            <a:extLst>
              <a:ext uri="{FF2B5EF4-FFF2-40B4-BE49-F238E27FC236}">
                <a16:creationId xmlns:a16="http://schemas.microsoft.com/office/drawing/2014/main" id="{023476FF-FC2C-9D03-68C2-DA7C368D52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98308" name="Segnaposto numero diapositiva 3">
            <a:extLst>
              <a:ext uri="{FF2B5EF4-FFF2-40B4-BE49-F238E27FC236}">
                <a16:creationId xmlns:a16="http://schemas.microsoft.com/office/drawing/2014/main" id="{0CD53538-3055-7320-C8E0-559814992F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1A212B-EAE8-4ACF-88FB-A0CB116416B2}" type="slidenum">
              <a:rPr lang="it-CH" altLang="en-US" smtClean="0"/>
              <a:pPr>
                <a:spcBef>
                  <a:spcPct val="0"/>
                </a:spcBef>
              </a:pPr>
              <a:t>5</a:t>
            </a:fld>
            <a:endParaRPr lang="it-CH"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egnaposto immagine diapositiva 1">
            <a:extLst>
              <a:ext uri="{FF2B5EF4-FFF2-40B4-BE49-F238E27FC236}">
                <a16:creationId xmlns:a16="http://schemas.microsoft.com/office/drawing/2014/main" id="{B0510BE8-C486-46D1-A12C-DC27049514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Segnaposto note 2">
            <a:extLst>
              <a:ext uri="{FF2B5EF4-FFF2-40B4-BE49-F238E27FC236}">
                <a16:creationId xmlns:a16="http://schemas.microsoft.com/office/drawing/2014/main" id="{835867A3-1ADC-C905-32BD-1BFD04FFC9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http://www.theaustralian.com.au/news/world/new-demolitions-in-jerusalem-may-leave-15000-palestinians-homeless/story-e6frg6so-1226751596463?nk=61cf2e6bc840d8755eabbd5cf001ab8d</a:t>
            </a:r>
          </a:p>
        </p:txBody>
      </p:sp>
      <p:sp>
        <p:nvSpPr>
          <p:cNvPr id="231428" name="Segnaposto numero diapositiva 3">
            <a:extLst>
              <a:ext uri="{FF2B5EF4-FFF2-40B4-BE49-F238E27FC236}">
                <a16:creationId xmlns:a16="http://schemas.microsoft.com/office/drawing/2014/main" id="{50EAEAB1-A472-C424-1CC7-4F31BA8FDB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65C95F-F8EC-4BB1-A90E-CE347D05B4AE}" type="slidenum">
              <a:rPr lang="it-CH" altLang="en-US" smtClean="0">
                <a:solidFill>
                  <a:srgbClr val="000000"/>
                </a:solidFill>
              </a:rPr>
              <a:pPr>
                <a:spcBef>
                  <a:spcPct val="0"/>
                </a:spcBef>
              </a:pPr>
              <a:t>47</a:t>
            </a:fld>
            <a:endParaRPr lang="it-CH" alt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egnaposto immagine diapositiva 1">
            <a:extLst>
              <a:ext uri="{FF2B5EF4-FFF2-40B4-BE49-F238E27FC236}">
                <a16:creationId xmlns:a16="http://schemas.microsoft.com/office/drawing/2014/main" id="{F68F0330-9964-7F5B-FD5E-6DEAE34ED9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Segnaposto note 2">
            <a:extLst>
              <a:ext uri="{FF2B5EF4-FFF2-40B4-BE49-F238E27FC236}">
                <a16:creationId xmlns:a16="http://schemas.microsoft.com/office/drawing/2014/main" id="{85DF16EF-1E9E-FBD4-7B7C-E3C67541C3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https://ceobs.org/new-study-on-infrastructure-damage-in-gaza-and-the-west-bank/</a:t>
            </a:r>
          </a:p>
          <a:p>
            <a:endParaRPr lang="en-US" altLang="en-US"/>
          </a:p>
        </p:txBody>
      </p:sp>
      <p:sp>
        <p:nvSpPr>
          <p:cNvPr id="228356" name="Segnaposto numero diapositiva 3">
            <a:extLst>
              <a:ext uri="{FF2B5EF4-FFF2-40B4-BE49-F238E27FC236}">
                <a16:creationId xmlns:a16="http://schemas.microsoft.com/office/drawing/2014/main" id="{0FC9A630-5E7D-7920-F9EA-5BE4999B37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6300DE-A7E2-4E63-8B99-840445A5D053}" type="slidenum">
              <a:rPr lang="it-CH" altLang="en-US" smtClean="0">
                <a:latin typeface="Calibri" panose="020F0502020204030204" pitchFamily="34" charset="0"/>
              </a:rPr>
              <a:pPr/>
              <a:t>48</a:t>
            </a:fld>
            <a:endParaRPr lang="it-CH" altLang="en-US">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egnaposto immagine diapositiva 1">
            <a:extLst>
              <a:ext uri="{FF2B5EF4-FFF2-40B4-BE49-F238E27FC236}">
                <a16:creationId xmlns:a16="http://schemas.microsoft.com/office/drawing/2014/main" id="{1E4C1458-E46C-698D-3D45-DB77599D6A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Segnaposto note 2">
            <a:extLst>
              <a:ext uri="{FF2B5EF4-FFF2-40B4-BE49-F238E27FC236}">
                <a16:creationId xmlns:a16="http://schemas.microsoft.com/office/drawing/2014/main" id="{55197B46-F372-BA9C-1C7A-C991F399AA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Per giustificare e legalizzare la confisca di terre e proprietà palestinesi gli israeliani hanno inventato la legge sugli assenti secondo cui ogni proprietà di una persona assente diventa proprietà dello stato e viene confiscata.</a:t>
            </a:r>
          </a:p>
          <a:p>
            <a:r>
              <a:rPr lang="it-CH" altLang="it-CH"/>
              <a:t>Gli israeliani hanno altresì riattivato una vecchia legge del periodo ottomano che definiva le terre «marginali» incolte «proprietà dello stato» per cui ogni terra non coltivata viene definita «marginale» e confiscata. Conseguentemente spesso e volentieri ai palestinesi viene impedito di accedere alle proprie terre che rimangono incolte e conseguentemente definite «marginali» e confiscate.</a:t>
            </a:r>
          </a:p>
          <a:p>
            <a:r>
              <a:rPr lang="it-CH" altLang="it-CH"/>
              <a:t>Le terre palestinesi vengono confiscate anche per «motivi di sicurezza», per «motivi urbanistici» (per ingrandire le colonie, per costruire il muro, strade, parchi, infrastrutture, ecc. riservati agli israeliani), per «motivi archeologici»…oppure anche senza giustificazione alcuna ma semplicemente per ampliare le colonie israeliane, ecc. ecc.</a:t>
            </a:r>
          </a:p>
          <a:p>
            <a:r>
              <a:rPr lang="it-CH" altLang="it-CH"/>
              <a:t>In settembre 2014 nella zona di Betlemme Israele ha confiscato senza giustificazione alcuna 4 Km2 di terra palestinese.</a:t>
            </a:r>
          </a:p>
          <a:p>
            <a:r>
              <a:rPr lang="it-CH" altLang="it-CH"/>
              <a:t>Israele non riconosce i certificati di proprietà dei Palestinesi</a:t>
            </a:r>
          </a:p>
          <a:p>
            <a:endParaRPr lang="it-CH" altLang="it-CH"/>
          </a:p>
          <a:p>
            <a:r>
              <a:rPr lang="it-CH" altLang="it-CH"/>
              <a:t>http://www.youtube.com/watch?v=ey_oP2Goef4</a:t>
            </a:r>
          </a:p>
          <a:p>
            <a:r>
              <a:rPr lang="it-CH" altLang="it-CH"/>
              <a:t>http://en.wikipedia.org/wiki/Baqa%27a_Valley#Land_confiscation_and_settlement_expansion</a:t>
            </a:r>
          </a:p>
          <a:p>
            <a:r>
              <a:rPr lang="it-CH" altLang="it-CH"/>
              <a:t>http://en.wikipedia.org/wiki/Ein_Yabrud#Land_confiscation</a:t>
            </a:r>
          </a:p>
          <a:p>
            <a:r>
              <a:rPr lang="it-CH" altLang="it-CH"/>
              <a:t>http://en.wikipedia.org/wiki/Israeli_land_and_property_laws</a:t>
            </a:r>
          </a:p>
          <a:p>
            <a:r>
              <a:rPr lang="it-CH" altLang="it-CH"/>
              <a:t>http://en.wikipedia.org/wiki/Palestinian_land_laws</a:t>
            </a:r>
          </a:p>
          <a:p>
            <a:r>
              <a:rPr lang="it-CH" altLang="it-CH"/>
              <a:t>http://en.wikipedia.org/wiki/Absentees%27_Property_Laws#The_.27Absentees_Property_Law.27</a:t>
            </a:r>
          </a:p>
          <a:p>
            <a:r>
              <a:rPr lang="it-CH" altLang="it-CH"/>
              <a:t>http://www.aljazeera.com/indepth/opinion/2012/04/201242517713418510.html</a:t>
            </a:r>
          </a:p>
          <a:p>
            <a:r>
              <a:rPr lang="it-CH" altLang="it-CH"/>
              <a:t>http://www.youtube.com/watch?v=ey_oP2Goef4</a:t>
            </a:r>
          </a:p>
          <a:p>
            <a:endParaRPr lang="it-CH" altLang="it-CH"/>
          </a:p>
          <a:p>
            <a:endParaRPr lang="it-CH" altLang="it-CH"/>
          </a:p>
          <a:p>
            <a:endParaRPr lang="it-CH" altLang="it-CH"/>
          </a:p>
          <a:p>
            <a:endParaRPr lang="it-CH" altLang="it-CH"/>
          </a:p>
          <a:p>
            <a:endParaRPr lang="it-CH" altLang="it-CH"/>
          </a:p>
        </p:txBody>
      </p:sp>
      <p:sp>
        <p:nvSpPr>
          <p:cNvPr id="233476" name="Segnaposto numero diapositiva 3">
            <a:extLst>
              <a:ext uri="{FF2B5EF4-FFF2-40B4-BE49-F238E27FC236}">
                <a16:creationId xmlns:a16="http://schemas.microsoft.com/office/drawing/2014/main" id="{E5D12767-B029-EEAF-5B5D-1BEE299878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EFC88B-F5D9-4FD5-8393-55251CA4F69B}" type="slidenum">
              <a:rPr lang="it-CH" altLang="en-US" smtClean="0"/>
              <a:pPr>
                <a:spcBef>
                  <a:spcPct val="0"/>
                </a:spcBef>
              </a:pPr>
              <a:t>49</a:t>
            </a:fld>
            <a:endParaRPr lang="it-CH"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egnaposto immagine diapositiva 1">
            <a:extLst>
              <a:ext uri="{FF2B5EF4-FFF2-40B4-BE49-F238E27FC236}">
                <a16:creationId xmlns:a16="http://schemas.microsoft.com/office/drawing/2014/main" id="{F136D581-702A-FF58-785B-F9310C528A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Segnaposto note 2">
            <a:extLst>
              <a:ext uri="{FF2B5EF4-FFF2-40B4-BE49-F238E27FC236}">
                <a16:creationId xmlns:a16="http://schemas.microsoft.com/office/drawing/2014/main" id="{A62EBC4A-C1C4-DFF7-EF7E-268FF980A7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In giugno 2011 l’esercito israeliano ha distrutto per l’ennesima volta il villaggio beduino di Al Farasiya nella valle del Giordano e ne ha scacciato definitivamente gli ultimi 113 abitanti</a:t>
            </a:r>
          </a:p>
          <a:p>
            <a:pPr eaLnBrk="1" hangingPunct="1">
              <a:spcBef>
                <a:spcPct val="0"/>
              </a:spcBef>
            </a:pPr>
            <a:endParaRPr lang="it-CH" altLang="it-CH"/>
          </a:p>
          <a:p>
            <a:pPr eaLnBrk="1" hangingPunct="1">
              <a:spcBef>
                <a:spcPct val="0"/>
              </a:spcBef>
            </a:pPr>
            <a:r>
              <a:rPr lang="it-CH" altLang="it-CH"/>
              <a:t>http://www.jordanvalleysolidarity.org/index.php/news-2/news2012/509-demolitions-in-al-himma-al-farasiya-and-khirbet-humsa</a:t>
            </a:r>
          </a:p>
          <a:p>
            <a:pPr eaLnBrk="1" hangingPunct="1">
              <a:spcBef>
                <a:spcPct val="0"/>
              </a:spcBef>
            </a:pPr>
            <a:endParaRPr lang="it-CH" altLang="it-CH"/>
          </a:p>
          <a:p>
            <a:pPr eaLnBrk="1" hangingPunct="1">
              <a:spcBef>
                <a:spcPct val="0"/>
              </a:spcBef>
            </a:pPr>
            <a:r>
              <a:rPr lang="it-CH" altLang="it-CH"/>
              <a:t>http://www.haaretz.com/print-edition/news/idf-destroys-west-bank-village-after-declaring-it-military-zone-1.303098</a:t>
            </a:r>
          </a:p>
          <a:p>
            <a:pPr eaLnBrk="1" hangingPunct="1">
              <a:spcBef>
                <a:spcPct val="0"/>
              </a:spcBef>
            </a:pPr>
            <a:r>
              <a:rPr lang="it-CH" altLang="it-CH"/>
              <a:t>http://www.maannews.com/Content.aspx?id=781027</a:t>
            </a:r>
          </a:p>
          <a:p>
            <a:pPr eaLnBrk="1" hangingPunct="1">
              <a:spcBef>
                <a:spcPct val="0"/>
              </a:spcBef>
            </a:pPr>
            <a:r>
              <a:rPr lang="it-CH" altLang="it-CH"/>
              <a:t>http://www.maannews.com/Content.aspx?id=781420</a:t>
            </a:r>
          </a:p>
          <a:p>
            <a:pPr eaLnBrk="1" hangingPunct="1">
              <a:spcBef>
                <a:spcPct val="0"/>
              </a:spcBef>
            </a:pPr>
            <a:r>
              <a:rPr lang="it-CH" altLang="it-CH"/>
              <a:t>http://www.maannews.com/Content.aspx?id=781057</a:t>
            </a:r>
          </a:p>
          <a:p>
            <a:pPr eaLnBrk="1" hangingPunct="1">
              <a:spcBef>
                <a:spcPct val="0"/>
              </a:spcBef>
            </a:pPr>
            <a:r>
              <a:rPr lang="it-CH" altLang="it-CH"/>
              <a:t>http://www.maannews.com/Content.aspx?id=779818</a:t>
            </a:r>
          </a:p>
          <a:p>
            <a:pPr eaLnBrk="1" hangingPunct="1">
              <a:spcBef>
                <a:spcPct val="0"/>
              </a:spcBef>
            </a:pPr>
            <a:r>
              <a:rPr lang="it-CH" altLang="it-CH"/>
              <a:t>http://www.maannews.com/Content.aspx?id=779461</a:t>
            </a:r>
          </a:p>
          <a:p>
            <a:pPr eaLnBrk="1" hangingPunct="1">
              <a:spcBef>
                <a:spcPct val="0"/>
              </a:spcBef>
            </a:pPr>
            <a:r>
              <a:rPr lang="it-CH" altLang="it-CH"/>
              <a:t>http://www.maannews.com/Content.aspx?id=776943</a:t>
            </a:r>
          </a:p>
          <a:p>
            <a:pPr eaLnBrk="1" hangingPunct="1">
              <a:spcBef>
                <a:spcPct val="0"/>
              </a:spcBef>
            </a:pPr>
            <a:r>
              <a:rPr lang="it-CH" altLang="it-CH"/>
              <a:t>http://www.maannews.com/Content.aspx?id=775069</a:t>
            </a:r>
          </a:p>
          <a:p>
            <a:pPr eaLnBrk="1" hangingPunct="1">
              <a:spcBef>
                <a:spcPct val="0"/>
              </a:spcBef>
            </a:pPr>
            <a:r>
              <a:rPr lang="it-CH" altLang="it-CH"/>
              <a:t>http://www.maannews.com/Content.aspx?id=773550</a:t>
            </a:r>
          </a:p>
          <a:p>
            <a:pPr eaLnBrk="1" hangingPunct="1">
              <a:spcBef>
                <a:spcPct val="0"/>
              </a:spcBef>
            </a:pPr>
            <a:r>
              <a:rPr lang="it-CH" altLang="it-CH"/>
              <a:t>https://orientxxi.info/magazine/vallee-du-jourdain-nettoyage-ethnique-et-harcelement-des-paysans-palestiniens,3968</a:t>
            </a:r>
          </a:p>
          <a:p>
            <a:pPr eaLnBrk="1" hangingPunct="1">
              <a:spcBef>
                <a:spcPct val="0"/>
              </a:spcBef>
            </a:pPr>
            <a:endParaRPr lang="it-CH" altLang="it-CH"/>
          </a:p>
        </p:txBody>
      </p:sp>
      <p:sp>
        <p:nvSpPr>
          <p:cNvPr id="235524" name="Segnaposto numero diapositiva 3">
            <a:extLst>
              <a:ext uri="{FF2B5EF4-FFF2-40B4-BE49-F238E27FC236}">
                <a16:creationId xmlns:a16="http://schemas.microsoft.com/office/drawing/2014/main" id="{DEF58E78-4831-9CEF-F353-08CF8E7B66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EF3341-A337-42D5-BEE0-B42D0C613D6C}" type="slidenum">
              <a:rPr lang="it-IT" altLang="it-CH" smtClean="0">
                <a:solidFill>
                  <a:srgbClr val="000000"/>
                </a:solidFill>
                <a:latin typeface="Arial" panose="020B0604020202020204" pitchFamily="34" charset="0"/>
              </a:rPr>
              <a:pPr>
                <a:spcBef>
                  <a:spcPct val="0"/>
                </a:spcBef>
              </a:pPr>
              <a:t>50</a:t>
            </a:fld>
            <a:endParaRPr lang="it-IT" altLang="it-CH">
              <a:solidFill>
                <a:srgbClr val="000000"/>
              </a:solidFill>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3A5C919E-2E89-F076-63A7-66F6D93752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36315B7-9E1F-95CB-8C85-584337AA2D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Uebersetzungen : siehe die Notierungen unter jede Dias</a:t>
            </a:r>
          </a:p>
          <a:p>
            <a:pPr eaLnBrk="1" hangingPunct="1">
              <a:spcBef>
                <a:spcPct val="0"/>
              </a:spcBef>
            </a:pPr>
            <a:r>
              <a:rPr lang="it-CH" altLang="it-CH"/>
              <a:t>Traductions : voir les annotations sous chaque dias</a:t>
            </a:r>
          </a:p>
          <a:p>
            <a:pPr eaLnBrk="1" hangingPunct="1">
              <a:spcBef>
                <a:spcPct val="0"/>
              </a:spcBef>
            </a:pPr>
            <a:r>
              <a:rPr lang="it-CH" altLang="it-CH"/>
              <a:t>Traduzione in italiano : vedi le annotazioni sotto ogni diapositiva</a:t>
            </a:r>
          </a:p>
          <a:p>
            <a:pPr eaLnBrk="1" hangingPunct="1">
              <a:spcBef>
                <a:spcPct val="0"/>
              </a:spcBef>
            </a:pPr>
            <a:endParaRPr lang="it-CH" altLang="it-CH"/>
          </a:p>
          <a:p>
            <a:pPr eaLnBrk="1" hangingPunct="1">
              <a:spcBef>
                <a:spcPct val="0"/>
              </a:spcBef>
            </a:pPr>
            <a:r>
              <a:rPr lang="it-CH" altLang="it-CH"/>
              <a:t>https://en.wikipedia.org/wiki/History_of_Gaza</a:t>
            </a:r>
          </a:p>
          <a:p>
            <a:pPr eaLnBrk="1" hangingPunct="1">
              <a:spcBef>
                <a:spcPct val="0"/>
              </a:spcBef>
            </a:pPr>
            <a:r>
              <a:rPr lang="it-CH" altLang="it-CH"/>
              <a:t>https://en.wikipedia.org/wiki/Gaza_Strip</a:t>
            </a:r>
          </a:p>
          <a:p>
            <a:pPr eaLnBrk="1" hangingPunct="1">
              <a:spcBef>
                <a:spcPct val="0"/>
              </a:spcBef>
            </a:pPr>
            <a:r>
              <a:rPr lang="it-CH" altLang="it-CH"/>
              <a:t>https://en.wikipedia.org/wiki/Gaza%E2%80%93Israel_conflict</a:t>
            </a:r>
          </a:p>
          <a:p>
            <a:pPr eaLnBrk="1" hangingPunct="1">
              <a:spcBef>
                <a:spcPct val="0"/>
              </a:spcBef>
            </a:pPr>
            <a:r>
              <a:rPr lang="it-CH" altLang="it-CH"/>
              <a:t>https://en.wikipedia.org/wiki/Israeli_disengagement_from_Gaza</a:t>
            </a:r>
          </a:p>
          <a:p>
            <a:pPr eaLnBrk="1" hangingPunct="1">
              <a:spcBef>
                <a:spcPct val="0"/>
              </a:spcBef>
            </a:pPr>
            <a:r>
              <a:rPr lang="it-IT" altLang="it-CH"/>
              <a:t>https://en.wikipedia.org/wiki/Blockade_of_the_Gaza_Strip</a:t>
            </a:r>
          </a:p>
          <a:p>
            <a:pPr eaLnBrk="1" hangingPunct="1">
              <a:spcBef>
                <a:spcPct val="0"/>
              </a:spcBef>
            </a:pPr>
            <a:endParaRPr lang="it-IT" altLang="it-CH"/>
          </a:p>
          <a:p>
            <a:pPr eaLnBrk="1" hangingPunct="1">
              <a:spcBef>
                <a:spcPct val="0"/>
              </a:spcBef>
            </a:pPr>
            <a:r>
              <a:rPr lang="en-US" altLang="it-CH"/>
              <a:t>https://www.eccpalestine.org/catastrophic-effects-of-the-siege-of-gaza-the-eu-must-act-now-to-stop-this-crime/</a:t>
            </a:r>
            <a:endParaRPr lang="it-IT" altLang="it-CH"/>
          </a:p>
        </p:txBody>
      </p:sp>
      <p:sp>
        <p:nvSpPr>
          <p:cNvPr id="46084" name="Slide Number Placeholder 3">
            <a:extLst>
              <a:ext uri="{FF2B5EF4-FFF2-40B4-BE49-F238E27FC236}">
                <a16:creationId xmlns:a16="http://schemas.microsoft.com/office/drawing/2014/main" id="{8769374B-8DCB-7AE1-D970-204EF3E2C5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399B2D-1ED9-487F-A081-B7790D2D4FCB}" type="slidenum">
              <a:rPr lang="it-IT" altLang="en-US" smtClean="0">
                <a:solidFill>
                  <a:srgbClr val="000000"/>
                </a:solidFill>
                <a:latin typeface="Arial" panose="020B0604020202020204" pitchFamily="34" charset="0"/>
              </a:rPr>
              <a:pPr>
                <a:spcBef>
                  <a:spcPct val="0"/>
                </a:spcBef>
              </a:pPr>
              <a:t>51</a:t>
            </a:fld>
            <a:endParaRPr lang="it-IT" altLang="en-US">
              <a:solidFill>
                <a:srgbClr val="000000"/>
              </a:solidFill>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immagine diapositiva 1">
            <a:extLst>
              <a:ext uri="{FF2B5EF4-FFF2-40B4-BE49-F238E27FC236}">
                <a16:creationId xmlns:a16="http://schemas.microsoft.com/office/drawing/2014/main" id="{955DBFD0-1030-D383-2697-E69D5AADC1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Segnaposto note 2">
            <a:extLst>
              <a:ext uri="{FF2B5EF4-FFF2-40B4-BE49-F238E27FC236}">
                <a16:creationId xmlns:a16="http://schemas.microsoft.com/office/drawing/2014/main" id="{A49849BE-1A97-DC05-4899-4FB10D1485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https://www.ochaopt.org/content/gaza-strip-access-and-movement-april-2019</a:t>
            </a:r>
          </a:p>
          <a:p>
            <a:endParaRPr lang="en-US" altLang="en-US" dirty="0"/>
          </a:p>
          <a:p>
            <a:r>
              <a:rPr lang="en-US" altLang="en-US" dirty="0"/>
              <a:t>https://commons.wikimedia.org/wiki/File:Gaza_Strip_Access_Restrictions.pdf</a:t>
            </a:r>
          </a:p>
          <a:p>
            <a:endParaRPr lang="en-US" altLang="en-US" dirty="0"/>
          </a:p>
          <a:p>
            <a:r>
              <a:rPr lang="en-US" altLang="en-US" dirty="0"/>
              <a:t>https://upload.wikimedia.org/wikipedia/commons/6/6a/Gaza_Strip_Access_Restrictions.pdf</a:t>
            </a:r>
          </a:p>
          <a:p>
            <a:endParaRPr lang="en-US" altLang="en-US" dirty="0"/>
          </a:p>
          <a:p>
            <a:r>
              <a:rPr lang="en-US" altLang="en-US" dirty="0"/>
              <a:t>https://www.ochaopt.org/content/gaza-strip-access-and-movement-july-2022</a:t>
            </a:r>
          </a:p>
          <a:p>
            <a:endParaRPr lang="en-US" altLang="en-US" dirty="0"/>
          </a:p>
          <a:p>
            <a:endParaRPr lang="en-US" altLang="en-US" dirty="0"/>
          </a:p>
        </p:txBody>
      </p:sp>
      <p:sp>
        <p:nvSpPr>
          <p:cNvPr id="53252" name="Segnaposto numero diapositiva 3">
            <a:extLst>
              <a:ext uri="{FF2B5EF4-FFF2-40B4-BE49-F238E27FC236}">
                <a16:creationId xmlns:a16="http://schemas.microsoft.com/office/drawing/2014/main" id="{7BD42344-FEC8-39CF-5E18-58B572FD18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F9320C7-2709-4B63-88E6-87F51686A09F}" type="slidenum">
              <a:rPr lang="it-CH" altLang="en-US" smtClean="0"/>
              <a:pPr/>
              <a:t>53</a:t>
            </a:fld>
            <a:endParaRPr lang="it-CH"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a:extLst>
              <a:ext uri="{FF2B5EF4-FFF2-40B4-BE49-F238E27FC236}">
                <a16:creationId xmlns:a16="http://schemas.microsoft.com/office/drawing/2014/main" id="{B29F6042-F7BF-B08F-1DB6-F4669E8583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Segnaposto note 2">
            <a:extLst>
              <a:ext uri="{FF2B5EF4-FFF2-40B4-BE49-F238E27FC236}">
                <a16:creationId xmlns:a16="http://schemas.microsoft.com/office/drawing/2014/main" id="{4905D39B-BF0D-58B7-6522-58CBFEB599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050505"/>
                </a:solidFill>
                <a:latin typeface="inherit"/>
              </a:rPr>
              <a:t>Photo of Gaza Strip from the space. As you can see the borders of Gaza strip appear from the space, this is not google earth lines, it is the actual buffer zone and the walls around the besieged Gaza. Israel has turned Gaza in the biggest concentration camp and open air prison in the history of mankind.</a:t>
            </a:r>
          </a:p>
          <a:p>
            <a:r>
              <a:rPr lang="en-US" altLang="en-US">
                <a:solidFill>
                  <a:srgbClr val="050505"/>
                </a:solidFill>
                <a:latin typeface="inherit"/>
              </a:rPr>
              <a:t>This photo was taken by french astronaut Thomas Pesquet from the International Space Station 29.8.2021</a:t>
            </a:r>
          </a:p>
          <a:p>
            <a:r>
              <a:rPr lang="en-US" altLang="en-US"/>
              <a:t>https://en.wikipedia.org/wiki/Expedition_65</a:t>
            </a:r>
          </a:p>
          <a:p>
            <a:r>
              <a:rPr lang="en-US" altLang="en-US"/>
              <a:t>https://fr.wikipedia.org/wiki/Thomas_Pesquet</a:t>
            </a:r>
          </a:p>
          <a:p>
            <a:endParaRPr lang="en-US" altLang="en-US"/>
          </a:p>
        </p:txBody>
      </p:sp>
      <p:sp>
        <p:nvSpPr>
          <p:cNvPr id="55300" name="Segnaposto numero diapositiva 3">
            <a:extLst>
              <a:ext uri="{FF2B5EF4-FFF2-40B4-BE49-F238E27FC236}">
                <a16:creationId xmlns:a16="http://schemas.microsoft.com/office/drawing/2014/main" id="{E3C9B52F-01FF-13AA-DED6-713C0636B6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A236775-CDF0-4651-9190-B74A50E35451}" type="slidenum">
              <a:rPr lang="it-CH" altLang="en-US" smtClean="0"/>
              <a:pPr/>
              <a:t>54</a:t>
            </a:fld>
            <a:endParaRPr lang="it-CH"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egnaposto immagine diapositiva 1">
            <a:extLst>
              <a:ext uri="{FF2B5EF4-FFF2-40B4-BE49-F238E27FC236}">
                <a16:creationId xmlns:a16="http://schemas.microsoft.com/office/drawing/2014/main" id="{D646A6CE-8FCC-F7A7-0683-5302507D81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Segnaposto note 2">
            <a:extLst>
              <a:ext uri="{FF2B5EF4-FFF2-40B4-BE49-F238E27FC236}">
                <a16:creationId xmlns:a16="http://schemas.microsoft.com/office/drawing/2014/main" id="{D65B5027-BF7A-2915-416B-60DB62ADBA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http://en.wikipedia.org/wiki/Khan_Yunis_massacre</a:t>
            </a:r>
          </a:p>
          <a:p>
            <a:endParaRPr lang="en-US" altLang="en-US"/>
          </a:p>
          <a:p>
            <a:r>
              <a:rPr lang="en-US" altLang="en-US"/>
              <a:t>3 November 1956: zionist occupation terrorists executed more than 400 Palestinians in Khan Yunis, many shot from a short range.#NeverForget</a:t>
            </a:r>
          </a:p>
          <a:p>
            <a:endParaRPr lang="en-US" altLang="en-US"/>
          </a:p>
          <a:p>
            <a:r>
              <a:rPr lang="en-US" altLang="en-US"/>
              <a:t>"After the Suez Crisis, Israeli forces remained in Gaza and began the large-scale execution of civilians and soldiers. According to the UN’s figures, within the first three weeks of its occupation of Gaza the Israeli military killed 447-550 civilians “in cold blood and for no apparent reason”, in the words of the head of the Egyptian- Israeli Mixed Armistice Commission (EIMAC). Between 49 and 100 more refugees were killed when Israel seized Rafah in the first two days of November, and a few hundred people, about half of whom were refugees from 1948, were executed by Israeli troops upon capturing Khan Yunis on 3 November. When Israel cited Palestinian</a:t>
            </a:r>
          </a:p>
          <a:p>
            <a:r>
              <a:rPr lang="en-US" altLang="en-US"/>
              <a:t>“fedayeen activity” to justify its occupation and assault on Gaza, the US Eisenhower Administration “derided” Israel’s explanation; in response, the Jerusalem Post, which the CIA considered to reflect the voice of the government, accused the United States of being “singularly unfriendly”, a “crystallization of [US] policy against Israel”.</a:t>
            </a:r>
          </a:p>
          <a:p>
            <a:r>
              <a:rPr lang="en-US" altLang="en-US"/>
              <a:t>Israel used the attack against Egypt to seize the Sinai, which it intended to annex. For Eisenhower, the celebrated general of World War II, Israel had finally gone too far. He threatened to stop US underwriting of Israel if it refused to vacate the Sinai, and unlike all such US threats before and after, this one time this one president did not back down. Privately, Administration figures like Secretary of State Dulles were warning that Israel was effectively running US foreign policy; and the pressure on Eisenhower to yield to Israel was so great that on 20 February, 1957, he appeared on national television to explain what in any other situation would not need explanation: why a nation should not be permitted to seize and annex land by force of arms, or to impose conditions on its own withdrawal. Ben-Gurion stood fast, telling the world that Eisenhower’s demands “place me under great moral pressure ... as a man and a Jew, the pressure of the justice for which my people were fighting”." - "State of Terror" by Tom Suarez</a:t>
            </a:r>
          </a:p>
        </p:txBody>
      </p:sp>
      <p:sp>
        <p:nvSpPr>
          <p:cNvPr id="146436" name="Segnaposto numero diapositiva 3">
            <a:extLst>
              <a:ext uri="{FF2B5EF4-FFF2-40B4-BE49-F238E27FC236}">
                <a16:creationId xmlns:a16="http://schemas.microsoft.com/office/drawing/2014/main" id="{2D843FF5-F0A9-663C-6EDE-F2F8F4109B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2721D85-5F09-489D-9881-2CE2FDBDCDE6}" type="slidenum">
              <a:rPr lang="it-CH" altLang="en-US" smtClean="0"/>
              <a:pPr/>
              <a:t>62</a:t>
            </a:fld>
            <a:endParaRPr lang="it-CH"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999CF90E-6C47-D185-CC95-6347530D4A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41C066-7034-482B-B79E-F2F7C73CBF48}" type="slidenum">
              <a:rPr lang="it-IT" altLang="it-CH" smtClean="0">
                <a:solidFill>
                  <a:srgbClr val="000000"/>
                </a:solidFill>
                <a:latin typeface="Arial" panose="020B0604020202020204" pitchFamily="34" charset="0"/>
              </a:rPr>
              <a:pPr>
                <a:spcBef>
                  <a:spcPct val="0"/>
                </a:spcBef>
              </a:pPr>
              <a:t>65</a:t>
            </a:fld>
            <a:endParaRPr lang="it-IT" altLang="it-CH">
              <a:solidFill>
                <a:srgbClr val="000000"/>
              </a:solidFill>
              <a:latin typeface="Arial" panose="020B0604020202020204" pitchFamily="34" charset="0"/>
            </a:endParaRPr>
          </a:p>
        </p:txBody>
      </p:sp>
      <p:sp>
        <p:nvSpPr>
          <p:cNvPr id="192515" name="Rectangle 2">
            <a:extLst>
              <a:ext uri="{FF2B5EF4-FFF2-40B4-BE49-F238E27FC236}">
                <a16:creationId xmlns:a16="http://schemas.microsoft.com/office/drawing/2014/main" id="{D9A7F9DF-A777-B98A-1380-1E09BB5379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Rectangle 3">
            <a:extLst>
              <a:ext uri="{FF2B5EF4-FFF2-40B4-BE49-F238E27FC236}">
                <a16:creationId xmlns:a16="http://schemas.microsoft.com/office/drawing/2014/main" id="{36EC9481-FFF1-6A06-B5AD-C844B12615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dirty="0"/>
              <a:t>The no mans land name “Corridor of Philadelphia”</a:t>
            </a:r>
          </a:p>
          <a:p>
            <a:pPr eaLnBrk="1" hangingPunct="1">
              <a:spcBef>
                <a:spcPct val="0"/>
              </a:spcBef>
            </a:pPr>
            <a:r>
              <a:rPr lang="en-US" altLang="it-CH" dirty="0"/>
              <a:t>Here March 17, 2003 an Israeli armored bulldozer overwhelmed and killed the 23-year-old American peace activist Rachel Corrie who was opposed to the destruction of a Palestinian home.</a:t>
            </a:r>
          </a:p>
          <a:p>
            <a:pPr eaLnBrk="1" hangingPunct="1">
              <a:spcBef>
                <a:spcPct val="0"/>
              </a:spcBef>
            </a:pPr>
            <a:endParaRPr lang="en-US" altLang="it-CH" dirty="0"/>
          </a:p>
          <a:p>
            <a:pPr eaLnBrk="1" hangingPunct="1">
              <a:spcBef>
                <a:spcPct val="0"/>
              </a:spcBef>
            </a:pPr>
            <a:r>
              <a:rPr lang="en-US" altLang="it-CH" dirty="0">
                <a:solidFill>
                  <a:srgbClr val="000000"/>
                </a:solidFill>
              </a:rPr>
              <a:t>http://en.wikipedia.org/wiki/Rafah</a:t>
            </a:r>
          </a:p>
          <a:p>
            <a:pPr eaLnBrk="1" hangingPunct="1">
              <a:spcBef>
                <a:spcPct val="0"/>
              </a:spcBef>
            </a:pPr>
            <a:r>
              <a:rPr lang="en-US" altLang="it-CH" dirty="0">
                <a:solidFill>
                  <a:srgbClr val="000000"/>
                </a:solidFill>
              </a:rPr>
              <a:t>http://en.wikipedia.org/wiki/Philadelphia_Corridor</a:t>
            </a:r>
          </a:p>
          <a:p>
            <a:pPr eaLnBrk="1" hangingPunct="1">
              <a:spcBef>
                <a:spcPct val="0"/>
              </a:spcBef>
            </a:pPr>
            <a:r>
              <a:rPr lang="en-US" altLang="it-CH" dirty="0">
                <a:solidFill>
                  <a:srgbClr val="000000"/>
                </a:solidFill>
              </a:rPr>
              <a:t>http://en.wikipedia.org/wiki/Rafah_tunnels#Smuggling_tunnels_in_Rafah.2C_Gaza_Strip</a:t>
            </a:r>
          </a:p>
          <a:p>
            <a:pPr eaLnBrk="1" hangingPunct="1">
              <a:spcBef>
                <a:spcPct val="0"/>
              </a:spcBef>
            </a:pPr>
            <a:r>
              <a:rPr lang="en-US" altLang="it-CH" dirty="0">
                <a:solidFill>
                  <a:srgbClr val="000000"/>
                </a:solidFill>
              </a:rPr>
              <a:t>https://en.wikipedia.org/wiki/Rachel_Corrie</a:t>
            </a:r>
            <a:endParaRPr lang="en-GB" altLang="it-CH" dirty="0"/>
          </a:p>
        </p:txBody>
      </p:sp>
    </p:spTree>
    <p:extLst>
      <p:ext uri="{BB962C8B-B14F-4D97-AF65-F5344CB8AC3E}">
        <p14:creationId xmlns:p14="http://schemas.microsoft.com/office/powerpoint/2010/main" val="34843282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9BC97DAA-77C1-8EA5-AC26-F7B872605E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19267A-04C2-4986-9107-1B8E683E509C}" type="slidenum">
              <a:rPr lang="it-IT" altLang="it-CH" smtClean="0">
                <a:solidFill>
                  <a:srgbClr val="000000"/>
                </a:solidFill>
                <a:latin typeface="Arial" panose="020B0604020202020204" pitchFamily="34" charset="0"/>
              </a:rPr>
              <a:pPr>
                <a:spcBef>
                  <a:spcPct val="0"/>
                </a:spcBef>
              </a:pPr>
              <a:t>66</a:t>
            </a:fld>
            <a:endParaRPr lang="it-IT" altLang="it-CH">
              <a:solidFill>
                <a:srgbClr val="000000"/>
              </a:solidFill>
              <a:latin typeface="Arial" panose="020B0604020202020204" pitchFamily="34" charset="0"/>
            </a:endParaRPr>
          </a:p>
        </p:txBody>
      </p:sp>
      <p:sp>
        <p:nvSpPr>
          <p:cNvPr id="160771" name="Rectangle 2">
            <a:extLst>
              <a:ext uri="{FF2B5EF4-FFF2-40B4-BE49-F238E27FC236}">
                <a16:creationId xmlns:a16="http://schemas.microsoft.com/office/drawing/2014/main" id="{ACB29502-9DED-8AE0-8BB2-9C518B35C5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2" name="Rectangle 3">
            <a:extLst>
              <a:ext uri="{FF2B5EF4-FFF2-40B4-BE49-F238E27FC236}">
                <a16:creationId xmlns:a16="http://schemas.microsoft.com/office/drawing/2014/main" id="{42D1CF1B-15FD-C727-55C2-FC1EA92096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Because the Palestinians destroyed some synagogues, the Israelis indicated the Palestinian as fanatics against the Judaism.</a:t>
            </a:r>
          </a:p>
          <a:p>
            <a:endParaRPr lang="it-CH" altLang="it-CH">
              <a:solidFill>
                <a:srgbClr val="000000"/>
              </a:solidFill>
            </a:endParaRPr>
          </a:p>
          <a:p>
            <a:r>
              <a:rPr lang="it-CH" altLang="it-CH">
                <a:solidFill>
                  <a:srgbClr val="000000"/>
                </a:solidFill>
              </a:rPr>
              <a:t>http://en.wikipedia.org/wiki/Gaza_withdrawal</a:t>
            </a:r>
          </a:p>
          <a:p>
            <a:r>
              <a:rPr lang="it-CH" altLang="it-CH">
                <a:solidFill>
                  <a:srgbClr val="000000"/>
                </a:solidFill>
              </a:rPr>
              <a:t>Https://en.wikipedia.org/wiki/Israeli_disengagement_from_Gaza</a:t>
            </a:r>
          </a:p>
          <a:p>
            <a:r>
              <a:rPr lang="it-CH" altLang="it-CH">
                <a:solidFill>
                  <a:srgbClr val="000000"/>
                </a:solidFill>
              </a:rPr>
              <a:t>https://press.un.org/en/2004/sc8146.doc.htm</a:t>
            </a:r>
          </a:p>
          <a:p>
            <a:endParaRPr lang="it-CH" altLang="it-CH">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egnaposto immagine diapositiva 1">
            <a:extLst>
              <a:ext uri="{FF2B5EF4-FFF2-40B4-BE49-F238E27FC236}">
                <a16:creationId xmlns:a16="http://schemas.microsoft.com/office/drawing/2014/main" id="{EE7F786C-9750-A33B-26B0-B1487543B5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Segnaposto note 2">
            <a:extLst>
              <a:ext uri="{FF2B5EF4-FFF2-40B4-BE49-F238E27FC236}">
                <a16:creationId xmlns:a16="http://schemas.microsoft.com/office/drawing/2014/main" id="{7F03BC0F-6B6F-D228-9F9F-8621269FC7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https://en.wikipedia.org/wiki/Jordan_Valley</a:t>
            </a:r>
          </a:p>
        </p:txBody>
      </p:sp>
      <p:sp>
        <p:nvSpPr>
          <p:cNvPr id="102404" name="Segnaposto numero diapositiva 3">
            <a:extLst>
              <a:ext uri="{FF2B5EF4-FFF2-40B4-BE49-F238E27FC236}">
                <a16:creationId xmlns:a16="http://schemas.microsoft.com/office/drawing/2014/main" id="{FE35E0F2-4270-2DF9-D988-694D517E57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4BD887-D2DD-47E3-A405-3DA3C11CF520}" type="slidenum">
              <a:rPr lang="it-CH" altLang="en-US" smtClean="0">
                <a:latin typeface="Calibri" panose="020F0502020204030204" pitchFamily="34" charset="0"/>
              </a:rPr>
              <a:pPr/>
              <a:t>6</a:t>
            </a:fld>
            <a:endParaRPr lang="it-CH" altLang="en-US">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C98189E0-71C7-2E30-9301-4635E2C6A1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C347CD-1AE4-40F3-981D-D41BA4A45DE8}" type="slidenum">
              <a:rPr lang="it-IT" altLang="it-CH" smtClean="0">
                <a:solidFill>
                  <a:srgbClr val="000000"/>
                </a:solidFill>
                <a:latin typeface="Arial" panose="020B0604020202020204" pitchFamily="34" charset="0"/>
              </a:rPr>
              <a:pPr>
                <a:spcBef>
                  <a:spcPct val="0"/>
                </a:spcBef>
              </a:pPr>
              <a:t>67</a:t>
            </a:fld>
            <a:endParaRPr lang="it-IT" altLang="it-CH">
              <a:solidFill>
                <a:srgbClr val="000000"/>
              </a:solidFill>
              <a:latin typeface="Arial" panose="020B0604020202020204" pitchFamily="34" charset="0"/>
            </a:endParaRPr>
          </a:p>
        </p:txBody>
      </p:sp>
      <p:sp>
        <p:nvSpPr>
          <p:cNvPr id="171011" name="Rectangle 2">
            <a:extLst>
              <a:ext uri="{FF2B5EF4-FFF2-40B4-BE49-F238E27FC236}">
                <a16:creationId xmlns:a16="http://schemas.microsoft.com/office/drawing/2014/main" id="{D28BB221-3A94-3DD7-C66D-0938418E50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2" name="Rectangle 3">
            <a:extLst>
              <a:ext uri="{FF2B5EF4-FFF2-40B4-BE49-F238E27FC236}">
                <a16:creationId xmlns:a16="http://schemas.microsoft.com/office/drawing/2014/main" id="{DBA86699-076A-466E-268D-882E8BD66E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dirty="0"/>
              <a:t>Consequently of the boycott, on the beginning of 2007 the Palestinians founded a new government of national unity with Ministers of Hamas and Fatah.</a:t>
            </a:r>
          </a:p>
          <a:p>
            <a:pPr eaLnBrk="1" hangingPunct="1">
              <a:spcBef>
                <a:spcPct val="0"/>
              </a:spcBef>
            </a:pPr>
            <a:r>
              <a:rPr lang="en-US" altLang="it-CH" dirty="0"/>
              <a:t>Following the Israeli persecution to the Hamas government moves to Gaza where ousts Fatah.</a:t>
            </a:r>
            <a:endParaRPr lang="en-GB" altLang="it-CH" dirty="0"/>
          </a:p>
          <a:p>
            <a:pPr eaLnBrk="1" hangingPunct="1">
              <a:spcBef>
                <a:spcPct val="0"/>
              </a:spcBef>
            </a:pPr>
            <a:r>
              <a:rPr lang="en-US" altLang="it-CH" dirty="0"/>
              <a:t>In 2014, Fatah and Hamas create a new government of national unity but Israel prevents the realization of arresting the leaders of Hamas and bombing the Gaza Strip.</a:t>
            </a:r>
          </a:p>
          <a:p>
            <a:pPr eaLnBrk="1" hangingPunct="1">
              <a:spcBef>
                <a:spcPct val="0"/>
              </a:spcBef>
            </a:pPr>
            <a:r>
              <a:rPr lang="en-US" altLang="it-CH" dirty="0"/>
              <a:t>Later, also in 2014, Fatah and Hamas formed a unity government in the Gaza Strip.</a:t>
            </a:r>
          </a:p>
          <a:p>
            <a:pPr eaLnBrk="1" hangingPunct="1">
              <a:spcBef>
                <a:spcPct val="0"/>
              </a:spcBef>
            </a:pPr>
            <a:endParaRPr lang="en-US" altLang="it-CH" dirty="0"/>
          </a:p>
          <a:p>
            <a:pPr eaLnBrk="1" hangingPunct="1">
              <a:spcBef>
                <a:spcPct val="0"/>
              </a:spcBef>
            </a:pPr>
            <a:r>
              <a:rPr lang="en-GB" altLang="it-CH" dirty="0">
                <a:solidFill>
                  <a:srgbClr val="0000FF"/>
                </a:solidFill>
                <a:ea typeface="Calibri" panose="020F0502020204030204" pitchFamily="34" charset="0"/>
                <a:cs typeface="Times New Roman" panose="02020603050405020304" pitchFamily="18" charset="0"/>
              </a:rPr>
              <a:t>http://en.wikipedia.org/wiki/Hamas_government_of_June_2007</a:t>
            </a:r>
            <a:endParaRPr lang="en-GB" altLang="it-CH" u="sng" dirty="0">
              <a:solidFill>
                <a:srgbClr val="0000FF"/>
              </a:solidFill>
              <a:ea typeface="Calibri" panose="020F0502020204030204" pitchFamily="34" charset="0"/>
              <a:cs typeface="Times New Roman" panose="02020603050405020304" pitchFamily="18" charset="0"/>
            </a:endParaRPr>
          </a:p>
          <a:p>
            <a:pPr eaLnBrk="1" hangingPunct="1">
              <a:spcBef>
                <a:spcPct val="0"/>
              </a:spcBef>
            </a:pPr>
            <a:r>
              <a:rPr lang="en-GB" altLang="it-CH" u="none" dirty="0">
                <a:solidFill>
                  <a:srgbClr val="0000FF"/>
                </a:solidFill>
                <a:ea typeface="Calibri" panose="020F0502020204030204" pitchFamily="34" charset="0"/>
                <a:cs typeface="Times New Roman" panose="02020603050405020304" pitchFamily="18" charset="0"/>
              </a:rPr>
              <a:t>https://it.wikipedia.org/wiki/Conflitto_tra_Fatah_e_Hamas</a:t>
            </a:r>
          </a:p>
          <a:p>
            <a:pPr eaLnBrk="1" hangingPunct="1">
              <a:spcBef>
                <a:spcPct val="0"/>
              </a:spcBef>
            </a:pPr>
            <a:endParaRPr lang="en-GB" altLang="it-CH" u="sng" dirty="0">
              <a:solidFill>
                <a:srgbClr val="0000FF"/>
              </a:solidFill>
              <a:ea typeface="Calibri" panose="020F0502020204030204" pitchFamily="34" charset="0"/>
              <a:cs typeface="Times New Roman" panose="02020603050405020304" pitchFamily="18" charset="0"/>
            </a:endParaRPr>
          </a:p>
          <a:p>
            <a:pPr eaLnBrk="1" hangingPunct="1">
              <a:spcBef>
                <a:spcPct val="0"/>
              </a:spcBef>
            </a:pPr>
            <a:endParaRPr lang="en-GB" altLang="it-CH"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Fonte ONU</a:t>
            </a:r>
          </a:p>
        </p:txBody>
      </p:sp>
      <p:sp>
        <p:nvSpPr>
          <p:cNvPr id="4" name="Segnaposto numero diapositiva 3"/>
          <p:cNvSpPr>
            <a:spLocks noGrp="1"/>
          </p:cNvSpPr>
          <p:nvPr>
            <p:ph type="sldNum" sz="quarter" idx="5"/>
          </p:nvPr>
        </p:nvSpPr>
        <p:spPr/>
        <p:txBody>
          <a:bodyPr/>
          <a:lstStyle/>
          <a:p>
            <a:pPr>
              <a:defRPr/>
            </a:pPr>
            <a:fld id="{EACEA7AA-8DE8-4107-B760-4D0D04200B13}" type="slidenum">
              <a:rPr lang="it-CH" altLang="en-US" smtClean="0"/>
              <a:pPr>
                <a:defRPr/>
              </a:pPr>
              <a:t>69</a:t>
            </a:fld>
            <a:endParaRPr lang="it-CH" altLang="en-US"/>
          </a:p>
        </p:txBody>
      </p:sp>
    </p:spTree>
    <p:extLst>
      <p:ext uri="{BB962C8B-B14F-4D97-AF65-F5344CB8AC3E}">
        <p14:creationId xmlns:p14="http://schemas.microsoft.com/office/powerpoint/2010/main" val="1882224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egnaposto immagine diapositiva 1">
            <a:extLst>
              <a:ext uri="{FF2B5EF4-FFF2-40B4-BE49-F238E27FC236}">
                <a16:creationId xmlns:a16="http://schemas.microsoft.com/office/drawing/2014/main" id="{5AF0FD10-8E26-719B-17EF-94795E16C1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Segnaposto note 2">
            <a:extLst>
              <a:ext uri="{FF2B5EF4-FFF2-40B4-BE49-F238E27FC236}">
                <a16:creationId xmlns:a16="http://schemas.microsoft.com/office/drawing/2014/main" id="{44A4530D-5A5A-8F38-A96F-579B44851C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http://en.wikipedia.org/wiki/Dahiya_doctrine</a:t>
            </a:r>
          </a:p>
          <a:p>
            <a:r>
              <a:rPr lang="it-CH" altLang="it-CH"/>
              <a:t>http://en.wikipedia.org/wiki/Hannibal_Directive</a:t>
            </a:r>
          </a:p>
          <a:p>
            <a:endParaRPr lang="it-CH" altLang="it-CH"/>
          </a:p>
        </p:txBody>
      </p:sp>
      <p:sp>
        <p:nvSpPr>
          <p:cNvPr id="238596" name="Segnaposto numero diapositiva 3">
            <a:extLst>
              <a:ext uri="{FF2B5EF4-FFF2-40B4-BE49-F238E27FC236}">
                <a16:creationId xmlns:a16="http://schemas.microsoft.com/office/drawing/2014/main" id="{5BC3BEC3-691B-2AD2-EC39-212FDFDCB7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5C0165-05D1-40A8-B5C4-C4FB21D42FCD}" type="slidenum">
              <a:rPr lang="it-CH" altLang="en-US" smtClean="0"/>
              <a:pPr>
                <a:spcBef>
                  <a:spcPct val="0"/>
                </a:spcBef>
              </a:pPr>
              <a:t>70</a:t>
            </a:fld>
            <a:endParaRPr lang="it-CH" altLang="en-US"/>
          </a:p>
        </p:txBody>
      </p:sp>
    </p:spTree>
    <p:extLst>
      <p:ext uri="{BB962C8B-B14F-4D97-AF65-F5344CB8AC3E}">
        <p14:creationId xmlns:p14="http://schemas.microsoft.com/office/powerpoint/2010/main" val="19108751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D1E9895E-1C44-68EC-1CF6-BF83A946CA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DB8F3D-256D-4573-ADFC-868BFF620CEB}" type="slidenum">
              <a:rPr lang="it-IT" altLang="it-CH" smtClean="0">
                <a:solidFill>
                  <a:srgbClr val="000000"/>
                </a:solidFill>
              </a:rPr>
              <a:pPr>
                <a:spcBef>
                  <a:spcPct val="0"/>
                </a:spcBef>
              </a:pPr>
              <a:t>71</a:t>
            </a:fld>
            <a:endParaRPr lang="it-IT" altLang="it-CH">
              <a:solidFill>
                <a:srgbClr val="000000"/>
              </a:solidFill>
            </a:endParaRPr>
          </a:p>
        </p:txBody>
      </p:sp>
      <p:sp>
        <p:nvSpPr>
          <p:cNvPr id="187395" name="Rectangle 2">
            <a:extLst>
              <a:ext uri="{FF2B5EF4-FFF2-40B4-BE49-F238E27FC236}">
                <a16:creationId xmlns:a16="http://schemas.microsoft.com/office/drawing/2014/main" id="{D6119DBE-98BF-F91A-DAC4-BBF3B7D47A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6" name="Rectangle 3">
            <a:extLst>
              <a:ext uri="{FF2B5EF4-FFF2-40B4-BE49-F238E27FC236}">
                <a16:creationId xmlns:a16="http://schemas.microsoft.com/office/drawing/2014/main" id="{715275FE-8866-B607-B2CD-569C446E9D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http://www.miftah.org/Display.cfm?DocId=1715&amp;CategoryId=23</a:t>
            </a:r>
          </a:p>
          <a:p>
            <a:r>
              <a:rPr lang="it-CH" altLang="it-CH">
                <a:solidFill>
                  <a:srgbClr val="000000"/>
                </a:solidFill>
              </a:rPr>
              <a:t>http://en.wikipedia.org/wiki/Gaza_Airport</a:t>
            </a:r>
          </a:p>
          <a:p>
            <a:r>
              <a:rPr lang="it-CH" altLang="it-CH">
                <a:solidFill>
                  <a:srgbClr val="000000"/>
                </a:solidFill>
              </a:rPr>
              <a:t>http://en.wikipedia.org/wiki/Yasser_Arafat_International_Airport</a:t>
            </a:r>
          </a:p>
          <a:p>
            <a:r>
              <a:rPr lang="it-CH" altLang="it-CH">
                <a:solidFill>
                  <a:srgbClr val="000000"/>
                </a:solidFill>
              </a:rPr>
              <a:t>http://rense.com/general19/gazaairport.htm</a:t>
            </a:r>
          </a:p>
          <a:p>
            <a:r>
              <a:rPr lang="it-CH" altLang="it-CH">
                <a:solidFill>
                  <a:srgbClr val="000000"/>
                </a:solidFill>
              </a:rPr>
              <a:t>http://www.al-monitor.com/pulse/originals/2014/01/gaza-airport-israel-bomb-siege.html#</a:t>
            </a: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pPr eaLnBrk="1" hangingPunct="1">
              <a:spcBef>
                <a:spcPct val="0"/>
              </a:spcBef>
            </a:pPr>
            <a:endParaRPr lang="en-GB" altLang="it-CH"/>
          </a:p>
        </p:txBody>
      </p:sp>
    </p:spTree>
    <p:extLst>
      <p:ext uri="{BB962C8B-B14F-4D97-AF65-F5344CB8AC3E}">
        <p14:creationId xmlns:p14="http://schemas.microsoft.com/office/powerpoint/2010/main" val="38571477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Residents stand atop a pedestrian bridge destroyed by Israeli air strikes in the Al </a:t>
            </a:r>
            <a:r>
              <a:rPr lang="en-US" dirty="0" err="1"/>
              <a:t>Mughraqa</a:t>
            </a:r>
            <a:r>
              <a:rPr lang="en-US" dirty="0"/>
              <a:t> area of the Gaza Strip, December 2, 2012. The bridge crossed an area regularly flooded by Israeli waste water. (photo by: Ryan Rodrick </a:t>
            </a:r>
            <a:r>
              <a:rPr lang="en-US" dirty="0" err="1"/>
              <a:t>Beiler</a:t>
            </a:r>
            <a:r>
              <a:rPr lang="en-US" dirty="0"/>
              <a:t>/Activestills.org)</a:t>
            </a:r>
          </a:p>
        </p:txBody>
      </p:sp>
      <p:sp>
        <p:nvSpPr>
          <p:cNvPr id="4" name="Segnaposto numero diapositiva 3"/>
          <p:cNvSpPr>
            <a:spLocks noGrp="1"/>
          </p:cNvSpPr>
          <p:nvPr>
            <p:ph type="sldNum" sz="quarter" idx="5"/>
          </p:nvPr>
        </p:nvSpPr>
        <p:spPr/>
        <p:txBody>
          <a:bodyPr/>
          <a:lstStyle/>
          <a:p>
            <a:pPr>
              <a:defRPr/>
            </a:pPr>
            <a:fld id="{EACEA7AA-8DE8-4107-B760-4D0D04200B13}" type="slidenum">
              <a:rPr lang="it-CH" altLang="en-US" smtClean="0"/>
              <a:pPr>
                <a:defRPr/>
              </a:pPr>
              <a:t>72</a:t>
            </a:fld>
            <a:endParaRPr lang="it-CH" altLang="en-US"/>
          </a:p>
        </p:txBody>
      </p:sp>
    </p:spTree>
    <p:extLst>
      <p:ext uri="{BB962C8B-B14F-4D97-AF65-F5344CB8AC3E}">
        <p14:creationId xmlns:p14="http://schemas.microsoft.com/office/powerpoint/2010/main" val="787677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egnaposto immagine diapositiva 1">
            <a:extLst>
              <a:ext uri="{FF2B5EF4-FFF2-40B4-BE49-F238E27FC236}">
                <a16:creationId xmlns:a16="http://schemas.microsoft.com/office/drawing/2014/main" id="{90218325-49FF-0B38-6883-66EEA0212F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0915" name="Segnaposto note 2">
            <a:extLst>
              <a:ext uri="{FF2B5EF4-FFF2-40B4-BE49-F238E27FC236}">
                <a16:creationId xmlns:a16="http://schemas.microsoft.com/office/drawing/2014/main" id="{B9599DD4-1D4A-3636-27EC-54A63827F0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https://www.middleeastmonitor.com/20140804-israel-bombed-161-mosques-in-gaza/</a:t>
            </a:r>
          </a:p>
          <a:p>
            <a:endParaRPr lang="en-US" altLang="en-US" dirty="0"/>
          </a:p>
          <a:p>
            <a:r>
              <a:rPr lang="en-US" altLang="en-US" dirty="0"/>
              <a:t>Published in: Israel, Middle East, News, Palestine, August 4, 2014</a:t>
            </a:r>
          </a:p>
          <a:p>
            <a:endParaRPr lang="en-US" altLang="en-US" dirty="0"/>
          </a:p>
          <a:p>
            <a:r>
              <a:rPr lang="en-US" altLang="en-US" dirty="0"/>
              <a:t>https://en.wikipedia.org/wiki/Al-Aqsa_TV</a:t>
            </a:r>
          </a:p>
          <a:p>
            <a:endParaRPr lang="en-US" altLang="en-US" dirty="0"/>
          </a:p>
          <a:p>
            <a:endParaRPr lang="en-US" altLang="en-US" dirty="0"/>
          </a:p>
          <a:p>
            <a:endParaRPr lang="en-US" altLang="en-US" dirty="0"/>
          </a:p>
        </p:txBody>
      </p:sp>
      <p:sp>
        <p:nvSpPr>
          <p:cNvPr id="550916" name="Segnaposto numero diapositiva 3">
            <a:extLst>
              <a:ext uri="{FF2B5EF4-FFF2-40B4-BE49-F238E27FC236}">
                <a16:creationId xmlns:a16="http://schemas.microsoft.com/office/drawing/2014/main" id="{A499FE09-F810-4E10-57E6-79C7A09322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127AF4F-0AC2-4DBF-BFE7-4A1187EDFFB2}" type="slidenum">
              <a:rPr lang="it-CH" altLang="en-US" smtClean="0"/>
              <a:pPr/>
              <a:t>74</a:t>
            </a:fld>
            <a:endParaRPr lang="it-CH" altLang="en-US"/>
          </a:p>
        </p:txBody>
      </p:sp>
    </p:spTree>
    <p:extLst>
      <p:ext uri="{BB962C8B-B14F-4D97-AF65-F5344CB8AC3E}">
        <p14:creationId xmlns:p14="http://schemas.microsoft.com/office/powerpoint/2010/main" val="21422544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egnaposto immagine diapositiva 1">
            <a:extLst>
              <a:ext uri="{FF2B5EF4-FFF2-40B4-BE49-F238E27FC236}">
                <a16:creationId xmlns:a16="http://schemas.microsoft.com/office/drawing/2014/main" id="{0398D2BC-E54A-413D-6D5B-728D4D50A2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1395" name="Segnaposto note 2">
            <a:extLst>
              <a:ext uri="{FF2B5EF4-FFF2-40B4-BE49-F238E27FC236}">
                <a16:creationId xmlns:a16="http://schemas.microsoft.com/office/drawing/2014/main" id="{C0AD4F78-1A05-0A97-3438-0E903B46C2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000000"/>
                </a:solidFill>
                <a:latin typeface="Open Sans" panose="020B0606030504020204" pitchFamily="34" charset="0"/>
              </a:rPr>
              <a:t>The Israelis gave 1 hour to evacuate the building.</a:t>
            </a:r>
          </a:p>
          <a:p>
            <a:endParaRPr lang="en-US" altLang="en-US" b="1" i="1">
              <a:solidFill>
                <a:srgbClr val="000000"/>
              </a:solidFill>
              <a:latin typeface="Open Sans" panose="020B0606030504020204" pitchFamily="34" charset="0"/>
            </a:endParaRPr>
          </a:p>
          <a:p>
            <a:r>
              <a:rPr lang="en-US" altLang="en-US" b="1" i="1">
                <a:solidFill>
                  <a:srgbClr val="000000"/>
                </a:solidFill>
                <a:latin typeface="Open Sans" panose="020B0606030504020204" pitchFamily="34" charset="0"/>
              </a:rPr>
              <a:t>Reposted from </a:t>
            </a:r>
            <a:r>
              <a:rPr lang="en-US" altLang="en-US" b="1" i="1">
                <a:solidFill>
                  <a:srgbClr val="0099CC"/>
                </a:solidFill>
                <a:latin typeface="Open Sans" panose="020B0606030504020204" pitchFamily="34" charset="0"/>
                <a:hlinkClick r:id="rId3"/>
              </a:rPr>
              <a:t>Associated Press</a:t>
            </a:r>
            <a:endParaRPr lang="en-US" altLang="en-US">
              <a:solidFill>
                <a:srgbClr val="000000"/>
              </a:solidFill>
              <a:latin typeface="Open Sans" panose="020B0606030504020204" pitchFamily="34" charset="0"/>
            </a:endParaRPr>
          </a:p>
          <a:p>
            <a:r>
              <a:rPr lang="en-US" altLang="en-US">
                <a:solidFill>
                  <a:srgbClr val="000000"/>
                </a:solidFill>
                <a:latin typeface="Open Sans" panose="020B0606030504020204" pitchFamily="34" charset="0"/>
              </a:rPr>
              <a:t>NEW YORK (AP) — An Israeli airstrike destroyed a high-rise building in Gaza City that housed offices of The Associated Press and other media outlets on Saturday. All AP employees and freelancers evacuated the building safely.</a:t>
            </a:r>
          </a:p>
          <a:p>
            <a:r>
              <a:rPr lang="en-US" altLang="en-US">
                <a:solidFill>
                  <a:srgbClr val="000000"/>
                </a:solidFill>
                <a:latin typeface="Open Sans" panose="020B0606030504020204" pitchFamily="34" charset="0"/>
              </a:rPr>
              <a:t>AP President and CEO Gary Pruitt has released the following statement:</a:t>
            </a:r>
          </a:p>
          <a:p>
            <a:r>
              <a:rPr lang="en-US" altLang="en-US">
                <a:solidFill>
                  <a:srgbClr val="000000"/>
                </a:solidFill>
                <a:latin typeface="Open Sans" panose="020B0606030504020204" pitchFamily="34" charset="0"/>
              </a:rPr>
              <a:t>We are shocked and horrified that the Israeli military would target and destroy the building housing AP’s bureau and other news organizations in Gaza. They have long known the location of our bureau and knew journalists were there. We received a warning that the building would be hit.</a:t>
            </a:r>
          </a:p>
          <a:p>
            <a:r>
              <a:rPr lang="en-US" altLang="en-US">
                <a:solidFill>
                  <a:srgbClr val="000000"/>
                </a:solidFill>
                <a:latin typeface="Open Sans" panose="020B0606030504020204" pitchFamily="34" charset="0"/>
              </a:rPr>
              <a:t>We are seeking information from the Israeli government and are engaged with the U.S. State Department to try to learn more.</a:t>
            </a:r>
          </a:p>
          <a:p>
            <a:r>
              <a:rPr lang="en-US" altLang="en-US">
                <a:solidFill>
                  <a:srgbClr val="000000"/>
                </a:solidFill>
                <a:latin typeface="Open Sans" panose="020B0606030504020204" pitchFamily="34" charset="0"/>
              </a:rPr>
              <a:t>This is an incredibly disturbing development. We narrowly avoided a terrible loss of life. A dozen AP journalists and freelancers were inside the building and thankfully we were able to evacuate them in time.</a:t>
            </a:r>
          </a:p>
          <a:p>
            <a:r>
              <a:rPr lang="en-US" altLang="en-US">
                <a:solidFill>
                  <a:srgbClr val="000000"/>
                </a:solidFill>
                <a:latin typeface="Open Sans" panose="020B0606030504020204" pitchFamily="34" charset="0"/>
              </a:rPr>
              <a:t>The world will know less about what is happening in Gaza because of what happened today.</a:t>
            </a:r>
          </a:p>
          <a:p>
            <a:endParaRPr lang="en-US" altLang="en-US"/>
          </a:p>
          <a:p>
            <a:r>
              <a:rPr lang="en-US" altLang="en-US"/>
              <a:t>https://www.cnbc.com/2021/05/15/biden-speaks-to-israeli-palestinian-leaders-as-violence-escalates.html</a:t>
            </a:r>
          </a:p>
          <a:p>
            <a:endParaRPr lang="en-US" altLang="en-US"/>
          </a:p>
        </p:txBody>
      </p:sp>
      <p:sp>
        <p:nvSpPr>
          <p:cNvPr id="571396" name="Segnaposto numero diapositiva 3">
            <a:extLst>
              <a:ext uri="{FF2B5EF4-FFF2-40B4-BE49-F238E27FC236}">
                <a16:creationId xmlns:a16="http://schemas.microsoft.com/office/drawing/2014/main" id="{BE95E5DC-1B44-6EC3-8647-6BD032F8AD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AA377D0-BACA-4BE4-AAFA-333B1D6642BD}" type="slidenum">
              <a:rPr lang="it-CH" altLang="en-US" smtClean="0"/>
              <a:pPr/>
              <a:t>80</a:t>
            </a:fld>
            <a:endParaRPr lang="it-CH" altLang="en-US"/>
          </a:p>
        </p:txBody>
      </p:sp>
    </p:spTree>
    <p:extLst>
      <p:ext uri="{BB962C8B-B14F-4D97-AF65-F5344CB8AC3E}">
        <p14:creationId xmlns:p14="http://schemas.microsoft.com/office/powerpoint/2010/main" val="36450924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egnaposto immagine diapositiva 1">
            <a:extLst>
              <a:ext uri="{FF2B5EF4-FFF2-40B4-BE49-F238E27FC236}">
                <a16:creationId xmlns:a16="http://schemas.microsoft.com/office/drawing/2014/main" id="{6EAD8A39-7AE9-6AE6-BED2-6F7CAD03F6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3827" name="Segnaposto note 2">
            <a:extLst>
              <a:ext uri="{FF2B5EF4-FFF2-40B4-BE49-F238E27FC236}">
                <a16:creationId xmlns:a16="http://schemas.microsoft.com/office/drawing/2014/main" id="{82DF252D-AE43-C81D-AA21-112C5558A4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https://www.middleeastmonitor.com/20140804-military-expert-israel-is-using-3-internationally-banned-weapons-in-gaza/</a:t>
            </a:r>
          </a:p>
        </p:txBody>
      </p:sp>
      <p:sp>
        <p:nvSpPr>
          <p:cNvPr id="333828" name="Segnaposto numero diapositiva 3">
            <a:extLst>
              <a:ext uri="{FF2B5EF4-FFF2-40B4-BE49-F238E27FC236}">
                <a16:creationId xmlns:a16="http://schemas.microsoft.com/office/drawing/2014/main" id="{D233003D-C018-0AC3-30E8-EB9F9488E9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64E2624-77A0-4845-86FA-CF790681237C}" type="slidenum">
              <a:rPr lang="it-CH" altLang="en-US" smtClean="0"/>
              <a:pPr/>
              <a:t>81</a:t>
            </a:fld>
            <a:endParaRPr lang="it-CH"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egnaposto immagine diapositiva 1">
            <a:extLst>
              <a:ext uri="{FF2B5EF4-FFF2-40B4-BE49-F238E27FC236}">
                <a16:creationId xmlns:a16="http://schemas.microsoft.com/office/drawing/2014/main" id="{C274FB17-B27B-463C-D88F-67F8292001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0195" name="Segnaposto note 2">
            <a:extLst>
              <a:ext uri="{FF2B5EF4-FFF2-40B4-BE49-F238E27FC236}">
                <a16:creationId xmlns:a16="http://schemas.microsoft.com/office/drawing/2014/main" id="{F98E1E4C-AAEF-DB62-103E-3763624B5A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https://www.mintpressnews.com/haaretz-reports-israels-idf-targeting-civilians-in-gaza-as-collective-punishment/247499/</a:t>
            </a:r>
          </a:p>
          <a:p>
            <a:endParaRPr lang="en-US" altLang="en-US"/>
          </a:p>
        </p:txBody>
      </p:sp>
      <p:sp>
        <p:nvSpPr>
          <p:cNvPr id="520196" name="Segnaposto numero diapositiva 3">
            <a:extLst>
              <a:ext uri="{FF2B5EF4-FFF2-40B4-BE49-F238E27FC236}">
                <a16:creationId xmlns:a16="http://schemas.microsoft.com/office/drawing/2014/main" id="{5CD2F4BD-1B33-5DCA-60D9-7DDF40439F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66A0068-5E6C-4347-8A61-57B16F96BCDB}" type="slidenum">
              <a:rPr lang="it-CH" altLang="en-US" smtClean="0"/>
              <a:pPr/>
              <a:t>85</a:t>
            </a:fld>
            <a:endParaRPr lang="it-CH" altLang="en-US"/>
          </a:p>
        </p:txBody>
      </p:sp>
    </p:spTree>
    <p:extLst>
      <p:ext uri="{BB962C8B-B14F-4D97-AF65-F5344CB8AC3E}">
        <p14:creationId xmlns:p14="http://schemas.microsoft.com/office/powerpoint/2010/main" val="4504774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a:extLst>
              <a:ext uri="{FF2B5EF4-FFF2-40B4-BE49-F238E27FC236}">
                <a16:creationId xmlns:a16="http://schemas.microsoft.com/office/drawing/2014/main" id="{8A397165-30E7-5860-7E8D-C17663F4A1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1" name="Notes Placeholder 2">
            <a:extLst>
              <a:ext uri="{FF2B5EF4-FFF2-40B4-BE49-F238E27FC236}">
                <a16:creationId xmlns:a16="http://schemas.microsoft.com/office/drawing/2014/main" id="{7326EBC0-ED51-12CB-E963-A319EA6524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CH"/>
          </a:p>
        </p:txBody>
      </p:sp>
      <p:sp>
        <p:nvSpPr>
          <p:cNvPr id="406532" name="Slide Number Placeholder 3">
            <a:extLst>
              <a:ext uri="{FF2B5EF4-FFF2-40B4-BE49-F238E27FC236}">
                <a16:creationId xmlns:a16="http://schemas.microsoft.com/office/drawing/2014/main" id="{CD809444-D094-9B1E-D699-449D3E649D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4ED2A3-F183-4DFB-BF7E-1F34EF89B1D9}" type="slidenum">
              <a:rPr lang="it-IT" altLang="en-US" smtClean="0">
                <a:solidFill>
                  <a:srgbClr val="000000"/>
                </a:solidFill>
                <a:latin typeface="Arial" panose="020B0604020202020204" pitchFamily="34" charset="0"/>
              </a:rPr>
              <a:pPr>
                <a:spcBef>
                  <a:spcPct val="0"/>
                </a:spcBef>
              </a:pPr>
              <a:t>87</a:t>
            </a:fld>
            <a:endParaRPr lang="it-IT" altLang="en-US">
              <a:solidFill>
                <a:srgbClr val="000000"/>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egnaposto immagine diapositiva 1">
            <a:extLst>
              <a:ext uri="{FF2B5EF4-FFF2-40B4-BE49-F238E27FC236}">
                <a16:creationId xmlns:a16="http://schemas.microsoft.com/office/drawing/2014/main" id="{34A5F204-E5F8-CBD6-C035-81F6873F5F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Segnaposto note 2">
            <a:extLst>
              <a:ext uri="{FF2B5EF4-FFF2-40B4-BE49-F238E27FC236}">
                <a16:creationId xmlns:a16="http://schemas.microsoft.com/office/drawing/2014/main" id="{9B0210EE-9552-AD38-979E-0301014072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https://en.wikipedia.org/wiki/Tel_Aviv</a:t>
            </a:r>
          </a:p>
        </p:txBody>
      </p:sp>
      <p:sp>
        <p:nvSpPr>
          <p:cNvPr id="104452" name="Segnaposto numero diapositiva 3">
            <a:extLst>
              <a:ext uri="{FF2B5EF4-FFF2-40B4-BE49-F238E27FC236}">
                <a16:creationId xmlns:a16="http://schemas.microsoft.com/office/drawing/2014/main" id="{9A37A211-27BE-1717-1032-086F8D0E9A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55EFB0-7AC5-490A-96D6-37EC26D2BF73}" type="slidenum">
              <a:rPr lang="it-CH" altLang="en-US" smtClean="0"/>
              <a:pPr>
                <a:spcBef>
                  <a:spcPct val="0"/>
                </a:spcBef>
              </a:pPr>
              <a:t>7</a:t>
            </a:fld>
            <a:endParaRPr lang="it-CH"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immagine diapositiva 1">
            <a:extLst>
              <a:ext uri="{FF2B5EF4-FFF2-40B4-BE49-F238E27FC236}">
                <a16:creationId xmlns:a16="http://schemas.microsoft.com/office/drawing/2014/main" id="{2413FE89-098D-0F9B-3C67-80D66C3E53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Segnaposto note 2">
            <a:extLst>
              <a:ext uri="{FF2B5EF4-FFF2-40B4-BE49-F238E27FC236}">
                <a16:creationId xmlns:a16="http://schemas.microsoft.com/office/drawing/2014/main" id="{699C05BA-8BBC-ACAA-EB94-B3A9A6F52A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Con il passare del tempo il campo profughi di Jabalia è diventato un quartiere di Gaza, tuttavia i loro abitanti sono sempre gli stessi profughi del 1948 o i loro discendenti ai quali si sono aggiunti i profughi delle pulizie etniche successive: non hanno mai potuto ritornare alle loro case o alle loro terre perché occupate dai sionisti, né lasciare la striscia di Gaza perchè assediata. Nel 2009 e nel 2014 il campo profughi di Jabalia è stato semidistrutto dagli israeliani.</a:t>
            </a:r>
          </a:p>
          <a:p>
            <a:r>
              <a:rPr lang="it-CH" altLang="it-CH"/>
              <a:t>Dalla sua creazione nel 1948 (35’000 abitanti nel 1948 –110’000 oggi) gli abitanti di Jabalia vivono soprattutto grazie all’aiuto dell’UNRWA. Fino al 2007 circa 21’000 abitanti di Jabalia avevano un lavoro in Israele; in seguito gli israeliani hanno chiuso definitivamente il passaggio di Heretz impedendo di fatto agli abitanti della Striscia di Gaza di recarsi in Israele.</a:t>
            </a:r>
          </a:p>
          <a:p>
            <a:endParaRPr lang="it-CH" altLang="it-CH"/>
          </a:p>
          <a:p>
            <a:r>
              <a:rPr lang="it-CH" altLang="it-CH"/>
              <a:t>http://www.unrwa.org/where-we-work/gaza-strip/camp-profiles?field=1</a:t>
            </a:r>
          </a:p>
          <a:p>
            <a:r>
              <a:rPr lang="it-CH" altLang="it-CH"/>
              <a:t>https://it.wikipedia.org/wiki/Campi_profughi_palestinesi</a:t>
            </a:r>
          </a:p>
          <a:p>
            <a:r>
              <a:rPr lang="it-CH" altLang="it-CH"/>
              <a:t>https://en.wikipedia.org/wiki/Palestine_refugee_camps</a:t>
            </a:r>
          </a:p>
          <a:p>
            <a:r>
              <a:rPr lang="it-CH" altLang="it-CH"/>
              <a:t>https://fr.wikipedia.org/wiki/Liste_des_camps_de_r%C3%A9fugi%C3%A9s_palestiniens</a:t>
            </a:r>
          </a:p>
          <a:p>
            <a:endParaRPr lang="it-CH" altLang="it-CH"/>
          </a:p>
          <a:p>
            <a:endParaRPr lang="it-CH" altLang="it-CH"/>
          </a:p>
        </p:txBody>
      </p:sp>
      <p:sp>
        <p:nvSpPr>
          <p:cNvPr id="166916" name="Segnaposto numero diapositiva 3">
            <a:extLst>
              <a:ext uri="{FF2B5EF4-FFF2-40B4-BE49-F238E27FC236}">
                <a16:creationId xmlns:a16="http://schemas.microsoft.com/office/drawing/2014/main" id="{9BA232E8-243B-53C0-3FC9-5E6E0FAFA3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EA1F94-4006-4C5C-8138-BC3570FC6AB0}" type="slidenum">
              <a:rPr lang="it-CH" altLang="en-US" smtClean="0">
                <a:solidFill>
                  <a:srgbClr val="000000"/>
                </a:solidFill>
              </a:rPr>
              <a:pPr>
                <a:spcBef>
                  <a:spcPct val="0"/>
                </a:spcBef>
              </a:pPr>
              <a:t>88</a:t>
            </a:fld>
            <a:endParaRPr lang="it-CH" altLang="en-US">
              <a:solidFill>
                <a:srgbClr val="000000"/>
              </a:solidFill>
            </a:endParaRPr>
          </a:p>
        </p:txBody>
      </p:sp>
    </p:spTree>
    <p:extLst>
      <p:ext uri="{BB962C8B-B14F-4D97-AF65-F5344CB8AC3E}">
        <p14:creationId xmlns:p14="http://schemas.microsoft.com/office/powerpoint/2010/main" val="22922030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a:t>Israele</a:t>
            </a:r>
            <a:r>
              <a:rPr lang="en-US" dirty="0"/>
              <a:t> </a:t>
            </a:r>
            <a:r>
              <a:rPr lang="en-US" dirty="0" err="1"/>
              <a:t>uccide</a:t>
            </a:r>
            <a:r>
              <a:rPr lang="en-US" dirty="0"/>
              <a:t> I </a:t>
            </a:r>
            <a:r>
              <a:rPr lang="en-US" dirty="0" err="1"/>
              <a:t>dirigenti</a:t>
            </a:r>
            <a:r>
              <a:rPr lang="en-US" dirty="0"/>
              <a:t> palestinesi </a:t>
            </a:r>
            <a:r>
              <a:rPr lang="en-US" dirty="0" err="1"/>
              <a:t>provocatoriamente</a:t>
            </a:r>
            <a:r>
              <a:rPr lang="en-US" dirty="0"/>
              <a:t> (“Con </a:t>
            </a:r>
            <a:r>
              <a:rPr lang="en-US" dirty="0" err="1"/>
              <a:t>i</a:t>
            </a:r>
            <a:r>
              <a:rPr lang="en-US" dirty="0"/>
              <a:t> </a:t>
            </a:r>
            <a:r>
              <a:rPr lang="en-US" dirty="0" err="1"/>
              <a:t>terroristi</a:t>
            </a:r>
            <a:r>
              <a:rPr lang="en-US" dirty="0"/>
              <a:t> non </a:t>
            </a:r>
            <a:r>
              <a:rPr lang="en-US" dirty="0" err="1"/>
              <a:t>si</a:t>
            </a:r>
            <a:r>
              <a:rPr lang="en-US" dirty="0"/>
              <a:t> </a:t>
            </a:r>
            <a:r>
              <a:rPr lang="en-US" dirty="0" err="1"/>
              <a:t>tratta</a:t>
            </a:r>
            <a:r>
              <a:rPr lang="en-US" dirty="0"/>
              <a:t>; </a:t>
            </a:r>
            <a:r>
              <a:rPr lang="en-US" dirty="0" err="1"/>
              <a:t>si</a:t>
            </a:r>
            <a:r>
              <a:rPr lang="en-US" dirty="0"/>
              <a:t> </a:t>
            </a:r>
            <a:r>
              <a:rPr lang="en-US" dirty="0" err="1"/>
              <a:t>ucidono</a:t>
            </a:r>
            <a:r>
              <a:rPr lang="en-US" dirty="0"/>
              <a:t>”) </a:t>
            </a:r>
            <a:r>
              <a:rPr lang="en-US" dirty="0" err="1"/>
              <a:t>anche</a:t>
            </a:r>
            <a:r>
              <a:rPr lang="en-US" dirty="0"/>
              <a:t> </a:t>
            </a:r>
            <a:r>
              <a:rPr lang="en-US" dirty="0" err="1"/>
              <a:t>durante</a:t>
            </a:r>
            <a:r>
              <a:rPr lang="en-US" dirty="0"/>
              <a:t> le </a:t>
            </a:r>
            <a:r>
              <a:rPr lang="en-US" dirty="0" err="1"/>
              <a:t>tregue</a:t>
            </a:r>
            <a:r>
              <a:rPr lang="en-US" dirty="0"/>
              <a:t>. </a:t>
            </a:r>
            <a:r>
              <a:rPr lang="en-US" dirty="0" err="1"/>
              <a:t>Conseguentemente</a:t>
            </a:r>
            <a:r>
              <a:rPr lang="en-US" dirty="0"/>
              <a:t> </a:t>
            </a:r>
            <a:r>
              <a:rPr lang="en-US" dirty="0" err="1"/>
              <a:t>i</a:t>
            </a:r>
            <a:r>
              <a:rPr lang="en-US" dirty="0"/>
              <a:t> palestinesi </a:t>
            </a:r>
            <a:r>
              <a:rPr lang="en-US" dirty="0" err="1"/>
              <a:t>rispondono</a:t>
            </a:r>
            <a:r>
              <a:rPr lang="en-US" dirty="0"/>
              <a:t> con il </a:t>
            </a:r>
            <a:r>
              <a:rPr lang="en-US" dirty="0" err="1"/>
              <a:t>lancio</a:t>
            </a:r>
            <a:r>
              <a:rPr lang="en-US" dirty="0"/>
              <a:t> di </a:t>
            </a:r>
            <a:r>
              <a:rPr lang="en-US" dirty="0" err="1"/>
              <a:t>razzi</a:t>
            </a:r>
            <a:r>
              <a:rPr lang="en-US" dirty="0"/>
              <a:t> a cui </a:t>
            </a:r>
            <a:r>
              <a:rPr lang="en-US" dirty="0" err="1"/>
              <a:t>Israele</a:t>
            </a:r>
            <a:r>
              <a:rPr lang="en-US" dirty="0"/>
              <a:t> </a:t>
            </a:r>
            <a:r>
              <a:rPr lang="en-US" dirty="0" err="1"/>
              <a:t>risponde</a:t>
            </a:r>
            <a:r>
              <a:rPr lang="en-US" dirty="0"/>
              <a:t> </a:t>
            </a:r>
            <a:r>
              <a:rPr lang="en-US" dirty="0" err="1"/>
              <a:t>riprendendo</a:t>
            </a:r>
            <a:r>
              <a:rPr lang="en-US" dirty="0"/>
              <a:t> </a:t>
            </a:r>
            <a:r>
              <a:rPr lang="en-US" dirty="0" err="1"/>
              <a:t>i</a:t>
            </a:r>
            <a:r>
              <a:rPr lang="en-US" dirty="0"/>
              <a:t> </a:t>
            </a:r>
            <a:r>
              <a:rPr lang="en-US" dirty="0" err="1"/>
              <a:t>bombardamenti</a:t>
            </a:r>
            <a:r>
              <a:rPr lang="en-US" dirty="0"/>
              <a:t>, </a:t>
            </a:r>
            <a:r>
              <a:rPr lang="en-US" dirty="0" err="1"/>
              <a:t>ecc</a:t>
            </a:r>
            <a:r>
              <a:rPr lang="en-US" dirty="0"/>
              <a:t>.</a:t>
            </a:r>
          </a:p>
          <a:p>
            <a:endParaRPr lang="en-US" dirty="0"/>
          </a:p>
          <a:p>
            <a:r>
              <a:rPr lang="en-US" dirty="0"/>
              <a:t>https://www.saluteinternazionale.info/2019/02/gaza-sotto-i-droni-israeliani/</a:t>
            </a:r>
          </a:p>
        </p:txBody>
      </p:sp>
      <p:sp>
        <p:nvSpPr>
          <p:cNvPr id="4" name="Segnaposto numero diapositiva 3"/>
          <p:cNvSpPr>
            <a:spLocks noGrp="1"/>
          </p:cNvSpPr>
          <p:nvPr>
            <p:ph type="sldNum" sz="quarter" idx="5"/>
          </p:nvPr>
        </p:nvSpPr>
        <p:spPr/>
        <p:txBody>
          <a:bodyPr/>
          <a:lstStyle/>
          <a:p>
            <a:pPr>
              <a:defRPr/>
            </a:pPr>
            <a:fld id="{EACEA7AA-8DE8-4107-B760-4D0D04200B13}" type="slidenum">
              <a:rPr lang="it-CH" altLang="en-US" smtClean="0"/>
              <a:pPr>
                <a:defRPr/>
              </a:pPr>
              <a:t>93</a:t>
            </a:fld>
            <a:endParaRPr lang="it-CH" altLang="en-US"/>
          </a:p>
        </p:txBody>
      </p:sp>
    </p:spTree>
    <p:extLst>
      <p:ext uri="{BB962C8B-B14F-4D97-AF65-F5344CB8AC3E}">
        <p14:creationId xmlns:p14="http://schemas.microsoft.com/office/powerpoint/2010/main" val="175085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Segnaposto immagine diapositiva 1">
            <a:extLst>
              <a:ext uri="{FF2B5EF4-FFF2-40B4-BE49-F238E27FC236}">
                <a16:creationId xmlns:a16="http://schemas.microsoft.com/office/drawing/2014/main" id="{CBB71E91-2C6C-FFA0-B37B-D3002ED24E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6931" name="Segnaposto note 2">
            <a:extLst>
              <a:ext uri="{FF2B5EF4-FFF2-40B4-BE49-F238E27FC236}">
                <a16:creationId xmlns:a16="http://schemas.microsoft.com/office/drawing/2014/main" id="{1343B406-6EA2-93E5-E246-E4EDDD06A6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https://www.cnbc.com/2023/11/08/israeli-forces-in-gaza-turn-their-focus-to-hamas-tunnel-system.html</a:t>
            </a:r>
          </a:p>
          <a:p>
            <a:endParaRPr lang="en-US" altLang="en-US"/>
          </a:p>
          <a:p>
            <a:endParaRPr lang="en-US" altLang="en-US"/>
          </a:p>
        </p:txBody>
      </p:sp>
      <p:sp>
        <p:nvSpPr>
          <p:cNvPr id="636932" name="Segnaposto numero diapositiva 3">
            <a:extLst>
              <a:ext uri="{FF2B5EF4-FFF2-40B4-BE49-F238E27FC236}">
                <a16:creationId xmlns:a16="http://schemas.microsoft.com/office/drawing/2014/main" id="{B871B6C7-8C2C-C519-C298-86A63890FF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F7CEB15-202B-46B9-9257-558DEECAC40F}" type="slidenum">
              <a:rPr lang="it-CH" altLang="en-US" smtClean="0"/>
              <a:pPr/>
              <a:t>97</a:t>
            </a:fld>
            <a:endParaRPr lang="it-CH"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https://edition.cnn.com/2023/10/10/middleeast/israel-gaza-siege-hamas-tuesday-intl-hnk/index.html</a:t>
            </a:r>
          </a:p>
          <a:p>
            <a:r>
              <a:rPr lang="en-US" dirty="0"/>
              <a:t>https://www.turkiyenewspaper.com/politics/16715</a:t>
            </a:r>
          </a:p>
          <a:p>
            <a:endParaRPr lang="en-US" dirty="0"/>
          </a:p>
          <a:p>
            <a:r>
              <a:rPr lang="en-US" dirty="0"/>
              <a:t>WHITE PHOSPHORUS USED FROM DAY ONE</a:t>
            </a:r>
          </a:p>
          <a:p>
            <a:r>
              <a:rPr lang="en-US" dirty="0"/>
              <a:t>Amnesty International has released evidence of Israel's use of white phosphorus in Gaza. Videos and photographs verified by the organization's Crisis Evidence Lab show that Israel has been using white phosphorus in Gaza since October 7.</a:t>
            </a:r>
          </a:p>
          <a:p>
            <a:r>
              <a:rPr lang="en-US" dirty="0"/>
              <a:t>Among the evidence collected is a photograph taken by AA photojournalist Mustafa Al-</a:t>
            </a:r>
            <a:r>
              <a:rPr lang="en-US" dirty="0" err="1"/>
              <a:t>Kharouf</a:t>
            </a:r>
            <a:r>
              <a:rPr lang="en-US" dirty="0"/>
              <a:t> on October 9, of M825 and M825A1 artillery shells labeled D528, the United States(US) Department of Defense Identification Code for "white phosphorus-based munitions".</a:t>
            </a:r>
          </a:p>
          <a:p>
            <a:r>
              <a:rPr lang="en-US" dirty="0"/>
              <a:t>In the AA images, images taken on October 10, and 11 of the moments of white phosphorus explosions in the air during Israel's airstrikes on Gaza were shared.</a:t>
            </a:r>
          </a:p>
          <a:p>
            <a:endParaRPr lang="en-US" dirty="0"/>
          </a:p>
          <a:p>
            <a:endParaRPr lang="en-US" dirty="0"/>
          </a:p>
          <a:p>
            <a:r>
              <a:rPr lang="en-US" dirty="0"/>
              <a:t>Note the different types of ammunition; blue ammunition is the one with prohibited white phosphorus: M825 and M825A1 artillery shells labeled D528, the United States(US) Department of Defense Identification Code for "white phosphorus-based munitions".</a:t>
            </a:r>
          </a:p>
          <a:p>
            <a:endParaRPr lang="en-US" dirty="0"/>
          </a:p>
        </p:txBody>
      </p:sp>
      <p:sp>
        <p:nvSpPr>
          <p:cNvPr id="4" name="Segnaposto numero diapositiva 3"/>
          <p:cNvSpPr>
            <a:spLocks noGrp="1"/>
          </p:cNvSpPr>
          <p:nvPr>
            <p:ph type="sldNum" sz="quarter" idx="5"/>
          </p:nvPr>
        </p:nvSpPr>
        <p:spPr/>
        <p:txBody>
          <a:bodyPr/>
          <a:lstStyle/>
          <a:p>
            <a:pPr>
              <a:defRPr/>
            </a:pPr>
            <a:fld id="{6AFAD5DC-3271-4452-B4D7-8850B096AC06}" type="slidenum">
              <a:rPr lang="it-CH" altLang="en-US" smtClean="0"/>
              <a:pPr>
                <a:defRPr/>
              </a:pPr>
              <a:t>99</a:t>
            </a:fld>
            <a:endParaRPr lang="it-CH" altLang="en-US"/>
          </a:p>
        </p:txBody>
      </p:sp>
    </p:spTree>
    <p:extLst>
      <p:ext uri="{BB962C8B-B14F-4D97-AF65-F5344CB8AC3E}">
        <p14:creationId xmlns:p14="http://schemas.microsoft.com/office/powerpoint/2010/main" val="28094232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Segnaposto immagine diapositiva 1">
            <a:extLst>
              <a:ext uri="{FF2B5EF4-FFF2-40B4-BE49-F238E27FC236}">
                <a16:creationId xmlns:a16="http://schemas.microsoft.com/office/drawing/2014/main" id="{424FA7D1-EEB9-8909-7C66-D338517318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0243" name="Segnaposto note 2">
            <a:extLst>
              <a:ext uri="{FF2B5EF4-FFF2-40B4-BE49-F238E27FC236}">
                <a16:creationId xmlns:a16="http://schemas.microsoft.com/office/drawing/2014/main" id="{F0C44736-5670-18C5-8139-87A5C7F1ED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It was a bomb like this one (950 Kg), prodiuset in the US, that on October 17, 2023 destroyed the hospital in Gaza, killing 1,400 civilians. According to Israel it was instead a Hamas missile, which is impossible because they are very weak</a:t>
            </a:r>
          </a:p>
          <a:p>
            <a:endParaRPr lang="en-US" altLang="en-US"/>
          </a:p>
          <a:p>
            <a:r>
              <a:rPr lang="en-US" altLang="en-US"/>
              <a:t>https://www.facebook.com/reel/782975893713962</a:t>
            </a:r>
          </a:p>
          <a:p>
            <a:endParaRPr lang="en-US" altLang="en-US"/>
          </a:p>
          <a:p>
            <a:endParaRPr lang="en-US" altLang="en-US"/>
          </a:p>
        </p:txBody>
      </p:sp>
      <p:sp>
        <p:nvSpPr>
          <p:cNvPr id="650244" name="Segnaposto numero diapositiva 3">
            <a:extLst>
              <a:ext uri="{FF2B5EF4-FFF2-40B4-BE49-F238E27FC236}">
                <a16:creationId xmlns:a16="http://schemas.microsoft.com/office/drawing/2014/main" id="{1F33F5B8-601B-CB68-1DAF-AC7E3612F8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C6655CF-D0DD-4F39-AE47-CFBACC9776FC}" type="slidenum">
              <a:rPr lang="it-CH" altLang="en-US" smtClean="0"/>
              <a:pPr/>
              <a:t>101</a:t>
            </a:fld>
            <a:endParaRPr lang="it-CH"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Segnaposto immagine diapositiva 1">
            <a:extLst>
              <a:ext uri="{FF2B5EF4-FFF2-40B4-BE49-F238E27FC236}">
                <a16:creationId xmlns:a16="http://schemas.microsoft.com/office/drawing/2014/main" id="{F81B0FF0-BBB4-69F8-49D5-970AD0E287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7235" name="Segnaposto note 2">
            <a:extLst>
              <a:ext uri="{FF2B5EF4-FFF2-40B4-BE49-F238E27FC236}">
                <a16:creationId xmlns:a16="http://schemas.microsoft.com/office/drawing/2014/main" id="{FCD93BFF-732A-45D1-D19E-BA3BFD303D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7236" name="Segnaposto numero diapositiva 3">
            <a:extLst>
              <a:ext uri="{FF2B5EF4-FFF2-40B4-BE49-F238E27FC236}">
                <a16:creationId xmlns:a16="http://schemas.microsoft.com/office/drawing/2014/main" id="{A0A01154-4D56-D8E3-5955-37AB0473D7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04111DD-65C5-489B-8EE5-251575596F7B}" type="slidenum">
              <a:rPr lang="it-CH" altLang="en-US" smtClean="0"/>
              <a:pPr/>
              <a:t>103</a:t>
            </a:fld>
            <a:endParaRPr lang="it-CH"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Segnaposto immagine diapositiva 1">
            <a:extLst>
              <a:ext uri="{FF2B5EF4-FFF2-40B4-BE49-F238E27FC236}">
                <a16:creationId xmlns:a16="http://schemas.microsoft.com/office/drawing/2014/main" id="{1240A77A-16CE-0D0B-E979-2506C77963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0307" name="Segnaposto note 2">
            <a:extLst>
              <a:ext uri="{FF2B5EF4-FFF2-40B4-BE49-F238E27FC236}">
                <a16:creationId xmlns:a16="http://schemas.microsoft.com/office/drawing/2014/main" id="{319EC6C8-4279-8103-617B-CC9E44FEA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0308" name="Segnaposto numero diapositiva 3">
            <a:extLst>
              <a:ext uri="{FF2B5EF4-FFF2-40B4-BE49-F238E27FC236}">
                <a16:creationId xmlns:a16="http://schemas.microsoft.com/office/drawing/2014/main" id="{FC0FE9F3-2DD0-B1DC-EFF4-7313925E02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60D25CA-7BC0-407E-B221-770A58F75643}" type="slidenum">
              <a:rPr lang="it-CH" altLang="en-US" smtClean="0"/>
              <a:pPr/>
              <a:t>105</a:t>
            </a:fld>
            <a:endParaRPr lang="it-CH"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Segnaposto immagine diapositiva 1">
            <a:extLst>
              <a:ext uri="{FF2B5EF4-FFF2-40B4-BE49-F238E27FC236}">
                <a16:creationId xmlns:a16="http://schemas.microsoft.com/office/drawing/2014/main" id="{A3E1DF6E-29A4-0705-2EA1-E20B386480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63" name="Segnaposto note 2">
            <a:extLst>
              <a:ext uri="{FF2B5EF4-FFF2-40B4-BE49-F238E27FC236}">
                <a16:creationId xmlns:a16="http://schemas.microsoft.com/office/drawing/2014/main" id="{ED8143CA-83D2-96E1-3DC3-7CB62C5EC3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https://www.instagram.com/p/C0HRJVZMovo/</a:t>
            </a:r>
          </a:p>
          <a:p>
            <a:endParaRPr lang="en-US" altLang="en-US"/>
          </a:p>
          <a:p>
            <a:r>
              <a:rPr lang="en-US" altLang="en-US"/>
              <a:t>https://www.972mag.com/lavender-ai-israeli-army-gaza/</a:t>
            </a:r>
          </a:p>
        </p:txBody>
      </p:sp>
      <p:sp>
        <p:nvSpPr>
          <p:cNvPr id="655364" name="Segnaposto numero diapositiva 3">
            <a:extLst>
              <a:ext uri="{FF2B5EF4-FFF2-40B4-BE49-F238E27FC236}">
                <a16:creationId xmlns:a16="http://schemas.microsoft.com/office/drawing/2014/main" id="{1B8CEE74-2C85-9D7B-6016-C48A5523E7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FC51688-7BBD-4C9B-B8EA-8B818177A06E}" type="slidenum">
              <a:rPr lang="it-CH" altLang="en-US" smtClean="0"/>
              <a:pPr/>
              <a:t>107</a:t>
            </a:fld>
            <a:endParaRPr lang="it-CH"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Segnaposto immagine diapositiva 1">
            <a:extLst>
              <a:ext uri="{FF2B5EF4-FFF2-40B4-BE49-F238E27FC236}">
                <a16:creationId xmlns:a16="http://schemas.microsoft.com/office/drawing/2014/main" id="{C306A317-0987-E006-0BC0-2210CD5473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7411" name="Segnaposto note 2">
            <a:extLst>
              <a:ext uri="{FF2B5EF4-FFF2-40B4-BE49-F238E27FC236}">
                <a16:creationId xmlns:a16="http://schemas.microsoft.com/office/drawing/2014/main" id="{2D87D73D-0F71-32FE-4F9A-ACEA794ED2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Interview PROF. MICHAEL HUDSON – by Ania K</a:t>
            </a:r>
          </a:p>
          <a:p>
            <a:r>
              <a:rPr lang="en-US" altLang="en-US"/>
              <a:t>THE TRUTH ABOUT THE DESTRUCTION OF GAZA. </a:t>
            </a:r>
          </a:p>
          <a:p>
            <a:endParaRPr lang="en-US" altLang="en-US"/>
          </a:p>
          <a:p>
            <a:r>
              <a:rPr lang="en-US" altLang="en-US"/>
              <a:t>ANIA: Hello, everyone. Welcome back to my channel. Today I have with me for the fourth time, I’m still counting, a very, very special guest, one of the best professors in economics and financial analysts in the world. And I’m very glad we are reconnecting with Professor Hudson again.</a:t>
            </a:r>
          </a:p>
          <a:p>
            <a:endParaRPr lang="en-US" altLang="en-US"/>
          </a:p>
          <a:p>
            <a:r>
              <a:rPr lang="en-US" altLang="en-US"/>
              <a:t>I want to start this live stream with asking all of you to check all my links down below this live stream, because being on other platforms, especially nowadays, is very important. So you have my locals there, you have mailing lists, and every other link if you choose to support my work as well.</a:t>
            </a:r>
          </a:p>
          <a:p>
            <a:endParaRPr lang="en-US" altLang="en-US"/>
          </a:p>
          <a:p>
            <a:r>
              <a:rPr lang="en-US" altLang="en-US"/>
              <a:t>Also, Professor Hudson’s three links. You have the website (michael-hudson.com), Patreon (patreon.com/michaelhudson), and all the books that Professor Hudson has published so far, you can order. It’s all the way down below this live stream. I’m sure this video will bring you immense value, and I would like you to hit this like, because it helps other people to see it, since YouTube recommends videos with a lot of likes. Leave the comments and also share the video, because the knowledge that you will be hearing today, it’s priceless.</a:t>
            </a:r>
          </a:p>
          <a:p>
            <a:endParaRPr lang="en-US" altLang="en-US"/>
          </a:p>
          <a:p>
            <a:r>
              <a:rPr lang="en-US" altLang="en-US"/>
              <a:t>Welcome back, Professor Hudson. Thank you so much for joining me today for this conversation.</a:t>
            </a:r>
          </a:p>
          <a:p>
            <a:endParaRPr lang="en-US" altLang="en-US"/>
          </a:p>
          <a:p>
            <a:r>
              <a:rPr lang="en-US" altLang="en-US"/>
              <a:t>MICHAEL HUDSON: Thanks for having me back again.</a:t>
            </a:r>
          </a:p>
          <a:p>
            <a:endParaRPr lang="en-US" altLang="en-US"/>
          </a:p>
          <a:p>
            <a:r>
              <a:rPr lang="en-US" altLang="en-US"/>
              <a:t>ANIA: And I would like to say to the audience as well that this video is dedicated to what is taking place, especially in Gaza and Israel. Of course, we will address other countries related to this situation, but Professor Hudson has sent me a very in-depth email after our last live stream a week ago, also on Friday, and we actually decided after we ended that live stream to have this particular topic to be the main topic of this video. So, I give this to you, Professor Hudson, where would you like to start this conversation, please?</a:t>
            </a:r>
          </a:p>
          <a:p>
            <a:endParaRPr lang="en-US" altLang="en-US"/>
          </a:p>
          <a:p>
            <a:r>
              <a:rPr lang="en-US" altLang="en-US"/>
              <a:t>MICHAEL HUDSON: I think I should start with my own background, because 50 years ago, in 1974, I was working with the Hudson Institute, with Herman Kahn, and my colleagues there were a number of Mossad agents who were being trained. Uzi Arad was there, and he became the head of Mossad and is currently the main advisor to Benjamin Netanyahu.</a:t>
            </a:r>
          </a:p>
          <a:p>
            <a:endParaRPr lang="en-US" altLang="en-US"/>
          </a:p>
          <a:p>
            <a:r>
              <a:rPr lang="en-US" altLang="en-US"/>
              <a:t>So, all of what is happening today was discussed 50 years ago, not only with the Israelis, but with many of the U.S. defense people, because I was with the Hudson Institute, which was a national security agency, because I’d written Super Imperialism, and I was a balance of payments expert, and the Defense Department used my book Super Imperialism not as an expose, but a how-to-do-it book. And they brought me there as a specialist in the balance of payments. Herman brought me back and forth to the White House to meet with cabinet members and to discuss the balance of payments. He also brought me to the War College and to the Air Force think tanks.</a:t>
            </a:r>
          </a:p>
          <a:p>
            <a:endParaRPr lang="en-US" altLang="en-US"/>
          </a:p>
          <a:p>
            <a:r>
              <a:rPr lang="en-US" altLang="en-US"/>
              <a:t>So, all of what is happening now was described a long time ago, and Herman was known as a futurist. He was Dr. Strangelove in the movie. That was all based for him on his theories of atomic war, but he was also the main theorist behind Vietnam. And nobody seems to have noticed that what is happening in Gaza and the West Bank now is all based on what was the U.S. strategy during the Vietnam War. And it was based on the “strategic hamlets” idea, the fact that you could cut back, you could just divide all of Vietnam into little parts, having guards at all the transition points from one part to another. Everything that Israel is doing to the Palestinians in Gaza and elsewhere throughout Israel was all pioneered in Vietnam.</a:t>
            </a:r>
          </a:p>
          <a:p>
            <a:endParaRPr lang="en-US" altLang="en-US"/>
          </a:p>
          <a:p>
            <a:r>
              <a:rPr lang="en-US" altLang="en-US"/>
              <a:t>And Herman had me meet with some of the generals there to explain it. And I think I mentioned I flew to Asia twice with Uzi Arad. We had a chance to [get to] know each other very much. And I could see that the intention from the very beginning was to get rid of the Palestinians and indeed to use Israel as the basis for U.S. control of Near Eastern oil. That was the constant discussion of that from the American point of view. It was Israel as a part of the oil.</a:t>
            </a:r>
          </a:p>
          <a:p>
            <a:endParaRPr lang="en-US" altLang="en-US"/>
          </a:p>
          <a:p>
            <a:r>
              <a:rPr lang="en-US" altLang="en-US"/>
              <a:t>So, Herman’s analysis was on systems analysis. You define the overall aim and then you work backward. How do you do it? Well, you can see what the Israeli policy is today. First of all, you isolate the Palestinians and strategic hamlets. That’s what Gaza had already been turned into for the last 15 years. It’s been carved up into districts requiring electronic passes from one sector to another to go into Israel, to go to Jerusalem, or to go to Israel for jobs to work.</a:t>
            </a:r>
          </a:p>
          <a:p>
            <a:endParaRPr lang="en-US" altLang="en-US"/>
          </a:p>
          <a:p>
            <a:r>
              <a:rPr lang="en-US" altLang="en-US"/>
              <a:t>The aim all along has been to kill them. Or first of all, to make life so unpleasant for them that they’ll emigrate. That’s the easy way. Why would anyone want to stay in Gaza when what’s happening to them is what’s happening today? You’re going to leave. But if they don’t leave, you’re going to have to kill them, ideally by bombing because that minimizes the domestic casualties. Israel doesn’t want its soldiers to die any more than Americans do. So, the American form of war, as it was in Vietnam, is bombing them. You don’t want person-to-person contact because people fighting for their lives and liberty tend to be better fighters because for them it’s really essential. For the others, they’re just doing soldier’s work.</a:t>
            </a:r>
          </a:p>
          <a:p>
            <a:endParaRPr lang="en-US" altLang="en-US"/>
          </a:p>
          <a:p>
            <a:r>
              <a:rPr lang="en-US" altLang="en-US"/>
              <a:t>So, the genocide that you’re seeing today is an explicit policy, and that was a policy of the forefathers, the founders of Israel. The idea of a land without people was a land without Arabs in it, the land without non-Jewish people. That’s really what it meant. They were to be driven out starting even before the official funding of Israel, the first Nakba, the Arab Holocaust. And the two of the Israeli prime ministers were members of the Stern gang of terrorists. The terrorists became the rulers of Israel. They escaped from British jail and they joined to found Israel. So, what you’re seeing today is the final solution to this plan. And the founders of Israel were so obsessed with the Nazis, essentially, they wanted to do to them what they did to us, is how they explained it to people.</a:t>
            </a:r>
          </a:p>
          <a:p>
            <a:endParaRPr lang="en-US" altLang="en-US"/>
          </a:p>
          <a:p>
            <a:r>
              <a:rPr lang="en-US" altLang="en-US"/>
              <a:t>For the United States, what they wanted was the oil reserves in the Middle East. And again and again, I heard the phrase, ‘you’re our landed aircraft carrier in Israel’. Uzi Arad, the future Mossad head, would be very uncomfortable at this because he wanted Israel to be run by the Israelis. But they realized that for Israel to get by with the money that it needed for its balance of payments, it had to be in a partnership with the United States.</a:t>
            </a:r>
          </a:p>
          <a:p>
            <a:endParaRPr lang="en-US" altLang="en-US"/>
          </a:p>
          <a:p>
            <a:r>
              <a:rPr lang="en-US" altLang="en-US"/>
              <a:t>So, what you’re seeing today isn’t simply the work of one man, of Benjamin Netanyahu. It’s the work of the team that President Biden has put together. It’s the team of Jake Sullivan, the National Security Advisor Blinken, and the whole deep state, the whole neocon group behind them, Victoria Nuland, and everyone. They’re all self-proclaimed Zionists. And they’ve gone over this plan for essentially America’s domination of the Near East for decade after decade.</a:t>
            </a:r>
          </a:p>
          <a:p>
            <a:endParaRPr lang="en-US" altLang="en-US"/>
          </a:p>
          <a:p>
            <a:r>
              <a:rPr lang="en-US" altLang="en-US"/>
              <a:t>But as the United States learned in the Vietnam War, populations protest, and the U.S. population protested against the Vietnam War. What the Biden administration wants to avoid is the situation that President Johnson had in 1968. Any hotel, any building that he went to, to give a speech for his re-election campaign, there were crowds shouting, LBJ, LBJ, how many kids did you kill today? President Johnson had to take the servants entrance to get away from the press so that nobody would see what he was doing. And essentially, he went on television and resigned.</a:t>
            </a:r>
          </a:p>
          <a:p>
            <a:endParaRPr lang="en-US" altLang="en-US"/>
          </a:p>
          <a:p>
            <a:r>
              <a:rPr lang="en-US" altLang="en-US"/>
              <a:t>Well, to prevent this kind of embarrassment, and to prevent the embarrassment of journalists who were doing all this, Seymour Hersh described the [Mai Lai] massacre, and that helped inflame the opposition to Johnson. Well, President Biden, who’s approved Netanyahu’s plan, the first people you have to kill are the journalists. If you’re going to permit genocide, you have to realize that you don’t want the domestic U.S. population or the rest of the world to oppose the U.S. and Israel. You kill the journalists. And for the last, ever since the October 2nd Al-Aqsa event, you’ve had one journalist per week killed in Israel. That’s part of it.</a:t>
            </a:r>
          </a:p>
          <a:p>
            <a:endParaRPr lang="en-US" altLang="en-US"/>
          </a:p>
          <a:p>
            <a:r>
              <a:rPr lang="en-US" altLang="en-US"/>
              <a:t>The other people you don’t want, if you’re going to bomb them, you have to start by bombing the hospitals and all of the key centers. That also was part of the idea of the Vietnam War. How do you destroy a population? This was all worked out in the 1970s, when people were trying to use systems analysis to think, how do you work back and see what you need? And the idea, if you bomb a population, you can’t really hide that, even if you kill the journalists. How do you kill a population passively? So you minimize the visible bombing. Well, the line of least resistance is to starve them. And that’s been the Jewish, the Israeli policy since 2008.</a:t>
            </a:r>
          </a:p>
          <a:p>
            <a:endParaRPr lang="en-US" altLang="en-US"/>
          </a:p>
          <a:p>
            <a:r>
              <a:rPr lang="en-US" altLang="en-US"/>
              <a:t>You had a piece by Sarah Roy in the New York Review, citing a cable from 2008, from Tel Aviv to the embassy saying, as part of their overall embargo plan against Gaza, Israeli officials have confirmed to the embassy officials on multiple occasions that they intend to keep the Gaza economy on the brink of collapse without quite pushing it over the edge. Well, now they’re pushing it over the edge.</a:t>
            </a:r>
          </a:p>
          <a:p>
            <a:endParaRPr lang="en-US" altLang="en-US"/>
          </a:p>
          <a:p>
            <a:r>
              <a:rPr lang="en-US" altLang="en-US"/>
              <a:t>And so Israel has been especially focusing after the journalists, after the hospitals, you bomb the greenhouses, you bomb the trees, you sink the fishing boats that have supplied food to the population. And then you aim at fighting the United Nations relief people.</a:t>
            </a:r>
          </a:p>
          <a:p>
            <a:endParaRPr lang="en-US" altLang="en-US"/>
          </a:p>
          <a:p>
            <a:r>
              <a:rPr lang="en-US" altLang="en-US"/>
              <a:t>And you’ve read, obviously, the whole news of the last week has been the attack on the seven food providers that were not Arabs. And this was, again, from a systems analyst point, this is exactly what the textbook says to do strategically. If you can make a very conspicuous bombing of aid people, then you will have other aid suppliers afraid to go, because they think, well, if these people, aid suppliers, are just shot at, then we would be too.</a:t>
            </a:r>
          </a:p>
          <a:p>
            <a:endParaRPr lang="en-US" altLang="en-US"/>
          </a:p>
          <a:p>
            <a:r>
              <a:rPr lang="en-US" altLang="en-US"/>
              <a:t>Well, the United States is fully behind this. And to help starve the Gazan people, Biden immediately, right after the ICJ finding of plausible genocide, withdrew all funding from the United Nations relief agencies. The idea, again, the hope was to prevent the United Nations from having the money to supply food.</a:t>
            </a:r>
          </a:p>
          <a:p>
            <a:endParaRPr lang="en-US" altLang="en-US"/>
          </a:p>
          <a:p>
            <a:r>
              <a:rPr lang="en-US" altLang="en-US"/>
              <a:t>So when the United States is now trying to blame one person, and Biden goes on a television recorded call with Netanyahu saying, please be humane when you’re dropping your bombs, do it in a humane way. That’s purely for domestic consumption. It’s amazing how nakedly hypocritical all this.</a:t>
            </a:r>
          </a:p>
          <a:p>
            <a:endParaRPr lang="en-US" altLang="en-US"/>
          </a:p>
          <a:p>
            <a:r>
              <a:rPr lang="en-US" altLang="en-US"/>
              <a:t>And ever since the Al-Aqsa Mosque was raided by Israeli settlers on October 2, leading to Hamas’s Al-Aqsa Flood retaliation on October 7, it was closely coordinated with the Biden administration. All the bombs have been dropped day after day, week after week, with the whole of the US. And Biden has said on a number of occasions, the Palestinians are enemies.</a:t>
            </a:r>
          </a:p>
          <a:p>
            <a:endParaRPr lang="en-US" altLang="en-US"/>
          </a:p>
          <a:p>
            <a:r>
              <a:rPr lang="en-US" altLang="en-US"/>
              <a:t>So I think I want to make it clear that this is not simply an Israeli war against Hamas. It’s an American-backed Israeli war. Each of them have their own objectives. Israel’s objective is to have a land without non-Jewish population. And America’s aim is to have Israel acting as the local coordinator, as it has been coordinating the work with ISIS and the ISIS commanders to turn them against targets provided by the United States.</a:t>
            </a:r>
          </a:p>
          <a:p>
            <a:endParaRPr lang="en-US" altLang="en-US"/>
          </a:p>
          <a:p>
            <a:r>
              <a:rPr lang="en-US" altLang="en-US"/>
              <a:t>Basically, that’s the duopoly that’s been created.</a:t>
            </a:r>
          </a:p>
          <a:p>
            <a:endParaRPr lang="en-US" altLang="en-US"/>
          </a:p>
          <a:p>
            <a:r>
              <a:rPr lang="en-US" altLang="en-US"/>
              <a:t>And I think Alastair Crooke has cited Trita Parsi, [the US-Iranian relations scholar], saying the objective really in all this, of Israel’s conflict and Biden’s acquiescence to it, is that Israel is engaged in a deliberate and systematic effort to destroy existing laws and norms about warfare. And that’s really it.</a:t>
            </a:r>
          </a:p>
          <a:p>
            <a:endParaRPr lang="en-US" altLang="en-US"/>
          </a:p>
          <a:p>
            <a:r>
              <a:rPr lang="en-US" altLang="en-US"/>
              <a:t>You have people, you have reporters, such as Pepe Escobar, saying that the United States is a chaos agent. But there’s a logic in this. The United States is looking forward to what it’s going to be doing in the Near East, in Ukraine, and especially in the China Sea and Taiwan. Looking forward, the United States says, how do we prevent other nations moving against us in the international court or suing or somehow putting sanctions against us? Israel is the test case, not simply for what’s happening there in Israel and Palestine itself, but against anything that the United States will be doing through the rest of the world.</a:t>
            </a:r>
          </a:p>
          <a:p>
            <a:endParaRPr lang="en-US" altLang="en-US"/>
          </a:p>
          <a:p>
            <a:r>
              <a:rPr lang="en-US" altLang="en-US"/>
              <a:t>That’s why the U.S. ambassador to the U.N., echoed by [Blinken] and other U.S. officials, said there’s no court of justice ruling against genocide, that it was a non-binding ruling. Well, of course it was binding, but it has no means of enforcement. And both [Blinken] and yesterday, the head of the army said, there is no genocide taking place in Gaza. Well, what that means is you have to go to a court, and that’s going to take years and years. And by the time the court case is over and there’s any judgment of reparations due, then you’re going to, by then the Gazans will all be dead. So the U.S. aim is to end the rule of international law that is why the United Nations was founded in 1945.</a:t>
            </a:r>
          </a:p>
          <a:p>
            <a:endParaRPr lang="en-US" altLang="en-US"/>
          </a:p>
          <a:p>
            <a:r>
              <a:rPr lang="en-US" altLang="en-US"/>
              <a:t>And in fact, this international law goes way back to 1648 with the peace of Westphalia in Germany to end the 30 years war. All the European nations agreed not to interfere with the internal affairs of other countries. Well, that also was part of the United Nations principle.</a:t>
            </a:r>
          </a:p>
          <a:p>
            <a:endParaRPr lang="en-US" altLang="en-US"/>
          </a:p>
          <a:p>
            <a:r>
              <a:rPr lang="en-US" altLang="en-US"/>
              <a:t>And yet you have the United States explicitly advocating regime change in other countries, and most specifically in Russia and throughout the Middle East. So if you can end the whole kind of rule of law, then there’s really no alternative to the United States rules-based order, which means we can do whatever we want, chaos.</a:t>
            </a:r>
          </a:p>
          <a:p>
            <a:endParaRPr lang="en-US" altLang="en-US"/>
          </a:p>
          <a:p>
            <a:r>
              <a:rPr lang="en-US" altLang="en-US"/>
              <a:t>And if you look at what’s happening in Gaza is facilitating a transition from a orderly world of the United Nations to chaos, then you’re going to understand basically what the whole, the big picture, the long range picture that’s been put in place really over a series of decades. That’s why the United States, and the United States has no plan B. It only has the plan A to do this. It’s not taking into account the counter reactions and the feedback. Maybe we can discuss that a little later. I’d better leave the questions up to you.</a:t>
            </a:r>
          </a:p>
          <a:p>
            <a:endParaRPr lang="en-US" altLang="en-US"/>
          </a:p>
          <a:p>
            <a:r>
              <a:rPr lang="en-US" altLang="en-US"/>
              <a:t>ANIA: Thank you. You actually have already answered many of my questions in that intro, but I want to ask you this now. I will jump a little bit now. I have a question about something that you wrote to me in your email.</a:t>
            </a:r>
          </a:p>
          <a:p>
            <a:endParaRPr lang="en-US" altLang="en-US"/>
          </a:p>
          <a:p>
            <a:r>
              <a:rPr lang="en-US" altLang="en-US"/>
              <a:t>I believe looking at many, many situations that are taking place in the world, that sometimes all you really need to do is to follow the money and it will give you a lot of answers. So as you said in your email that, let me check, where is it? The Israeli developers already are planning to turn Gaza into luxury beachfront properties.</a:t>
            </a:r>
          </a:p>
          <a:p>
            <a:endParaRPr lang="en-US" altLang="en-US"/>
          </a:p>
          <a:p>
            <a:r>
              <a:rPr lang="en-US" altLang="en-US"/>
              <a:t>So let me ask you here, Professor Hudson, What is really the main goal for Israel’s existence? And in this case, is this really about their luxurious properties, oil? What else is this region really about? Why is it so crucial?</a:t>
            </a:r>
          </a:p>
          <a:p>
            <a:endParaRPr lang="en-US" altLang="en-US"/>
          </a:p>
          <a:p>
            <a:r>
              <a:rPr lang="en-US" altLang="en-US"/>
              <a:t>MICHAEL HUDSON: Well, it’s not just about beach properties. It’s what’s off the beach, the gas, the natural gas that they’ve discovered right offshore the Mediterranean that belongs to Gaza. So the Israelis are after the gas.</a:t>
            </a:r>
          </a:p>
          <a:p>
            <a:endParaRPr lang="en-US" altLang="en-US"/>
          </a:p>
          <a:p>
            <a:r>
              <a:rPr lang="en-US" altLang="en-US"/>
              <a:t>But your basic question, you’d sent me a list of questions you were going to go through. And I think if you keep to that sequence, it’s good. What you’re really asking is, you know, what’s the main goal for Israel’s existence? And I think if people don’t really, their sense of justice is so strong that they can’t believe what the original goal was. And the initial goal in the 19th century was formed in a period where Europe was anti-Semitic. The most anti-Semitic part of all was Ukraine. If you read Leon Trotsky’s autobiography of growing up in Odessa, he described the pogroms there. And so the Zionists, the first wave of Zionists, were looking for how can the Jewish people escape from this anti-Semitism.</a:t>
            </a:r>
          </a:p>
          <a:p>
            <a:endParaRPr lang="en-US" altLang="en-US"/>
          </a:p>
          <a:p>
            <a:r>
              <a:rPr lang="en-US" altLang="en-US"/>
              <a:t>Here’s the problem. By 1947, when Israel was formed, anti-Semitism was passé. Most Jews in the United States, certainly who I grew up with, they were all assimilated. Of course, they had well wishes for Israel. There was very little talk of the Arabs. But you had two arms of Judaism.</a:t>
            </a:r>
          </a:p>
          <a:p>
            <a:endParaRPr lang="en-US" altLang="en-US"/>
          </a:p>
          <a:p>
            <a:r>
              <a:rPr lang="en-US" altLang="en-US"/>
              <a:t>The one arm were the people who remembered with a vengeance what was done for them against them in Ukraine and Russia, and especially by Hitler and the Holocaust. They wanted to be separate and to have just to be protected.</a:t>
            </a:r>
          </a:p>
          <a:p>
            <a:endParaRPr lang="en-US" altLang="en-US"/>
          </a:p>
          <a:p>
            <a:r>
              <a:rPr lang="en-US" altLang="en-US"/>
              <a:t>But most of the Jewish population in America and Europe was thoroughly assimilated. And the last thing they wanted was to be separate. They wanted just the opposite. They wanted anti-Semitism to end.</a:t>
            </a:r>
          </a:p>
          <a:p>
            <a:endParaRPr lang="en-US" altLang="en-US"/>
          </a:p>
          <a:p>
            <a:r>
              <a:rPr lang="en-US" altLang="en-US"/>
              <a:t>But the Zionists who were in charge of Israel, the Stern Gang leaders, were obsessed with the old antagonisms. And in a way, they were obsessed with Nazism and said, well, we want to do to them what they did to us.</a:t>
            </a:r>
          </a:p>
          <a:p>
            <a:endParaRPr lang="en-US" altLang="en-US"/>
          </a:p>
          <a:p>
            <a:r>
              <a:rPr lang="en-US" altLang="en-US"/>
              <a:t>And again, the idea of a land without a people meant a land— we intend to make Israel into a land without non-Jewish people. That’s what a land without people, their slogan, meant. And from the very beginning, they started by driving Arabs out of Palestine, destroying their olive trees, destroying their orchards, taking their houses, and just killing them. That’s why the English threw them in jail before turning around and said, well, it’s true that we’ve thrown all the leaders in jail, but let’s recognize Israel and make Israel a whole country to do what these leaders that we were before throwing in jail were doing.</a:t>
            </a:r>
          </a:p>
          <a:p>
            <a:endParaRPr lang="en-US" altLang="en-US"/>
          </a:p>
          <a:p>
            <a:r>
              <a:rPr lang="en-US" altLang="en-US"/>
              <a:t>ANIA: Thank you.</a:t>
            </a:r>
          </a:p>
          <a:p>
            <a:endParaRPr lang="en-US" altLang="en-US"/>
          </a:p>
          <a:p>
            <a:r>
              <a:rPr lang="en-US" altLang="en-US"/>
              <a:t>You said also in your email that ISIS is part of America’s foreign legion. Can you please elaborate on that?</a:t>
            </a:r>
          </a:p>
          <a:p>
            <a:endParaRPr lang="en-US" altLang="en-US"/>
          </a:p>
          <a:p>
            <a:r>
              <a:rPr lang="en-US" altLang="en-US"/>
              <a:t>MICHAEL HUDSON: Well, ISIS was organized originally to fight in Afghanistan against the Russians. And al-Qaeda, which was the parent of ISIS, was simply the roster of people who were willing to fight under the U.S. command.</a:t>
            </a:r>
          </a:p>
          <a:p>
            <a:endParaRPr lang="en-US" altLang="en-US"/>
          </a:p>
          <a:p>
            <a:r>
              <a:rPr lang="en-US" altLang="en-US"/>
              <a:t>Well, part of al-Qaeda turned against America on 9-11, but most, especially the Sunni followers of Wahhabi theology, were very eager to fight against the Shiites. Islam is divided into two parts, the Sunni Islam of Saudi Arabia, the United Arab Republics, and much of the Near East, and the Shiites from Iran and maybe half of Iraq and parts of Syria also.</a:t>
            </a:r>
          </a:p>
          <a:p>
            <a:endParaRPr lang="en-US" altLang="en-US"/>
          </a:p>
          <a:p>
            <a:r>
              <a:rPr lang="en-US" altLang="en-US"/>
              <a:t>So you had these two sectarian groups fighting each other, and the United States provided the funding and the organization to them and essentially delegated to Israel much of the organization of organizing ISIS to fight against Assad, to fight against whomever the United States designated as our enemies, meaning we want to take their oil lands. America has taken Iraqi oil and won’t leave, is taking Syrian oil and won’t leave.</a:t>
            </a:r>
          </a:p>
          <a:p>
            <a:endParaRPr lang="en-US" altLang="en-US"/>
          </a:p>
          <a:p>
            <a:r>
              <a:rPr lang="en-US" altLang="en-US"/>
              <a:t>So essentially, the U.S. has used ISIS to fight against all of the Shiites on the theory that the Shiite Islam is all controlled by Iran, and they want to essentially wipe out the Shiites as they’re doing in Gaza, even though I think the Palestinians are mainly Sunni, but you should think of the ISIS as America’s foreign legion. They’ve hired them, they pay them, and they recruit from them.</a:t>
            </a:r>
          </a:p>
          <a:p>
            <a:endParaRPr lang="en-US" altLang="en-US"/>
          </a:p>
          <a:p>
            <a:r>
              <a:rPr lang="en-US" altLang="en-US"/>
              <a:t>You’ve just seen in what happened in Russia from the Ukrainians, Ukraine recruited Sunni terrorists from Tajikistan. You’ve seen the United States trying to use ISIS to recruit, to fight in Russia’s southern periphery in Central Asia and to fight in the Uyghur territories of Xinjiang in Western China. They’re using ISIS to try to essentially attack the integrity of China, Russia, and Syria and any other area where the United States wants a regime change to put in the usual client oligarchy.</a:t>
            </a:r>
          </a:p>
          <a:p>
            <a:endParaRPr lang="en-US" altLang="en-US"/>
          </a:p>
          <a:p>
            <a:r>
              <a:rPr lang="en-US" altLang="en-US"/>
              <a:t>ANIA: So interesting, and they sell it under the description that this is the enemy and terrorist, and they are founding it. And the public is still buying this, Professor Hudson. How is this possible?</a:t>
            </a:r>
          </a:p>
          <a:p>
            <a:endParaRPr lang="en-US" altLang="en-US"/>
          </a:p>
          <a:p>
            <a:r>
              <a:rPr lang="en-US" altLang="en-US"/>
              <a:t>MICHAEL HUDSON: Well, this is hypocritical. Everybody throughout the world is appalled by the cruelty and the barbarism of ISIS. The United States is not going to come right out and say, hey, that’s us that they’re fighting. We’re directing ISIS from the presidential office. We love ISIS.</a:t>
            </a:r>
          </a:p>
          <a:p>
            <a:endParaRPr lang="en-US" altLang="en-US"/>
          </a:p>
          <a:p>
            <a:r>
              <a:rPr lang="en-US" altLang="en-US"/>
              <a:t>Well, Biden loves ISIS, and Blinken loves ISIS, and the entire neocons, the CIA loves ISIS because they’re all running it, but they can’t say it to the American public. They have to pretend just like they’re pretending with Netanyahu that, oh my heavens, look at [what] ISIS is doing. We’ve really got to fight against it.</a:t>
            </a:r>
          </a:p>
          <a:p>
            <a:endParaRPr lang="en-US" altLang="en-US"/>
          </a:p>
          <a:p>
            <a:r>
              <a:rPr lang="en-US" altLang="en-US"/>
              <a:t>And for instance, when it put in the white helmets in ISIS, these were the American supplied public relations unit to essentially do false propaganda, false images, make false flag attacks. All of these false flag attacks, all of the white helmets and the propaganda has all been coordinated by the United States.</a:t>
            </a:r>
          </a:p>
          <a:p>
            <a:endParaRPr lang="en-US" altLang="en-US"/>
          </a:p>
          <a:p>
            <a:r>
              <a:rPr lang="en-US" altLang="en-US"/>
              <a:t>ANIA: I want to ask you now a question that to some extent you actually answered already. Does Israel make any independent decisions that are not consulted with the United States in regards to bombing Gaza?</a:t>
            </a:r>
          </a:p>
          <a:p>
            <a:endParaRPr lang="en-US" altLang="en-US"/>
          </a:p>
          <a:p>
            <a:r>
              <a:rPr lang="en-US" altLang="en-US"/>
              <a:t>MICHAEL HUDSON: Well, the question is, what is the United States or what do you mean by the United States? They don’t need official approval. There’s already a broad agreement in principle. Do whatever you have to do.</a:t>
            </a:r>
          </a:p>
          <a:p>
            <a:endParaRPr lang="en-US" altLang="en-US"/>
          </a:p>
          <a:p>
            <a:r>
              <a:rPr lang="en-US" altLang="en-US"/>
              <a:t>The United States has given them a free hand saying, we’re not going to interfere. You’re our managers on site. Just as you’re managing ISIS, you can manage certainly your own country. The U.S. has given blanket approval for Israel’s genocide. That’s why it says there’s no genocide there.</a:t>
            </a:r>
          </a:p>
          <a:p>
            <a:endParaRPr lang="en-US" altLang="en-US"/>
          </a:p>
          <a:p>
            <a:r>
              <a:rPr lang="en-US" altLang="en-US"/>
              <a:t>And it shares the aim of extending the war to fight Iran. Again and again, what Netanyahu is saying, we’re not going to be safe until we defeat Iran. Well, the United States has, that’s America, that’s the neocon plan outlined in the 1990s. It was spelled out, I think, by Wesley Clark of first Afghanistan, then Iraq, then Syria, and then Iran. All of this was worked out from the beginning. The United States is trying to figure out, how do we do it?</a:t>
            </a:r>
          </a:p>
          <a:p>
            <a:endParaRPr lang="en-US" altLang="en-US"/>
          </a:p>
          <a:p>
            <a:r>
              <a:rPr lang="en-US" altLang="en-US"/>
              <a:t>Well, there’s a general expectation that one way to do it is to have Israel mount a false flag attack, something Iran does that is so bad that Israel retaliates and then, as it just bombed the Iranian embassy in Syria, that Iran is going to then do something to Israel and the United States will come to protect our Israeli brothers and world peace and prevent the genocide that the Gazans are trying to do against Israel and that Iran is trying to do against the rest of the world and bomb Iran.</a:t>
            </a:r>
          </a:p>
          <a:p>
            <a:endParaRPr lang="en-US" altLang="en-US"/>
          </a:p>
          <a:p>
            <a:r>
              <a:rPr lang="en-US" altLang="en-US"/>
              <a:t>Back in 1970s, there were discussions of what do you do? What will Iran do to fight back? Well, there’s one thing that Iran can do, that it doesn’t have to bomb American troops in Syria or Iraq. It doesn’t have to bomb Israel. All it has to do is sink a ship in the Strait of Hormuz. That’s the big strait. You’ve seen what happened, what the Houthis have done with the Red Sea. The big traffic is the Strait of Hormuz. That’s where Saudi Arabian oil and we could call it the oil gulf. It’s called the Persian Gulf, but it’s really the oil gulf. That’s where all the oil trade is. If you sink a ship or two in the oil gulf, that’s going to push oil prices way, way up because that’s going to cut most of the world off for as long as Iran wants from the Middle Eastern oil supply.</a:t>
            </a:r>
          </a:p>
          <a:p>
            <a:endParaRPr lang="en-US" altLang="en-US"/>
          </a:p>
          <a:p>
            <a:r>
              <a:rPr lang="en-US" altLang="en-US"/>
              <a:t>Well, that’s what really terrifies Biden because he’s pretending that there’s no inflation in the United States and that the economy is quite heavy. The inflation that would follow from Iran sinking a ship in Hormuz will essentially be crowning the American opposition to Biden, which is growing.</a:t>
            </a:r>
          </a:p>
          <a:p>
            <a:endParaRPr lang="en-US" altLang="en-US"/>
          </a:p>
          <a:p>
            <a:r>
              <a:rPr lang="en-US" altLang="en-US"/>
              <a:t>It’s one thing to be against genocide and killing people, but much more important is if your gas prices go up, the American people think that that’s really much more important than the fact of genocide and crimes against humanity. That’s really what is frightening the US.</a:t>
            </a:r>
          </a:p>
          <a:p>
            <a:endParaRPr lang="en-US" altLang="en-US"/>
          </a:p>
          <a:p>
            <a:r>
              <a:rPr lang="en-US" altLang="en-US"/>
              <a:t>The question is right now, how do they make the Israeli provocation against Iran— an excuse for the United States to come in with all of NATO’s and European support and somehow prevent Iran from having the power to close down the Straits of Hormuz. That’s what they’re trying to figure out now. I don’t know what they’re going to do, but when Blinken has said, Israel has not broken any rules. It’s all okay. What the United States really is [saying], if they can get away with this, they can say there are really no rules at all for the whole world. We can do whatever we want. Right now is coming to a peak. It’s the follow-up that was all thought in advance of the whole Israeli movement against Gaza.</a:t>
            </a:r>
          </a:p>
          <a:p>
            <a:endParaRPr lang="en-US" altLang="en-US"/>
          </a:p>
          <a:p>
            <a:r>
              <a:rPr lang="en-US" altLang="en-US"/>
              <a:t>ANIA: Thank you, Professor Hudson.</a:t>
            </a:r>
          </a:p>
          <a:p>
            <a:endParaRPr lang="en-US" altLang="en-US"/>
          </a:p>
          <a:p>
            <a:r>
              <a:rPr lang="en-US" altLang="en-US"/>
              <a:t>Next question that is about targeting civilians, journalists, and workers. Again, you’ve addressed this already, but I will ask you this. Why is the Israeli army targeting all those groups?</a:t>
            </a:r>
          </a:p>
          <a:p>
            <a:endParaRPr lang="en-US" altLang="en-US"/>
          </a:p>
          <a:p>
            <a:r>
              <a:rPr lang="en-US" altLang="en-US"/>
              <a:t>MICHAEL HUDSON: Well, it’s targeting everyone. It’s targeting all civilians because it wants a land without Palestinian people. It’s targeting the most critical people necessary for a Gazan society to survive. It targets the journalists because it doesn’t want the world to see what it’s doing, because Israel has already lost its standing in the world. The United States tells them, especially, you’ve got to kill the journalists because if you don’t kill them, we, the Biden administration, are going to look bad. We already have the Americans turning against the war.</a:t>
            </a:r>
          </a:p>
          <a:p>
            <a:endParaRPr lang="en-US" altLang="en-US"/>
          </a:p>
          <a:p>
            <a:r>
              <a:rPr lang="en-US" altLang="en-US"/>
              <a:t>There’s only one anti-war candidate running in the presidential elections for this November. That’s Jill Stein. Every other candidate is completely backing Israel in the war, but the American people, the majority of Americans look at what’s happening in Israel as genocide and as a crime against humanity. They’re not going to vote for Biden. Biden is going to lose the election or certainly not win it. It may go into the House of Representatives if nobody wins it.</a:t>
            </a:r>
          </a:p>
          <a:p>
            <a:endParaRPr lang="en-US" altLang="en-US"/>
          </a:p>
          <a:p>
            <a:r>
              <a:rPr lang="en-US" altLang="en-US"/>
              <a:t>In order to drive the rest of the Gazan populations out, you have to, number one, get rid of the journalists. Number two, you want to get rid of the hospitals. As you’re bombing the people, a lot of them are going to get injured. You want all the injured people from the bombs to die. For that, you have to bomb the hospitals. You especially have to target the doctors for killing. Not only will there not be doctors to heal the wounded people, but other doctors, doctors without borders from other countries, will be afraid to go into Gaza because if you go there, you know that if you’re a food worker bringing aid or a doctor or an aid worker, you’re going to get shot because you’re at the top of the target list.</a:t>
            </a:r>
          </a:p>
          <a:p>
            <a:endParaRPr lang="en-US" altLang="en-US"/>
          </a:p>
          <a:p>
            <a:r>
              <a:rPr lang="en-US" altLang="en-US"/>
              <a:t>ANIA: It’s horrible. Just listening to this, you know, it’s very hard to…</a:t>
            </a:r>
          </a:p>
          <a:p>
            <a:endParaRPr lang="en-US" altLang="en-US"/>
          </a:p>
          <a:p>
            <a:r>
              <a:rPr lang="en-US" altLang="en-US"/>
              <a:t>MICHAEL HUDSON: Well, imagine how I used to feel sitting in meetings and all of this was just said as if this is part of a game and this is how we’re planning it all out. All of this was what was discussed. How do we do evil? I mean, this…</a:t>
            </a:r>
          </a:p>
          <a:p>
            <a:endParaRPr lang="en-US" altLang="en-US"/>
          </a:p>
          <a:p>
            <a:r>
              <a:rPr lang="en-US" altLang="en-US"/>
              <a:t>ANIA: Yeah, but those are not humans to me. They are not humans to me.</a:t>
            </a:r>
          </a:p>
          <a:p>
            <a:endParaRPr lang="en-US" altLang="en-US"/>
          </a:p>
          <a:p>
            <a:r>
              <a:rPr lang="en-US" altLang="en-US"/>
              <a:t>MICHAEL HUDSON: That’s right.</a:t>
            </a:r>
          </a:p>
          <a:p>
            <a:endParaRPr lang="en-US" altLang="en-US"/>
          </a:p>
          <a:p>
            <a:r>
              <a:rPr lang="en-US" altLang="en-US"/>
              <a:t>ANIA: Soulless beings that are not humans. That’s all I say here.</a:t>
            </a:r>
          </a:p>
          <a:p>
            <a:endParaRPr lang="en-US" altLang="en-US"/>
          </a:p>
          <a:p>
            <a:r>
              <a:rPr lang="en-US" altLang="en-US"/>
              <a:t>Professor Hudson, next question is about those Israeli developers who, as you said in your email, are already planning to turn Gaza into luxury beachfront properties. So what do you really know about this? They are already planning this? Like they have plans for those properties?</a:t>
            </a:r>
          </a:p>
          <a:p>
            <a:endParaRPr lang="en-US" altLang="en-US"/>
          </a:p>
          <a:p>
            <a:r>
              <a:rPr lang="en-US" altLang="en-US"/>
              <a:t>MICHAEL HUDSON: The Americans made a start. They began by building docks. You not only want beachfront property, you want docks for the buyers to have a place to tie up their yachts or their sailboats.</a:t>
            </a:r>
          </a:p>
          <a:p>
            <a:endParaRPr lang="en-US" altLang="en-US"/>
          </a:p>
          <a:p>
            <a:r>
              <a:rPr lang="en-US" altLang="en-US"/>
              <a:t>And so the United States is building these piers. One reason it’s doing it is it can pretend that it can say, we’re not building the piers for Israeli property owners to have yachts, we’re going to deliver food. But by the time we finish building the piers, there’ll be no more Gazans. I mean, that’s the whole point. By building the piers, they’ve enabled Israel to prevent the food trucks from coming in from the south. So building the piers is a means of pretending to help without doing anything at all to help actually [deliver] food to Israel.</a:t>
            </a:r>
          </a:p>
          <a:p>
            <a:endParaRPr lang="en-US" altLang="en-US"/>
          </a:p>
          <a:p>
            <a:r>
              <a:rPr lang="en-US" altLang="en-US"/>
              <a:t>So yes, all throughout the news, there have been statements by the Israeli real estate companies saying, Gaza could have been a nice place to live if there weren’t Arabs in it. And now if we can clear the land of Arabs, make it a land without those people, then this is a wonderful property. And it has natural gas to help the Israeli balance of payments. So the whole idea is to make this a center of Israel luxury development.</a:t>
            </a:r>
          </a:p>
          <a:p>
            <a:endParaRPr lang="en-US" altLang="en-US"/>
          </a:p>
          <a:p>
            <a:r>
              <a:rPr lang="en-US" altLang="en-US"/>
              <a:t>ANIA: Again, absolutely disgusting to me, just listening to this. I want to ask you now about, were Gaza [to cease] to exist completely, what will happen to all the Palestinians who survived?</a:t>
            </a:r>
          </a:p>
          <a:p>
            <a:endParaRPr lang="en-US" altLang="en-US"/>
          </a:p>
          <a:p>
            <a:r>
              <a:rPr lang="en-US" altLang="en-US"/>
              <a:t>MICHAEL HUDSON: Well, the land is going to be there, and it’ll be beachfront property. Alastair Crooke has been, I think, the clearest writer. He was one of the negotiators between Israel and the Palestinians. He’s explained that there cannot be a two-state solution anymore.</a:t>
            </a:r>
          </a:p>
          <a:p>
            <a:endParaRPr lang="en-US" altLang="en-US"/>
          </a:p>
          <a:p>
            <a:r>
              <a:rPr lang="en-US" altLang="en-US"/>
              <a:t>The Israelis say, we are going to kill all of the Palestinians. The Palestinians say, well, we can’t exist with the Israelis, and we have to defend ourselves. If we don’t kill them, they’re going to kill us. So Israel has to be either Palestinian or Israeli. It can’t be both. That is ended forever. So anyone who talks of a two-state solution, they’re just not looking it up.</a:t>
            </a:r>
          </a:p>
          <a:p>
            <a:endParaRPr lang="en-US" altLang="en-US"/>
          </a:p>
          <a:p>
            <a:r>
              <a:rPr lang="en-US" altLang="en-US"/>
              <a:t>So the question is, how is Gaza going to exist? Either it’s going to be all Israeli, and the Gazans will be forced to flee. The Israelis want them to flee by boats and to be sunk, most of them will be sunk in the Mediterranean, just like after America and France destroyed Libya. The Libyans tried to flee in boats, and they were sunk.</a:t>
            </a:r>
          </a:p>
          <a:p>
            <a:endParaRPr lang="en-US" altLang="en-US"/>
          </a:p>
          <a:p>
            <a:r>
              <a:rPr lang="en-US" altLang="en-US"/>
              <a:t>So either they will drown, or they will somehow work their way into a prison camp that Egypt and its leader is setting up for Gazan refugees. And then the Gazans will somehow try to gain entry into Europe or other countries. So you can expect a huge influx of Gazans into Europe.</a:t>
            </a:r>
          </a:p>
          <a:p>
            <a:endParaRPr lang="en-US" altLang="en-US"/>
          </a:p>
          <a:p>
            <a:r>
              <a:rPr lang="en-US" altLang="en-US"/>
              <a:t>Some people have suggested, well, now that Ukraine is turning into a land without a people, maybe either the Gazans can turn Ukraine over to the Palestinians, or we could give it to the Israelis, saying, well, this is your ancestral land, this is where all of the pogroms that started Zionism began. Now you can go back and there are no more Ukrainians. They have programs against you. Maybe the Israelis should go to Ukraine. One population or the other has to emigrate.</a:t>
            </a:r>
          </a:p>
          <a:p>
            <a:endParaRPr lang="en-US" altLang="en-US"/>
          </a:p>
          <a:p>
            <a:r>
              <a:rPr lang="en-US" altLang="en-US"/>
              <a:t>Well, Israelis already have been losing a huge chunk of their population, especially their working age population, especially those who have jobs in information technology or highly paying jobs. So, you’re already seeing a population outflow.</a:t>
            </a:r>
          </a:p>
          <a:p>
            <a:endParaRPr lang="en-US" altLang="en-US"/>
          </a:p>
          <a:p>
            <a:r>
              <a:rPr lang="en-US" altLang="en-US"/>
              <a:t>So, Gaza will exist geographically, but we have no idea about what is going to be the demographic composition.</a:t>
            </a:r>
          </a:p>
          <a:p>
            <a:endParaRPr lang="en-US" altLang="en-US"/>
          </a:p>
          <a:p>
            <a:r>
              <a:rPr lang="en-US" altLang="en-US"/>
              <a:t>And I think the Israeli Defense Forces Chief, Herzi Halevi, said just last Sunday that Israel, he announced Israel knows how to handle Iran, just as they’re handling Gaza, that they’ve prepared for this. They have good defensive systems. And he said, we are operating and cooperating with the USA and strategic problems partners in this region. So, the US is going to be putting pressure on Egypt to expand the concentration camps that it’s setting up and to pressure the Europeans. Maybe so many Germans are leaving their country now that there’s no more work for them. Maybe the Palestinians will go to Germany and other European countries, and wherever they can find some kind of refuge.</a:t>
            </a:r>
          </a:p>
          <a:p>
            <a:endParaRPr lang="en-US" altLang="en-US"/>
          </a:p>
          <a:p>
            <a:r>
              <a:rPr lang="en-US" altLang="en-US"/>
              <a:t>America was willing to give the Jewish population refuge as long as the Jewish population served European imperialist aims of controlling the Near Eastern oil. But what can Palestine offer to be protected? If the Palestinians don’t have anything to offer the Europeans or the Americans, their governments simply do not care. They’ve done absolutely nothing to protect the Palestinians because they don’t care if there’s no money in it for them. And the Arab countries with money, the Saudi Arabians, the United Arab Republics have not really lifted a hand to help this. Even though a large labor force in Saudi Arabia is already Palestinian, they don’t need more Palestinians there. So, that’s basically what’s happening.</a:t>
            </a:r>
          </a:p>
          <a:p>
            <a:endParaRPr lang="en-US" altLang="en-US"/>
          </a:p>
          <a:p>
            <a:r>
              <a:rPr lang="en-US" altLang="en-US"/>
              <a:t>ANIA: Thank you, Professor Hudson. You know, before I ask you my last question, you know, people’s beliefs that the governments care about them. This is the most… I don’t understand how people can still believe that any government really cares about them in the world, looking at the situation like this. It’s heartbreaking. Just listening to what you said is a lot for me to take in.</a:t>
            </a:r>
          </a:p>
          <a:p>
            <a:endParaRPr lang="en-US" altLang="en-US"/>
          </a:p>
          <a:p>
            <a:r>
              <a:rPr lang="en-US" altLang="en-US"/>
              <a:t>The last question is when the bombing will stop and who is going to rebuild Gaza Strip?</a:t>
            </a:r>
          </a:p>
          <a:p>
            <a:endParaRPr lang="en-US" altLang="en-US"/>
          </a:p>
          <a:p>
            <a:r>
              <a:rPr lang="en-US" altLang="en-US"/>
              <a:t>MICHAEL HUDSON: Well, the bombing will stop when there are no more Palestinians to bomb. Israel doesn’t have the money to rebuild it or the intention of rebuilding. And even if Israel wants to rebuild it with nice homes all the way to the beachfront, who is going to do the building?</a:t>
            </a:r>
          </a:p>
          <a:p>
            <a:endParaRPr lang="en-US" altLang="en-US"/>
          </a:p>
          <a:p>
            <a:r>
              <a:rPr lang="en-US" altLang="en-US"/>
              <a:t>Well, already Israel has made a deal with India to get a lot of Indian construction workers from the poorest provinces of India coming over there. But again, who’s going to pay them? You can give them work permits, but the answer is who will pay them will be the contractors who are given the contracts to rebuild homes and offices and the new Israeli compound in Gaza, unless the world works and says, no, the Israelis have to give back all the land and it’s Israel that will be a minority under a Palestinian government.</a:t>
            </a:r>
          </a:p>
          <a:p>
            <a:endParaRPr lang="en-US" altLang="en-US"/>
          </a:p>
          <a:p>
            <a:r>
              <a:rPr lang="en-US" altLang="en-US"/>
              <a:t>You cannot have an Israeli government that is over the whole region because its policy is to kill the Palestinians. So I don’t see that, again, you can’t have a two-state solution. It doesn’t look like anyone’s supporting the Palestinians right now.</a:t>
            </a:r>
          </a:p>
          <a:p>
            <a:endParaRPr lang="en-US" altLang="en-US"/>
          </a:p>
          <a:p>
            <a:r>
              <a:rPr lang="en-US" altLang="en-US"/>
              <a:t>Who would help rebuild it? Well, the Turkish builders might come in and build it. Other Middle Easterners would rebuild it. Saudi Arabia could finance huge developments there. The United Arab Republics could buy land. American investors, maybe Blackstone could help develop there, but it’ll be foreign investment.</a:t>
            </a:r>
          </a:p>
          <a:p>
            <a:endParaRPr lang="en-US" altLang="en-US"/>
          </a:p>
          <a:p>
            <a:r>
              <a:rPr lang="en-US" altLang="en-US"/>
              <a:t>And if you look at the fact that the foreign investors of all these countries are looking for what they can get out of the genocide against Palestinians, you realize why there’s no real opposition to the genocide that’s taking place.</a:t>
            </a:r>
          </a:p>
          <a:p>
            <a:endParaRPr lang="en-US" altLang="en-US"/>
          </a:p>
          <a:p>
            <a:r>
              <a:rPr lang="en-US" altLang="en-US"/>
              <a:t>And the great benefit to the U.S. of all this is that as a result of this absence of any kind of the moral feeling that you’ve just expressed, no claims can be brought against the United States for any of the warfare, any of the regime change, interference that it’s planning for Iran, China, Russia, and as it’s been doing in Africa and Latin America. So Israel and Gaza and the West Bank should be seen, I think, as an opening of the new Cold War. And whatever you see happening in Gaza after the Gazans are driven out, you see this is really the plan for what the United States wants to do in China, in Russia, in Africa, in the whole rest of the world. You’re seeing a plan for basically how to financialize and make money out of genocide and the destruction of society. And in order to do that, you have to prevent anything like the United Nations of having any authority at all.</a:t>
            </a:r>
          </a:p>
          <a:p>
            <a:endParaRPr lang="en-US" altLang="en-US"/>
          </a:p>
          <a:p>
            <a:r>
              <a:rPr lang="en-US" altLang="en-US"/>
              <a:t>And the irony in all this is that the United States is creating just the opposite of what it wanted to do. I mean, obviously, while this is happening in Gaza, most of the global majority that we’ve spoken before, the world outside of NATO, America and Europe, are appalled. And the only way of stopping what’s happening in Gaza happening in the rest of the world is to create an alternative to the United Nations, an alternative to the World Bank, to the IMF, an alternative to all the organizations that the United States has controlled to turn the whole rest of the world into Gaza, if it can.</a:t>
            </a:r>
          </a:p>
          <a:p>
            <a:endParaRPr lang="en-US" altLang="en-US"/>
          </a:p>
          <a:p>
            <a:r>
              <a:rPr lang="en-US" altLang="en-US"/>
              <a:t>ANIA: Dr. Hudson, Professor Hudson, I want to thank you for coming back. I want to thank you for telling me after our last live stream to address this, because you shared it with me and with the audience. And I really hope that you will spread this video, guys, you will share it.</a:t>
            </a:r>
          </a:p>
          <a:p>
            <a:endParaRPr lang="en-US" altLang="en-US"/>
          </a:p>
          <a:p>
            <a:r>
              <a:rPr lang="en-US" altLang="en-US"/>
              <a:t>So I personally believe that we are fighting evil. And the way that I feel I am in a small way contributing to this is to trying to seek the truth and bring people who have knowledge and understanding and can share the facts and the truth with the world. Because if you don’t know what you’re fighting against, what you’re fighting with, then you’re like Don Quixote. You have to know what is the problem. And I am immensely grateful for guests like yourself to be on my channel and to share your knowledge with the audience. I can only imagine knowing all of this, what you shared with us today, living with this for so many years and watching the [unfolding] of those events in the world. For someone who has feelings and emotions, it’s very hard to bear. I can only imagine. So thank you for your contribution.</a:t>
            </a:r>
          </a:p>
          <a:p>
            <a:endParaRPr lang="en-US" altLang="en-US"/>
          </a:p>
          <a:p>
            <a:r>
              <a:rPr lang="en-US" altLang="en-US"/>
              <a:t>MICHAEL HUDSON: I’m on your show, Ania, because you see that this is evil, and it is evil.</a:t>
            </a:r>
          </a:p>
          <a:p>
            <a:endParaRPr lang="en-US" altLang="en-US"/>
          </a:p>
          <a:p>
            <a:r>
              <a:rPr lang="en-US" altLang="en-US"/>
              <a:t>ANIA: Yes. Thank you so much. I know you have to go. And I want to invite you again, of course, in the near future. Hopefully, you find time for our next conversation. To everyone who’s watching, make sure to check all the links to Professor Hudson that are already attached down below this live stream. And like I said, please share the video. Hit this like. It’s free of charge, and it helps the channel also. And more people can hear this information in the world. Thank you, everyone. And until next time.</a:t>
            </a:r>
          </a:p>
          <a:p>
            <a:endParaRPr lang="en-US" altLang="en-US"/>
          </a:p>
          <a:p>
            <a:r>
              <a:rPr lang="en-US" altLang="en-US"/>
              <a:t> </a:t>
            </a:r>
          </a:p>
          <a:p>
            <a:endParaRPr lang="en-US" altLang="en-US"/>
          </a:p>
          <a:p>
            <a:r>
              <a:rPr lang="en-US" altLang="en-US"/>
              <a:t>Image by hosny salah from Pixabay</a:t>
            </a:r>
          </a:p>
          <a:p>
            <a:endParaRPr lang="en-US" altLang="en-US"/>
          </a:p>
          <a:p>
            <a:endParaRPr lang="en-US" altLang="en-US"/>
          </a:p>
        </p:txBody>
      </p:sp>
      <p:sp>
        <p:nvSpPr>
          <p:cNvPr id="657412" name="Segnaposto numero diapositiva 3">
            <a:extLst>
              <a:ext uri="{FF2B5EF4-FFF2-40B4-BE49-F238E27FC236}">
                <a16:creationId xmlns:a16="http://schemas.microsoft.com/office/drawing/2014/main" id="{89C319E4-4F43-83CD-8A25-CC45262DBE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4433ED7-E0B9-455E-BD48-BF7C821BD52A}" type="slidenum">
              <a:rPr lang="it-CH" altLang="en-US" smtClean="0"/>
              <a:pPr/>
              <a:t>108</a:t>
            </a:fld>
            <a:endParaRPr lang="it-CH"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Segnaposto immagine diapositiva 1">
            <a:extLst>
              <a:ext uri="{FF2B5EF4-FFF2-40B4-BE49-F238E27FC236}">
                <a16:creationId xmlns:a16="http://schemas.microsoft.com/office/drawing/2014/main" id="{B6D5448C-80C0-528D-5387-E87B904A4F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1507" name="Segnaposto note 2">
            <a:extLst>
              <a:ext uri="{FF2B5EF4-FFF2-40B4-BE49-F238E27FC236}">
                <a16:creationId xmlns:a16="http://schemas.microsoft.com/office/drawing/2014/main" id="{5A32F798-C2FC-3708-683D-9FF385DD59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https://www.aa.com.tr/en/middle-east/israeli-bombing-destroyed-26-mosques-across-gaza-ministry/3028848</a:t>
            </a:r>
          </a:p>
          <a:p>
            <a:endParaRPr lang="en-US" altLang="en-US"/>
          </a:p>
          <a:p>
            <a:r>
              <a:rPr lang="en-US" altLang="en-US"/>
              <a:t>https://www.middleeasteye.net/news/gaza-war-100-days-more-than-23000-dead-society-ruins</a:t>
            </a:r>
          </a:p>
          <a:p>
            <a:endParaRPr lang="en-US" altLang="en-US"/>
          </a:p>
        </p:txBody>
      </p:sp>
      <p:sp>
        <p:nvSpPr>
          <p:cNvPr id="661508" name="Segnaposto numero diapositiva 3">
            <a:extLst>
              <a:ext uri="{FF2B5EF4-FFF2-40B4-BE49-F238E27FC236}">
                <a16:creationId xmlns:a16="http://schemas.microsoft.com/office/drawing/2014/main" id="{4B3859E5-EA94-F6C9-FF92-752D73178C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5B718CF-7619-4F97-9846-B86C2452D2DF}" type="slidenum">
              <a:rPr lang="it-CH" altLang="en-US" smtClean="0"/>
              <a:pPr/>
              <a:t>109</a:t>
            </a:fld>
            <a:endParaRPr lang="it-CH"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egnaposto immagine diapositiva 1">
            <a:extLst>
              <a:ext uri="{FF2B5EF4-FFF2-40B4-BE49-F238E27FC236}">
                <a16:creationId xmlns:a16="http://schemas.microsoft.com/office/drawing/2014/main" id="{2FB342CD-19F3-F2C0-3269-419AB05FC8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Segnaposto note 2">
            <a:extLst>
              <a:ext uri="{FF2B5EF4-FFF2-40B4-BE49-F238E27FC236}">
                <a16:creationId xmlns:a16="http://schemas.microsoft.com/office/drawing/2014/main" id="{0E4A5425-4FCF-EEE6-8D18-E7D019838C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http://en.wikipedia.org/wiki/Palestine/Christian</a:t>
            </a:r>
          </a:p>
          <a:p>
            <a:r>
              <a:rPr lang="it-CH" altLang="it-CH"/>
              <a:t>http://en.wikipedia.org/wiki/Haredim</a:t>
            </a:r>
          </a:p>
          <a:p>
            <a:r>
              <a:rPr lang="it-CH" altLang="it-CH"/>
              <a:t>http://en.wikipedia.org/wiki/Wailing_wall</a:t>
            </a:r>
          </a:p>
          <a:p>
            <a:r>
              <a:rPr lang="it-CH" altLang="it-CH"/>
              <a:t>http://en.wikipedia.org/wiki/Torah</a:t>
            </a:r>
          </a:p>
          <a:p>
            <a:r>
              <a:rPr lang="it-CH" altLang="it-CH"/>
              <a:t>http://en.wikipedia.org/wiki/Koran</a:t>
            </a:r>
          </a:p>
          <a:p>
            <a:r>
              <a:rPr lang="it-CH" altLang="it-CH"/>
              <a:t>http://en.wikipedia.org/wiki/Temple_Mount</a:t>
            </a:r>
          </a:p>
          <a:p>
            <a:endParaRPr lang="it-CH" altLang="it-CH"/>
          </a:p>
          <a:p>
            <a:endParaRPr lang="it-CH" altLang="it-CH"/>
          </a:p>
          <a:p>
            <a:endParaRPr lang="it-CH" altLang="it-CH"/>
          </a:p>
          <a:p>
            <a:endParaRPr lang="it-CH" altLang="it-CH"/>
          </a:p>
        </p:txBody>
      </p:sp>
      <p:sp>
        <p:nvSpPr>
          <p:cNvPr id="107524" name="Segnaposto numero diapositiva 3">
            <a:extLst>
              <a:ext uri="{FF2B5EF4-FFF2-40B4-BE49-F238E27FC236}">
                <a16:creationId xmlns:a16="http://schemas.microsoft.com/office/drawing/2014/main" id="{4DD304EE-3DFA-F7CB-F1E3-E4C42AC646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5B1248-55AD-4E17-8DDB-EA7D8A8938B5}" type="slidenum">
              <a:rPr lang="it-CH" altLang="en-US" smtClean="0"/>
              <a:pPr>
                <a:spcBef>
                  <a:spcPct val="0"/>
                </a:spcBef>
              </a:pPr>
              <a:t>10</a:t>
            </a:fld>
            <a:endParaRPr lang="it-CH"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Segnaposto immagine diapositiva 1">
            <a:extLst>
              <a:ext uri="{FF2B5EF4-FFF2-40B4-BE49-F238E27FC236}">
                <a16:creationId xmlns:a16="http://schemas.microsoft.com/office/drawing/2014/main" id="{F79CD46D-DA1F-B0F3-FD64-9FB3A99163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03" name="Segnaposto note 2">
            <a:extLst>
              <a:ext uri="{FF2B5EF4-FFF2-40B4-BE49-F238E27FC236}">
                <a16:creationId xmlns:a16="http://schemas.microsoft.com/office/drawing/2014/main" id="{3F4FBCF6-6CB1-42BC-45F6-29B38772DA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19 December 2023 - The Israeli bulldozers swept the poor tent city in front of the Al Shifa Hospital in Gaza (which housed mostly relatives of the patients) and buried everything, including the people who were there and were so BURIED ALIVE.</a:t>
            </a:r>
          </a:p>
          <a:p>
            <a:endParaRPr lang="en-US" altLang="en-US"/>
          </a:p>
          <a:p>
            <a:r>
              <a:rPr lang="en-US" altLang="en-US"/>
              <a:t> https://new.thecradle.co/articles-id/15754</a:t>
            </a:r>
          </a:p>
          <a:p>
            <a:endParaRPr lang="en-US" altLang="en-US"/>
          </a:p>
          <a:p>
            <a:r>
              <a:rPr lang="en-US" altLang="en-US"/>
              <a:t>https://www.facebook.com/stories/391678661407712/UzpfSVNDOjM3NzMxOTM0ODQ0MzAzMg==/</a:t>
            </a:r>
          </a:p>
          <a:p>
            <a:endParaRPr lang="en-US" altLang="en-US"/>
          </a:p>
        </p:txBody>
      </p:sp>
      <p:sp>
        <p:nvSpPr>
          <p:cNvPr id="665604" name="Segnaposto numero diapositiva 3">
            <a:extLst>
              <a:ext uri="{FF2B5EF4-FFF2-40B4-BE49-F238E27FC236}">
                <a16:creationId xmlns:a16="http://schemas.microsoft.com/office/drawing/2014/main" id="{91E6DB26-EAB6-0CDB-5ADC-49A3823B12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720D2AC-1FE2-4C1B-96CD-CC8ECDB8362E}" type="slidenum">
              <a:rPr lang="it-CH" altLang="en-US" smtClean="0"/>
              <a:pPr/>
              <a:t>111</a:t>
            </a:fld>
            <a:endParaRPr lang="it-CH"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Segnaposto immagine diapositiva 1">
            <a:extLst>
              <a:ext uri="{FF2B5EF4-FFF2-40B4-BE49-F238E27FC236}">
                <a16:creationId xmlns:a16="http://schemas.microsoft.com/office/drawing/2014/main" id="{2289A10D-F119-BDDE-7973-3B1BF55018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3795" name="Segnaposto note 2">
            <a:extLst>
              <a:ext uri="{FF2B5EF4-FFF2-40B4-BE49-F238E27FC236}">
                <a16:creationId xmlns:a16="http://schemas.microsoft.com/office/drawing/2014/main" id="{E2B31862-9E5E-FBF6-DD88-26BCCB88AA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https://www.facebook.com/reel/1134837991087707</a:t>
            </a:r>
          </a:p>
        </p:txBody>
      </p:sp>
      <p:sp>
        <p:nvSpPr>
          <p:cNvPr id="673796" name="Segnaposto numero diapositiva 3">
            <a:extLst>
              <a:ext uri="{FF2B5EF4-FFF2-40B4-BE49-F238E27FC236}">
                <a16:creationId xmlns:a16="http://schemas.microsoft.com/office/drawing/2014/main" id="{8D9DBC75-6D61-12D1-AD93-49591B8144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E7351EF-4280-4CFC-8035-36A21193D315}" type="slidenum">
              <a:rPr lang="it-CH" altLang="en-US" smtClean="0"/>
              <a:pPr/>
              <a:t>112</a:t>
            </a:fld>
            <a:endParaRPr lang="it-CH"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Segnaposto immagine diapositiva 1">
            <a:extLst>
              <a:ext uri="{FF2B5EF4-FFF2-40B4-BE49-F238E27FC236}">
                <a16:creationId xmlns:a16="http://schemas.microsoft.com/office/drawing/2014/main" id="{D2EF9B92-931A-9780-64F4-8734E04567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9699" name="Segnaposto note 2">
            <a:extLst>
              <a:ext uri="{FF2B5EF4-FFF2-40B4-BE49-F238E27FC236}">
                <a16:creationId xmlns:a16="http://schemas.microsoft.com/office/drawing/2014/main" id="{0F91D1C7-2B0B-FFB4-FEB1-CA10DD9856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https://www.ilpost.it/2024/05/14/battaglione-israele-distruzione-gaza/</a:t>
            </a:r>
          </a:p>
          <a:p>
            <a:endParaRPr lang="en-US" altLang="en-US"/>
          </a:p>
        </p:txBody>
      </p:sp>
      <p:sp>
        <p:nvSpPr>
          <p:cNvPr id="669700" name="Segnaposto numero diapositiva 3">
            <a:extLst>
              <a:ext uri="{FF2B5EF4-FFF2-40B4-BE49-F238E27FC236}">
                <a16:creationId xmlns:a16="http://schemas.microsoft.com/office/drawing/2014/main" id="{F7ABE9E0-F622-B0DC-A3FC-398C1AA5CE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5FBE5D0-D087-49C9-B93E-14D1A95C25E4}" type="slidenum">
              <a:rPr lang="it-CH" altLang="en-US" smtClean="0"/>
              <a:pPr/>
              <a:t>113</a:t>
            </a:fld>
            <a:endParaRPr lang="it-CH"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Segnaposto immagine diapositiva 1">
            <a:extLst>
              <a:ext uri="{FF2B5EF4-FFF2-40B4-BE49-F238E27FC236}">
                <a16:creationId xmlns:a16="http://schemas.microsoft.com/office/drawing/2014/main" id="{7B4D638E-4651-E590-1522-8D895D0270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0963" name="Segnaposto note 2">
            <a:extLst>
              <a:ext uri="{FF2B5EF4-FFF2-40B4-BE49-F238E27FC236}">
                <a16:creationId xmlns:a16="http://schemas.microsoft.com/office/drawing/2014/main" id="{221F0574-CFCF-B71C-2B84-CA4E157C6F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Often the refugees camps are flooted</a:t>
            </a:r>
          </a:p>
        </p:txBody>
      </p:sp>
      <p:sp>
        <p:nvSpPr>
          <p:cNvPr id="680964" name="Segnaposto numero diapositiva 3">
            <a:extLst>
              <a:ext uri="{FF2B5EF4-FFF2-40B4-BE49-F238E27FC236}">
                <a16:creationId xmlns:a16="http://schemas.microsoft.com/office/drawing/2014/main" id="{77963BA0-06D4-678B-1C73-280790ACF1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174B53-9B57-4E4B-99A1-5E14C729ECAA}" type="slidenum">
              <a:rPr lang="it-CH" altLang="en-US" smtClean="0"/>
              <a:pPr/>
              <a:t>116</a:t>
            </a:fld>
            <a:endParaRPr lang="it-CH"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Segnaposto immagine diapositiva 1">
            <a:extLst>
              <a:ext uri="{FF2B5EF4-FFF2-40B4-BE49-F238E27FC236}">
                <a16:creationId xmlns:a16="http://schemas.microsoft.com/office/drawing/2014/main" id="{46CDC06A-19D6-771D-4A2A-375CF9CF4F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0179" name="Segnaposto note 2">
            <a:extLst>
              <a:ext uri="{FF2B5EF4-FFF2-40B4-BE49-F238E27FC236}">
                <a16:creationId xmlns:a16="http://schemas.microsoft.com/office/drawing/2014/main" id="{D318C237-7C40-5782-9924-B307B2F75B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r>
              <a:rPr lang="en-US" altLang="en-US"/>
              <a:t>On 29 December 2023, South Africa sued Israel at the International Court of Justice in The Hague for genocide</a:t>
            </a:r>
          </a:p>
          <a:p>
            <a:endParaRPr lang="en-US" altLang="en-US"/>
          </a:p>
          <a:p>
            <a:r>
              <a:rPr lang="en-US" altLang="en-US"/>
              <a:t>https://www.aljazeera.com/news/2023/12/29/south-africa-files-case-at-icj-accusing-israel-of-genocidal-acts-in-gaza#:~:text=South%20Africa%20has%20filed%20a,destruction%20in%20the%20besieged%20enclave.</a:t>
            </a:r>
          </a:p>
          <a:p>
            <a:r>
              <a:rPr lang="en-US" altLang="en-US"/>
              <a:t>https://www.aljazeera.com/news/liveblog/2024/1/26/live-icj-to-issue-preliminary-ruling-in-south-africa-genocide-case-against-i</a:t>
            </a:r>
          </a:p>
          <a:p>
            <a:r>
              <a:rPr lang="en-US" altLang="en-US"/>
              <a:t>https://www.facebook.com/reel/1468240287110388</a:t>
            </a:r>
          </a:p>
          <a:p>
            <a:endParaRPr lang="en-US" altLang="en-US"/>
          </a:p>
          <a:p>
            <a:r>
              <a:rPr lang="en-US" altLang="en-US"/>
              <a:t>https://www.humanrightsnetwork.org/genocide-in-gaza</a:t>
            </a:r>
          </a:p>
          <a:p>
            <a:endParaRPr lang="en-US" altLang="en-US"/>
          </a:p>
          <a:p>
            <a:endParaRPr lang="en-US" altLang="en-US"/>
          </a:p>
          <a:p>
            <a:endParaRPr lang="en-US" altLang="en-US"/>
          </a:p>
        </p:txBody>
      </p:sp>
      <p:sp>
        <p:nvSpPr>
          <p:cNvPr id="690180" name="Segnaposto numero diapositiva 3">
            <a:extLst>
              <a:ext uri="{FF2B5EF4-FFF2-40B4-BE49-F238E27FC236}">
                <a16:creationId xmlns:a16="http://schemas.microsoft.com/office/drawing/2014/main" id="{9B4D7845-8A77-82EB-7F35-1F11780E39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D0D0B35-1BDC-48DD-8154-C81551DB699F}" type="slidenum">
              <a:rPr lang="it-CH" altLang="en-US" smtClean="0"/>
              <a:pPr/>
              <a:t>118</a:t>
            </a:fld>
            <a:endParaRPr lang="it-CH"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Segnaposto immagine diapositiva 1">
            <a:extLst>
              <a:ext uri="{FF2B5EF4-FFF2-40B4-BE49-F238E27FC236}">
                <a16:creationId xmlns:a16="http://schemas.microsoft.com/office/drawing/2014/main" id="{BEBF1ED0-323B-D3E5-5180-4DB9FDCD22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5" name="Segnaposto note 2">
            <a:extLst>
              <a:ext uri="{FF2B5EF4-FFF2-40B4-BE49-F238E27FC236}">
                <a16:creationId xmlns:a16="http://schemas.microsoft.com/office/drawing/2014/main" id="{3C024F28-14A3-F20B-6D82-04D428A873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400">
              <a:latin typeface="Arial" panose="020B0604020202020204" pitchFamily="34" charset="0"/>
              <a:cs typeface="Arial" panose="020B0604020202020204" pitchFamily="34" charset="0"/>
            </a:endParaRPr>
          </a:p>
          <a:p>
            <a:endParaRPr lang="en-US" altLang="en-US" sz="1400">
              <a:latin typeface="Arial" panose="020B0604020202020204" pitchFamily="34" charset="0"/>
              <a:cs typeface="Arial" panose="020B0604020202020204" pitchFamily="34" charset="0"/>
            </a:endParaRPr>
          </a:p>
          <a:p>
            <a:r>
              <a:rPr lang="en-US" altLang="en-US" sz="1400">
                <a:latin typeface="Arial" panose="020B0604020202020204" pitchFamily="34" charset="0"/>
                <a:cs typeface="Arial" panose="020B0604020202020204" pitchFamily="34" charset="0"/>
              </a:rPr>
              <a:t>It should be remembered that between the Gaza Strip and Egypt there is the security zone called the Philadelphia Corridor controlled by the Israelis. </a:t>
            </a:r>
            <a:br>
              <a:rPr lang="en-US" altLang="en-US" sz="2000"/>
            </a:br>
            <a:r>
              <a:rPr lang="en-US" altLang="en-US" sz="2000">
                <a:solidFill>
                  <a:srgbClr val="202124"/>
                </a:solidFill>
                <a:latin typeface="Arial" panose="020B0604020202020204" pitchFamily="34" charset="0"/>
              </a:rPr>
              <a:t>To create difficulties for the Palestinians, the Israelis limit the transit of consumer goods, drinking water, fuel, etc. as much as possible, while Egypt prevents Palestinians from entering Egypt. The Israelis handed the Egyptians a list of 1’000 products and equipment that cannot enter the Gaza Strip.</a:t>
            </a:r>
          </a:p>
          <a:p>
            <a:endParaRPr lang="en-US" altLang="en-US" sz="2000">
              <a:solidFill>
                <a:srgbClr val="202124"/>
              </a:solidFill>
              <a:latin typeface="Arial" panose="020B0604020202020204" pitchFamily="34" charset="0"/>
              <a:cs typeface="Arial" panose="020B0604020202020204" pitchFamily="34" charset="0"/>
            </a:endParaRPr>
          </a:p>
          <a:p>
            <a:r>
              <a:rPr lang="en-US" altLang="en-US" sz="2000">
                <a:solidFill>
                  <a:srgbClr val="202124"/>
                </a:solidFill>
                <a:latin typeface="Arial" panose="020B0604020202020204" pitchFamily="34" charset="0"/>
                <a:cs typeface="Arial" panose="020B0604020202020204" pitchFamily="34" charset="0"/>
              </a:rPr>
              <a:t>The Rafah crossing </a:t>
            </a:r>
            <a:r>
              <a:rPr lang="en-US" altLang="en-US" sz="3200"/>
              <a:t>it is the only entrance to the Gaza Strip. It consists of a customs post on the Strip side controlled by the Palestinians, a customs post on the Egypt side controlled by the Egyptian army and an intermediate security zone (the Philadelphia corridor) controlled by the Israelis and theoretically also by the Egyptians.</a:t>
            </a:r>
          </a:p>
          <a:p>
            <a:endParaRPr lang="en-US" altLang="en-US" sz="3200">
              <a:solidFill>
                <a:srgbClr val="202124"/>
              </a:solidFill>
              <a:latin typeface="Arial" panose="020B0604020202020204" pitchFamily="34" charset="0"/>
              <a:cs typeface="Arial" panose="020B0604020202020204" pitchFamily="34" charset="0"/>
            </a:endParaRPr>
          </a:p>
          <a:p>
            <a:r>
              <a:rPr lang="en-US" altLang="en-US" sz="2000">
                <a:solidFill>
                  <a:srgbClr val="202124"/>
                </a:solidFill>
                <a:latin typeface="Arial" panose="020B0604020202020204" pitchFamily="34" charset="0"/>
                <a:cs typeface="Arial" panose="020B0604020202020204" pitchFamily="34" charset="0"/>
              </a:rPr>
              <a:t>Most international aid are passing or arriving from El Arish, an Egyptian town in the Sinai located near the Mediterranean Sea, 40 Km from Rafah.</a:t>
            </a:r>
          </a:p>
          <a:p>
            <a:endParaRPr lang="en-US" altLang="en-US" sz="2000">
              <a:solidFill>
                <a:srgbClr val="202124"/>
              </a:solidFill>
              <a:latin typeface="Arial" panose="020B0604020202020204" pitchFamily="34" charset="0"/>
              <a:cs typeface="Arial" panose="020B0604020202020204" pitchFamily="34" charset="0"/>
            </a:endParaRPr>
          </a:p>
          <a:p>
            <a:r>
              <a:rPr lang="en-US" altLang="en-US" sz="2000">
                <a:solidFill>
                  <a:srgbClr val="202124"/>
                </a:solidFill>
                <a:latin typeface="Arial" panose="020B0604020202020204" pitchFamily="34" charset="0"/>
                <a:cs typeface="Arial" panose="020B0604020202020204" pitchFamily="34" charset="0"/>
              </a:rPr>
              <a:t>Before October 9, 2023, approximately 600 trucks per day entered the Gaza Strip through 3 or 4 crossings. This was barely enough to supply the 2 million inhabitants of the Strip. After October 9th until November 20th, about 20 - 30 entered per day and only from the Rafah crossing. From around 20 November around 300 trucks are entering, which in any case is insufficient.</a:t>
            </a:r>
          </a:p>
          <a:p>
            <a:endParaRPr lang="en-US" altLang="en-US" sz="1400">
              <a:latin typeface="Arial" panose="020B0604020202020204" pitchFamily="34" charset="0"/>
              <a:cs typeface="Arial" panose="020B0604020202020204" pitchFamily="34" charset="0"/>
            </a:endParaRPr>
          </a:p>
          <a:p>
            <a:r>
              <a:rPr lang="en-US" altLang="en-US" sz="1400">
                <a:latin typeface="Arial" panose="020B0604020202020204" pitchFamily="34" charset="0"/>
                <a:cs typeface="Arial" panose="020B0604020202020204" pitchFamily="34" charset="0"/>
              </a:rPr>
              <a:t>All aid trucks enter Gaza through the Rafah crossing with Egypt, but must first be inspected by Israel. Since deliveries began on October 20, inspections have taken place at the Nitzana crossing between Israel and Egypt, forcing trucks to circle from Rafah to Nitzana and back. This causes major delays in the entry of aid into the Strip. On Wednesday 13 December, 152 aid trucks entered Gaza, compared to around 100 the previous day, but it is only a fraction of what is needed (at least 500-600 trucks per day) to address the ongoing humanitarian catastrophe. Two days ago Israel launched further inspections at the Kerem Shalom crossing. It could make a significant difference if Israel let trucks pass directly to Kerem Shalom or Rafah, but it has chosen not to.</a:t>
            </a:r>
          </a:p>
          <a:p>
            <a:endParaRPr lang="en-US" altLang="en-US" sz="1400">
              <a:latin typeface="Arial" panose="020B0604020202020204" pitchFamily="34" charset="0"/>
              <a:cs typeface="Arial" panose="020B0604020202020204" pitchFamily="34" charset="0"/>
            </a:endParaRPr>
          </a:p>
          <a:p>
            <a:r>
              <a:rPr lang="en-US" altLang="en-US" sz="1400">
                <a:latin typeface="Arial" panose="020B0604020202020204" pitchFamily="34" charset="0"/>
                <a:cs typeface="Arial" panose="020B0604020202020204" pitchFamily="34" charset="0"/>
              </a:rPr>
              <a:t>Israeli protesters block aid trucks for Gaza</a:t>
            </a:r>
          </a:p>
          <a:p>
            <a:r>
              <a:rPr lang="en-US" altLang="en-US" sz="1400">
                <a:latin typeface="Arial" panose="020B0604020202020204" pitchFamily="34" charset="0"/>
                <a:cs typeface="Arial" panose="020B0604020202020204" pitchFamily="34" charset="0"/>
              </a:rPr>
              <a:t>https://www.youtube.com/watch?v=fZGmeA6cuLs</a:t>
            </a:r>
          </a:p>
          <a:p>
            <a:r>
              <a:rPr lang="en-US" altLang="en-US" sz="1400">
                <a:latin typeface="Arial" panose="020B0604020202020204" pitchFamily="34" charset="0"/>
                <a:cs typeface="Arial" panose="020B0604020202020204" pitchFamily="34" charset="0"/>
              </a:rPr>
              <a:t>https://www.facebook.com/reel/309307694949012</a:t>
            </a:r>
          </a:p>
          <a:p>
            <a:r>
              <a:rPr lang="en-US" altLang="en-US" sz="1400">
                <a:latin typeface="Arial" panose="020B0604020202020204" pitchFamily="34" charset="0"/>
                <a:cs typeface="Arial" panose="020B0604020202020204" pitchFamily="34" charset="0"/>
              </a:rPr>
              <a:t>https://www.facebook.com/watch?v=879505107288908</a:t>
            </a:r>
          </a:p>
          <a:p>
            <a:r>
              <a:rPr lang="en-US" altLang="en-US" sz="1400">
                <a:latin typeface="Arial" panose="020B0604020202020204" pitchFamily="34" charset="0"/>
                <a:cs typeface="Arial" panose="020B0604020202020204" pitchFamily="34" charset="0"/>
              </a:rPr>
              <a:t>https://israelpalestinenews.org/promises-broken-israel-obstructing-entrance-aid-gaza-day-194/</a:t>
            </a:r>
          </a:p>
          <a:p>
            <a:endParaRPr lang="en-US" altLang="en-US" sz="1400">
              <a:latin typeface="Arial" panose="020B0604020202020204" pitchFamily="34" charset="0"/>
              <a:cs typeface="Arial" panose="020B0604020202020204" pitchFamily="34" charset="0"/>
            </a:endParaRPr>
          </a:p>
          <a:p>
            <a:endParaRPr lang="en-US" altLang="en-US" sz="1400">
              <a:latin typeface="Arial" panose="020B0604020202020204" pitchFamily="34" charset="0"/>
              <a:cs typeface="Arial" panose="020B0604020202020204" pitchFamily="34" charset="0"/>
            </a:endParaRPr>
          </a:p>
          <a:p>
            <a:endParaRPr lang="en-US" altLang="en-US" sz="1400">
              <a:latin typeface="Arial" panose="020B0604020202020204" pitchFamily="34" charset="0"/>
              <a:cs typeface="Arial" panose="020B0604020202020204" pitchFamily="34" charset="0"/>
            </a:endParaRPr>
          </a:p>
          <a:p>
            <a:endParaRPr lang="en-US" altLang="en-US" sz="1400">
              <a:latin typeface="Arial" panose="020B0604020202020204" pitchFamily="34" charset="0"/>
              <a:cs typeface="Arial" panose="020B0604020202020204" pitchFamily="34" charset="0"/>
            </a:endParaRPr>
          </a:p>
          <a:p>
            <a:endParaRPr lang="en-US" altLang="en-US" sz="1400">
              <a:latin typeface="Arial" panose="020B0604020202020204" pitchFamily="34" charset="0"/>
              <a:cs typeface="Arial" panose="020B0604020202020204" pitchFamily="34" charset="0"/>
            </a:endParaRPr>
          </a:p>
          <a:p>
            <a:endParaRPr lang="en-US" altLang="en-US" sz="1400">
              <a:latin typeface="Arial" panose="020B0604020202020204" pitchFamily="34" charset="0"/>
              <a:cs typeface="Arial" panose="020B0604020202020204" pitchFamily="34" charset="0"/>
            </a:endParaRPr>
          </a:p>
        </p:txBody>
      </p:sp>
      <p:sp>
        <p:nvSpPr>
          <p:cNvPr id="694276" name="Segnaposto numero diapositiva 3">
            <a:extLst>
              <a:ext uri="{FF2B5EF4-FFF2-40B4-BE49-F238E27FC236}">
                <a16:creationId xmlns:a16="http://schemas.microsoft.com/office/drawing/2014/main" id="{9B2D8E35-E83C-3AE9-BD7A-F0688A6DF0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CB2E3B3-2C16-41E6-9AC6-3233BBB73A9A}" type="slidenum">
              <a:rPr lang="it-CH" altLang="en-US" smtClean="0"/>
              <a:pPr/>
              <a:t>119</a:t>
            </a:fld>
            <a:endParaRPr lang="it-CH"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Segnaposto immagine diapositiva 1">
            <a:extLst>
              <a:ext uri="{FF2B5EF4-FFF2-40B4-BE49-F238E27FC236}">
                <a16:creationId xmlns:a16="http://schemas.microsoft.com/office/drawing/2014/main" id="{31B2DC8B-8BE8-0AFF-65D4-BDF95C1533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8371" name="Segnaposto note 2">
            <a:extLst>
              <a:ext uri="{FF2B5EF4-FFF2-40B4-BE49-F238E27FC236}">
                <a16:creationId xmlns:a16="http://schemas.microsoft.com/office/drawing/2014/main" id="{7151BBD7-09CD-A029-9E8A-C8C75353A1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Https://www.bakhtarnews.af/en/around-two-million-people-in-gaza-are-in-urgent-need-of-food-aid/</a:t>
            </a:r>
          </a:p>
          <a:p>
            <a:r>
              <a:rPr lang="en-US" altLang="en-US"/>
              <a:t>https://truthout.org/articles/over-30000-babies-in-gaza-are-drinking-contaminated-water-us-state-dept-says/</a:t>
            </a:r>
          </a:p>
          <a:p>
            <a:endParaRPr lang="en-US" altLang="en-US"/>
          </a:p>
          <a:p>
            <a:r>
              <a:rPr lang="en-US" altLang="en-US"/>
              <a:t>https://www.facebook.com/groups/260363314172323/user/100089748945912</a:t>
            </a:r>
          </a:p>
          <a:p>
            <a:endParaRPr lang="en-US" altLang="en-US"/>
          </a:p>
          <a:p>
            <a:r>
              <a:rPr lang="en-US" altLang="en-US"/>
              <a:t>https://www.instagram.com/majdi_fathi/</a:t>
            </a:r>
          </a:p>
          <a:p>
            <a:endParaRPr lang="en-US" altLang="en-US"/>
          </a:p>
          <a:p>
            <a:r>
              <a:rPr lang="en-US" altLang="en-US"/>
              <a:t>https://twitter.com/RnaudBertrand/status/1769886509036142765/photo/1</a:t>
            </a:r>
          </a:p>
          <a:p>
            <a:endParaRPr lang="en-US" altLang="en-US"/>
          </a:p>
          <a:p>
            <a:endParaRPr lang="en-US" altLang="en-US"/>
          </a:p>
          <a:p>
            <a:endParaRPr lang="en-US" altLang="en-US"/>
          </a:p>
          <a:p>
            <a:endParaRPr lang="en-US" altLang="en-US"/>
          </a:p>
        </p:txBody>
      </p:sp>
      <p:sp>
        <p:nvSpPr>
          <p:cNvPr id="698372" name="Segnaposto numero diapositiva 3">
            <a:extLst>
              <a:ext uri="{FF2B5EF4-FFF2-40B4-BE49-F238E27FC236}">
                <a16:creationId xmlns:a16="http://schemas.microsoft.com/office/drawing/2014/main" id="{931B6EB1-30E2-4C26-34F6-136F28685F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83B333F-7539-49E7-9F0A-186E004BE43B}" type="slidenum">
              <a:rPr lang="it-CH" altLang="en-US" smtClean="0"/>
              <a:pPr/>
              <a:t>120</a:t>
            </a:fld>
            <a:endParaRPr lang="it-CH"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Segnaposto immagine diapositiva 1">
            <a:extLst>
              <a:ext uri="{FF2B5EF4-FFF2-40B4-BE49-F238E27FC236}">
                <a16:creationId xmlns:a16="http://schemas.microsoft.com/office/drawing/2014/main" id="{7C800687-0A0B-81F7-968F-1537AF1DBE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63" name="Segnaposto note 2">
            <a:extLst>
              <a:ext uri="{FF2B5EF4-FFF2-40B4-BE49-F238E27FC236}">
                <a16:creationId xmlns:a16="http://schemas.microsoft.com/office/drawing/2014/main" id="{500BC264-641F-34F1-90E8-5ED8F2957B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https://www.arabnews.com/node/2433836/middle-east</a:t>
            </a:r>
          </a:p>
          <a:p>
            <a:endParaRPr lang="en-US" altLang="en-US"/>
          </a:p>
          <a:p>
            <a:r>
              <a:rPr lang="en-US" altLang="en-US"/>
              <a:t>https://www.haaretz.com/israel-news/2024-04-04/ty-article/.premium/doctor-at-idf-field-hospital-for-detained-gazans-we-are-all-complicit-in-breaking-law/0000018e-a59c-dfed-ad9f-afdfb5ce0000</a:t>
            </a:r>
          </a:p>
          <a:p>
            <a:endParaRPr lang="en-US" altLang="en-US"/>
          </a:p>
          <a:p>
            <a:r>
              <a:rPr lang="en-US" altLang="en-US"/>
              <a:t>https://edition.cnn.com/2024/04/06/middleeast/doctor-israel-hospital-conditions-intl/index.html</a:t>
            </a:r>
          </a:p>
          <a:p>
            <a:endParaRPr lang="en-US" altLang="en-US"/>
          </a:p>
          <a:p>
            <a:r>
              <a:rPr lang="en-US" altLang="en-US"/>
              <a:t>https://orientxxi.info/dossiers-et-series/temoignage-d-un-travailleur-gazaoui-detenu-et-torture-en-israel,7227</a:t>
            </a:r>
          </a:p>
          <a:p>
            <a:endParaRPr lang="en-US" altLang="en-US"/>
          </a:p>
          <a:p>
            <a:r>
              <a:rPr lang="en-US" altLang="en-US"/>
              <a:t>https://www.middleeasteye.net/news/un-warns-mass-ill-treatment-palestinians-israeli-detention</a:t>
            </a:r>
          </a:p>
          <a:p>
            <a:endParaRPr lang="en-US" altLang="en-US"/>
          </a:p>
          <a:p>
            <a:endParaRPr lang="en-US" altLang="en-US"/>
          </a:p>
          <a:p>
            <a:endParaRPr lang="en-US" altLang="en-US"/>
          </a:p>
          <a:p>
            <a:endParaRPr lang="en-US" altLang="en-US"/>
          </a:p>
          <a:p>
            <a:endParaRPr lang="en-US" altLang="en-US"/>
          </a:p>
          <a:p>
            <a:endParaRPr lang="en-US" altLang="en-US"/>
          </a:p>
          <a:p>
            <a:endParaRPr lang="en-US" altLang="en-US"/>
          </a:p>
          <a:p>
            <a:endParaRPr lang="en-US" altLang="en-US"/>
          </a:p>
        </p:txBody>
      </p:sp>
      <p:sp>
        <p:nvSpPr>
          <p:cNvPr id="706564" name="Segnaposto numero diapositiva 3">
            <a:extLst>
              <a:ext uri="{FF2B5EF4-FFF2-40B4-BE49-F238E27FC236}">
                <a16:creationId xmlns:a16="http://schemas.microsoft.com/office/drawing/2014/main" id="{6A24A21B-D648-FA8B-5987-077562373E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9E71881-212F-4501-AC5D-953AC549111C}" type="slidenum">
              <a:rPr lang="it-CH" altLang="en-US" smtClean="0"/>
              <a:pPr/>
              <a:t>121</a:t>
            </a:fld>
            <a:endParaRPr lang="it-CH"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Segnaposto immagine diapositiva 1">
            <a:extLst>
              <a:ext uri="{FF2B5EF4-FFF2-40B4-BE49-F238E27FC236}">
                <a16:creationId xmlns:a16="http://schemas.microsoft.com/office/drawing/2014/main" id="{6030742F-4C39-08B9-778E-3CFABAA9EF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9875" name="Segnaposto note 2">
            <a:extLst>
              <a:ext uri="{FF2B5EF4-FFF2-40B4-BE49-F238E27FC236}">
                <a16:creationId xmlns:a16="http://schemas.microsoft.com/office/drawing/2014/main" id="{1A959F6D-9D43-CCC2-A20B-17C2C47A6D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9876" name="Segnaposto numero diapositiva 3">
            <a:extLst>
              <a:ext uri="{FF2B5EF4-FFF2-40B4-BE49-F238E27FC236}">
                <a16:creationId xmlns:a16="http://schemas.microsoft.com/office/drawing/2014/main" id="{B4CE08B6-BAD1-553B-A32C-B06282B8AE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2B6C64A-F709-47F5-8A85-87A6E68EA91D}" type="slidenum">
              <a:rPr lang="it-CH" altLang="en-US" smtClean="0"/>
              <a:pPr/>
              <a:t>122</a:t>
            </a:fld>
            <a:endParaRPr lang="it-CH"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Segnaposto immagine diapositiva 1">
            <a:extLst>
              <a:ext uri="{FF2B5EF4-FFF2-40B4-BE49-F238E27FC236}">
                <a16:creationId xmlns:a16="http://schemas.microsoft.com/office/drawing/2014/main" id="{77C1925E-0BE6-3A87-400E-F462E34047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3731" name="Segnaposto note 2">
            <a:extLst>
              <a:ext uri="{FF2B5EF4-FFF2-40B4-BE49-F238E27FC236}">
                <a16:creationId xmlns:a16="http://schemas.microsoft.com/office/drawing/2014/main" id="{1A1EC964-8410-54D7-9217-9BD407EF3B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According to some analysts, this floating pier could in the future be used to evacuate part of Gaza's population to third countries.</a:t>
            </a:r>
          </a:p>
          <a:p>
            <a:endParaRPr lang="en-US" altLang="en-US"/>
          </a:p>
          <a:p>
            <a:r>
              <a:rPr lang="en-US" altLang="en-US"/>
              <a:t>https://stateofthenation.co/?p=228085</a:t>
            </a:r>
          </a:p>
          <a:p>
            <a:endParaRPr lang="en-US" altLang="en-US"/>
          </a:p>
        </p:txBody>
      </p:sp>
      <p:sp>
        <p:nvSpPr>
          <p:cNvPr id="713732" name="Segnaposto numero diapositiva 3">
            <a:extLst>
              <a:ext uri="{FF2B5EF4-FFF2-40B4-BE49-F238E27FC236}">
                <a16:creationId xmlns:a16="http://schemas.microsoft.com/office/drawing/2014/main" id="{81694EA4-9BA4-14C0-6B15-640BE8E6D8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3B8DDFF-9DF3-41F5-9294-4CF2C8ECB6FB}" type="slidenum">
              <a:rPr lang="it-CH" altLang="en-US" smtClean="0"/>
              <a:pPr/>
              <a:t>123</a:t>
            </a:fld>
            <a:endParaRPr lang="it-CH"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egnaposto immagine diapositiva 1">
            <a:extLst>
              <a:ext uri="{FF2B5EF4-FFF2-40B4-BE49-F238E27FC236}">
                <a16:creationId xmlns:a16="http://schemas.microsoft.com/office/drawing/2014/main" id="{E5963FAF-A4A9-F3D7-28C7-D04D930226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Segnaposto note 2">
            <a:extLst>
              <a:ext uri="{FF2B5EF4-FFF2-40B4-BE49-F238E27FC236}">
                <a16:creationId xmlns:a16="http://schemas.microsoft.com/office/drawing/2014/main" id="{FB01024F-4CA6-E539-56F2-CA947FA70A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Sul primo invito era già rappresentato il muro del pianto, fatto che indica chiaramente che già allora c’era l’intenzione di colonizzare la Palestina.</a:t>
            </a:r>
          </a:p>
          <a:p>
            <a:r>
              <a:rPr lang="it-CH" altLang="it-CH"/>
              <a:t>Come sede del congresso fu scelta Basilea in Svizzera perché la maggior parte degli ebrei tedeschi disapprovavano il sionismo.</a:t>
            </a:r>
          </a:p>
          <a:p>
            <a:endParaRPr lang="it-CH" altLang="it-CH"/>
          </a:p>
          <a:p>
            <a:r>
              <a:rPr lang="it-CH" altLang="it-CH"/>
              <a:t>http://en.wikipedia.org/wiki/History_of_Zionism</a:t>
            </a:r>
          </a:p>
          <a:p>
            <a:r>
              <a:rPr lang="it-CH" altLang="it-CH"/>
              <a:t>http://en.wikipedia.org/wiki/Jewish_National_Fund</a:t>
            </a:r>
          </a:p>
          <a:p>
            <a:endParaRPr lang="it-CH" altLang="it-CH"/>
          </a:p>
          <a:p>
            <a:endParaRPr lang="it-CH" altLang="it-CH"/>
          </a:p>
        </p:txBody>
      </p:sp>
      <p:sp>
        <p:nvSpPr>
          <p:cNvPr id="109572" name="Segnaposto numero diapositiva 3">
            <a:extLst>
              <a:ext uri="{FF2B5EF4-FFF2-40B4-BE49-F238E27FC236}">
                <a16:creationId xmlns:a16="http://schemas.microsoft.com/office/drawing/2014/main" id="{EF3697DE-0D8E-7420-FE55-12BFEE7C1E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2410C3-61C1-4EDC-B3C1-3E944012BB7A}" type="slidenum">
              <a:rPr lang="it-CH" altLang="en-US" smtClean="0"/>
              <a:pPr>
                <a:spcBef>
                  <a:spcPct val="0"/>
                </a:spcBef>
              </a:pPr>
              <a:t>11</a:t>
            </a:fld>
            <a:endParaRPr lang="it-CH"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Segnaposto immagine diapositiva 1">
            <a:extLst>
              <a:ext uri="{FF2B5EF4-FFF2-40B4-BE49-F238E27FC236}">
                <a16:creationId xmlns:a16="http://schemas.microsoft.com/office/drawing/2014/main" id="{98629C6C-2495-7683-5AC2-AB0A918796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1683" name="Segnaposto note 2">
            <a:extLst>
              <a:ext uri="{FF2B5EF4-FFF2-40B4-BE49-F238E27FC236}">
                <a16:creationId xmlns:a16="http://schemas.microsoft.com/office/drawing/2014/main" id="{2BEA6BB1-6554-62E9-19BA-B6EF77499D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endParaRPr lang="en-US" altLang="en-US" dirty="0"/>
          </a:p>
          <a:p>
            <a:r>
              <a:rPr lang="en-US" altLang="en-US" dirty="0"/>
              <a:t>https://radiomoldova.md/p/31635/israel-is-building-a-road-that-divides-the-gaza-strip-in-two-satellite-images</a:t>
            </a:r>
          </a:p>
          <a:p>
            <a:endParaRPr lang="en-US" altLang="en-US" dirty="0"/>
          </a:p>
          <a:p>
            <a:r>
              <a:rPr lang="en-US" altLang="en-US" dirty="0"/>
              <a:t>https://www.amnesty.ch/it/news/2014/israele-gaza-domande-e-risposte-sul-conflitto-nella-striscia-di-gaza</a:t>
            </a:r>
          </a:p>
          <a:p>
            <a:endParaRPr lang="en-US" altLang="en-US" dirty="0"/>
          </a:p>
        </p:txBody>
      </p:sp>
      <p:sp>
        <p:nvSpPr>
          <p:cNvPr id="711684" name="Segnaposto numero diapositiva 3">
            <a:extLst>
              <a:ext uri="{FF2B5EF4-FFF2-40B4-BE49-F238E27FC236}">
                <a16:creationId xmlns:a16="http://schemas.microsoft.com/office/drawing/2014/main" id="{4F3A1EBF-43FD-EEC8-1B69-0C00512A29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3D57A9F-3361-4CBB-BAF1-F589E0ACBE41}" type="slidenum">
              <a:rPr lang="it-CH" altLang="en-US" smtClean="0"/>
              <a:pPr/>
              <a:t>124</a:t>
            </a:fld>
            <a:endParaRPr lang="it-CH"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egnaposto immagine diapositiva 1">
            <a:extLst>
              <a:ext uri="{FF2B5EF4-FFF2-40B4-BE49-F238E27FC236}">
                <a16:creationId xmlns:a16="http://schemas.microsoft.com/office/drawing/2014/main" id="{896502FD-6003-0264-5FD7-0CD358F544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19" name="Segnaposto note 2">
            <a:extLst>
              <a:ext uri="{FF2B5EF4-FFF2-40B4-BE49-F238E27FC236}">
                <a16:creationId xmlns:a16="http://schemas.microsoft.com/office/drawing/2014/main" id="{184B590A-87C4-D082-FC7C-8F906DA737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http://en.wikipedia.org/wiki/Arab_Kingdom_of_Syria</a:t>
            </a:r>
          </a:p>
          <a:p>
            <a:r>
              <a:rPr lang="it-CH" altLang="it-CH"/>
              <a:t>http://en.wikipedia.org/wiki/Lawrence_of_arabia</a:t>
            </a:r>
          </a:p>
          <a:p>
            <a:r>
              <a:rPr lang="it-CH" altLang="it-CH"/>
              <a:t>https://it.wikipedia.org/wiki/Corrispondenza_Husayn-McMahon</a:t>
            </a:r>
          </a:p>
          <a:p>
            <a:endParaRPr lang="it-CH" altLang="it-CH"/>
          </a:p>
        </p:txBody>
      </p:sp>
      <p:sp>
        <p:nvSpPr>
          <p:cNvPr id="393220" name="Segnaposto numero diapositiva 3">
            <a:extLst>
              <a:ext uri="{FF2B5EF4-FFF2-40B4-BE49-F238E27FC236}">
                <a16:creationId xmlns:a16="http://schemas.microsoft.com/office/drawing/2014/main" id="{B1F0113E-1AEF-6C8A-C7AC-5329ED248B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7EEA78-0B75-4188-9346-B8715E9F04A2}" type="slidenum">
              <a:rPr lang="it-CH" altLang="en-US" smtClean="0"/>
              <a:pPr>
                <a:spcBef>
                  <a:spcPct val="0"/>
                </a:spcBef>
              </a:pPr>
              <a:t>12</a:t>
            </a:fld>
            <a:endParaRPr lang="it-CH"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a:extLst>
              <a:ext uri="{FF2B5EF4-FFF2-40B4-BE49-F238E27FC236}">
                <a16:creationId xmlns:a16="http://schemas.microsoft.com/office/drawing/2014/main" id="{B6609274-9055-41EB-05D6-EEF0CAA77A5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95A045A5-0A93-00C6-0682-90488CACB3E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4DB8F50F-3804-9AFE-CC67-C184B5C6C796}"/>
              </a:ext>
            </a:extLst>
          </p:cNvPr>
          <p:cNvSpPr>
            <a:spLocks noGrp="1" noChangeArrowheads="1"/>
          </p:cNvSpPr>
          <p:nvPr>
            <p:ph type="sldNum" sz="quarter" idx="12"/>
          </p:nvPr>
        </p:nvSpPr>
        <p:spPr/>
        <p:txBody>
          <a:bodyPr/>
          <a:lstStyle>
            <a:lvl1pPr>
              <a:defRPr/>
            </a:lvl1pPr>
          </a:lstStyle>
          <a:p>
            <a:pPr>
              <a:defRPr/>
            </a:pPr>
            <a:fld id="{F830FCC2-7667-4535-B1D5-7EA9158CBBC3}" type="slidenum">
              <a:rPr lang="fr-FR" altLang="en-US"/>
              <a:pPr>
                <a:defRPr/>
              </a:pPr>
              <a:t>‹N›</a:t>
            </a:fld>
            <a:endParaRPr lang="fr-FR" altLang="en-US"/>
          </a:p>
        </p:txBody>
      </p:sp>
    </p:spTree>
    <p:extLst>
      <p:ext uri="{BB962C8B-B14F-4D97-AF65-F5344CB8AC3E}">
        <p14:creationId xmlns:p14="http://schemas.microsoft.com/office/powerpoint/2010/main" val="621743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273C5184-ABB2-3A59-7519-3A8E19EC7F8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062FC3C8-A76A-6C65-6554-86EB33E8C33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6973BCB-1A16-F2B1-FACC-D563A3850CFF}"/>
              </a:ext>
            </a:extLst>
          </p:cNvPr>
          <p:cNvSpPr>
            <a:spLocks noGrp="1" noChangeArrowheads="1"/>
          </p:cNvSpPr>
          <p:nvPr>
            <p:ph type="sldNum" sz="quarter" idx="12"/>
          </p:nvPr>
        </p:nvSpPr>
        <p:spPr/>
        <p:txBody>
          <a:bodyPr/>
          <a:lstStyle>
            <a:lvl1pPr>
              <a:defRPr/>
            </a:lvl1pPr>
          </a:lstStyle>
          <a:p>
            <a:pPr>
              <a:defRPr/>
            </a:pPr>
            <a:fld id="{55E31799-3235-41C4-98B0-6B8F12E7F2DB}" type="slidenum">
              <a:rPr lang="fr-FR" altLang="en-US"/>
              <a:pPr>
                <a:defRPr/>
              </a:pPr>
              <a:t>‹N›</a:t>
            </a:fld>
            <a:endParaRPr lang="fr-FR" altLang="en-US"/>
          </a:p>
        </p:txBody>
      </p:sp>
    </p:spTree>
    <p:extLst>
      <p:ext uri="{BB962C8B-B14F-4D97-AF65-F5344CB8AC3E}">
        <p14:creationId xmlns:p14="http://schemas.microsoft.com/office/powerpoint/2010/main" val="3083144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C049DFB6-503E-8180-E919-11E6B05A52F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F4E83DB-6F42-E130-7C2B-46285961FE4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769FDED-0AFD-ADDA-6EC1-38B387E45B45}"/>
              </a:ext>
            </a:extLst>
          </p:cNvPr>
          <p:cNvSpPr>
            <a:spLocks noGrp="1" noChangeArrowheads="1"/>
          </p:cNvSpPr>
          <p:nvPr>
            <p:ph type="sldNum" sz="quarter" idx="12"/>
          </p:nvPr>
        </p:nvSpPr>
        <p:spPr/>
        <p:txBody>
          <a:bodyPr/>
          <a:lstStyle>
            <a:lvl1pPr>
              <a:defRPr/>
            </a:lvl1pPr>
          </a:lstStyle>
          <a:p>
            <a:pPr>
              <a:defRPr/>
            </a:pPr>
            <a:fld id="{18C388A7-B125-45E5-B723-C52F38EFD078}" type="slidenum">
              <a:rPr lang="fr-FR" altLang="en-US"/>
              <a:pPr>
                <a:defRPr/>
              </a:pPr>
              <a:t>‹N›</a:t>
            </a:fld>
            <a:endParaRPr lang="fr-FR" altLang="en-US"/>
          </a:p>
        </p:txBody>
      </p:sp>
    </p:spTree>
    <p:extLst>
      <p:ext uri="{BB962C8B-B14F-4D97-AF65-F5344CB8AC3E}">
        <p14:creationId xmlns:p14="http://schemas.microsoft.com/office/powerpoint/2010/main" val="218269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62C54D2-174C-D5D5-AB22-913A168E8C6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34E6F1D7-7D8D-1BCC-3B8F-64E2DCF72F3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E980EB7-8290-7FCE-6A5D-7FD58D044911}"/>
              </a:ext>
            </a:extLst>
          </p:cNvPr>
          <p:cNvSpPr>
            <a:spLocks noGrp="1" noChangeArrowheads="1"/>
          </p:cNvSpPr>
          <p:nvPr>
            <p:ph type="sldNum" sz="quarter" idx="12"/>
          </p:nvPr>
        </p:nvSpPr>
        <p:spPr/>
        <p:txBody>
          <a:bodyPr/>
          <a:lstStyle>
            <a:lvl1pPr>
              <a:defRPr/>
            </a:lvl1pPr>
          </a:lstStyle>
          <a:p>
            <a:pPr>
              <a:defRPr/>
            </a:pPr>
            <a:fld id="{A9E8BDC3-2E8F-445E-8880-4E134E95D53A}" type="slidenum">
              <a:rPr lang="it-IT" altLang="en-US"/>
              <a:pPr>
                <a:defRPr/>
              </a:pPr>
              <a:t>‹N›</a:t>
            </a:fld>
            <a:endParaRPr lang="it-IT" altLang="en-US"/>
          </a:p>
        </p:txBody>
      </p:sp>
    </p:spTree>
    <p:extLst>
      <p:ext uri="{BB962C8B-B14F-4D97-AF65-F5344CB8AC3E}">
        <p14:creationId xmlns:p14="http://schemas.microsoft.com/office/powerpoint/2010/main" val="2475781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D4D3548-F05B-EA86-1B8E-798F85842C2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C40D2B1-292D-A4AA-B081-4170D75AD51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1761C27-29C6-1CA1-A605-5C68F40F8544}"/>
              </a:ext>
            </a:extLst>
          </p:cNvPr>
          <p:cNvSpPr>
            <a:spLocks noGrp="1" noChangeArrowheads="1"/>
          </p:cNvSpPr>
          <p:nvPr>
            <p:ph type="sldNum" sz="quarter" idx="12"/>
          </p:nvPr>
        </p:nvSpPr>
        <p:spPr/>
        <p:txBody>
          <a:bodyPr/>
          <a:lstStyle>
            <a:lvl1pPr>
              <a:defRPr/>
            </a:lvl1pPr>
          </a:lstStyle>
          <a:p>
            <a:pPr>
              <a:defRPr/>
            </a:pPr>
            <a:fld id="{46162915-FAB1-4144-A134-A084C93E57EF}" type="slidenum">
              <a:rPr lang="it-IT" altLang="en-US"/>
              <a:pPr>
                <a:defRPr/>
              </a:pPr>
              <a:t>‹N›</a:t>
            </a:fld>
            <a:endParaRPr lang="it-IT" altLang="en-US"/>
          </a:p>
        </p:txBody>
      </p:sp>
    </p:spTree>
    <p:extLst>
      <p:ext uri="{BB962C8B-B14F-4D97-AF65-F5344CB8AC3E}">
        <p14:creationId xmlns:p14="http://schemas.microsoft.com/office/powerpoint/2010/main" val="4093156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ABE779D-C2BA-3A2F-1E25-4F95A3E55D1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72321FF-7969-9B1B-1A72-75380422920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AB3139AA-06CF-54B9-F1B7-2EC058715CBE}"/>
              </a:ext>
            </a:extLst>
          </p:cNvPr>
          <p:cNvSpPr>
            <a:spLocks noGrp="1" noChangeArrowheads="1"/>
          </p:cNvSpPr>
          <p:nvPr>
            <p:ph type="sldNum" sz="quarter" idx="12"/>
          </p:nvPr>
        </p:nvSpPr>
        <p:spPr/>
        <p:txBody>
          <a:bodyPr/>
          <a:lstStyle>
            <a:lvl1pPr>
              <a:defRPr/>
            </a:lvl1pPr>
          </a:lstStyle>
          <a:p>
            <a:pPr>
              <a:defRPr/>
            </a:pPr>
            <a:fld id="{24345CEF-9540-4BCF-827D-BDA86EB6CFC1}" type="slidenum">
              <a:rPr lang="it-IT" altLang="en-US"/>
              <a:pPr>
                <a:defRPr/>
              </a:pPr>
              <a:t>‹N›</a:t>
            </a:fld>
            <a:endParaRPr lang="it-IT" altLang="en-US"/>
          </a:p>
        </p:txBody>
      </p:sp>
    </p:spTree>
    <p:extLst>
      <p:ext uri="{BB962C8B-B14F-4D97-AF65-F5344CB8AC3E}">
        <p14:creationId xmlns:p14="http://schemas.microsoft.com/office/powerpoint/2010/main" val="484028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259808E-8762-9285-EE9E-6D9C3D050C2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2930C4C-8A3A-80C0-2FF1-60819158DB3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ADE1FBFE-D0B3-9DA4-3C57-19F6B46C1F12}"/>
              </a:ext>
            </a:extLst>
          </p:cNvPr>
          <p:cNvSpPr>
            <a:spLocks noGrp="1" noChangeArrowheads="1"/>
          </p:cNvSpPr>
          <p:nvPr>
            <p:ph type="sldNum" sz="quarter" idx="12"/>
          </p:nvPr>
        </p:nvSpPr>
        <p:spPr/>
        <p:txBody>
          <a:bodyPr/>
          <a:lstStyle>
            <a:lvl1pPr>
              <a:defRPr/>
            </a:lvl1pPr>
          </a:lstStyle>
          <a:p>
            <a:pPr>
              <a:defRPr/>
            </a:pPr>
            <a:fld id="{CD33509C-B288-4E3A-8496-9B9D6A134602}" type="slidenum">
              <a:rPr lang="fr-FR" altLang="en-US"/>
              <a:pPr>
                <a:defRPr/>
              </a:pPr>
              <a:t>‹N›</a:t>
            </a:fld>
            <a:endParaRPr lang="fr-FR" altLang="en-US"/>
          </a:p>
        </p:txBody>
      </p:sp>
    </p:spTree>
    <p:extLst>
      <p:ext uri="{BB962C8B-B14F-4D97-AF65-F5344CB8AC3E}">
        <p14:creationId xmlns:p14="http://schemas.microsoft.com/office/powerpoint/2010/main" val="3167893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CFBBF6-5F98-384A-B71F-C78FB005E6B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51C03FD-EE21-15C8-EA09-F1E0ACF1707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C8972F0B-DAC0-19FC-2CBA-8B5BE6490C96}"/>
              </a:ext>
            </a:extLst>
          </p:cNvPr>
          <p:cNvSpPr>
            <a:spLocks noGrp="1" noChangeArrowheads="1"/>
          </p:cNvSpPr>
          <p:nvPr>
            <p:ph type="sldNum" sz="quarter" idx="12"/>
          </p:nvPr>
        </p:nvSpPr>
        <p:spPr/>
        <p:txBody>
          <a:bodyPr/>
          <a:lstStyle>
            <a:lvl1pPr>
              <a:defRPr/>
            </a:lvl1pPr>
          </a:lstStyle>
          <a:p>
            <a:pPr>
              <a:defRPr/>
            </a:pPr>
            <a:fld id="{4C34CEA1-831D-4240-B5DE-57547A0DD12D}" type="slidenum">
              <a:rPr lang="fr-FR" altLang="en-US"/>
              <a:pPr>
                <a:defRPr/>
              </a:pPr>
              <a:t>‹N›</a:t>
            </a:fld>
            <a:endParaRPr lang="fr-FR" altLang="en-US"/>
          </a:p>
        </p:txBody>
      </p:sp>
    </p:spTree>
    <p:extLst>
      <p:ext uri="{BB962C8B-B14F-4D97-AF65-F5344CB8AC3E}">
        <p14:creationId xmlns:p14="http://schemas.microsoft.com/office/powerpoint/2010/main" val="591334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B7D6511-A444-11AB-A7F9-32450173680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290B5872-FC54-F771-5BB3-29985EB2DD9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8058561-CC41-6E47-27FE-53993A8E3891}"/>
              </a:ext>
            </a:extLst>
          </p:cNvPr>
          <p:cNvSpPr>
            <a:spLocks noGrp="1" noChangeArrowheads="1"/>
          </p:cNvSpPr>
          <p:nvPr>
            <p:ph type="sldNum" sz="quarter" idx="12"/>
          </p:nvPr>
        </p:nvSpPr>
        <p:spPr/>
        <p:txBody>
          <a:bodyPr/>
          <a:lstStyle>
            <a:lvl1pPr>
              <a:defRPr/>
            </a:lvl1pPr>
          </a:lstStyle>
          <a:p>
            <a:pPr>
              <a:defRPr/>
            </a:pPr>
            <a:fld id="{2466DF90-CB35-43FC-B56D-4C60A8AFB9F4}" type="slidenum">
              <a:rPr lang="fr-FR" altLang="en-US"/>
              <a:pPr>
                <a:defRPr/>
              </a:pPr>
              <a:t>‹N›</a:t>
            </a:fld>
            <a:endParaRPr lang="fr-FR" altLang="en-US"/>
          </a:p>
        </p:txBody>
      </p:sp>
    </p:spTree>
    <p:extLst>
      <p:ext uri="{BB962C8B-B14F-4D97-AF65-F5344CB8AC3E}">
        <p14:creationId xmlns:p14="http://schemas.microsoft.com/office/powerpoint/2010/main" val="2156803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72252D2-B3C4-4D22-3455-3709FA5CBE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B9F0E5C5-7013-2718-2460-D516DFC9DF1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622280F6-4AF0-EAA8-0FA0-E06C5E6897E9}"/>
              </a:ext>
            </a:extLst>
          </p:cNvPr>
          <p:cNvSpPr>
            <a:spLocks noGrp="1" noChangeArrowheads="1"/>
          </p:cNvSpPr>
          <p:nvPr>
            <p:ph type="sldNum" sz="quarter" idx="12"/>
          </p:nvPr>
        </p:nvSpPr>
        <p:spPr/>
        <p:txBody>
          <a:bodyPr/>
          <a:lstStyle>
            <a:lvl1pPr>
              <a:defRPr/>
            </a:lvl1pPr>
          </a:lstStyle>
          <a:p>
            <a:pPr>
              <a:defRPr/>
            </a:pPr>
            <a:fld id="{FCCA3349-3D15-4C0B-93D2-5A892668D5FB}" type="slidenum">
              <a:rPr lang="fr-FR" altLang="en-US"/>
              <a:pPr>
                <a:defRPr/>
              </a:pPr>
              <a:t>‹N›</a:t>
            </a:fld>
            <a:endParaRPr lang="fr-FR" altLang="en-US"/>
          </a:p>
        </p:txBody>
      </p:sp>
    </p:spTree>
    <p:extLst>
      <p:ext uri="{BB962C8B-B14F-4D97-AF65-F5344CB8AC3E}">
        <p14:creationId xmlns:p14="http://schemas.microsoft.com/office/powerpoint/2010/main" val="619504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EEBFC2D-6F75-9C54-77CE-65FD79DA17E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53B211A5-A2D1-4799-36D9-049A816B33D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0C653D57-D5B5-6977-C62A-9F84AA0C35F2}"/>
              </a:ext>
            </a:extLst>
          </p:cNvPr>
          <p:cNvSpPr>
            <a:spLocks noGrp="1" noChangeArrowheads="1"/>
          </p:cNvSpPr>
          <p:nvPr>
            <p:ph type="sldNum" sz="quarter" idx="12"/>
          </p:nvPr>
        </p:nvSpPr>
        <p:spPr/>
        <p:txBody>
          <a:bodyPr/>
          <a:lstStyle>
            <a:lvl1pPr>
              <a:defRPr/>
            </a:lvl1pPr>
          </a:lstStyle>
          <a:p>
            <a:pPr>
              <a:defRPr/>
            </a:pPr>
            <a:fld id="{DF51A634-2EF3-4198-8FA1-8F5BB24D47DB}" type="slidenum">
              <a:rPr lang="fr-FR" altLang="en-US"/>
              <a:pPr>
                <a:defRPr/>
              </a:pPr>
              <a:t>‹N›</a:t>
            </a:fld>
            <a:endParaRPr lang="fr-FR" altLang="en-US"/>
          </a:p>
        </p:txBody>
      </p:sp>
    </p:spTree>
    <p:extLst>
      <p:ext uri="{BB962C8B-B14F-4D97-AF65-F5344CB8AC3E}">
        <p14:creationId xmlns:p14="http://schemas.microsoft.com/office/powerpoint/2010/main" val="3188528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082C2633-8370-9187-7CA3-58DC01356EC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FACA9BBF-1939-9A2E-5D33-A130A7A6588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163BA4E-4AB9-F6D0-33C0-8D5C4B5B3539}"/>
              </a:ext>
            </a:extLst>
          </p:cNvPr>
          <p:cNvSpPr>
            <a:spLocks noGrp="1" noChangeArrowheads="1"/>
          </p:cNvSpPr>
          <p:nvPr>
            <p:ph type="sldNum" sz="quarter" idx="12"/>
          </p:nvPr>
        </p:nvSpPr>
        <p:spPr/>
        <p:txBody>
          <a:bodyPr/>
          <a:lstStyle>
            <a:lvl1pPr>
              <a:defRPr/>
            </a:lvl1pPr>
          </a:lstStyle>
          <a:p>
            <a:pPr>
              <a:defRPr/>
            </a:pPr>
            <a:fld id="{CBB7134B-15E1-49FC-818A-FCAC692D212E}" type="slidenum">
              <a:rPr lang="fr-FR" altLang="en-US"/>
              <a:pPr>
                <a:defRPr/>
              </a:pPr>
              <a:t>‹N›</a:t>
            </a:fld>
            <a:endParaRPr lang="fr-FR" altLang="en-US"/>
          </a:p>
        </p:txBody>
      </p:sp>
    </p:spTree>
    <p:extLst>
      <p:ext uri="{BB962C8B-B14F-4D97-AF65-F5344CB8AC3E}">
        <p14:creationId xmlns:p14="http://schemas.microsoft.com/office/powerpoint/2010/main" val="534896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75BED5-53FF-DC63-EF1C-47ECCCCEC91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B8F53CF3-2255-AAC8-83FB-92DF60A6729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5B3F4B84-4BAA-EF89-1F0C-D483C9D90F28}"/>
              </a:ext>
            </a:extLst>
          </p:cNvPr>
          <p:cNvSpPr>
            <a:spLocks noGrp="1" noChangeArrowheads="1"/>
          </p:cNvSpPr>
          <p:nvPr>
            <p:ph type="sldNum" sz="quarter" idx="12"/>
          </p:nvPr>
        </p:nvSpPr>
        <p:spPr/>
        <p:txBody>
          <a:bodyPr/>
          <a:lstStyle>
            <a:lvl1pPr>
              <a:defRPr/>
            </a:lvl1pPr>
          </a:lstStyle>
          <a:p>
            <a:pPr>
              <a:defRPr/>
            </a:pPr>
            <a:fld id="{5756CDBE-7F00-4E61-BF48-A29FA70FD618}" type="slidenum">
              <a:rPr lang="fr-FR" altLang="en-US"/>
              <a:pPr>
                <a:defRPr/>
              </a:pPr>
              <a:t>‹N›</a:t>
            </a:fld>
            <a:endParaRPr lang="fr-FR" altLang="en-US"/>
          </a:p>
        </p:txBody>
      </p:sp>
    </p:spTree>
    <p:extLst>
      <p:ext uri="{BB962C8B-B14F-4D97-AF65-F5344CB8AC3E}">
        <p14:creationId xmlns:p14="http://schemas.microsoft.com/office/powerpoint/2010/main" val="2076859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4CFC5E-8FDE-7936-9008-764FE3AAAC9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C51320BB-6846-7B5E-1FCC-EBE3454782C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0CB44C87-60F4-D0C8-9B29-005A0F0BF76A}"/>
              </a:ext>
            </a:extLst>
          </p:cNvPr>
          <p:cNvSpPr>
            <a:spLocks noGrp="1" noChangeArrowheads="1"/>
          </p:cNvSpPr>
          <p:nvPr>
            <p:ph type="sldNum" sz="quarter" idx="12"/>
          </p:nvPr>
        </p:nvSpPr>
        <p:spPr/>
        <p:txBody>
          <a:bodyPr/>
          <a:lstStyle>
            <a:lvl1pPr>
              <a:defRPr/>
            </a:lvl1pPr>
          </a:lstStyle>
          <a:p>
            <a:pPr>
              <a:defRPr/>
            </a:pPr>
            <a:fld id="{B04B2012-E68C-4E66-9476-6DA973E85D40}" type="slidenum">
              <a:rPr lang="fr-FR" altLang="en-US"/>
              <a:pPr>
                <a:defRPr/>
              </a:pPr>
              <a:t>‹N›</a:t>
            </a:fld>
            <a:endParaRPr lang="fr-FR" altLang="en-US"/>
          </a:p>
        </p:txBody>
      </p:sp>
    </p:spTree>
    <p:extLst>
      <p:ext uri="{BB962C8B-B14F-4D97-AF65-F5344CB8AC3E}">
        <p14:creationId xmlns:p14="http://schemas.microsoft.com/office/powerpoint/2010/main" val="489255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3ACF340-A90D-8980-640F-A9103107DE3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8CBE62DF-593C-D4EE-8661-FF8F9CB2C5A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87A53AA6-921F-83EA-BF1D-A2C51F3E8711}"/>
              </a:ext>
            </a:extLst>
          </p:cNvPr>
          <p:cNvSpPr>
            <a:spLocks noGrp="1" noChangeArrowheads="1"/>
          </p:cNvSpPr>
          <p:nvPr>
            <p:ph type="sldNum" sz="quarter" idx="12"/>
          </p:nvPr>
        </p:nvSpPr>
        <p:spPr/>
        <p:txBody>
          <a:bodyPr/>
          <a:lstStyle>
            <a:lvl1pPr>
              <a:defRPr/>
            </a:lvl1pPr>
          </a:lstStyle>
          <a:p>
            <a:pPr>
              <a:defRPr/>
            </a:pPr>
            <a:fld id="{92B753F6-323E-472D-83D0-F0D198C597ED}" type="slidenum">
              <a:rPr lang="fr-FR" altLang="en-US"/>
              <a:pPr>
                <a:defRPr/>
              </a:pPr>
              <a:t>‹N›</a:t>
            </a:fld>
            <a:endParaRPr lang="fr-FR" altLang="en-US"/>
          </a:p>
        </p:txBody>
      </p:sp>
    </p:spTree>
    <p:extLst>
      <p:ext uri="{BB962C8B-B14F-4D97-AF65-F5344CB8AC3E}">
        <p14:creationId xmlns:p14="http://schemas.microsoft.com/office/powerpoint/2010/main" val="1654148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E519ED3-2E71-DED8-A7D4-03E4A8BCA82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F73F2B7-B56F-7EA0-5A73-9A3768F19AD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2094F574-CA7F-F1FD-CECF-7E55DD1A84C1}"/>
              </a:ext>
            </a:extLst>
          </p:cNvPr>
          <p:cNvSpPr>
            <a:spLocks noGrp="1" noChangeArrowheads="1"/>
          </p:cNvSpPr>
          <p:nvPr>
            <p:ph type="sldNum" sz="quarter" idx="12"/>
          </p:nvPr>
        </p:nvSpPr>
        <p:spPr/>
        <p:txBody>
          <a:bodyPr/>
          <a:lstStyle>
            <a:lvl1pPr>
              <a:defRPr/>
            </a:lvl1pPr>
          </a:lstStyle>
          <a:p>
            <a:pPr>
              <a:defRPr/>
            </a:pPr>
            <a:fld id="{31D2A009-CACA-42D7-B91E-1058CEE582B0}" type="slidenum">
              <a:rPr lang="fr-FR" altLang="en-US"/>
              <a:pPr>
                <a:defRPr/>
              </a:pPr>
              <a:t>‹N›</a:t>
            </a:fld>
            <a:endParaRPr lang="fr-FR" altLang="en-US"/>
          </a:p>
        </p:txBody>
      </p:sp>
    </p:spTree>
    <p:extLst>
      <p:ext uri="{BB962C8B-B14F-4D97-AF65-F5344CB8AC3E}">
        <p14:creationId xmlns:p14="http://schemas.microsoft.com/office/powerpoint/2010/main" val="638489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FD3657-614C-0DD7-C3BD-BB260863A79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AB37C3C1-B4A8-3F0F-CC8E-DBC3B11CE36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551ABD3E-50CF-F963-9306-2F3CE8F7E9ED}"/>
              </a:ext>
            </a:extLst>
          </p:cNvPr>
          <p:cNvSpPr>
            <a:spLocks noGrp="1" noChangeArrowheads="1"/>
          </p:cNvSpPr>
          <p:nvPr>
            <p:ph type="sldNum" sz="quarter" idx="12"/>
          </p:nvPr>
        </p:nvSpPr>
        <p:spPr/>
        <p:txBody>
          <a:bodyPr/>
          <a:lstStyle>
            <a:lvl1pPr>
              <a:defRPr/>
            </a:lvl1pPr>
          </a:lstStyle>
          <a:p>
            <a:pPr>
              <a:defRPr/>
            </a:pPr>
            <a:fld id="{3134548A-9CE1-47BE-8895-7A0D596FF19E}" type="slidenum">
              <a:rPr lang="fr-FR" altLang="en-US"/>
              <a:pPr>
                <a:defRPr/>
              </a:pPr>
              <a:t>‹N›</a:t>
            </a:fld>
            <a:endParaRPr lang="fr-FR" altLang="en-US"/>
          </a:p>
        </p:txBody>
      </p:sp>
    </p:spTree>
    <p:extLst>
      <p:ext uri="{BB962C8B-B14F-4D97-AF65-F5344CB8AC3E}">
        <p14:creationId xmlns:p14="http://schemas.microsoft.com/office/powerpoint/2010/main" val="4030593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5C0E0F-499B-150C-0B1C-3471C36E3E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FE731DA-A79D-B17E-2765-223864B18E7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B0B1F28-32C4-3069-1F32-71F7CAA33481}"/>
              </a:ext>
            </a:extLst>
          </p:cNvPr>
          <p:cNvSpPr>
            <a:spLocks noGrp="1" noChangeArrowheads="1"/>
          </p:cNvSpPr>
          <p:nvPr>
            <p:ph type="sldNum" sz="quarter" idx="12"/>
          </p:nvPr>
        </p:nvSpPr>
        <p:spPr/>
        <p:txBody>
          <a:bodyPr/>
          <a:lstStyle>
            <a:lvl1pPr>
              <a:defRPr/>
            </a:lvl1pPr>
          </a:lstStyle>
          <a:p>
            <a:pPr>
              <a:defRPr/>
            </a:pPr>
            <a:fld id="{E88C75B9-BF4D-4EC3-BA16-BB1696D9BCBD}" type="slidenum">
              <a:rPr lang="fr-FR" altLang="en-US"/>
              <a:pPr>
                <a:defRPr/>
              </a:pPr>
              <a:t>‹N›</a:t>
            </a:fld>
            <a:endParaRPr lang="fr-FR" altLang="en-US"/>
          </a:p>
        </p:txBody>
      </p:sp>
    </p:spTree>
    <p:extLst>
      <p:ext uri="{BB962C8B-B14F-4D97-AF65-F5344CB8AC3E}">
        <p14:creationId xmlns:p14="http://schemas.microsoft.com/office/powerpoint/2010/main" val="2134164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6487113-271A-2E0E-7EDC-B15CFD51AAC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E72FD44C-71CE-25C9-C2E8-DC1F37BCED7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9BBE91D-8A71-3ED9-749D-097E346CD504}"/>
              </a:ext>
            </a:extLst>
          </p:cNvPr>
          <p:cNvSpPr>
            <a:spLocks noGrp="1" noChangeArrowheads="1"/>
          </p:cNvSpPr>
          <p:nvPr>
            <p:ph type="sldNum" sz="quarter" idx="12"/>
          </p:nvPr>
        </p:nvSpPr>
        <p:spPr/>
        <p:txBody>
          <a:bodyPr/>
          <a:lstStyle>
            <a:lvl1pPr>
              <a:defRPr/>
            </a:lvl1pPr>
          </a:lstStyle>
          <a:p>
            <a:pPr>
              <a:defRPr/>
            </a:pPr>
            <a:fld id="{82393D53-06CD-4F5E-AAB4-022653964625}" type="slidenum">
              <a:rPr lang="fr-FR" altLang="en-US"/>
              <a:pPr>
                <a:defRPr/>
              </a:pPr>
              <a:t>‹N›</a:t>
            </a:fld>
            <a:endParaRPr lang="fr-FR" altLang="en-US"/>
          </a:p>
        </p:txBody>
      </p:sp>
    </p:spTree>
    <p:extLst>
      <p:ext uri="{BB962C8B-B14F-4D97-AF65-F5344CB8AC3E}">
        <p14:creationId xmlns:p14="http://schemas.microsoft.com/office/powerpoint/2010/main" val="1372838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6691197-6341-0F67-35E8-A49520D5E27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58927446-6353-737E-A0B6-4860E6D8928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6F43C611-6944-A998-4C49-AD948E4595FD}"/>
              </a:ext>
            </a:extLst>
          </p:cNvPr>
          <p:cNvSpPr>
            <a:spLocks noGrp="1" noChangeArrowheads="1"/>
          </p:cNvSpPr>
          <p:nvPr>
            <p:ph type="sldNum" sz="quarter" idx="12"/>
          </p:nvPr>
        </p:nvSpPr>
        <p:spPr/>
        <p:txBody>
          <a:bodyPr/>
          <a:lstStyle>
            <a:lvl1pPr>
              <a:defRPr/>
            </a:lvl1pPr>
          </a:lstStyle>
          <a:p>
            <a:pPr>
              <a:defRPr/>
            </a:pPr>
            <a:fld id="{E3D467B2-8977-4EC3-A5C2-4D1FB3169477}" type="slidenum">
              <a:rPr lang="fr-FR" altLang="en-US"/>
              <a:pPr>
                <a:defRPr/>
              </a:pPr>
              <a:t>‹N›</a:t>
            </a:fld>
            <a:endParaRPr lang="fr-FR" altLang="en-US"/>
          </a:p>
        </p:txBody>
      </p:sp>
    </p:spTree>
    <p:extLst>
      <p:ext uri="{BB962C8B-B14F-4D97-AF65-F5344CB8AC3E}">
        <p14:creationId xmlns:p14="http://schemas.microsoft.com/office/powerpoint/2010/main" val="2143350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658889-B5B4-595E-DB4F-40F8BC07FF7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8B9E226C-21D5-BA4E-006C-75E1754E43B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48E8C66E-9D92-9816-6EFF-55BC15275CC8}"/>
              </a:ext>
            </a:extLst>
          </p:cNvPr>
          <p:cNvSpPr>
            <a:spLocks noGrp="1" noChangeArrowheads="1"/>
          </p:cNvSpPr>
          <p:nvPr>
            <p:ph type="sldNum" sz="quarter" idx="12"/>
          </p:nvPr>
        </p:nvSpPr>
        <p:spPr/>
        <p:txBody>
          <a:bodyPr/>
          <a:lstStyle>
            <a:lvl1pPr>
              <a:defRPr/>
            </a:lvl1pPr>
          </a:lstStyle>
          <a:p>
            <a:pPr>
              <a:defRPr/>
            </a:pPr>
            <a:fld id="{20410154-3870-47A2-8DE7-C04E83B4242A}" type="slidenum">
              <a:rPr lang="fr-FR" altLang="en-US"/>
              <a:pPr>
                <a:defRPr/>
              </a:pPr>
              <a:t>‹N›</a:t>
            </a:fld>
            <a:endParaRPr lang="fr-FR" altLang="en-US"/>
          </a:p>
        </p:txBody>
      </p:sp>
    </p:spTree>
    <p:extLst>
      <p:ext uri="{BB962C8B-B14F-4D97-AF65-F5344CB8AC3E}">
        <p14:creationId xmlns:p14="http://schemas.microsoft.com/office/powerpoint/2010/main" val="4107985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A08943C-0FE1-2E86-64B4-1A229B45088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CE30A540-5361-B1C6-7A75-B409E501FFD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FFBF933E-003C-F32C-5198-3E43E225ADA5}"/>
              </a:ext>
            </a:extLst>
          </p:cNvPr>
          <p:cNvSpPr>
            <a:spLocks noGrp="1" noChangeArrowheads="1"/>
          </p:cNvSpPr>
          <p:nvPr>
            <p:ph type="sldNum" sz="quarter" idx="12"/>
          </p:nvPr>
        </p:nvSpPr>
        <p:spPr/>
        <p:txBody>
          <a:bodyPr/>
          <a:lstStyle>
            <a:lvl1pPr>
              <a:defRPr/>
            </a:lvl1pPr>
          </a:lstStyle>
          <a:p>
            <a:pPr>
              <a:defRPr/>
            </a:pPr>
            <a:fld id="{A34C440C-35CF-4413-9084-7703DA18B32D}" type="slidenum">
              <a:rPr lang="fr-FR" altLang="en-US"/>
              <a:pPr>
                <a:defRPr/>
              </a:pPr>
              <a:t>‹N›</a:t>
            </a:fld>
            <a:endParaRPr lang="fr-FR" altLang="en-US"/>
          </a:p>
        </p:txBody>
      </p:sp>
    </p:spTree>
    <p:extLst>
      <p:ext uri="{BB962C8B-B14F-4D97-AF65-F5344CB8AC3E}">
        <p14:creationId xmlns:p14="http://schemas.microsoft.com/office/powerpoint/2010/main" val="403235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EB09777-C1E4-BD52-F0D8-96EC3438F81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A2E4C38F-09CB-89D8-FDEE-F3B6622AAAD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9058151-B7BF-5803-93F1-104C21D5C484}"/>
              </a:ext>
            </a:extLst>
          </p:cNvPr>
          <p:cNvSpPr>
            <a:spLocks noGrp="1" noChangeArrowheads="1"/>
          </p:cNvSpPr>
          <p:nvPr>
            <p:ph type="sldNum" sz="quarter" idx="12"/>
          </p:nvPr>
        </p:nvSpPr>
        <p:spPr/>
        <p:txBody>
          <a:bodyPr/>
          <a:lstStyle>
            <a:lvl1pPr>
              <a:defRPr/>
            </a:lvl1pPr>
          </a:lstStyle>
          <a:p>
            <a:pPr>
              <a:defRPr/>
            </a:pPr>
            <a:fld id="{04E1C120-0413-4B16-8AA9-CF0FB143D5B6}" type="slidenum">
              <a:rPr lang="fr-FR" altLang="en-US"/>
              <a:pPr>
                <a:defRPr/>
              </a:pPr>
              <a:t>‹N›</a:t>
            </a:fld>
            <a:endParaRPr lang="fr-FR" altLang="en-US"/>
          </a:p>
        </p:txBody>
      </p:sp>
    </p:spTree>
    <p:extLst>
      <p:ext uri="{BB962C8B-B14F-4D97-AF65-F5344CB8AC3E}">
        <p14:creationId xmlns:p14="http://schemas.microsoft.com/office/powerpoint/2010/main" val="2020238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C056667-E84A-A399-2473-C6B8AD03796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9F13F642-91EF-F54C-7617-2AAE48D6581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5DA0E545-D6CC-FA38-364F-119D1CB0A96D}"/>
              </a:ext>
            </a:extLst>
          </p:cNvPr>
          <p:cNvSpPr>
            <a:spLocks noGrp="1" noChangeArrowheads="1"/>
          </p:cNvSpPr>
          <p:nvPr>
            <p:ph type="sldNum" sz="quarter" idx="12"/>
          </p:nvPr>
        </p:nvSpPr>
        <p:spPr/>
        <p:txBody>
          <a:bodyPr/>
          <a:lstStyle>
            <a:lvl1pPr>
              <a:defRPr/>
            </a:lvl1pPr>
          </a:lstStyle>
          <a:p>
            <a:pPr>
              <a:defRPr/>
            </a:pPr>
            <a:fld id="{ABC1FA55-0AA2-4644-97F6-C2C55B63F56C}" type="slidenum">
              <a:rPr lang="fr-FR" altLang="en-US"/>
              <a:pPr>
                <a:defRPr/>
              </a:pPr>
              <a:t>‹N›</a:t>
            </a:fld>
            <a:endParaRPr lang="fr-FR" altLang="en-US"/>
          </a:p>
        </p:txBody>
      </p:sp>
    </p:spTree>
    <p:extLst>
      <p:ext uri="{BB962C8B-B14F-4D97-AF65-F5344CB8AC3E}">
        <p14:creationId xmlns:p14="http://schemas.microsoft.com/office/powerpoint/2010/main" val="1225531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8EFA70B-9FD4-FD87-A534-5627FCA4F39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60879A7-F020-66CC-CC52-02A86388F7F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082ABB3-A213-DA2F-2A22-48EE6E84D01A}"/>
              </a:ext>
            </a:extLst>
          </p:cNvPr>
          <p:cNvSpPr>
            <a:spLocks noGrp="1" noChangeArrowheads="1"/>
          </p:cNvSpPr>
          <p:nvPr>
            <p:ph type="sldNum" sz="quarter" idx="12"/>
          </p:nvPr>
        </p:nvSpPr>
        <p:spPr/>
        <p:txBody>
          <a:bodyPr/>
          <a:lstStyle>
            <a:lvl1pPr>
              <a:defRPr/>
            </a:lvl1pPr>
          </a:lstStyle>
          <a:p>
            <a:pPr>
              <a:defRPr/>
            </a:pPr>
            <a:fld id="{DE59F1FC-34A6-4472-9462-411AEF3A47BA}" type="slidenum">
              <a:rPr lang="it-IT" altLang="en-US"/>
              <a:pPr>
                <a:defRPr/>
              </a:pPr>
              <a:t>‹N›</a:t>
            </a:fld>
            <a:endParaRPr lang="it-IT" altLang="en-US"/>
          </a:p>
        </p:txBody>
      </p:sp>
    </p:spTree>
    <p:extLst>
      <p:ext uri="{BB962C8B-B14F-4D97-AF65-F5344CB8AC3E}">
        <p14:creationId xmlns:p14="http://schemas.microsoft.com/office/powerpoint/2010/main" val="3599438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970E29-AFEF-E36D-032E-57C98B636D5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96800F6-AE09-DC3B-EA75-7DE89A17390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F63A9A5-97CD-5393-873A-D3AF7E6A791E}"/>
              </a:ext>
            </a:extLst>
          </p:cNvPr>
          <p:cNvSpPr>
            <a:spLocks noGrp="1" noChangeArrowheads="1"/>
          </p:cNvSpPr>
          <p:nvPr>
            <p:ph type="sldNum" sz="quarter" idx="12"/>
          </p:nvPr>
        </p:nvSpPr>
        <p:spPr/>
        <p:txBody>
          <a:bodyPr/>
          <a:lstStyle>
            <a:lvl1pPr>
              <a:defRPr/>
            </a:lvl1pPr>
          </a:lstStyle>
          <a:p>
            <a:pPr>
              <a:defRPr/>
            </a:pPr>
            <a:fld id="{EF64B773-4876-4FB8-BB73-76715331845E}" type="slidenum">
              <a:rPr lang="it-IT" altLang="en-US"/>
              <a:pPr>
                <a:defRPr/>
              </a:pPr>
              <a:t>‹N›</a:t>
            </a:fld>
            <a:endParaRPr lang="it-IT" altLang="en-US"/>
          </a:p>
        </p:txBody>
      </p:sp>
    </p:spTree>
    <p:extLst>
      <p:ext uri="{BB962C8B-B14F-4D97-AF65-F5344CB8AC3E}">
        <p14:creationId xmlns:p14="http://schemas.microsoft.com/office/powerpoint/2010/main" val="3578443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DBC8AD1-92DE-52EC-B8BD-3CC5AC0FD06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4F3B80F-B179-6A12-0271-3A70B59CB13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592E1AD-9B25-3E17-AF50-CF126A895EC9}"/>
              </a:ext>
            </a:extLst>
          </p:cNvPr>
          <p:cNvSpPr>
            <a:spLocks noGrp="1" noChangeArrowheads="1"/>
          </p:cNvSpPr>
          <p:nvPr>
            <p:ph type="sldNum" sz="quarter" idx="12"/>
          </p:nvPr>
        </p:nvSpPr>
        <p:spPr/>
        <p:txBody>
          <a:bodyPr/>
          <a:lstStyle>
            <a:lvl1pPr>
              <a:defRPr/>
            </a:lvl1pPr>
          </a:lstStyle>
          <a:p>
            <a:pPr>
              <a:defRPr/>
            </a:pPr>
            <a:fld id="{441A4C20-E10D-40D5-8588-CB408BE70A78}" type="slidenum">
              <a:rPr lang="it-IT" altLang="en-US"/>
              <a:pPr>
                <a:defRPr/>
              </a:pPr>
              <a:t>‹N›</a:t>
            </a:fld>
            <a:endParaRPr lang="it-IT" altLang="en-US"/>
          </a:p>
        </p:txBody>
      </p:sp>
    </p:spTree>
    <p:extLst>
      <p:ext uri="{BB962C8B-B14F-4D97-AF65-F5344CB8AC3E}">
        <p14:creationId xmlns:p14="http://schemas.microsoft.com/office/powerpoint/2010/main" val="1828566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7220382-63D4-3324-5E4C-503577049A9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3D3810C-82CD-21BD-4B37-EFC50133EE4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9F8777F-2D3F-DBBE-8BF8-8971E4504053}"/>
              </a:ext>
            </a:extLst>
          </p:cNvPr>
          <p:cNvSpPr>
            <a:spLocks noGrp="1" noChangeArrowheads="1"/>
          </p:cNvSpPr>
          <p:nvPr>
            <p:ph type="sldNum" sz="quarter" idx="12"/>
          </p:nvPr>
        </p:nvSpPr>
        <p:spPr/>
        <p:txBody>
          <a:bodyPr/>
          <a:lstStyle>
            <a:lvl1pPr>
              <a:defRPr/>
            </a:lvl1pPr>
          </a:lstStyle>
          <a:p>
            <a:pPr>
              <a:defRPr/>
            </a:pPr>
            <a:fld id="{EA5A0DBE-D5BB-4471-B78B-B9C527E5A13D}" type="slidenum">
              <a:rPr lang="it-IT" altLang="en-US"/>
              <a:pPr>
                <a:defRPr/>
              </a:pPr>
              <a:t>‹N›</a:t>
            </a:fld>
            <a:endParaRPr lang="it-IT" altLang="en-US"/>
          </a:p>
        </p:txBody>
      </p:sp>
    </p:spTree>
    <p:extLst>
      <p:ext uri="{BB962C8B-B14F-4D97-AF65-F5344CB8AC3E}">
        <p14:creationId xmlns:p14="http://schemas.microsoft.com/office/powerpoint/2010/main" val="4053315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603C222-B655-2759-DFE5-7DA2C26ED6E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81DA1E7D-AF64-9ABC-2B3C-744F26DC750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6F272A6F-1C97-2C8A-E076-1E34EBB20EC4}"/>
              </a:ext>
            </a:extLst>
          </p:cNvPr>
          <p:cNvSpPr>
            <a:spLocks noGrp="1" noChangeArrowheads="1"/>
          </p:cNvSpPr>
          <p:nvPr>
            <p:ph type="sldNum" sz="quarter" idx="12"/>
          </p:nvPr>
        </p:nvSpPr>
        <p:spPr/>
        <p:txBody>
          <a:bodyPr/>
          <a:lstStyle>
            <a:lvl1pPr>
              <a:defRPr/>
            </a:lvl1pPr>
          </a:lstStyle>
          <a:p>
            <a:pPr>
              <a:defRPr/>
            </a:pPr>
            <a:fld id="{392800DA-B893-4C17-AF0C-3B1D01F8F20C}" type="slidenum">
              <a:rPr lang="it-IT" altLang="en-US"/>
              <a:pPr>
                <a:defRPr/>
              </a:pPr>
              <a:t>‹N›</a:t>
            </a:fld>
            <a:endParaRPr lang="it-IT" altLang="en-US"/>
          </a:p>
        </p:txBody>
      </p:sp>
    </p:spTree>
    <p:extLst>
      <p:ext uri="{BB962C8B-B14F-4D97-AF65-F5344CB8AC3E}">
        <p14:creationId xmlns:p14="http://schemas.microsoft.com/office/powerpoint/2010/main" val="2430820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2ABF68C-A0C0-CD91-FA06-DCEB7BE50AE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02A38D0B-1D6B-023E-8DDE-0B51E2D1798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6E850B0-A8B4-926F-7881-F9D5B135D50C}"/>
              </a:ext>
            </a:extLst>
          </p:cNvPr>
          <p:cNvSpPr>
            <a:spLocks noGrp="1" noChangeArrowheads="1"/>
          </p:cNvSpPr>
          <p:nvPr>
            <p:ph type="sldNum" sz="quarter" idx="12"/>
          </p:nvPr>
        </p:nvSpPr>
        <p:spPr/>
        <p:txBody>
          <a:bodyPr/>
          <a:lstStyle>
            <a:lvl1pPr>
              <a:defRPr/>
            </a:lvl1pPr>
          </a:lstStyle>
          <a:p>
            <a:pPr>
              <a:defRPr/>
            </a:pPr>
            <a:fld id="{F3EE1314-0C93-4D79-98EC-5D96D5A0EBC0}" type="slidenum">
              <a:rPr lang="it-IT" altLang="en-US"/>
              <a:pPr>
                <a:defRPr/>
              </a:pPr>
              <a:t>‹N›</a:t>
            </a:fld>
            <a:endParaRPr lang="it-IT" altLang="en-US"/>
          </a:p>
        </p:txBody>
      </p:sp>
    </p:spTree>
    <p:extLst>
      <p:ext uri="{BB962C8B-B14F-4D97-AF65-F5344CB8AC3E}">
        <p14:creationId xmlns:p14="http://schemas.microsoft.com/office/powerpoint/2010/main" val="3956029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52D50E-8304-A002-B5C5-B8DDC414EBC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982C0C2B-D930-0B82-1128-91AEB6962A6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65FB3B2C-7551-7FBE-FAC2-01FF7F35706C}"/>
              </a:ext>
            </a:extLst>
          </p:cNvPr>
          <p:cNvSpPr>
            <a:spLocks noGrp="1" noChangeArrowheads="1"/>
          </p:cNvSpPr>
          <p:nvPr>
            <p:ph type="sldNum" sz="quarter" idx="12"/>
          </p:nvPr>
        </p:nvSpPr>
        <p:spPr/>
        <p:txBody>
          <a:bodyPr/>
          <a:lstStyle>
            <a:lvl1pPr>
              <a:defRPr/>
            </a:lvl1pPr>
          </a:lstStyle>
          <a:p>
            <a:pPr>
              <a:defRPr/>
            </a:pPr>
            <a:fld id="{FCE184BE-DC79-4568-BCA6-D89862683084}" type="slidenum">
              <a:rPr lang="it-IT" altLang="en-US"/>
              <a:pPr>
                <a:defRPr/>
              </a:pPr>
              <a:t>‹N›</a:t>
            </a:fld>
            <a:endParaRPr lang="it-IT" altLang="en-US"/>
          </a:p>
        </p:txBody>
      </p:sp>
    </p:spTree>
    <p:extLst>
      <p:ext uri="{BB962C8B-B14F-4D97-AF65-F5344CB8AC3E}">
        <p14:creationId xmlns:p14="http://schemas.microsoft.com/office/powerpoint/2010/main" val="1429014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BAE621A-87C0-7DA0-88BA-A60DBF9F176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865AD28-05A3-6909-29F9-DC41CA7633D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218EED7-B3AA-0E11-7004-95D71821BE71}"/>
              </a:ext>
            </a:extLst>
          </p:cNvPr>
          <p:cNvSpPr>
            <a:spLocks noGrp="1" noChangeArrowheads="1"/>
          </p:cNvSpPr>
          <p:nvPr>
            <p:ph type="sldNum" sz="quarter" idx="12"/>
          </p:nvPr>
        </p:nvSpPr>
        <p:spPr/>
        <p:txBody>
          <a:bodyPr/>
          <a:lstStyle>
            <a:lvl1pPr>
              <a:defRPr/>
            </a:lvl1pPr>
          </a:lstStyle>
          <a:p>
            <a:pPr>
              <a:defRPr/>
            </a:pPr>
            <a:fld id="{F35D1418-8DA0-4BA3-B179-31EE77E6AF56}" type="slidenum">
              <a:rPr lang="it-IT" altLang="en-US"/>
              <a:pPr>
                <a:defRPr/>
              </a:pPr>
              <a:t>‹N›</a:t>
            </a:fld>
            <a:endParaRPr lang="it-IT" altLang="en-US"/>
          </a:p>
        </p:txBody>
      </p:sp>
    </p:spTree>
    <p:extLst>
      <p:ext uri="{BB962C8B-B14F-4D97-AF65-F5344CB8AC3E}">
        <p14:creationId xmlns:p14="http://schemas.microsoft.com/office/powerpoint/2010/main" val="3929457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F2F2F5-62A7-048C-22F7-25072E8A6E2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A65AE69-130A-3769-658E-05641932F61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7CDEEFD-43AF-59A1-0F4A-68810D3204B1}"/>
              </a:ext>
            </a:extLst>
          </p:cNvPr>
          <p:cNvSpPr>
            <a:spLocks noGrp="1" noChangeArrowheads="1"/>
          </p:cNvSpPr>
          <p:nvPr>
            <p:ph type="sldNum" sz="quarter" idx="12"/>
          </p:nvPr>
        </p:nvSpPr>
        <p:spPr/>
        <p:txBody>
          <a:bodyPr/>
          <a:lstStyle>
            <a:lvl1pPr>
              <a:defRPr/>
            </a:lvl1pPr>
          </a:lstStyle>
          <a:p>
            <a:pPr>
              <a:defRPr/>
            </a:pPr>
            <a:fld id="{4B004D8D-3C34-4F92-926A-D26F1A315A6E}" type="slidenum">
              <a:rPr lang="it-IT" altLang="en-US"/>
              <a:pPr>
                <a:defRPr/>
              </a:pPr>
              <a:t>‹N›</a:t>
            </a:fld>
            <a:endParaRPr lang="it-IT" altLang="en-US"/>
          </a:p>
        </p:txBody>
      </p:sp>
    </p:spTree>
    <p:extLst>
      <p:ext uri="{BB962C8B-B14F-4D97-AF65-F5344CB8AC3E}">
        <p14:creationId xmlns:p14="http://schemas.microsoft.com/office/powerpoint/2010/main" val="4175447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BE55D9AD-6D8E-B3F9-082A-1249E2012A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B6A52F6-D48E-56E7-7DDC-E1776F0A407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871E69B2-5380-9585-1086-660D512E8B22}"/>
              </a:ext>
            </a:extLst>
          </p:cNvPr>
          <p:cNvSpPr>
            <a:spLocks noGrp="1" noChangeArrowheads="1"/>
          </p:cNvSpPr>
          <p:nvPr>
            <p:ph type="sldNum" sz="quarter" idx="12"/>
          </p:nvPr>
        </p:nvSpPr>
        <p:spPr/>
        <p:txBody>
          <a:bodyPr/>
          <a:lstStyle>
            <a:lvl1pPr>
              <a:defRPr/>
            </a:lvl1pPr>
          </a:lstStyle>
          <a:p>
            <a:pPr>
              <a:defRPr/>
            </a:pPr>
            <a:fld id="{53A4FADC-209B-4077-9023-88CC8EC2BF20}" type="slidenum">
              <a:rPr lang="fr-FR" altLang="en-US"/>
              <a:pPr>
                <a:defRPr/>
              </a:pPr>
              <a:t>‹N›</a:t>
            </a:fld>
            <a:endParaRPr lang="fr-FR" altLang="en-US"/>
          </a:p>
        </p:txBody>
      </p:sp>
    </p:spTree>
    <p:extLst>
      <p:ext uri="{BB962C8B-B14F-4D97-AF65-F5344CB8AC3E}">
        <p14:creationId xmlns:p14="http://schemas.microsoft.com/office/powerpoint/2010/main" val="21487746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DEF535-7392-9B91-D0A8-1B44D6A9834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4C369B1-4AD9-E8B4-E1D8-70F1F735D4A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51B31E3-1D9E-0EEC-34BF-F1269C3A3369}"/>
              </a:ext>
            </a:extLst>
          </p:cNvPr>
          <p:cNvSpPr>
            <a:spLocks noGrp="1" noChangeArrowheads="1"/>
          </p:cNvSpPr>
          <p:nvPr>
            <p:ph type="sldNum" sz="quarter" idx="12"/>
          </p:nvPr>
        </p:nvSpPr>
        <p:spPr/>
        <p:txBody>
          <a:bodyPr/>
          <a:lstStyle>
            <a:lvl1pPr>
              <a:defRPr/>
            </a:lvl1pPr>
          </a:lstStyle>
          <a:p>
            <a:pPr>
              <a:defRPr/>
            </a:pPr>
            <a:fld id="{9045CC16-1964-40AD-A409-065D209C1BF3}" type="slidenum">
              <a:rPr lang="it-IT" altLang="en-US"/>
              <a:pPr>
                <a:defRPr/>
              </a:pPr>
              <a:t>‹N›</a:t>
            </a:fld>
            <a:endParaRPr lang="it-IT" altLang="en-US"/>
          </a:p>
        </p:txBody>
      </p:sp>
    </p:spTree>
    <p:extLst>
      <p:ext uri="{BB962C8B-B14F-4D97-AF65-F5344CB8AC3E}">
        <p14:creationId xmlns:p14="http://schemas.microsoft.com/office/powerpoint/2010/main" val="7454788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54E598-353C-5363-EF78-98F3C80F8FA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6BE467A-AB46-2478-FDCD-2CAAC0800AE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AEE35C6-D629-F9DD-BE94-0096F47D6B39}"/>
              </a:ext>
            </a:extLst>
          </p:cNvPr>
          <p:cNvSpPr>
            <a:spLocks noGrp="1" noChangeArrowheads="1"/>
          </p:cNvSpPr>
          <p:nvPr>
            <p:ph type="sldNum" sz="quarter" idx="12"/>
          </p:nvPr>
        </p:nvSpPr>
        <p:spPr/>
        <p:txBody>
          <a:bodyPr/>
          <a:lstStyle>
            <a:lvl1pPr>
              <a:defRPr/>
            </a:lvl1pPr>
          </a:lstStyle>
          <a:p>
            <a:pPr>
              <a:defRPr/>
            </a:pPr>
            <a:fld id="{430031D4-96C9-4C06-9017-0896F902D7D0}" type="slidenum">
              <a:rPr lang="it-IT" altLang="en-US"/>
              <a:pPr>
                <a:defRPr/>
              </a:pPr>
              <a:t>‹N›</a:t>
            </a:fld>
            <a:endParaRPr lang="it-IT" altLang="en-US"/>
          </a:p>
        </p:txBody>
      </p:sp>
    </p:spTree>
    <p:extLst>
      <p:ext uri="{BB962C8B-B14F-4D97-AF65-F5344CB8AC3E}">
        <p14:creationId xmlns:p14="http://schemas.microsoft.com/office/powerpoint/2010/main" val="2441860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6C36B-002B-30A5-BD5C-E1F4D1F3543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E3FF547-CCD7-8C20-8A73-3DC41344126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ECB8115-445A-47E7-BDB5-58A20B25F1A5}"/>
              </a:ext>
            </a:extLst>
          </p:cNvPr>
          <p:cNvSpPr>
            <a:spLocks noGrp="1" noChangeArrowheads="1"/>
          </p:cNvSpPr>
          <p:nvPr>
            <p:ph type="sldNum" sz="quarter" idx="12"/>
          </p:nvPr>
        </p:nvSpPr>
        <p:spPr/>
        <p:txBody>
          <a:bodyPr/>
          <a:lstStyle>
            <a:lvl1pPr>
              <a:defRPr/>
            </a:lvl1pPr>
          </a:lstStyle>
          <a:p>
            <a:pPr>
              <a:defRPr/>
            </a:pPr>
            <a:fld id="{AABBF301-0D23-4808-B848-E15D162B9CB2}" type="slidenum">
              <a:rPr lang="it-IT" altLang="en-US"/>
              <a:pPr>
                <a:defRPr/>
              </a:pPr>
              <a:t>‹N›</a:t>
            </a:fld>
            <a:endParaRPr lang="it-IT" altLang="en-US"/>
          </a:p>
        </p:txBody>
      </p:sp>
    </p:spTree>
    <p:extLst>
      <p:ext uri="{BB962C8B-B14F-4D97-AF65-F5344CB8AC3E}">
        <p14:creationId xmlns:p14="http://schemas.microsoft.com/office/powerpoint/2010/main" val="2525636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5E1EA40-D9E8-1F71-CF05-CDF2A26D7E3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4DF89B18-FB33-1CE2-D964-A2B22FB5DF2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05BCA0E0-6911-E5AD-1A86-760BCA158014}"/>
              </a:ext>
            </a:extLst>
          </p:cNvPr>
          <p:cNvSpPr>
            <a:spLocks noGrp="1" noChangeArrowheads="1"/>
          </p:cNvSpPr>
          <p:nvPr>
            <p:ph type="sldNum" sz="quarter" idx="12"/>
          </p:nvPr>
        </p:nvSpPr>
        <p:spPr/>
        <p:txBody>
          <a:bodyPr/>
          <a:lstStyle>
            <a:lvl1pPr>
              <a:defRPr/>
            </a:lvl1pPr>
          </a:lstStyle>
          <a:p>
            <a:pPr>
              <a:defRPr/>
            </a:pPr>
            <a:fld id="{0F4A47A7-7527-43AF-A557-603CDD67EC86}" type="slidenum">
              <a:rPr lang="it-IT" altLang="en-US"/>
              <a:pPr>
                <a:defRPr/>
              </a:pPr>
              <a:t>‹N›</a:t>
            </a:fld>
            <a:endParaRPr lang="it-IT" altLang="en-US"/>
          </a:p>
        </p:txBody>
      </p:sp>
    </p:spTree>
    <p:extLst>
      <p:ext uri="{BB962C8B-B14F-4D97-AF65-F5344CB8AC3E}">
        <p14:creationId xmlns:p14="http://schemas.microsoft.com/office/powerpoint/2010/main" val="2196729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728D406-2F90-7FA6-4382-DCE6D929F88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494C09E7-6F7E-6239-0F8E-1F3706A2397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7FA58B77-5ADF-AD5E-2593-367BEA34B6BD}"/>
              </a:ext>
            </a:extLst>
          </p:cNvPr>
          <p:cNvSpPr>
            <a:spLocks noGrp="1" noChangeArrowheads="1"/>
          </p:cNvSpPr>
          <p:nvPr>
            <p:ph type="sldNum" sz="quarter" idx="12"/>
          </p:nvPr>
        </p:nvSpPr>
        <p:spPr/>
        <p:txBody>
          <a:bodyPr/>
          <a:lstStyle>
            <a:lvl1pPr>
              <a:defRPr/>
            </a:lvl1pPr>
          </a:lstStyle>
          <a:p>
            <a:pPr>
              <a:defRPr/>
            </a:pPr>
            <a:fld id="{69B5A067-F7AE-4411-8CB4-9D7D65AB50FE}" type="slidenum">
              <a:rPr lang="it-IT" altLang="en-US"/>
              <a:pPr>
                <a:defRPr/>
              </a:pPr>
              <a:t>‹N›</a:t>
            </a:fld>
            <a:endParaRPr lang="it-IT" altLang="en-US"/>
          </a:p>
        </p:txBody>
      </p:sp>
    </p:spTree>
    <p:extLst>
      <p:ext uri="{BB962C8B-B14F-4D97-AF65-F5344CB8AC3E}">
        <p14:creationId xmlns:p14="http://schemas.microsoft.com/office/powerpoint/2010/main" val="3277162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D80F9DD-62C1-DD26-5562-BE4BDF80B77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35287CB-A0CC-8715-13CF-AE8D444C8C1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B685C09-EF6C-2680-012E-B304BEB6AB48}"/>
              </a:ext>
            </a:extLst>
          </p:cNvPr>
          <p:cNvSpPr>
            <a:spLocks noGrp="1" noChangeArrowheads="1"/>
          </p:cNvSpPr>
          <p:nvPr>
            <p:ph type="sldNum" sz="quarter" idx="12"/>
          </p:nvPr>
        </p:nvSpPr>
        <p:spPr/>
        <p:txBody>
          <a:bodyPr/>
          <a:lstStyle>
            <a:lvl1pPr>
              <a:defRPr/>
            </a:lvl1pPr>
          </a:lstStyle>
          <a:p>
            <a:pPr>
              <a:defRPr/>
            </a:pPr>
            <a:fld id="{89937A66-B69A-41A4-875F-E6D121D981AC}" type="slidenum">
              <a:rPr lang="it-IT" altLang="en-US"/>
              <a:pPr>
                <a:defRPr/>
              </a:pPr>
              <a:t>‹N›</a:t>
            </a:fld>
            <a:endParaRPr lang="it-IT" altLang="en-US"/>
          </a:p>
        </p:txBody>
      </p:sp>
    </p:spTree>
    <p:extLst>
      <p:ext uri="{BB962C8B-B14F-4D97-AF65-F5344CB8AC3E}">
        <p14:creationId xmlns:p14="http://schemas.microsoft.com/office/powerpoint/2010/main" val="1135264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66A4C36-C006-2AFA-D9B1-19E404DA4B9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DB21191A-DB74-0AE1-D3EC-4E6CF31A3D6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4B3FF6B5-A8C8-0DB2-FEDE-C8AE7A3CE0F7}"/>
              </a:ext>
            </a:extLst>
          </p:cNvPr>
          <p:cNvSpPr>
            <a:spLocks noGrp="1" noChangeArrowheads="1"/>
          </p:cNvSpPr>
          <p:nvPr>
            <p:ph type="sldNum" sz="quarter" idx="12"/>
          </p:nvPr>
        </p:nvSpPr>
        <p:spPr/>
        <p:txBody>
          <a:bodyPr/>
          <a:lstStyle>
            <a:lvl1pPr>
              <a:defRPr/>
            </a:lvl1pPr>
          </a:lstStyle>
          <a:p>
            <a:pPr>
              <a:defRPr/>
            </a:pPr>
            <a:fld id="{0A287331-CD65-450C-A089-D3C06D2A93EB}" type="slidenum">
              <a:rPr lang="it-IT" altLang="en-US"/>
              <a:pPr>
                <a:defRPr/>
              </a:pPr>
              <a:t>‹N›</a:t>
            </a:fld>
            <a:endParaRPr lang="it-IT" altLang="en-US"/>
          </a:p>
        </p:txBody>
      </p:sp>
    </p:spTree>
    <p:extLst>
      <p:ext uri="{BB962C8B-B14F-4D97-AF65-F5344CB8AC3E}">
        <p14:creationId xmlns:p14="http://schemas.microsoft.com/office/powerpoint/2010/main" val="31900328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E77F64A5-6194-C5A7-E425-DA97116D635D}"/>
              </a:ext>
            </a:extLst>
          </p:cNvPr>
          <p:cNvSpPr>
            <a:spLocks noGrp="1"/>
          </p:cNvSpPr>
          <p:nvPr>
            <p:ph type="dt" sz="half" idx="10"/>
          </p:nvPr>
        </p:nvSpPr>
        <p:spPr/>
        <p:txBody>
          <a:bodyPr/>
          <a:lstStyle>
            <a:lvl1pPr fontAlgn="auto">
              <a:spcBef>
                <a:spcPts val="0"/>
              </a:spcBef>
              <a:spcAft>
                <a:spcPts val="0"/>
              </a:spcAft>
              <a:defRPr/>
            </a:lvl1pPr>
          </a:lstStyle>
          <a:p>
            <a:pPr>
              <a:defRPr/>
            </a:pPr>
            <a:endParaRPr lang="fr-FR"/>
          </a:p>
        </p:txBody>
      </p:sp>
      <p:sp>
        <p:nvSpPr>
          <p:cNvPr id="5" name="Footer Placeholder 4">
            <a:extLst>
              <a:ext uri="{FF2B5EF4-FFF2-40B4-BE49-F238E27FC236}">
                <a16:creationId xmlns:a16="http://schemas.microsoft.com/office/drawing/2014/main" id="{3AEC1F74-0D29-0974-C705-17CD18296214}"/>
              </a:ext>
            </a:extLst>
          </p:cNvPr>
          <p:cNvSpPr>
            <a:spLocks noGrp="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Slide Number Placeholder 5">
            <a:extLst>
              <a:ext uri="{FF2B5EF4-FFF2-40B4-BE49-F238E27FC236}">
                <a16:creationId xmlns:a16="http://schemas.microsoft.com/office/drawing/2014/main" id="{24A520AC-F1E6-C427-5C1A-500EB28E2901}"/>
              </a:ext>
            </a:extLst>
          </p:cNvPr>
          <p:cNvSpPr>
            <a:spLocks noGrp="1"/>
          </p:cNvSpPr>
          <p:nvPr>
            <p:ph type="sldNum" sz="quarter" idx="12"/>
          </p:nvPr>
        </p:nvSpPr>
        <p:spPr/>
        <p:txBody>
          <a:bodyPr/>
          <a:lstStyle>
            <a:lvl1pPr>
              <a:defRPr/>
            </a:lvl1pPr>
          </a:lstStyle>
          <a:p>
            <a:pPr>
              <a:defRPr/>
            </a:pPr>
            <a:fld id="{CD33509C-B288-4E3A-8496-9B9D6A134602}" type="slidenum">
              <a:rPr lang="fr-FR" altLang="en-US" smtClean="0"/>
              <a:pPr>
                <a:defRPr/>
              </a:pPr>
              <a:t>‹N›</a:t>
            </a:fld>
            <a:endParaRPr lang="fr-FR" altLang="en-US"/>
          </a:p>
        </p:txBody>
      </p:sp>
    </p:spTree>
    <p:extLst>
      <p:ext uri="{BB962C8B-B14F-4D97-AF65-F5344CB8AC3E}">
        <p14:creationId xmlns:p14="http://schemas.microsoft.com/office/powerpoint/2010/main" val="28048260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59E48FF-9826-EF99-8555-5AA2AC17E9BF}"/>
              </a:ext>
            </a:extLst>
          </p:cNvPr>
          <p:cNvSpPr>
            <a:spLocks noGrp="1"/>
          </p:cNvSpPr>
          <p:nvPr>
            <p:ph type="dt" sz="half" idx="10"/>
          </p:nvPr>
        </p:nvSpPr>
        <p:spPr/>
        <p:txBody>
          <a:bodyPr/>
          <a:lstStyle>
            <a:lvl1pPr fontAlgn="auto">
              <a:spcBef>
                <a:spcPts val="0"/>
              </a:spcBef>
              <a:spcAft>
                <a:spcPts val="0"/>
              </a:spcAft>
              <a:defRPr/>
            </a:lvl1pPr>
          </a:lstStyle>
          <a:p>
            <a:pPr>
              <a:defRPr/>
            </a:pPr>
            <a:endParaRPr lang="fr-FR"/>
          </a:p>
        </p:txBody>
      </p:sp>
      <p:sp>
        <p:nvSpPr>
          <p:cNvPr id="5" name="Footer Placeholder 4">
            <a:extLst>
              <a:ext uri="{FF2B5EF4-FFF2-40B4-BE49-F238E27FC236}">
                <a16:creationId xmlns:a16="http://schemas.microsoft.com/office/drawing/2014/main" id="{8237B923-45EA-E8AC-9459-DBFAF90E6213}"/>
              </a:ext>
            </a:extLst>
          </p:cNvPr>
          <p:cNvSpPr>
            <a:spLocks noGrp="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Slide Number Placeholder 5">
            <a:extLst>
              <a:ext uri="{FF2B5EF4-FFF2-40B4-BE49-F238E27FC236}">
                <a16:creationId xmlns:a16="http://schemas.microsoft.com/office/drawing/2014/main" id="{70651659-270C-92E0-38FE-37B50F9EC6B5}"/>
              </a:ext>
            </a:extLst>
          </p:cNvPr>
          <p:cNvSpPr>
            <a:spLocks noGrp="1"/>
          </p:cNvSpPr>
          <p:nvPr>
            <p:ph type="sldNum" sz="quarter" idx="12"/>
          </p:nvPr>
        </p:nvSpPr>
        <p:spPr/>
        <p:txBody>
          <a:bodyPr/>
          <a:lstStyle>
            <a:lvl1pPr>
              <a:defRPr/>
            </a:lvl1pPr>
          </a:lstStyle>
          <a:p>
            <a:pPr>
              <a:defRPr/>
            </a:pPr>
            <a:fld id="{4C34CEA1-831D-4240-B5DE-57547A0DD12D}" type="slidenum">
              <a:rPr lang="fr-FR" altLang="en-US" smtClean="0"/>
              <a:pPr>
                <a:defRPr/>
              </a:pPr>
              <a:t>‹N›</a:t>
            </a:fld>
            <a:endParaRPr lang="fr-FR" altLang="en-US"/>
          </a:p>
        </p:txBody>
      </p:sp>
    </p:spTree>
    <p:extLst>
      <p:ext uri="{BB962C8B-B14F-4D97-AF65-F5344CB8AC3E}">
        <p14:creationId xmlns:p14="http://schemas.microsoft.com/office/powerpoint/2010/main" val="6296075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CBB2B2-51BF-C60E-A0B9-32EDD66847D5}"/>
              </a:ext>
            </a:extLst>
          </p:cNvPr>
          <p:cNvSpPr>
            <a:spLocks noGrp="1"/>
          </p:cNvSpPr>
          <p:nvPr>
            <p:ph type="dt" sz="half" idx="10"/>
          </p:nvPr>
        </p:nvSpPr>
        <p:spPr/>
        <p:txBody>
          <a:bodyPr/>
          <a:lstStyle>
            <a:lvl1pPr fontAlgn="auto">
              <a:spcBef>
                <a:spcPts val="0"/>
              </a:spcBef>
              <a:spcAft>
                <a:spcPts val="0"/>
              </a:spcAft>
              <a:defRPr/>
            </a:lvl1pPr>
          </a:lstStyle>
          <a:p>
            <a:pPr>
              <a:defRPr/>
            </a:pPr>
            <a:endParaRPr lang="fr-FR"/>
          </a:p>
        </p:txBody>
      </p:sp>
      <p:sp>
        <p:nvSpPr>
          <p:cNvPr id="5" name="Footer Placeholder 4">
            <a:extLst>
              <a:ext uri="{FF2B5EF4-FFF2-40B4-BE49-F238E27FC236}">
                <a16:creationId xmlns:a16="http://schemas.microsoft.com/office/drawing/2014/main" id="{349FA14E-6A9F-8658-367A-8A7641128E87}"/>
              </a:ext>
            </a:extLst>
          </p:cNvPr>
          <p:cNvSpPr>
            <a:spLocks noGrp="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Slide Number Placeholder 5">
            <a:extLst>
              <a:ext uri="{FF2B5EF4-FFF2-40B4-BE49-F238E27FC236}">
                <a16:creationId xmlns:a16="http://schemas.microsoft.com/office/drawing/2014/main" id="{A090EFE9-5C5D-C38F-8F03-3DEE91E972B2}"/>
              </a:ext>
            </a:extLst>
          </p:cNvPr>
          <p:cNvSpPr>
            <a:spLocks noGrp="1"/>
          </p:cNvSpPr>
          <p:nvPr>
            <p:ph type="sldNum" sz="quarter" idx="12"/>
          </p:nvPr>
        </p:nvSpPr>
        <p:spPr/>
        <p:txBody>
          <a:bodyPr/>
          <a:lstStyle>
            <a:lvl1pPr>
              <a:defRPr/>
            </a:lvl1pPr>
          </a:lstStyle>
          <a:p>
            <a:pPr>
              <a:defRPr/>
            </a:pPr>
            <a:fld id="{2466DF90-CB35-43FC-B56D-4C60A8AFB9F4}" type="slidenum">
              <a:rPr lang="fr-FR" altLang="en-US" smtClean="0"/>
              <a:pPr>
                <a:defRPr/>
              </a:pPr>
              <a:t>‹N›</a:t>
            </a:fld>
            <a:endParaRPr lang="fr-FR" altLang="en-US"/>
          </a:p>
        </p:txBody>
      </p:sp>
    </p:spTree>
    <p:extLst>
      <p:ext uri="{BB962C8B-B14F-4D97-AF65-F5344CB8AC3E}">
        <p14:creationId xmlns:p14="http://schemas.microsoft.com/office/powerpoint/2010/main" val="127968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a:extLst>
              <a:ext uri="{FF2B5EF4-FFF2-40B4-BE49-F238E27FC236}">
                <a16:creationId xmlns:a16="http://schemas.microsoft.com/office/drawing/2014/main" id="{8EB7AECD-62CE-3E0D-3DB3-ED7D004B010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BEE74297-1EF5-C62B-D8D4-9D2D8F4A193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29B7F9EC-DEF0-9FB6-F1C3-DEA930C7626F}"/>
              </a:ext>
            </a:extLst>
          </p:cNvPr>
          <p:cNvSpPr>
            <a:spLocks noGrp="1" noChangeArrowheads="1"/>
          </p:cNvSpPr>
          <p:nvPr>
            <p:ph type="sldNum" sz="quarter" idx="12"/>
          </p:nvPr>
        </p:nvSpPr>
        <p:spPr/>
        <p:txBody>
          <a:bodyPr/>
          <a:lstStyle>
            <a:lvl1pPr>
              <a:defRPr/>
            </a:lvl1pPr>
          </a:lstStyle>
          <a:p>
            <a:pPr>
              <a:defRPr/>
            </a:pPr>
            <a:fld id="{D543C563-52E1-4520-9326-348F5372FB8B}" type="slidenum">
              <a:rPr lang="fr-FR" altLang="en-US"/>
              <a:pPr>
                <a:defRPr/>
              </a:pPr>
              <a:t>‹N›</a:t>
            </a:fld>
            <a:endParaRPr lang="fr-FR" altLang="en-US"/>
          </a:p>
        </p:txBody>
      </p:sp>
    </p:spTree>
    <p:extLst>
      <p:ext uri="{BB962C8B-B14F-4D97-AF65-F5344CB8AC3E}">
        <p14:creationId xmlns:p14="http://schemas.microsoft.com/office/powerpoint/2010/main" val="2634214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3">
            <a:extLst>
              <a:ext uri="{FF2B5EF4-FFF2-40B4-BE49-F238E27FC236}">
                <a16:creationId xmlns:a16="http://schemas.microsoft.com/office/drawing/2014/main" id="{6E70C688-D4D5-C655-B236-B0560E4A8856}"/>
              </a:ext>
            </a:extLst>
          </p:cNvPr>
          <p:cNvSpPr>
            <a:spLocks noGrp="1"/>
          </p:cNvSpPr>
          <p:nvPr>
            <p:ph type="dt" sz="half" idx="10"/>
          </p:nvPr>
        </p:nvSpPr>
        <p:spPr/>
        <p:txBody>
          <a:bodyPr/>
          <a:lstStyle>
            <a:lvl1pPr fontAlgn="auto">
              <a:spcBef>
                <a:spcPts val="0"/>
              </a:spcBef>
              <a:spcAft>
                <a:spcPts val="0"/>
              </a:spcAft>
              <a:defRPr/>
            </a:lvl1pPr>
          </a:lstStyle>
          <a:p>
            <a:pPr>
              <a:defRPr/>
            </a:pPr>
            <a:endParaRPr lang="fr-FR"/>
          </a:p>
        </p:txBody>
      </p:sp>
      <p:sp>
        <p:nvSpPr>
          <p:cNvPr id="6" name="Footer Placeholder 4">
            <a:extLst>
              <a:ext uri="{FF2B5EF4-FFF2-40B4-BE49-F238E27FC236}">
                <a16:creationId xmlns:a16="http://schemas.microsoft.com/office/drawing/2014/main" id="{927B83FE-685D-4327-55CE-E3F04005353C}"/>
              </a:ext>
            </a:extLst>
          </p:cNvPr>
          <p:cNvSpPr>
            <a:spLocks noGrp="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Slide Number Placeholder 5">
            <a:extLst>
              <a:ext uri="{FF2B5EF4-FFF2-40B4-BE49-F238E27FC236}">
                <a16:creationId xmlns:a16="http://schemas.microsoft.com/office/drawing/2014/main" id="{96447DF7-E55C-A058-3CEC-26CCA7683141}"/>
              </a:ext>
            </a:extLst>
          </p:cNvPr>
          <p:cNvSpPr>
            <a:spLocks noGrp="1"/>
          </p:cNvSpPr>
          <p:nvPr>
            <p:ph type="sldNum" sz="quarter" idx="12"/>
          </p:nvPr>
        </p:nvSpPr>
        <p:spPr/>
        <p:txBody>
          <a:bodyPr/>
          <a:lstStyle>
            <a:lvl1pPr>
              <a:defRPr/>
            </a:lvl1pPr>
          </a:lstStyle>
          <a:p>
            <a:pPr>
              <a:defRPr/>
            </a:pPr>
            <a:fld id="{FCCA3349-3D15-4C0B-93D2-5A892668D5FB}" type="slidenum">
              <a:rPr lang="fr-FR" altLang="en-US" smtClean="0"/>
              <a:pPr>
                <a:defRPr/>
              </a:pPr>
              <a:t>‹N›</a:t>
            </a:fld>
            <a:endParaRPr lang="fr-FR" altLang="en-US"/>
          </a:p>
        </p:txBody>
      </p:sp>
    </p:spTree>
    <p:extLst>
      <p:ext uri="{BB962C8B-B14F-4D97-AF65-F5344CB8AC3E}">
        <p14:creationId xmlns:p14="http://schemas.microsoft.com/office/powerpoint/2010/main" val="1642423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3">
            <a:extLst>
              <a:ext uri="{FF2B5EF4-FFF2-40B4-BE49-F238E27FC236}">
                <a16:creationId xmlns:a16="http://schemas.microsoft.com/office/drawing/2014/main" id="{D90F0318-5CD2-966F-4D59-DAE39428AC54}"/>
              </a:ext>
            </a:extLst>
          </p:cNvPr>
          <p:cNvSpPr>
            <a:spLocks noGrp="1"/>
          </p:cNvSpPr>
          <p:nvPr>
            <p:ph type="dt" sz="half" idx="10"/>
          </p:nvPr>
        </p:nvSpPr>
        <p:spPr/>
        <p:txBody>
          <a:bodyPr/>
          <a:lstStyle>
            <a:lvl1pPr fontAlgn="auto">
              <a:spcBef>
                <a:spcPts val="0"/>
              </a:spcBef>
              <a:spcAft>
                <a:spcPts val="0"/>
              </a:spcAft>
              <a:defRPr/>
            </a:lvl1pPr>
          </a:lstStyle>
          <a:p>
            <a:pPr>
              <a:defRPr/>
            </a:pPr>
            <a:endParaRPr lang="fr-FR"/>
          </a:p>
        </p:txBody>
      </p:sp>
      <p:sp>
        <p:nvSpPr>
          <p:cNvPr id="8" name="Footer Placeholder 4">
            <a:extLst>
              <a:ext uri="{FF2B5EF4-FFF2-40B4-BE49-F238E27FC236}">
                <a16:creationId xmlns:a16="http://schemas.microsoft.com/office/drawing/2014/main" id="{0F8C5E47-ECF7-72BB-AD16-384AE22D302A}"/>
              </a:ext>
            </a:extLst>
          </p:cNvPr>
          <p:cNvSpPr>
            <a:spLocks noGrp="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Slide Number Placeholder 5">
            <a:extLst>
              <a:ext uri="{FF2B5EF4-FFF2-40B4-BE49-F238E27FC236}">
                <a16:creationId xmlns:a16="http://schemas.microsoft.com/office/drawing/2014/main" id="{E2EB8DF5-76ED-9968-F144-8C86C90DC954}"/>
              </a:ext>
            </a:extLst>
          </p:cNvPr>
          <p:cNvSpPr>
            <a:spLocks noGrp="1"/>
          </p:cNvSpPr>
          <p:nvPr>
            <p:ph type="sldNum" sz="quarter" idx="12"/>
          </p:nvPr>
        </p:nvSpPr>
        <p:spPr/>
        <p:txBody>
          <a:bodyPr/>
          <a:lstStyle>
            <a:lvl1pPr>
              <a:defRPr/>
            </a:lvl1pPr>
          </a:lstStyle>
          <a:p>
            <a:pPr>
              <a:defRPr/>
            </a:pPr>
            <a:fld id="{DF51A634-2EF3-4198-8FA1-8F5BB24D47DB}" type="slidenum">
              <a:rPr lang="fr-FR" altLang="en-US" smtClean="0"/>
              <a:pPr>
                <a:defRPr/>
              </a:pPr>
              <a:t>‹N›</a:t>
            </a:fld>
            <a:endParaRPr lang="fr-FR" altLang="en-US"/>
          </a:p>
        </p:txBody>
      </p:sp>
    </p:spTree>
    <p:extLst>
      <p:ext uri="{BB962C8B-B14F-4D97-AF65-F5344CB8AC3E}">
        <p14:creationId xmlns:p14="http://schemas.microsoft.com/office/powerpoint/2010/main" val="19471957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3">
            <a:extLst>
              <a:ext uri="{FF2B5EF4-FFF2-40B4-BE49-F238E27FC236}">
                <a16:creationId xmlns:a16="http://schemas.microsoft.com/office/drawing/2014/main" id="{FD35E590-D26C-B524-C803-9FC0F401850C}"/>
              </a:ext>
            </a:extLst>
          </p:cNvPr>
          <p:cNvSpPr>
            <a:spLocks noGrp="1"/>
          </p:cNvSpPr>
          <p:nvPr>
            <p:ph type="dt" sz="half" idx="10"/>
          </p:nvPr>
        </p:nvSpPr>
        <p:spPr/>
        <p:txBody>
          <a:bodyPr/>
          <a:lstStyle>
            <a:lvl1pPr fontAlgn="auto">
              <a:spcBef>
                <a:spcPts val="0"/>
              </a:spcBef>
              <a:spcAft>
                <a:spcPts val="0"/>
              </a:spcAft>
              <a:defRPr/>
            </a:lvl1pPr>
          </a:lstStyle>
          <a:p>
            <a:pPr>
              <a:defRPr/>
            </a:pPr>
            <a:endParaRPr lang="fr-FR"/>
          </a:p>
        </p:txBody>
      </p:sp>
      <p:sp>
        <p:nvSpPr>
          <p:cNvPr id="4" name="Footer Placeholder 4">
            <a:extLst>
              <a:ext uri="{FF2B5EF4-FFF2-40B4-BE49-F238E27FC236}">
                <a16:creationId xmlns:a16="http://schemas.microsoft.com/office/drawing/2014/main" id="{47C3EC29-F14F-8966-D1D3-1FC4D85F8A36}"/>
              </a:ext>
            </a:extLst>
          </p:cNvPr>
          <p:cNvSpPr>
            <a:spLocks noGrp="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Slide Number Placeholder 5">
            <a:extLst>
              <a:ext uri="{FF2B5EF4-FFF2-40B4-BE49-F238E27FC236}">
                <a16:creationId xmlns:a16="http://schemas.microsoft.com/office/drawing/2014/main" id="{E05575F7-84AF-00B0-1C66-E27F1BF84413}"/>
              </a:ext>
            </a:extLst>
          </p:cNvPr>
          <p:cNvSpPr>
            <a:spLocks noGrp="1"/>
          </p:cNvSpPr>
          <p:nvPr>
            <p:ph type="sldNum" sz="quarter" idx="12"/>
          </p:nvPr>
        </p:nvSpPr>
        <p:spPr/>
        <p:txBody>
          <a:bodyPr/>
          <a:lstStyle>
            <a:lvl1pPr>
              <a:defRPr/>
            </a:lvl1pPr>
          </a:lstStyle>
          <a:p>
            <a:pPr>
              <a:defRPr/>
            </a:pPr>
            <a:fld id="{5756CDBE-7F00-4E61-BF48-A29FA70FD618}" type="slidenum">
              <a:rPr lang="fr-FR" altLang="en-US" smtClean="0"/>
              <a:pPr>
                <a:defRPr/>
              </a:pPr>
              <a:t>‹N›</a:t>
            </a:fld>
            <a:endParaRPr lang="fr-FR" altLang="en-US"/>
          </a:p>
        </p:txBody>
      </p:sp>
    </p:spTree>
    <p:extLst>
      <p:ext uri="{BB962C8B-B14F-4D97-AF65-F5344CB8AC3E}">
        <p14:creationId xmlns:p14="http://schemas.microsoft.com/office/powerpoint/2010/main" val="31148323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17FB326-EF3F-19C7-1948-2A1D3C33BAF4}"/>
              </a:ext>
            </a:extLst>
          </p:cNvPr>
          <p:cNvSpPr>
            <a:spLocks noGrp="1"/>
          </p:cNvSpPr>
          <p:nvPr>
            <p:ph type="dt" sz="half" idx="10"/>
          </p:nvPr>
        </p:nvSpPr>
        <p:spPr/>
        <p:txBody>
          <a:bodyPr/>
          <a:lstStyle>
            <a:lvl1pPr fontAlgn="auto">
              <a:spcBef>
                <a:spcPts val="0"/>
              </a:spcBef>
              <a:spcAft>
                <a:spcPts val="0"/>
              </a:spcAft>
              <a:defRPr/>
            </a:lvl1pPr>
          </a:lstStyle>
          <a:p>
            <a:pPr>
              <a:defRPr/>
            </a:pPr>
            <a:endParaRPr lang="fr-FR"/>
          </a:p>
        </p:txBody>
      </p:sp>
      <p:sp>
        <p:nvSpPr>
          <p:cNvPr id="3" name="Footer Placeholder 4">
            <a:extLst>
              <a:ext uri="{FF2B5EF4-FFF2-40B4-BE49-F238E27FC236}">
                <a16:creationId xmlns:a16="http://schemas.microsoft.com/office/drawing/2014/main" id="{F803E3F9-624A-91E8-C23D-34FD7F2A7CA9}"/>
              </a:ext>
            </a:extLst>
          </p:cNvPr>
          <p:cNvSpPr>
            <a:spLocks noGrp="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Slide Number Placeholder 5">
            <a:extLst>
              <a:ext uri="{FF2B5EF4-FFF2-40B4-BE49-F238E27FC236}">
                <a16:creationId xmlns:a16="http://schemas.microsoft.com/office/drawing/2014/main" id="{79BF04DB-156B-F86F-724A-CBEC6ABAD7EC}"/>
              </a:ext>
            </a:extLst>
          </p:cNvPr>
          <p:cNvSpPr>
            <a:spLocks noGrp="1"/>
          </p:cNvSpPr>
          <p:nvPr>
            <p:ph type="sldNum" sz="quarter" idx="12"/>
          </p:nvPr>
        </p:nvSpPr>
        <p:spPr/>
        <p:txBody>
          <a:bodyPr/>
          <a:lstStyle>
            <a:lvl1pPr>
              <a:defRPr/>
            </a:lvl1pPr>
          </a:lstStyle>
          <a:p>
            <a:pPr>
              <a:defRPr/>
            </a:pPr>
            <a:fld id="{B04B2012-E68C-4E66-9476-6DA973E85D40}" type="slidenum">
              <a:rPr lang="fr-FR" altLang="en-US" smtClean="0"/>
              <a:pPr>
                <a:defRPr/>
              </a:pPr>
              <a:t>‹N›</a:t>
            </a:fld>
            <a:endParaRPr lang="fr-FR" altLang="en-US"/>
          </a:p>
        </p:txBody>
      </p:sp>
    </p:spTree>
    <p:extLst>
      <p:ext uri="{BB962C8B-B14F-4D97-AF65-F5344CB8AC3E}">
        <p14:creationId xmlns:p14="http://schemas.microsoft.com/office/powerpoint/2010/main" val="38542898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98C1DC-1762-380C-136C-22EC86E86040}"/>
              </a:ext>
            </a:extLst>
          </p:cNvPr>
          <p:cNvSpPr>
            <a:spLocks noGrp="1"/>
          </p:cNvSpPr>
          <p:nvPr>
            <p:ph type="dt" sz="half" idx="10"/>
          </p:nvPr>
        </p:nvSpPr>
        <p:spPr/>
        <p:txBody>
          <a:bodyPr/>
          <a:lstStyle>
            <a:lvl1pPr fontAlgn="auto">
              <a:spcBef>
                <a:spcPts val="0"/>
              </a:spcBef>
              <a:spcAft>
                <a:spcPts val="0"/>
              </a:spcAft>
              <a:defRPr/>
            </a:lvl1pPr>
          </a:lstStyle>
          <a:p>
            <a:pPr>
              <a:defRPr/>
            </a:pPr>
            <a:endParaRPr lang="fr-FR"/>
          </a:p>
        </p:txBody>
      </p:sp>
      <p:sp>
        <p:nvSpPr>
          <p:cNvPr id="6" name="Footer Placeholder 4">
            <a:extLst>
              <a:ext uri="{FF2B5EF4-FFF2-40B4-BE49-F238E27FC236}">
                <a16:creationId xmlns:a16="http://schemas.microsoft.com/office/drawing/2014/main" id="{D853E5F1-B6DB-C920-BD1D-45404B0E0731}"/>
              </a:ext>
            </a:extLst>
          </p:cNvPr>
          <p:cNvSpPr>
            <a:spLocks noGrp="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Slide Number Placeholder 5">
            <a:extLst>
              <a:ext uri="{FF2B5EF4-FFF2-40B4-BE49-F238E27FC236}">
                <a16:creationId xmlns:a16="http://schemas.microsoft.com/office/drawing/2014/main" id="{0ACF91D9-6195-15D4-ED06-3C80452291DD}"/>
              </a:ext>
            </a:extLst>
          </p:cNvPr>
          <p:cNvSpPr>
            <a:spLocks noGrp="1"/>
          </p:cNvSpPr>
          <p:nvPr>
            <p:ph type="sldNum" sz="quarter" idx="12"/>
          </p:nvPr>
        </p:nvSpPr>
        <p:spPr/>
        <p:txBody>
          <a:bodyPr/>
          <a:lstStyle>
            <a:lvl1pPr>
              <a:defRPr/>
            </a:lvl1pPr>
          </a:lstStyle>
          <a:p>
            <a:pPr>
              <a:defRPr/>
            </a:pPr>
            <a:fld id="{92B753F6-323E-472D-83D0-F0D198C597ED}" type="slidenum">
              <a:rPr lang="fr-FR" altLang="en-US" smtClean="0"/>
              <a:pPr>
                <a:defRPr/>
              </a:pPr>
              <a:t>‹N›</a:t>
            </a:fld>
            <a:endParaRPr lang="fr-FR" altLang="en-US"/>
          </a:p>
        </p:txBody>
      </p:sp>
    </p:spTree>
    <p:extLst>
      <p:ext uri="{BB962C8B-B14F-4D97-AF65-F5344CB8AC3E}">
        <p14:creationId xmlns:p14="http://schemas.microsoft.com/office/powerpoint/2010/main" val="14026986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B5AA4A8-5111-A074-BB43-F7F2CDCF26AE}"/>
              </a:ext>
            </a:extLst>
          </p:cNvPr>
          <p:cNvSpPr>
            <a:spLocks noGrp="1"/>
          </p:cNvSpPr>
          <p:nvPr>
            <p:ph type="dt" sz="half" idx="10"/>
          </p:nvPr>
        </p:nvSpPr>
        <p:spPr/>
        <p:txBody>
          <a:bodyPr/>
          <a:lstStyle>
            <a:lvl1pPr fontAlgn="auto">
              <a:spcBef>
                <a:spcPts val="0"/>
              </a:spcBef>
              <a:spcAft>
                <a:spcPts val="0"/>
              </a:spcAft>
              <a:defRPr/>
            </a:lvl1pPr>
          </a:lstStyle>
          <a:p>
            <a:pPr>
              <a:defRPr/>
            </a:pPr>
            <a:endParaRPr lang="fr-FR"/>
          </a:p>
        </p:txBody>
      </p:sp>
      <p:sp>
        <p:nvSpPr>
          <p:cNvPr id="6" name="Footer Placeholder 4">
            <a:extLst>
              <a:ext uri="{FF2B5EF4-FFF2-40B4-BE49-F238E27FC236}">
                <a16:creationId xmlns:a16="http://schemas.microsoft.com/office/drawing/2014/main" id="{0ED0DD92-BF3C-D138-6191-C13C38C0F5DB}"/>
              </a:ext>
            </a:extLst>
          </p:cNvPr>
          <p:cNvSpPr>
            <a:spLocks noGrp="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Slide Number Placeholder 5">
            <a:extLst>
              <a:ext uri="{FF2B5EF4-FFF2-40B4-BE49-F238E27FC236}">
                <a16:creationId xmlns:a16="http://schemas.microsoft.com/office/drawing/2014/main" id="{0E1C9D37-44D9-E823-6F89-577961D12562}"/>
              </a:ext>
            </a:extLst>
          </p:cNvPr>
          <p:cNvSpPr>
            <a:spLocks noGrp="1"/>
          </p:cNvSpPr>
          <p:nvPr>
            <p:ph type="sldNum" sz="quarter" idx="12"/>
          </p:nvPr>
        </p:nvSpPr>
        <p:spPr/>
        <p:txBody>
          <a:bodyPr/>
          <a:lstStyle>
            <a:lvl1pPr>
              <a:defRPr/>
            </a:lvl1pPr>
          </a:lstStyle>
          <a:p>
            <a:pPr>
              <a:defRPr/>
            </a:pPr>
            <a:fld id="{31D2A009-CACA-42D7-B91E-1058CEE582B0}" type="slidenum">
              <a:rPr lang="fr-FR" altLang="en-US" smtClean="0"/>
              <a:pPr>
                <a:defRPr/>
              </a:pPr>
              <a:t>‹N›</a:t>
            </a:fld>
            <a:endParaRPr lang="fr-FR" altLang="en-US"/>
          </a:p>
        </p:txBody>
      </p:sp>
    </p:spTree>
    <p:extLst>
      <p:ext uri="{BB962C8B-B14F-4D97-AF65-F5344CB8AC3E}">
        <p14:creationId xmlns:p14="http://schemas.microsoft.com/office/powerpoint/2010/main" val="972617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259F9F02-F063-ED01-D267-75392AB21FB8}"/>
              </a:ext>
            </a:extLst>
          </p:cNvPr>
          <p:cNvSpPr>
            <a:spLocks noGrp="1"/>
          </p:cNvSpPr>
          <p:nvPr>
            <p:ph type="dt" sz="half" idx="10"/>
          </p:nvPr>
        </p:nvSpPr>
        <p:spPr/>
        <p:txBody>
          <a:bodyPr/>
          <a:lstStyle>
            <a:lvl1pPr fontAlgn="auto">
              <a:spcBef>
                <a:spcPts val="0"/>
              </a:spcBef>
              <a:spcAft>
                <a:spcPts val="0"/>
              </a:spcAft>
              <a:defRPr/>
            </a:lvl1pPr>
          </a:lstStyle>
          <a:p>
            <a:pPr>
              <a:defRPr/>
            </a:pPr>
            <a:endParaRPr lang="fr-FR"/>
          </a:p>
        </p:txBody>
      </p:sp>
      <p:sp>
        <p:nvSpPr>
          <p:cNvPr id="5" name="Footer Placeholder 4">
            <a:extLst>
              <a:ext uri="{FF2B5EF4-FFF2-40B4-BE49-F238E27FC236}">
                <a16:creationId xmlns:a16="http://schemas.microsoft.com/office/drawing/2014/main" id="{2012362B-5909-D40B-C23F-58938D52C18B}"/>
              </a:ext>
            </a:extLst>
          </p:cNvPr>
          <p:cNvSpPr>
            <a:spLocks noGrp="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Slide Number Placeholder 5">
            <a:extLst>
              <a:ext uri="{FF2B5EF4-FFF2-40B4-BE49-F238E27FC236}">
                <a16:creationId xmlns:a16="http://schemas.microsoft.com/office/drawing/2014/main" id="{6C7354A6-B3D0-C411-D726-1C01613EA9E0}"/>
              </a:ext>
            </a:extLst>
          </p:cNvPr>
          <p:cNvSpPr>
            <a:spLocks noGrp="1"/>
          </p:cNvSpPr>
          <p:nvPr>
            <p:ph type="sldNum" sz="quarter" idx="12"/>
          </p:nvPr>
        </p:nvSpPr>
        <p:spPr/>
        <p:txBody>
          <a:bodyPr/>
          <a:lstStyle>
            <a:lvl1pPr>
              <a:defRPr/>
            </a:lvl1pPr>
          </a:lstStyle>
          <a:p>
            <a:pPr>
              <a:defRPr/>
            </a:pPr>
            <a:fld id="{3134548A-9CE1-47BE-8895-7A0D596FF19E}" type="slidenum">
              <a:rPr lang="fr-FR" altLang="en-US" smtClean="0"/>
              <a:pPr>
                <a:defRPr/>
              </a:pPr>
              <a:t>‹N›</a:t>
            </a:fld>
            <a:endParaRPr lang="fr-FR" altLang="en-US"/>
          </a:p>
        </p:txBody>
      </p:sp>
    </p:spTree>
    <p:extLst>
      <p:ext uri="{BB962C8B-B14F-4D97-AF65-F5344CB8AC3E}">
        <p14:creationId xmlns:p14="http://schemas.microsoft.com/office/powerpoint/2010/main" val="3055653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79F0DFD-2863-5F99-56DB-D19298B71F1C}"/>
              </a:ext>
            </a:extLst>
          </p:cNvPr>
          <p:cNvSpPr>
            <a:spLocks noGrp="1"/>
          </p:cNvSpPr>
          <p:nvPr>
            <p:ph type="dt" sz="half" idx="10"/>
          </p:nvPr>
        </p:nvSpPr>
        <p:spPr/>
        <p:txBody>
          <a:bodyPr/>
          <a:lstStyle>
            <a:lvl1pPr fontAlgn="auto">
              <a:spcBef>
                <a:spcPts val="0"/>
              </a:spcBef>
              <a:spcAft>
                <a:spcPts val="0"/>
              </a:spcAft>
              <a:defRPr/>
            </a:lvl1pPr>
          </a:lstStyle>
          <a:p>
            <a:pPr>
              <a:defRPr/>
            </a:pPr>
            <a:endParaRPr lang="fr-FR"/>
          </a:p>
        </p:txBody>
      </p:sp>
      <p:sp>
        <p:nvSpPr>
          <p:cNvPr id="5" name="Footer Placeholder 4">
            <a:extLst>
              <a:ext uri="{FF2B5EF4-FFF2-40B4-BE49-F238E27FC236}">
                <a16:creationId xmlns:a16="http://schemas.microsoft.com/office/drawing/2014/main" id="{AA39DEE7-534E-DE5E-6ED2-EE56CDB2A075}"/>
              </a:ext>
            </a:extLst>
          </p:cNvPr>
          <p:cNvSpPr>
            <a:spLocks noGrp="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Slide Number Placeholder 5">
            <a:extLst>
              <a:ext uri="{FF2B5EF4-FFF2-40B4-BE49-F238E27FC236}">
                <a16:creationId xmlns:a16="http://schemas.microsoft.com/office/drawing/2014/main" id="{CC474790-54DE-109B-7882-B7294D01C82B}"/>
              </a:ext>
            </a:extLst>
          </p:cNvPr>
          <p:cNvSpPr>
            <a:spLocks noGrp="1"/>
          </p:cNvSpPr>
          <p:nvPr>
            <p:ph type="sldNum" sz="quarter" idx="12"/>
          </p:nvPr>
        </p:nvSpPr>
        <p:spPr/>
        <p:txBody>
          <a:bodyPr/>
          <a:lstStyle>
            <a:lvl1pPr>
              <a:defRPr/>
            </a:lvl1pPr>
          </a:lstStyle>
          <a:p>
            <a:pPr>
              <a:defRPr/>
            </a:pPr>
            <a:fld id="{E88C75B9-BF4D-4EC3-BA16-BB1696D9BCBD}" type="slidenum">
              <a:rPr lang="fr-FR" altLang="en-US" smtClean="0"/>
              <a:pPr>
                <a:defRPr/>
              </a:pPr>
              <a:t>‹N›</a:t>
            </a:fld>
            <a:endParaRPr lang="fr-FR" altLang="en-US"/>
          </a:p>
        </p:txBody>
      </p:sp>
    </p:spTree>
    <p:extLst>
      <p:ext uri="{BB962C8B-B14F-4D97-AF65-F5344CB8AC3E}">
        <p14:creationId xmlns:p14="http://schemas.microsoft.com/office/powerpoint/2010/main" val="12959114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DD4CF69-0C92-517C-0883-39676080A36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56EF93D9-D9CA-5C6A-CC99-57AF6F92EBF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9E434C8C-440D-5543-413C-7919075BD3B5}"/>
              </a:ext>
            </a:extLst>
          </p:cNvPr>
          <p:cNvSpPr>
            <a:spLocks noGrp="1" noChangeArrowheads="1"/>
          </p:cNvSpPr>
          <p:nvPr>
            <p:ph type="sldNum" sz="quarter" idx="12"/>
          </p:nvPr>
        </p:nvSpPr>
        <p:spPr/>
        <p:txBody>
          <a:bodyPr/>
          <a:lstStyle>
            <a:lvl1pPr>
              <a:defRPr/>
            </a:lvl1pPr>
          </a:lstStyle>
          <a:p>
            <a:pPr>
              <a:defRPr/>
            </a:pPr>
            <a:fld id="{ABC1FA55-0AA2-4644-97F6-C2C55B63F56C}" type="slidenum">
              <a:rPr lang="fr-FR" altLang="en-US" smtClean="0"/>
              <a:pPr>
                <a:defRPr/>
              </a:pPr>
              <a:t>‹N›</a:t>
            </a:fld>
            <a:endParaRPr lang="fr-FR" altLang="en-US"/>
          </a:p>
        </p:txBody>
      </p:sp>
    </p:spTree>
    <p:extLst>
      <p:ext uri="{BB962C8B-B14F-4D97-AF65-F5344CB8AC3E}">
        <p14:creationId xmlns:p14="http://schemas.microsoft.com/office/powerpoint/2010/main" val="4158378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a:extLst>
              <a:ext uri="{FF2B5EF4-FFF2-40B4-BE49-F238E27FC236}">
                <a16:creationId xmlns:a16="http://schemas.microsoft.com/office/drawing/2014/main" id="{729DE35C-1030-307B-DF30-1FAE0858C0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090500D3-0255-F584-53C6-BB754F0A1D6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7573F844-8D48-D4AC-7B9B-157AF69E82CF}"/>
              </a:ext>
            </a:extLst>
          </p:cNvPr>
          <p:cNvSpPr>
            <a:spLocks noGrp="1" noChangeArrowheads="1"/>
          </p:cNvSpPr>
          <p:nvPr>
            <p:ph type="sldNum" sz="quarter" idx="12"/>
          </p:nvPr>
        </p:nvSpPr>
        <p:spPr/>
        <p:txBody>
          <a:bodyPr/>
          <a:lstStyle>
            <a:lvl1pPr>
              <a:defRPr/>
            </a:lvl1pPr>
          </a:lstStyle>
          <a:p>
            <a:pPr>
              <a:defRPr/>
            </a:pPr>
            <a:fld id="{84CD12E9-BC85-42FE-B4AE-EB6F30852D00}" type="slidenum">
              <a:rPr lang="fr-FR" altLang="en-US"/>
              <a:pPr>
                <a:defRPr/>
              </a:pPr>
              <a:t>‹N›</a:t>
            </a:fld>
            <a:endParaRPr lang="fr-FR" altLang="en-US"/>
          </a:p>
        </p:txBody>
      </p:sp>
    </p:spTree>
    <p:extLst>
      <p:ext uri="{BB962C8B-B14F-4D97-AF65-F5344CB8AC3E}">
        <p14:creationId xmlns:p14="http://schemas.microsoft.com/office/powerpoint/2010/main" val="3711274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908BD5-88C8-04CB-A294-CB65CE0583D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FC0AEE69-56F4-82DA-D90C-3EC358BF6DD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6D53C17E-CA00-AEF1-346B-CFDBA02B45B2}"/>
              </a:ext>
            </a:extLst>
          </p:cNvPr>
          <p:cNvSpPr>
            <a:spLocks noGrp="1" noChangeArrowheads="1"/>
          </p:cNvSpPr>
          <p:nvPr>
            <p:ph type="sldNum" sz="quarter" idx="12"/>
          </p:nvPr>
        </p:nvSpPr>
        <p:spPr/>
        <p:txBody>
          <a:bodyPr/>
          <a:lstStyle>
            <a:lvl1pPr>
              <a:defRPr/>
            </a:lvl1pPr>
          </a:lstStyle>
          <a:p>
            <a:pPr>
              <a:defRPr/>
            </a:pPr>
            <a:fld id="{15726DFC-8643-4CBF-8B2B-DA9CF9771A36}" type="slidenum">
              <a:rPr lang="fr-FR" altLang="en-US"/>
              <a:pPr>
                <a:defRPr/>
              </a:pPr>
              <a:t>‹N›</a:t>
            </a:fld>
            <a:endParaRPr lang="fr-FR" altLang="en-US"/>
          </a:p>
        </p:txBody>
      </p:sp>
    </p:spTree>
    <p:extLst>
      <p:ext uri="{BB962C8B-B14F-4D97-AF65-F5344CB8AC3E}">
        <p14:creationId xmlns:p14="http://schemas.microsoft.com/office/powerpoint/2010/main" val="1621849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71ECE7C-950E-D873-4EF8-8293FC2EB7E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A499F933-3FD8-E6D9-4464-99CF2086150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F8138DB-1504-72FD-3397-303B807D72C7}"/>
              </a:ext>
            </a:extLst>
          </p:cNvPr>
          <p:cNvSpPr>
            <a:spLocks noGrp="1" noChangeArrowheads="1"/>
          </p:cNvSpPr>
          <p:nvPr>
            <p:ph type="sldNum" sz="quarter" idx="12"/>
          </p:nvPr>
        </p:nvSpPr>
        <p:spPr/>
        <p:txBody>
          <a:bodyPr/>
          <a:lstStyle>
            <a:lvl1pPr>
              <a:defRPr/>
            </a:lvl1pPr>
          </a:lstStyle>
          <a:p>
            <a:pPr>
              <a:defRPr/>
            </a:pPr>
            <a:fld id="{79D797E9-434E-47CF-B6A5-F7D12D2FC340}" type="slidenum">
              <a:rPr lang="fr-FR" altLang="en-US"/>
              <a:pPr>
                <a:defRPr/>
              </a:pPr>
              <a:t>‹N›</a:t>
            </a:fld>
            <a:endParaRPr lang="fr-FR" altLang="en-US"/>
          </a:p>
        </p:txBody>
      </p:sp>
    </p:spTree>
    <p:extLst>
      <p:ext uri="{BB962C8B-B14F-4D97-AF65-F5344CB8AC3E}">
        <p14:creationId xmlns:p14="http://schemas.microsoft.com/office/powerpoint/2010/main" val="4821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731337-32E8-7108-AD4F-E48C233FA94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280FB7E3-0BD1-EB1E-088B-0043F2F79AB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B5EB6A61-0650-F50C-8C60-5C0B147D12DA}"/>
              </a:ext>
            </a:extLst>
          </p:cNvPr>
          <p:cNvSpPr>
            <a:spLocks noGrp="1" noChangeArrowheads="1"/>
          </p:cNvSpPr>
          <p:nvPr>
            <p:ph type="sldNum" sz="quarter" idx="12"/>
          </p:nvPr>
        </p:nvSpPr>
        <p:spPr/>
        <p:txBody>
          <a:bodyPr/>
          <a:lstStyle>
            <a:lvl1pPr>
              <a:defRPr/>
            </a:lvl1pPr>
          </a:lstStyle>
          <a:p>
            <a:pPr>
              <a:defRPr/>
            </a:pPr>
            <a:fld id="{6E73F78F-FF16-41A0-8223-209F0ADC62D1}" type="slidenum">
              <a:rPr lang="fr-FR" altLang="en-US"/>
              <a:pPr>
                <a:defRPr/>
              </a:pPr>
              <a:t>‹N›</a:t>
            </a:fld>
            <a:endParaRPr lang="fr-FR" altLang="en-US"/>
          </a:p>
        </p:txBody>
      </p:sp>
    </p:spTree>
    <p:extLst>
      <p:ext uri="{BB962C8B-B14F-4D97-AF65-F5344CB8AC3E}">
        <p14:creationId xmlns:p14="http://schemas.microsoft.com/office/powerpoint/2010/main" val="3885163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F609A7B-DED1-A40A-C9E8-C0EF55CCC83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it-CH"/>
              <a:t>Fare clic per modificare lo stile del titolo</a:t>
            </a:r>
          </a:p>
        </p:txBody>
      </p:sp>
      <p:sp>
        <p:nvSpPr>
          <p:cNvPr id="1027" name="Rectangle 3">
            <a:extLst>
              <a:ext uri="{FF2B5EF4-FFF2-40B4-BE49-F238E27FC236}">
                <a16:creationId xmlns:a16="http://schemas.microsoft.com/office/drawing/2014/main" id="{A330052D-DF63-44B4-F703-AC19D1ADF98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it-CH"/>
              <a:t>Fare clic per modificare gli stili del testo dello schema</a:t>
            </a:r>
          </a:p>
          <a:p>
            <a:pPr lvl="1"/>
            <a:r>
              <a:rPr lang="fr-FR" altLang="it-CH"/>
              <a:t>Secondo livello</a:t>
            </a:r>
          </a:p>
          <a:p>
            <a:pPr lvl="2"/>
            <a:r>
              <a:rPr lang="fr-FR" altLang="it-CH"/>
              <a:t>Terzo livello</a:t>
            </a:r>
          </a:p>
          <a:p>
            <a:pPr lvl="3"/>
            <a:r>
              <a:rPr lang="fr-FR" altLang="it-CH"/>
              <a:t>Quarto livello</a:t>
            </a:r>
          </a:p>
          <a:p>
            <a:pPr lvl="4"/>
            <a:r>
              <a:rPr lang="fr-FR" altLang="it-CH"/>
              <a:t>Quinto livello</a:t>
            </a:r>
          </a:p>
        </p:txBody>
      </p:sp>
      <p:sp>
        <p:nvSpPr>
          <p:cNvPr id="1028" name="Rectangle 4">
            <a:extLst>
              <a:ext uri="{FF2B5EF4-FFF2-40B4-BE49-F238E27FC236}">
                <a16:creationId xmlns:a16="http://schemas.microsoft.com/office/drawing/2014/main" id="{44799D35-49C3-0F46-9D5A-1C286FDF040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FD49499B-D44B-A3E5-B4A0-53330A2BC37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94F36E1D-3D55-234D-D2A7-FEE0F538922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E06BC17-0374-4E8A-94DD-2C2405536635}"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3169" r:id="rId1"/>
    <p:sldLayoutId id="2147503170" r:id="rId2"/>
    <p:sldLayoutId id="2147503171" r:id="rId3"/>
    <p:sldLayoutId id="2147503172" r:id="rId4"/>
    <p:sldLayoutId id="2147503173" r:id="rId5"/>
    <p:sldLayoutId id="2147503174" r:id="rId6"/>
    <p:sldLayoutId id="2147503175" r:id="rId7"/>
    <p:sldLayoutId id="2147503176" r:id="rId8"/>
    <p:sldLayoutId id="2147503177" r:id="rId9"/>
    <p:sldLayoutId id="2147503178" r:id="rId10"/>
    <p:sldLayoutId id="2147503179" r:id="rId11"/>
    <p:sldLayoutId id="2147503181" r:id="rId12"/>
    <p:sldLayoutId id="2147503182" r:id="rId13"/>
    <p:sldLayoutId id="214750318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1D3ABAA-8D78-E373-54FE-3B8F1E2BAF7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3709F105-0802-8EAA-748C-D75462E2146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E0AF527F-A903-0C6A-B239-7AAEA8489A5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59A3CD3F-2799-2A16-A2B8-57BE0D5209A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D417694D-5088-981D-082E-8E5C32AD118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728A7B1-DFC6-43DE-9384-2D83FFA06E76}"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3185" r:id="rId1"/>
    <p:sldLayoutId id="2147503186" r:id="rId2"/>
    <p:sldLayoutId id="2147503187" r:id="rId3"/>
    <p:sldLayoutId id="2147503188" r:id="rId4"/>
    <p:sldLayoutId id="2147503189" r:id="rId5"/>
    <p:sldLayoutId id="2147503190" r:id="rId6"/>
    <p:sldLayoutId id="2147503191" r:id="rId7"/>
    <p:sldLayoutId id="2147503192" r:id="rId8"/>
    <p:sldLayoutId id="2147503193" r:id="rId9"/>
    <p:sldLayoutId id="2147503194" r:id="rId10"/>
    <p:sldLayoutId id="2147503195" r:id="rId11"/>
    <p:sldLayoutId id="2147503196" r:id="rId12"/>
    <p:sldLayoutId id="2147503197" r:id="rId13"/>
    <p:sldLayoutId id="2147503198" r:id="rId14"/>
    <p:sldLayoutId id="2147503199" r:id="rId15"/>
    <p:sldLayoutId id="214750320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DBD3E88-1C34-95F1-0B93-396F1B16E74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3075" name="Rectangle 3">
            <a:extLst>
              <a:ext uri="{FF2B5EF4-FFF2-40B4-BE49-F238E27FC236}">
                <a16:creationId xmlns:a16="http://schemas.microsoft.com/office/drawing/2014/main" id="{185D0326-695F-7A73-DD39-31DD8B368C5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27F4FA29-CD76-DEDD-8654-F29CFE21880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1A57338D-6C3E-9669-357C-58C293D6DEC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E18331D6-83C8-9D4B-532C-3ED68A6F46B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9B4BDDE3-D741-4A87-8DB2-6C515CC69680}"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03201" r:id="rId1"/>
    <p:sldLayoutId id="2147503202" r:id="rId2"/>
    <p:sldLayoutId id="2147503203" r:id="rId3"/>
    <p:sldLayoutId id="2147503204" r:id="rId4"/>
    <p:sldLayoutId id="2147503205" r:id="rId5"/>
    <p:sldLayoutId id="2147503206" r:id="rId6"/>
    <p:sldLayoutId id="2147503207" r:id="rId7"/>
    <p:sldLayoutId id="2147503208" r:id="rId8"/>
    <p:sldLayoutId id="2147503209" r:id="rId9"/>
    <p:sldLayoutId id="2147503210" r:id="rId10"/>
    <p:sldLayoutId id="2147503211" r:id="rId11"/>
    <p:sldLayoutId id="2147503212" r:id="rId12"/>
    <p:sldLayoutId id="2147503213" r:id="rId13"/>
    <p:sldLayoutId id="2147503214" r:id="rId14"/>
    <p:sldLayoutId id="2147503215" r:id="rId15"/>
    <p:sldLayoutId id="2147503216"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1BDF92D-6F30-4EC4-BEC1-1F0698F46ED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CH"/>
              <a:t>Click to edit Master title style</a:t>
            </a:r>
            <a:endParaRPr lang="it-IT" altLang="it-CH"/>
          </a:p>
        </p:txBody>
      </p:sp>
      <p:sp>
        <p:nvSpPr>
          <p:cNvPr id="1027" name="Text Placeholder 2">
            <a:extLst>
              <a:ext uri="{FF2B5EF4-FFF2-40B4-BE49-F238E27FC236}">
                <a16:creationId xmlns:a16="http://schemas.microsoft.com/office/drawing/2014/main" id="{4902EBA0-204D-8F7C-63AE-02F5A2A11D9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CH"/>
              <a:t>Click to edit Master text styles</a:t>
            </a:r>
          </a:p>
          <a:p>
            <a:pPr lvl="1"/>
            <a:r>
              <a:rPr lang="en-US" altLang="it-CH"/>
              <a:t>Second level</a:t>
            </a:r>
          </a:p>
          <a:p>
            <a:pPr lvl="2"/>
            <a:r>
              <a:rPr lang="en-US" altLang="it-CH"/>
              <a:t>Third level</a:t>
            </a:r>
          </a:p>
          <a:p>
            <a:pPr lvl="3"/>
            <a:r>
              <a:rPr lang="en-US" altLang="it-CH"/>
              <a:t>Fourth level</a:t>
            </a:r>
          </a:p>
          <a:p>
            <a:pPr lvl="4"/>
            <a:r>
              <a:rPr lang="en-US" altLang="it-CH"/>
              <a:t>Fifth level</a:t>
            </a:r>
            <a:endParaRPr lang="it-IT" altLang="it-CH"/>
          </a:p>
        </p:txBody>
      </p:sp>
      <p:sp>
        <p:nvSpPr>
          <p:cNvPr id="4" name="Date Placeholder 3">
            <a:extLst>
              <a:ext uri="{FF2B5EF4-FFF2-40B4-BE49-F238E27FC236}">
                <a16:creationId xmlns:a16="http://schemas.microsoft.com/office/drawing/2014/main" id="{C64436B5-1DA0-9C84-B740-83B3E265B06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cs typeface="+mn-cs"/>
              </a:defRPr>
            </a:lvl1pPr>
          </a:lstStyle>
          <a:p>
            <a:pPr>
              <a:defRPr/>
            </a:pPr>
            <a:endParaRPr lang="fr-FR"/>
          </a:p>
        </p:txBody>
      </p:sp>
      <p:sp>
        <p:nvSpPr>
          <p:cNvPr id="5" name="Footer Placeholder 4">
            <a:extLst>
              <a:ext uri="{FF2B5EF4-FFF2-40B4-BE49-F238E27FC236}">
                <a16:creationId xmlns:a16="http://schemas.microsoft.com/office/drawing/2014/main" id="{112F03C2-53A2-CCF2-E4C4-8B839C2F54A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cs typeface="+mn-cs"/>
              </a:defRPr>
            </a:lvl1pPr>
          </a:lstStyle>
          <a:p>
            <a:pPr>
              <a:defRPr/>
            </a:pPr>
            <a:endParaRPr lang="fr-FR"/>
          </a:p>
        </p:txBody>
      </p:sp>
      <p:sp>
        <p:nvSpPr>
          <p:cNvPr id="6" name="Slide Number Placeholder 5">
            <a:extLst>
              <a:ext uri="{FF2B5EF4-FFF2-40B4-BE49-F238E27FC236}">
                <a16:creationId xmlns:a16="http://schemas.microsoft.com/office/drawing/2014/main" id="{2C9FE736-9776-BCC7-85DB-3DFA73C6CB7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anose="020B0604020202020204" pitchFamily="34" charset="0"/>
              </a:defRPr>
            </a:lvl1pPr>
          </a:lstStyle>
          <a:p>
            <a:pPr>
              <a:defRPr/>
            </a:pPr>
            <a:fld id="{FE06BC17-0374-4E8A-94DD-2C2405536635}" type="slidenum">
              <a:rPr lang="fr-FR" altLang="en-US" smtClean="0"/>
              <a:pPr>
                <a:defRPr/>
              </a:pPr>
              <a:t>‹N›</a:t>
            </a:fld>
            <a:endParaRPr lang="fr-FR" altLang="en-US"/>
          </a:p>
        </p:txBody>
      </p:sp>
    </p:spTree>
    <p:extLst>
      <p:ext uri="{BB962C8B-B14F-4D97-AF65-F5344CB8AC3E}">
        <p14:creationId xmlns:p14="http://schemas.microsoft.com/office/powerpoint/2010/main" val="3769369202"/>
      </p:ext>
    </p:extLst>
  </p:cSld>
  <p:clrMap bg1="lt1" tx1="dk1" bg2="lt2" tx2="dk2" accent1="accent1" accent2="accent2" accent3="accent3" accent4="accent4" accent5="accent5" accent6="accent6" hlink="hlink" folHlink="folHlink"/>
  <p:sldLayoutIdLst>
    <p:sldLayoutId id="2147503250" r:id="rId1"/>
    <p:sldLayoutId id="2147503251" r:id="rId2"/>
    <p:sldLayoutId id="2147503252" r:id="rId3"/>
    <p:sldLayoutId id="2147503253" r:id="rId4"/>
    <p:sldLayoutId id="2147503254" r:id="rId5"/>
    <p:sldLayoutId id="2147503255" r:id="rId6"/>
    <p:sldLayoutId id="2147503256" r:id="rId7"/>
    <p:sldLayoutId id="2147503257" r:id="rId8"/>
    <p:sldLayoutId id="2147503258" r:id="rId9"/>
    <p:sldLayoutId id="2147503259" r:id="rId10"/>
    <p:sldLayoutId id="2147503260" r:id="rId11"/>
    <p:sldLayoutId id="214750326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png"/></Relationships>
</file>

<file path=ppt/slides/_rels/slide100.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53.xml"/></Relationships>
</file>

<file path=ppt/slides/_rels/slide101.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64.xml"/><Relationship Id="rId1" Type="http://schemas.openxmlformats.org/officeDocument/2006/relationships/slideLayout" Target="../slideLayouts/slideLayout53.xml"/><Relationship Id="rId5" Type="http://schemas.openxmlformats.org/officeDocument/2006/relationships/image" Target="../media/image271.jpeg"/><Relationship Id="rId4" Type="http://schemas.openxmlformats.org/officeDocument/2006/relationships/image" Target="../media/image270.jpeg"/></Relationships>
</file>

<file path=ppt/slides/_rels/slide102.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53.xml"/></Relationships>
</file>

<file path=ppt/slides/_rels/slide103.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65.xml"/><Relationship Id="rId1" Type="http://schemas.openxmlformats.org/officeDocument/2006/relationships/slideLayout" Target="../slideLayouts/slideLayout53.xml"/></Relationships>
</file>

<file path=ppt/slides/_rels/slide10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jpeg"/><Relationship Id="rId1" Type="http://schemas.openxmlformats.org/officeDocument/2006/relationships/slideLayout" Target="../slideLayouts/slideLayout53.xml"/><Relationship Id="rId5" Type="http://schemas.openxmlformats.org/officeDocument/2006/relationships/image" Target="../media/image277.jpg"/><Relationship Id="rId4" Type="http://schemas.openxmlformats.org/officeDocument/2006/relationships/image" Target="../media/image276.jpeg"/></Relationships>
</file>

<file path=ppt/slides/_rels/slide105.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66.xml"/><Relationship Id="rId1" Type="http://schemas.openxmlformats.org/officeDocument/2006/relationships/slideLayout" Target="../slideLayouts/slideLayout53.xml"/><Relationship Id="rId5" Type="http://schemas.openxmlformats.org/officeDocument/2006/relationships/image" Target="../media/image280.jpeg"/><Relationship Id="rId4" Type="http://schemas.openxmlformats.org/officeDocument/2006/relationships/image" Target="../media/image279.jpeg"/></Relationships>
</file>

<file path=ppt/slides/_rels/slide106.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jpeg"/><Relationship Id="rId1" Type="http://schemas.openxmlformats.org/officeDocument/2006/relationships/slideLayout" Target="../slideLayouts/slideLayout53.xml"/><Relationship Id="rId5" Type="http://schemas.openxmlformats.org/officeDocument/2006/relationships/image" Target="../media/image284.jpeg"/><Relationship Id="rId4" Type="http://schemas.openxmlformats.org/officeDocument/2006/relationships/image" Target="../media/image283.jpeg"/></Relationships>
</file>

<file path=ppt/slides/_rels/slide107.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67.xml"/><Relationship Id="rId1" Type="http://schemas.openxmlformats.org/officeDocument/2006/relationships/slideLayout" Target="../slideLayouts/slideLayout53.xml"/><Relationship Id="rId4" Type="http://schemas.openxmlformats.org/officeDocument/2006/relationships/image" Target="../media/image286.png"/></Relationships>
</file>

<file path=ppt/slides/_rels/slide108.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68.xml"/><Relationship Id="rId1" Type="http://schemas.openxmlformats.org/officeDocument/2006/relationships/slideLayout" Target="../slideLayouts/slideLayout53.xml"/></Relationships>
</file>

<file path=ppt/slides/_rels/slide109.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69.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53.xml"/><Relationship Id="rId4" Type="http://schemas.openxmlformats.org/officeDocument/2006/relationships/image" Target="../media/image291.jpeg"/></Relationships>
</file>

<file path=ppt/slides/_rels/slide111.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70.xml"/><Relationship Id="rId1" Type="http://schemas.openxmlformats.org/officeDocument/2006/relationships/slideLayout" Target="../slideLayouts/slideLayout53.xml"/><Relationship Id="rId5" Type="http://schemas.openxmlformats.org/officeDocument/2006/relationships/image" Target="../media/image294.png"/><Relationship Id="rId4" Type="http://schemas.openxmlformats.org/officeDocument/2006/relationships/image" Target="../media/image293.jpeg"/></Relationships>
</file>

<file path=ppt/slides/_rels/slide112.xml.rels><?xml version="1.0" encoding="UTF-8" standalone="yes"?>
<Relationships xmlns="http://schemas.openxmlformats.org/package/2006/relationships"><Relationship Id="rId3" Type="http://schemas.openxmlformats.org/officeDocument/2006/relationships/image" Target="../media/image295.jpg"/><Relationship Id="rId2" Type="http://schemas.openxmlformats.org/officeDocument/2006/relationships/notesSlide" Target="../notesSlides/notesSlide71.xml"/><Relationship Id="rId1" Type="http://schemas.openxmlformats.org/officeDocument/2006/relationships/slideLayout" Target="../slideLayouts/slideLayout53.xml"/></Relationships>
</file>

<file path=ppt/slides/_rels/slide113.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72.xml"/><Relationship Id="rId1" Type="http://schemas.openxmlformats.org/officeDocument/2006/relationships/slideLayout" Target="../slideLayouts/slideLayout53.xml"/></Relationships>
</file>

<file path=ppt/slides/_rels/slide114.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53.xml"/></Relationships>
</file>

<file path=ppt/slides/_rels/slide115.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53.xml"/></Relationships>
</file>

<file path=ppt/slides/_rels/slide116.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73.xml"/><Relationship Id="rId1" Type="http://schemas.openxmlformats.org/officeDocument/2006/relationships/slideLayout" Target="../slideLayouts/slideLayout53.xml"/><Relationship Id="rId6" Type="http://schemas.openxmlformats.org/officeDocument/2006/relationships/image" Target="../media/image302.jpeg"/><Relationship Id="rId5" Type="http://schemas.openxmlformats.org/officeDocument/2006/relationships/image" Target="../media/image301.jpeg"/><Relationship Id="rId4" Type="http://schemas.openxmlformats.org/officeDocument/2006/relationships/image" Target="../media/image300.jpeg"/></Relationships>
</file>

<file path=ppt/slides/_rels/slide117.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image" Target="../media/image303.jpeg"/><Relationship Id="rId1" Type="http://schemas.openxmlformats.org/officeDocument/2006/relationships/slideLayout" Target="../slideLayouts/slideLayout53.xml"/><Relationship Id="rId6" Type="http://schemas.openxmlformats.org/officeDocument/2006/relationships/image" Target="../media/image307.jpg"/><Relationship Id="rId5" Type="http://schemas.openxmlformats.org/officeDocument/2006/relationships/image" Target="../media/image306.jpeg"/><Relationship Id="rId4" Type="http://schemas.openxmlformats.org/officeDocument/2006/relationships/image" Target="../media/image305.jpeg"/></Relationships>
</file>

<file path=ppt/slides/_rels/slide118.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74.xml"/><Relationship Id="rId1" Type="http://schemas.openxmlformats.org/officeDocument/2006/relationships/slideLayout" Target="../slideLayouts/slideLayout53.xml"/><Relationship Id="rId6" Type="http://schemas.openxmlformats.org/officeDocument/2006/relationships/image" Target="../media/image311.jpeg"/><Relationship Id="rId5" Type="http://schemas.openxmlformats.org/officeDocument/2006/relationships/image" Target="../media/image310.jpeg"/><Relationship Id="rId4" Type="http://schemas.openxmlformats.org/officeDocument/2006/relationships/image" Target="../media/image309.jpeg"/></Relationships>
</file>

<file path=ppt/slides/_rels/slide119.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75.xml"/><Relationship Id="rId1" Type="http://schemas.openxmlformats.org/officeDocument/2006/relationships/slideLayout" Target="../slideLayouts/slideLayout53.xml"/><Relationship Id="rId6" Type="http://schemas.openxmlformats.org/officeDocument/2006/relationships/image" Target="../media/image315.jpeg"/><Relationship Id="rId5" Type="http://schemas.openxmlformats.org/officeDocument/2006/relationships/image" Target="../media/image314.jpeg"/><Relationship Id="rId4" Type="http://schemas.openxmlformats.org/officeDocument/2006/relationships/image" Target="../media/image31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76.xml"/><Relationship Id="rId1" Type="http://schemas.openxmlformats.org/officeDocument/2006/relationships/slideLayout" Target="../slideLayouts/slideLayout53.xml"/><Relationship Id="rId5" Type="http://schemas.openxmlformats.org/officeDocument/2006/relationships/image" Target="../media/image318.jpeg"/><Relationship Id="rId4" Type="http://schemas.openxmlformats.org/officeDocument/2006/relationships/image" Target="../media/image317.jpeg"/></Relationships>
</file>

<file path=ppt/slides/_rels/slide121.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77.xml"/><Relationship Id="rId1" Type="http://schemas.openxmlformats.org/officeDocument/2006/relationships/slideLayout" Target="../slideLayouts/slideLayout53.xml"/><Relationship Id="rId5" Type="http://schemas.openxmlformats.org/officeDocument/2006/relationships/image" Target="../media/image321.jpeg"/><Relationship Id="rId4" Type="http://schemas.openxmlformats.org/officeDocument/2006/relationships/image" Target="../media/image320.jpeg"/></Relationships>
</file>

<file path=ppt/slides/_rels/slide122.xml.rels><?xml version="1.0" encoding="UTF-8" standalone="yes"?>
<Relationships xmlns="http://schemas.openxmlformats.org/package/2006/relationships"><Relationship Id="rId3" Type="http://schemas.openxmlformats.org/officeDocument/2006/relationships/image" Target="../media/image322.gif"/><Relationship Id="rId2" Type="http://schemas.openxmlformats.org/officeDocument/2006/relationships/notesSlide" Target="../notesSlides/notesSlide78.xml"/><Relationship Id="rId1" Type="http://schemas.openxmlformats.org/officeDocument/2006/relationships/slideLayout" Target="../slideLayouts/slideLayout53.xml"/></Relationships>
</file>

<file path=ppt/slides/_rels/slide123.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79.xml"/><Relationship Id="rId1" Type="http://schemas.openxmlformats.org/officeDocument/2006/relationships/slideLayout" Target="../slideLayouts/slideLayout53.xml"/><Relationship Id="rId5" Type="http://schemas.openxmlformats.org/officeDocument/2006/relationships/image" Target="../media/image325.jpeg"/><Relationship Id="rId4" Type="http://schemas.openxmlformats.org/officeDocument/2006/relationships/image" Target="../media/image324.jpeg"/></Relationships>
</file>

<file path=ppt/slides/_rels/slide124.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80.xml"/><Relationship Id="rId1" Type="http://schemas.openxmlformats.org/officeDocument/2006/relationships/slideLayout" Target="../slideLayouts/slideLayout53.xml"/><Relationship Id="rId5" Type="http://schemas.openxmlformats.org/officeDocument/2006/relationships/image" Target="../media/image328.jpeg"/><Relationship Id="rId4" Type="http://schemas.openxmlformats.org/officeDocument/2006/relationships/image" Target="../media/image327.jpeg"/></Relationships>
</file>

<file path=ppt/slides/_rels/slide125.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329.jpeg"/><Relationship Id="rId1" Type="http://schemas.openxmlformats.org/officeDocument/2006/relationships/slideLayout" Target="../slideLayouts/slideLayout53.xml"/><Relationship Id="rId5" Type="http://schemas.openxmlformats.org/officeDocument/2006/relationships/image" Target="../media/image332.jpeg"/><Relationship Id="rId4" Type="http://schemas.openxmlformats.org/officeDocument/2006/relationships/image" Target="../media/image331.jpeg"/></Relationships>
</file>

<file path=ppt/slides/_rels/slide126.xml.rels><?xml version="1.0" encoding="UTF-8" standalone="yes"?>
<Relationships xmlns="http://schemas.openxmlformats.org/package/2006/relationships"><Relationship Id="rId3" Type="http://schemas.openxmlformats.org/officeDocument/2006/relationships/image" Target="../media/image334.jpg"/><Relationship Id="rId2" Type="http://schemas.openxmlformats.org/officeDocument/2006/relationships/image" Target="../media/image333.jp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wmf"/><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27.pn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jp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70.pn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74.png"/><Relationship Id="rId5" Type="http://schemas.openxmlformats.org/officeDocument/2006/relationships/image" Target="../media/image73.jpe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7.jpeg"/><Relationship Id="rId7" Type="http://schemas.openxmlformats.org/officeDocument/2006/relationships/image" Target="../media/image90.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71.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34.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37.xml"/><Relationship Id="rId6" Type="http://schemas.openxmlformats.org/officeDocument/2006/relationships/image" Target="../media/image106.jpeg"/><Relationship Id="rId5" Type="http://schemas.openxmlformats.org/officeDocument/2006/relationships/image" Target="../media/image105.png"/><Relationship Id="rId10" Type="http://schemas.openxmlformats.org/officeDocument/2006/relationships/image" Target="../media/image110.jpeg"/><Relationship Id="rId4" Type="http://schemas.openxmlformats.org/officeDocument/2006/relationships/image" Target="../media/image104.png"/><Relationship Id="rId9" Type="http://schemas.openxmlformats.org/officeDocument/2006/relationships/image" Target="../media/image10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112.jpeg"/><Relationship Id="rId4" Type="http://schemas.openxmlformats.org/officeDocument/2006/relationships/image" Target="../media/image1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115.jpeg"/><Relationship Id="rId4" Type="http://schemas.openxmlformats.org/officeDocument/2006/relationships/image" Target="../media/image1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4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5.xml"/><Relationship Id="rId1" Type="http://schemas.openxmlformats.org/officeDocument/2006/relationships/slideLayout" Target="../slideLayouts/slideLayout21.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image" Target="../media/image136.jpeg"/><Relationship Id="rId5" Type="http://schemas.openxmlformats.org/officeDocument/2006/relationships/image" Target="../media/image135.png"/><Relationship Id="rId4" Type="http://schemas.openxmlformats.org/officeDocument/2006/relationships/image" Target="../media/image13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1.xml"/><Relationship Id="rId5" Type="http://schemas.openxmlformats.org/officeDocument/2006/relationships/image" Target="../media/image140.jpeg"/><Relationship Id="rId4" Type="http://schemas.openxmlformats.org/officeDocument/2006/relationships/image" Target="../media/image139.jpeg"/></Relationships>
</file>

<file path=ppt/slides/_rels/slide45.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notesSlide" Target="../notesSlides/notesSlide38.xml"/><Relationship Id="rId1" Type="http://schemas.openxmlformats.org/officeDocument/2006/relationships/slideLayout" Target="../slideLayouts/slideLayout21.xml"/><Relationship Id="rId6" Type="http://schemas.openxmlformats.org/officeDocument/2006/relationships/image" Target="../media/image144.png"/><Relationship Id="rId5" Type="http://schemas.openxmlformats.org/officeDocument/2006/relationships/image" Target="../media/image143.jpeg"/><Relationship Id="rId4" Type="http://schemas.openxmlformats.org/officeDocument/2006/relationships/image" Target="../media/image142.jpeg"/></Relationships>
</file>

<file path=ppt/slides/_rels/slide4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4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0.xml"/><Relationship Id="rId1" Type="http://schemas.openxmlformats.org/officeDocument/2006/relationships/slideLayout" Target="../slideLayouts/slideLayout21.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4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1.xml"/><Relationship Id="rId1" Type="http://schemas.openxmlformats.org/officeDocument/2006/relationships/slideLayout" Target="../slideLayouts/slideLayout21.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png"/></Relationships>
</file>

<file path=ppt/slides/_rels/slide49.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jpeg"/><Relationship Id="rId2" Type="http://schemas.openxmlformats.org/officeDocument/2006/relationships/notesSlide" Target="../notesSlides/notesSlide42.xml"/><Relationship Id="rId1" Type="http://schemas.openxmlformats.org/officeDocument/2006/relationships/slideLayout" Target="../slideLayouts/slideLayout21.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166.jpeg"/><Relationship Id="rId5" Type="http://schemas.openxmlformats.org/officeDocument/2006/relationships/image" Target="../media/image165.png"/><Relationship Id="rId4" Type="http://schemas.openxmlformats.org/officeDocument/2006/relationships/image" Target="../media/image164.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3.xml"/><Relationship Id="rId1" Type="http://schemas.openxmlformats.org/officeDocument/2006/relationships/themeOverride" Target="../theme/themeOverride2.xml"/><Relationship Id="rId6" Type="http://schemas.openxmlformats.org/officeDocument/2006/relationships/image" Target="../media/image167.png"/><Relationship Id="rId5" Type="http://schemas.openxmlformats.org/officeDocument/2006/relationships/image" Target="../media/image5.gif"/><Relationship Id="rId4" Type="http://schemas.openxmlformats.org/officeDocument/2006/relationships/image" Target="../media/image1.jpeg"/></Relationships>
</file>

<file path=ppt/slides/_rels/slide5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45.xml"/><Relationship Id="rId1" Type="http://schemas.openxmlformats.org/officeDocument/2006/relationships/slideLayout" Target="../slideLayouts/slideLayout53.xml"/><Relationship Id="rId4" Type="http://schemas.openxmlformats.org/officeDocument/2006/relationships/image" Target="../media/image170.jpeg"/></Relationships>
</file>

<file path=ppt/slides/_rels/slide5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46.xml"/><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g"/><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47.xml"/><Relationship Id="rId1" Type="http://schemas.openxmlformats.org/officeDocument/2006/relationships/slideLayout" Target="../slideLayouts/slideLayout53.xml"/><Relationship Id="rId5" Type="http://schemas.openxmlformats.org/officeDocument/2006/relationships/image" Target="../media/image183.jpeg"/><Relationship Id="rId4" Type="http://schemas.openxmlformats.org/officeDocument/2006/relationships/image" Target="../media/image182.jpg"/></Relationships>
</file>

<file path=ppt/slides/_rels/slide6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53.xml"/><Relationship Id="rId4" Type="http://schemas.openxmlformats.org/officeDocument/2006/relationships/image" Target="../media/image186.png"/></Relationships>
</file>

<file path=ppt/slides/_rels/slide6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48.xml"/><Relationship Id="rId1" Type="http://schemas.openxmlformats.org/officeDocument/2006/relationships/slideLayout" Target="../slideLayouts/slideLayout53.xml"/><Relationship Id="rId4" Type="http://schemas.openxmlformats.org/officeDocument/2006/relationships/image" Target="../media/image190.jpeg"/></Relationships>
</file>

<file path=ppt/slides/_rels/slide6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49.xml"/><Relationship Id="rId1" Type="http://schemas.openxmlformats.org/officeDocument/2006/relationships/slideLayout" Target="../slideLayouts/slideLayout52.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6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50.xml"/><Relationship Id="rId1" Type="http://schemas.openxmlformats.org/officeDocument/2006/relationships/slideLayout" Target="../slideLayouts/slideLayout53.xml"/><Relationship Id="rId5" Type="http://schemas.openxmlformats.org/officeDocument/2006/relationships/image" Target="../media/image197.jpeg"/><Relationship Id="rId4" Type="http://schemas.openxmlformats.org/officeDocument/2006/relationships/image" Target="../media/image19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51.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52.xml"/><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0.jpeg"/><Relationship Id="rId7" Type="http://schemas.openxmlformats.org/officeDocument/2006/relationships/image" Target="../media/image204.jpeg"/><Relationship Id="rId2" Type="http://schemas.openxmlformats.org/officeDocument/2006/relationships/notesSlide" Target="../notesSlides/notesSlide53.xml"/><Relationship Id="rId1" Type="http://schemas.openxmlformats.org/officeDocument/2006/relationships/slideLayout" Target="../slideLayouts/slideLayout53.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 Id="rId9" Type="http://schemas.openxmlformats.org/officeDocument/2006/relationships/image" Target="../media/image206.jpeg"/></Relationships>
</file>

<file path=ppt/slides/_rels/slide7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54.xml"/><Relationship Id="rId1" Type="http://schemas.openxmlformats.org/officeDocument/2006/relationships/slideLayout" Target="../slideLayouts/slideLayout53.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73.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55.xml"/><Relationship Id="rId1" Type="http://schemas.openxmlformats.org/officeDocument/2006/relationships/slideLayout" Target="../slideLayouts/slideLayout53.xml"/><Relationship Id="rId5" Type="http://schemas.openxmlformats.org/officeDocument/2006/relationships/image" Target="../media/image154.jpeg"/><Relationship Id="rId4" Type="http://schemas.openxmlformats.org/officeDocument/2006/relationships/image" Target="../media/image213.png"/></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4.png"/><Relationship Id="rId1" Type="http://schemas.openxmlformats.org/officeDocument/2006/relationships/slideLayout" Target="../slideLayouts/slideLayout53.xml"/><Relationship Id="rId6" Type="http://schemas.openxmlformats.org/officeDocument/2006/relationships/image" Target="../media/image217.jpg"/><Relationship Id="rId5" Type="http://schemas.openxmlformats.org/officeDocument/2006/relationships/image" Target="../media/image216.jpeg"/><Relationship Id="rId4" Type="http://schemas.openxmlformats.org/officeDocument/2006/relationships/image" Target="../media/image215.jpg"/></Relationships>
</file>

<file path=ppt/slides/_rels/slide7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53.xml"/><Relationship Id="rId4" Type="http://schemas.openxmlformats.org/officeDocument/2006/relationships/image" Target="../media/image220.jpeg"/></Relationships>
</file>

<file path=ppt/slides/_rels/slide77.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53.xml"/><Relationship Id="rId5" Type="http://schemas.openxmlformats.org/officeDocument/2006/relationships/image" Target="../media/image225.jpeg"/><Relationship Id="rId4" Type="http://schemas.openxmlformats.org/officeDocument/2006/relationships/image" Target="../media/image224.jpeg"/></Relationships>
</file>

<file path=ppt/slides/_rels/slide79.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56.xml"/><Relationship Id="rId1" Type="http://schemas.openxmlformats.org/officeDocument/2006/relationships/slideLayout" Target="../slideLayouts/slideLayout53.xml"/><Relationship Id="rId5" Type="http://schemas.openxmlformats.org/officeDocument/2006/relationships/image" Target="../media/image229.jpeg"/><Relationship Id="rId4" Type="http://schemas.openxmlformats.org/officeDocument/2006/relationships/image" Target="../media/image228.jpeg"/></Relationships>
</file>

<file path=ppt/slides/_rels/slide81.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57.xml"/><Relationship Id="rId1" Type="http://schemas.openxmlformats.org/officeDocument/2006/relationships/slideLayout" Target="../slideLayouts/slideLayout53.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82.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53.xml"/></Relationships>
</file>

<file path=ppt/slides/_rels/slide8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58.xml"/><Relationship Id="rId1" Type="http://schemas.openxmlformats.org/officeDocument/2006/relationships/slideLayout" Target="../slideLayouts/slideLayout53.xml"/><Relationship Id="rId4" Type="http://schemas.openxmlformats.org/officeDocument/2006/relationships/image" Target="../media/image239.jpeg"/></Relationships>
</file>

<file path=ppt/slides/_rels/slide86.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59.xml"/><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60.xml"/><Relationship Id="rId1" Type="http://schemas.openxmlformats.org/officeDocument/2006/relationships/slideLayout" Target="../slideLayouts/slideLayout53.xml"/><Relationship Id="rId5" Type="http://schemas.openxmlformats.org/officeDocument/2006/relationships/image" Target="../media/image244.png"/><Relationship Id="rId4" Type="http://schemas.openxmlformats.org/officeDocument/2006/relationships/image" Target="../media/image243.jpeg"/></Relationships>
</file>

<file path=ppt/slides/_rels/slide89.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53.xml"/></Relationships>
</file>

<file path=ppt/slides/_rels/slide93.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61.xml"/><Relationship Id="rId1" Type="http://schemas.openxmlformats.org/officeDocument/2006/relationships/slideLayout" Target="../slideLayouts/slideLayout53.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5.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53.xml"/><Relationship Id="rId5" Type="http://schemas.openxmlformats.org/officeDocument/2006/relationships/image" Target="../media/image256.png"/><Relationship Id="rId4" Type="http://schemas.openxmlformats.org/officeDocument/2006/relationships/image" Target="../media/image255.jpeg"/></Relationships>
</file>

<file path=ppt/slides/_rels/slide9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53.xml"/><Relationship Id="rId5" Type="http://schemas.openxmlformats.org/officeDocument/2006/relationships/image" Target="../media/image260.png"/><Relationship Id="rId4" Type="http://schemas.openxmlformats.org/officeDocument/2006/relationships/image" Target="../media/image259.png"/></Relationships>
</file>

<file path=ppt/slides/_rels/slide97.xml.rels><?xml version="1.0" encoding="UTF-8" standalone="yes"?>
<Relationships xmlns="http://schemas.openxmlformats.org/package/2006/relationships"><Relationship Id="rId3" Type="http://schemas.openxmlformats.org/officeDocument/2006/relationships/image" Target="../media/image261.jpeg"/><Relationship Id="rId7" Type="http://schemas.openxmlformats.org/officeDocument/2006/relationships/image" Target="../media/image265.jpeg"/><Relationship Id="rId2" Type="http://schemas.openxmlformats.org/officeDocument/2006/relationships/notesSlide" Target="../notesSlides/notesSlide62.xml"/><Relationship Id="rId1" Type="http://schemas.openxmlformats.org/officeDocument/2006/relationships/slideLayout" Target="../slideLayouts/slideLayout53.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jpeg"/></Relationships>
</file>

<file path=ppt/slides/_rels/slide98.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52.xml"/></Relationships>
</file>

<file path=ppt/slides/_rels/slide99.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63.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descr="Stuoia">
            <a:extLst>
              <a:ext uri="{FF2B5EF4-FFF2-40B4-BE49-F238E27FC236}">
                <a16:creationId xmlns:a16="http://schemas.microsoft.com/office/drawing/2014/main" id="{22249080-21A2-6931-039C-4AB75D730E59}"/>
              </a:ext>
            </a:extLst>
          </p:cNvPr>
          <p:cNvSpPr>
            <a:spLocks noChangeArrowheads="1"/>
          </p:cNvSpPr>
          <p:nvPr/>
        </p:nvSpPr>
        <p:spPr bwMode="auto">
          <a:xfrm>
            <a:off x="250825" y="188913"/>
            <a:ext cx="8642350" cy="6480175"/>
          </a:xfrm>
          <a:prstGeom prst="rect">
            <a:avLst/>
          </a:prstGeom>
          <a:blipFill dpi="0" rotWithShape="1">
            <a:blip r:embed="rId3"/>
            <a:srcRect/>
            <a:tile tx="0" ty="0" sx="100000" sy="100000" flip="none" algn="tl"/>
          </a:blipFill>
          <a:ln w="7620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it-CH" sz="1600">
              <a:solidFill>
                <a:srgbClr val="00FF00"/>
              </a:solidFill>
            </a:endParaRPr>
          </a:p>
        </p:txBody>
      </p:sp>
      <p:pic>
        <p:nvPicPr>
          <p:cNvPr id="30724" name="Picture 3" descr="bandiera palestinese">
            <a:extLst>
              <a:ext uri="{FF2B5EF4-FFF2-40B4-BE49-F238E27FC236}">
                <a16:creationId xmlns:a16="http://schemas.microsoft.com/office/drawing/2014/main" id="{A9D57959-088D-B2E9-82F4-567959C0E6E3}"/>
              </a:ext>
            </a:extLst>
          </p:cNvPr>
          <p:cNvPicPr>
            <a:picLocks noChangeAspect="1" noChangeArrowheads="1"/>
          </p:cNvPicPr>
          <p:nvPr/>
        </p:nvPicPr>
        <p:blipFill>
          <a:blip r:embed="rId4">
            <a:lum bright="-10000" contrast="10000"/>
          </a:blip>
          <a:srcRect/>
          <a:stretch>
            <a:fillRect/>
          </a:stretch>
        </p:blipFill>
        <p:spPr bwMode="auto">
          <a:xfrm>
            <a:off x="827088" y="692150"/>
            <a:ext cx="3384550" cy="1703388"/>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pic>
        <p:nvPicPr>
          <p:cNvPr id="9" name="Picture 4" descr="C:\Users\Enrico\Desktop\4 map.jpg">
            <a:extLst>
              <a:ext uri="{FF2B5EF4-FFF2-40B4-BE49-F238E27FC236}">
                <a16:creationId xmlns:a16="http://schemas.microsoft.com/office/drawing/2014/main" id="{683E0C28-A538-0157-DD57-8A3698E6F8DF}"/>
              </a:ext>
            </a:extLst>
          </p:cNvPr>
          <p:cNvPicPr>
            <a:picLocks noChangeAspect="1" noChangeArrowheads="1"/>
          </p:cNvPicPr>
          <p:nvPr/>
        </p:nvPicPr>
        <p:blipFill>
          <a:blip r:embed="rId5"/>
          <a:srcRect/>
          <a:stretch>
            <a:fillRect/>
          </a:stretch>
        </p:blipFill>
        <p:spPr bwMode="auto">
          <a:xfrm>
            <a:off x="827088" y="3941763"/>
            <a:ext cx="3443287" cy="2185987"/>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sp>
        <p:nvSpPr>
          <p:cNvPr id="116742" name="Text Box 5">
            <a:extLst>
              <a:ext uri="{FF2B5EF4-FFF2-40B4-BE49-F238E27FC236}">
                <a16:creationId xmlns:a16="http://schemas.microsoft.com/office/drawing/2014/main" id="{5187E161-C53E-7F67-CB06-C087BEE581D2}"/>
              </a:ext>
            </a:extLst>
          </p:cNvPr>
          <p:cNvSpPr txBox="1">
            <a:spLocks noChangeArrowheads="1"/>
          </p:cNvSpPr>
          <p:nvPr/>
        </p:nvSpPr>
        <p:spPr bwMode="auto">
          <a:xfrm>
            <a:off x="827088" y="2708275"/>
            <a:ext cx="7493000" cy="914400"/>
          </a:xfrm>
          <a:prstGeom prst="rect">
            <a:avLst/>
          </a:prstGeom>
          <a:solidFill>
            <a:srgbClr val="FFFF00"/>
          </a:solidFill>
          <a:ln w="38100">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it-CH" altLang="it-CH" sz="5400" b="1" dirty="0">
                <a:solidFill>
                  <a:srgbClr val="FFFFFF"/>
                </a:solidFill>
                <a:effectLst>
                  <a:outerShdw blurRad="38100" dist="38100" dir="2700000" algn="tl">
                    <a:srgbClr val="000000">
                      <a:alpha val="43137"/>
                    </a:srgbClr>
                  </a:outerShdw>
                </a:effectLst>
                <a:ea typeface="GungsuhChe" pitchFamily="49" charset="-127"/>
                <a:cs typeface="Arial" charset="0"/>
              </a:rPr>
              <a:t>       </a:t>
            </a:r>
            <a:r>
              <a:rPr lang="it-CH" altLang="it-CH" sz="5400" b="1" dirty="0">
                <a:solidFill>
                  <a:schemeClr val="accent4">
                    <a:lumMod val="10000"/>
                  </a:schemeClr>
                </a:solidFill>
                <a:latin typeface="Arial Black" panose="020B0A04020102020204" pitchFamily="34" charset="0"/>
                <a:ea typeface="GungsuhChe" pitchFamily="49" charset="-127"/>
                <a:cs typeface="Arial" charset="0"/>
              </a:rPr>
              <a:t>PALESTINA</a:t>
            </a:r>
            <a:endParaRPr lang="it-IT" altLang="it-CH" sz="5400" b="1" dirty="0">
              <a:solidFill>
                <a:schemeClr val="accent4">
                  <a:lumMod val="10000"/>
                </a:schemeClr>
              </a:solidFill>
              <a:latin typeface="Arial Black" panose="020B0A04020102020204" pitchFamily="34" charset="0"/>
              <a:ea typeface="GungsuhChe" pitchFamily="49" charset="-127"/>
              <a:cs typeface="Arial" charset="0"/>
            </a:endParaRPr>
          </a:p>
        </p:txBody>
      </p:sp>
      <p:sp>
        <p:nvSpPr>
          <p:cNvPr id="89094" name="Text Box 6">
            <a:extLst>
              <a:ext uri="{FF2B5EF4-FFF2-40B4-BE49-F238E27FC236}">
                <a16:creationId xmlns:a16="http://schemas.microsoft.com/office/drawing/2014/main" id="{075B6C8C-D916-67B3-6999-6CD93254C8FF}"/>
              </a:ext>
            </a:extLst>
          </p:cNvPr>
          <p:cNvSpPr txBox="1">
            <a:spLocks noChangeArrowheads="1"/>
          </p:cNvSpPr>
          <p:nvPr/>
        </p:nvSpPr>
        <p:spPr bwMode="auto">
          <a:xfrm>
            <a:off x="4402410" y="823103"/>
            <a:ext cx="446881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4000" b="1" dirty="0">
                <a:solidFill>
                  <a:srgbClr val="000000"/>
                </a:solidFill>
                <a:latin typeface="Arial Black" panose="020B0A04020102020204" pitchFamily="34" charset="0"/>
              </a:rPr>
              <a:t>BREVE      STORIA DELLA </a:t>
            </a:r>
            <a:endParaRPr lang="it-IT" altLang="it-CH" sz="4000" b="1" dirty="0">
              <a:solidFill>
                <a:srgbClr val="000000"/>
              </a:solidFill>
              <a:latin typeface="Arial Black" panose="020B0A04020102020204" pitchFamily="34" charset="0"/>
            </a:endParaRPr>
          </a:p>
        </p:txBody>
      </p:sp>
      <p:sp>
        <p:nvSpPr>
          <p:cNvPr id="89095" name="CasellaDiTesto 1">
            <a:extLst>
              <a:ext uri="{FF2B5EF4-FFF2-40B4-BE49-F238E27FC236}">
                <a16:creationId xmlns:a16="http://schemas.microsoft.com/office/drawing/2014/main" id="{AF9FEF06-20DD-49E0-A7D5-0B491D371229}"/>
              </a:ext>
            </a:extLst>
          </p:cNvPr>
          <p:cNvSpPr txBox="1">
            <a:spLocks noChangeArrowheads="1"/>
          </p:cNvSpPr>
          <p:nvPr/>
        </p:nvSpPr>
        <p:spPr bwMode="auto">
          <a:xfrm>
            <a:off x="4389165" y="4067418"/>
            <a:ext cx="32718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4000" b="1" dirty="0">
                <a:solidFill>
                  <a:srgbClr val="000000"/>
                </a:solidFill>
                <a:latin typeface="Arial Black" panose="020B0A04020102020204" pitchFamily="34" charset="0"/>
              </a:rPr>
              <a:t>IN IMMAGINI</a:t>
            </a:r>
          </a:p>
        </p:txBody>
      </p:sp>
      <p:pic>
        <p:nvPicPr>
          <p:cNvPr id="10" name="Picture 4" descr="C:\Dokumente und Einstellungen\Enrico\Eigene Dateien\Enrico\Documenti\AA Enrico nuovo\Palestina\A Foto\Diversi\Cartoons 1\image001.gif">
            <a:extLst>
              <a:ext uri="{FF2B5EF4-FFF2-40B4-BE49-F238E27FC236}">
                <a16:creationId xmlns:a16="http://schemas.microsoft.com/office/drawing/2014/main" id="{DBFFADE2-CB89-D652-40C7-F4BBE407B46C}"/>
              </a:ext>
            </a:extLst>
          </p:cNvPr>
          <p:cNvPicPr>
            <a:picLocks noChangeAspect="1" noChangeArrowheads="1"/>
          </p:cNvPicPr>
          <p:nvPr/>
        </p:nvPicPr>
        <p:blipFill>
          <a:blip r:embed="rId6"/>
          <a:srcRect/>
          <a:stretch>
            <a:fillRect/>
          </a:stretch>
        </p:blipFill>
        <p:spPr bwMode="auto">
          <a:xfrm>
            <a:off x="7092950" y="2806700"/>
            <a:ext cx="650875" cy="650875"/>
          </a:xfrm>
          <a:prstGeom prst="rect">
            <a:avLst/>
          </a:prstGeom>
          <a:ln>
            <a:noFill/>
          </a:ln>
          <a:effectLst>
            <a:outerShdw blurRad="292100" dist="139700" dir="2700000" algn="tl" rotWithShape="0">
              <a:srgbClr val="333333">
                <a:alpha val="65000"/>
              </a:srgbClr>
            </a:outerShdw>
          </a:effectLst>
        </p:spPr>
      </p:pic>
      <p:sp>
        <p:nvSpPr>
          <p:cNvPr id="89097" name="Rettangolo 1">
            <a:extLst>
              <a:ext uri="{FF2B5EF4-FFF2-40B4-BE49-F238E27FC236}">
                <a16:creationId xmlns:a16="http://schemas.microsoft.com/office/drawing/2014/main" id="{B9C90401-39FE-A5D3-2076-325BADFAFF7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89098" name="TextBox 8">
            <a:extLst>
              <a:ext uri="{FF2B5EF4-FFF2-40B4-BE49-F238E27FC236}">
                <a16:creationId xmlns:a16="http://schemas.microsoft.com/office/drawing/2014/main" id="{34FD4F79-696E-2690-CEE1-FF19AA448C01}"/>
              </a:ext>
            </a:extLst>
          </p:cNvPr>
          <p:cNvSpPr txBox="1">
            <a:spLocks noChangeArrowheads="1"/>
          </p:cNvSpPr>
          <p:nvPr/>
        </p:nvSpPr>
        <p:spPr bwMode="auto">
          <a:xfrm>
            <a:off x="4521200" y="5580304"/>
            <a:ext cx="3795712" cy="338554"/>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600" b="1" dirty="0">
                <a:solidFill>
                  <a:srgbClr val="000000"/>
                </a:solidFill>
              </a:rPr>
              <a:t>Con </a:t>
            </a:r>
            <a:r>
              <a:rPr lang="fr-CH" altLang="it-CH" sz="1600" b="1" dirty="0" err="1">
                <a:solidFill>
                  <a:srgbClr val="000000"/>
                </a:solidFill>
              </a:rPr>
              <a:t>supplemento</a:t>
            </a:r>
            <a:r>
              <a:rPr lang="fr-CH" altLang="it-CH" sz="1600" b="1" dirty="0">
                <a:solidFill>
                  <a:srgbClr val="000000"/>
                </a:solidFill>
              </a:rPr>
              <a:t> per Gaza</a:t>
            </a:r>
            <a:endParaRPr lang="it-IT" altLang="it-CH" sz="1600" b="1" dirty="0">
              <a:solidFill>
                <a:srgbClr val="000000"/>
              </a:solidFill>
            </a:endParaRPr>
          </a:p>
        </p:txBody>
      </p:sp>
      <p:sp>
        <p:nvSpPr>
          <p:cNvPr id="2" name="Slide Number Placeholder 3">
            <a:extLst>
              <a:ext uri="{FF2B5EF4-FFF2-40B4-BE49-F238E27FC236}">
                <a16:creationId xmlns:a16="http://schemas.microsoft.com/office/drawing/2014/main" id="{79E69403-25D9-DC9D-B1BF-42BD1A3636BF}"/>
              </a:ext>
            </a:extLst>
          </p:cNvPr>
          <p:cNvSpPr>
            <a:spLocks noGrp="1"/>
          </p:cNvSpPr>
          <p:nvPr>
            <p:ph type="sldNum" sz="quarter" idx="12"/>
          </p:nvPr>
        </p:nvSpPr>
        <p:spPr>
          <a:xfrm>
            <a:off x="6351588" y="6115050"/>
            <a:ext cx="2133600"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BD9A1522-915A-44B8-BB4F-B99EE58C7B48}" type="slidenum">
              <a:rPr lang="it-IT" altLang="it-CH" sz="1400" b="1" smtClean="0">
                <a:solidFill>
                  <a:schemeClr val="accent4">
                    <a:lumMod val="10000"/>
                  </a:schemeClr>
                </a:solidFill>
              </a:rPr>
              <a:pPr>
                <a:spcBef>
                  <a:spcPct val="0"/>
                </a:spcBef>
                <a:buFontTx/>
                <a:buNone/>
                <a:defRPr/>
              </a:pPr>
              <a:t>1</a:t>
            </a:fld>
            <a:endParaRPr lang="it-IT" altLang="it-CH" sz="1400" b="1">
              <a:solidFill>
                <a:schemeClr val="accent4">
                  <a:lumMod val="1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4">
            <a:extLst>
              <a:ext uri="{FF2B5EF4-FFF2-40B4-BE49-F238E27FC236}">
                <a16:creationId xmlns:a16="http://schemas.microsoft.com/office/drawing/2014/main" id="{53081127-71C6-554D-969B-96CA59BEC5CD}"/>
              </a:ext>
            </a:extLst>
          </p:cNvPr>
          <p:cNvSpPr>
            <a:spLocks noGrp="1"/>
          </p:cNvSpPr>
          <p:nvPr>
            <p:ph type="sldNum" sz="quarter" idx="12"/>
          </p:nvPr>
        </p:nvSpPr>
        <p:spPr>
          <a:xfrm>
            <a:off x="8343105" y="6391275"/>
            <a:ext cx="569913"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C303C35-0845-41BA-93BF-8D8120A39E4C}" type="slidenum">
              <a:rPr lang="it-IT" altLang="it-CH" sz="1400" b="1" smtClean="0">
                <a:solidFill>
                  <a:srgbClr val="FFFFFF"/>
                </a:solidFill>
              </a:rPr>
              <a:pPr>
                <a:spcBef>
                  <a:spcPct val="0"/>
                </a:spcBef>
                <a:buFontTx/>
                <a:buNone/>
              </a:pPr>
              <a:t>10</a:t>
            </a:fld>
            <a:endParaRPr lang="it-IT" altLang="it-CH" sz="1400" b="1" dirty="0">
              <a:solidFill>
                <a:srgbClr val="FFFFFF"/>
              </a:solidFill>
            </a:endParaRPr>
          </a:p>
        </p:txBody>
      </p:sp>
      <p:pic>
        <p:nvPicPr>
          <p:cNvPr id="106499" name="Picture 2" descr="ebrei muro del pianto">
            <a:extLst>
              <a:ext uri="{FF2B5EF4-FFF2-40B4-BE49-F238E27FC236}">
                <a16:creationId xmlns:a16="http://schemas.microsoft.com/office/drawing/2014/main" id="{342B80C1-0DCF-B64E-D75E-68CD30F4B561}"/>
              </a:ext>
            </a:extLst>
          </p:cNvPr>
          <p:cNvPicPr>
            <a:picLocks noChangeAspect="1" noChangeArrowheads="1"/>
          </p:cNvPicPr>
          <p:nvPr/>
        </p:nvPicPr>
        <p:blipFill>
          <a:blip r:embed="rId3">
            <a:lum bright="-10000" contrast="10000"/>
          </a:blip>
          <a:srcRect/>
          <a:stretch>
            <a:fillRect/>
          </a:stretch>
        </p:blipFill>
        <p:spPr bwMode="auto">
          <a:xfrm>
            <a:off x="515938" y="3308350"/>
            <a:ext cx="4826000" cy="3213100"/>
          </a:xfrm>
          <a:prstGeom prst="rect">
            <a:avLst/>
          </a:prstGeom>
          <a:ln w="28575">
            <a:solidFill>
              <a:schemeClr val="tx1"/>
            </a:solidFill>
          </a:ln>
          <a:effectLst>
            <a:outerShdw blurRad="292100" dist="139700" dir="2700000" algn="tl" rotWithShape="0">
              <a:srgbClr val="333333">
                <a:alpha val="65000"/>
              </a:srgbClr>
            </a:outerShdw>
          </a:effectLst>
        </p:spPr>
      </p:pic>
      <p:sp>
        <p:nvSpPr>
          <p:cNvPr id="106500" name="Text Box 4">
            <a:extLst>
              <a:ext uri="{FF2B5EF4-FFF2-40B4-BE49-F238E27FC236}">
                <a16:creationId xmlns:a16="http://schemas.microsoft.com/office/drawing/2014/main" id="{6B55AB8E-D383-9702-BE11-78C49B7DAF46}"/>
              </a:ext>
            </a:extLst>
          </p:cNvPr>
          <p:cNvSpPr txBox="1">
            <a:spLocks noChangeArrowheads="1"/>
          </p:cNvSpPr>
          <p:nvPr/>
        </p:nvSpPr>
        <p:spPr bwMode="auto">
          <a:xfrm>
            <a:off x="3382963" y="3287713"/>
            <a:ext cx="1960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Ebrei davanti al muro del pianto a </a:t>
            </a:r>
            <a:r>
              <a:rPr lang="fr-CH" altLang="it-CH" sz="1000" b="1"/>
              <a:t>Gerusalemme</a:t>
            </a:r>
            <a:r>
              <a:rPr lang="fr-CH" altLang="it-CH" sz="1000" b="1">
                <a:solidFill>
                  <a:srgbClr val="FFFFFF"/>
                </a:solidFill>
              </a:rPr>
              <a:t> </a:t>
            </a:r>
            <a:endParaRPr lang="it-IT" altLang="it-CH" sz="1000" b="1">
              <a:solidFill>
                <a:srgbClr val="FFFFFF"/>
              </a:solidFill>
            </a:endParaRPr>
          </a:p>
        </p:txBody>
      </p:sp>
      <p:pic>
        <p:nvPicPr>
          <p:cNvPr id="106501" name="Picture 5" descr="cristiani nella chiesa del sacro sepolcro a gerusal">
            <a:extLst>
              <a:ext uri="{FF2B5EF4-FFF2-40B4-BE49-F238E27FC236}">
                <a16:creationId xmlns:a16="http://schemas.microsoft.com/office/drawing/2014/main" id="{EC0D1CFD-64F8-6398-7F88-D2A09C1BBDED}"/>
              </a:ext>
            </a:extLst>
          </p:cNvPr>
          <p:cNvPicPr>
            <a:picLocks noChangeAspect="1" noChangeArrowheads="1"/>
          </p:cNvPicPr>
          <p:nvPr/>
        </p:nvPicPr>
        <p:blipFill>
          <a:blip r:embed="rId4">
            <a:lum bright="-6000" contrast="14000"/>
          </a:blip>
          <a:srcRect/>
          <a:stretch>
            <a:fillRect/>
          </a:stretch>
        </p:blipFill>
        <p:spPr bwMode="auto">
          <a:xfrm>
            <a:off x="4549775" y="285750"/>
            <a:ext cx="4176713" cy="2830513"/>
          </a:xfrm>
          <a:prstGeom prst="rect">
            <a:avLst/>
          </a:prstGeom>
          <a:ln w="28575">
            <a:solidFill>
              <a:schemeClr val="tx1"/>
            </a:solidFill>
          </a:ln>
          <a:effectLst>
            <a:outerShdw blurRad="292100" dist="139700" dir="2700000" algn="tl" rotWithShape="0">
              <a:srgbClr val="333333">
                <a:alpha val="65000"/>
              </a:srgbClr>
            </a:outerShdw>
          </a:effectLst>
        </p:spPr>
      </p:pic>
      <p:sp>
        <p:nvSpPr>
          <p:cNvPr id="106502" name="Text Box 6">
            <a:extLst>
              <a:ext uri="{FF2B5EF4-FFF2-40B4-BE49-F238E27FC236}">
                <a16:creationId xmlns:a16="http://schemas.microsoft.com/office/drawing/2014/main" id="{EB095D01-593B-B3F6-6EFE-9C0A83DE7491}"/>
              </a:ext>
            </a:extLst>
          </p:cNvPr>
          <p:cNvSpPr txBox="1">
            <a:spLocks noChangeArrowheads="1"/>
          </p:cNvSpPr>
          <p:nvPr/>
        </p:nvSpPr>
        <p:spPr bwMode="auto">
          <a:xfrm>
            <a:off x="6923088" y="2752725"/>
            <a:ext cx="2054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Cristiani, chiesa del Santo Sepolcro a Gerusalemme</a:t>
            </a:r>
            <a:endParaRPr lang="it-IT" altLang="it-CH" sz="1000" b="1">
              <a:solidFill>
                <a:srgbClr val="FFFFFF"/>
              </a:solidFill>
            </a:endParaRPr>
          </a:p>
        </p:txBody>
      </p:sp>
      <p:pic>
        <p:nvPicPr>
          <p:cNvPr id="106503" name="Picture 7">
            <a:extLst>
              <a:ext uri="{FF2B5EF4-FFF2-40B4-BE49-F238E27FC236}">
                <a16:creationId xmlns:a16="http://schemas.microsoft.com/office/drawing/2014/main" id="{7A3F8C95-4F38-2FE1-39A6-B9124C7DECC2}"/>
              </a:ext>
            </a:extLst>
          </p:cNvPr>
          <p:cNvPicPr>
            <a:picLocks noChangeAspect="1" noChangeArrowheads="1"/>
          </p:cNvPicPr>
          <p:nvPr/>
        </p:nvPicPr>
        <p:blipFill rotWithShape="1">
          <a:blip r:embed="rId5"/>
          <a:srcRect r="2431"/>
          <a:stretch/>
        </p:blipFill>
        <p:spPr bwMode="auto">
          <a:xfrm>
            <a:off x="515938" y="300038"/>
            <a:ext cx="3848100" cy="2803525"/>
          </a:xfrm>
          <a:prstGeom prst="rect">
            <a:avLst/>
          </a:prstGeom>
          <a:ln w="28575">
            <a:solidFill>
              <a:schemeClr val="tx1"/>
            </a:solidFill>
          </a:ln>
          <a:effectLst>
            <a:outerShdw blurRad="292100" dist="139700" dir="2700000" algn="tl" rotWithShape="0">
              <a:srgbClr val="333333">
                <a:alpha val="65000"/>
              </a:srgbClr>
            </a:outerShdw>
          </a:effectLst>
        </p:spPr>
      </p:pic>
      <p:sp>
        <p:nvSpPr>
          <p:cNvPr id="106504" name="Text Box 8">
            <a:extLst>
              <a:ext uri="{FF2B5EF4-FFF2-40B4-BE49-F238E27FC236}">
                <a16:creationId xmlns:a16="http://schemas.microsoft.com/office/drawing/2014/main" id="{C9872EAA-AB8F-2E55-85D6-1C99515DF8BE}"/>
              </a:ext>
            </a:extLst>
          </p:cNvPr>
          <p:cNvSpPr txBox="1">
            <a:spLocks noChangeArrowheads="1"/>
          </p:cNvSpPr>
          <p:nvPr/>
        </p:nvSpPr>
        <p:spPr bwMode="auto">
          <a:xfrm>
            <a:off x="515938" y="2706688"/>
            <a:ext cx="1835150" cy="3968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b="1" dirty="0" err="1">
                <a:solidFill>
                  <a:schemeClr val="accent4">
                    <a:lumMod val="10000"/>
                  </a:schemeClr>
                </a:solidFill>
                <a:cs typeface="Arial" charset="0"/>
              </a:rPr>
              <a:t>Musulmani</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sulla</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spianata</a:t>
            </a:r>
            <a:r>
              <a:rPr lang="fr-CH" altLang="it-CH" sz="1000" b="1" dirty="0">
                <a:solidFill>
                  <a:schemeClr val="accent4">
                    <a:lumMod val="10000"/>
                  </a:schemeClr>
                </a:solidFill>
                <a:cs typeface="Arial" charset="0"/>
              </a:rPr>
              <a:t>  delle </a:t>
            </a:r>
            <a:r>
              <a:rPr lang="fr-CH" altLang="it-CH" sz="1000" b="1" dirty="0" err="1">
                <a:solidFill>
                  <a:schemeClr val="accent4">
                    <a:lumMod val="10000"/>
                  </a:schemeClr>
                </a:solidFill>
                <a:cs typeface="Arial" charset="0"/>
              </a:rPr>
              <a:t>moschee</a:t>
            </a:r>
            <a:endParaRPr lang="it-IT" altLang="it-CH" sz="1000" b="1" dirty="0">
              <a:solidFill>
                <a:schemeClr val="accent4">
                  <a:lumMod val="10000"/>
                </a:schemeClr>
              </a:solidFill>
              <a:cs typeface="Arial" charset="0"/>
            </a:endParaRPr>
          </a:p>
        </p:txBody>
      </p:sp>
      <p:pic>
        <p:nvPicPr>
          <p:cNvPr id="106505" name="Picture 9" descr="starmoon_yellow">
            <a:extLst>
              <a:ext uri="{FF2B5EF4-FFF2-40B4-BE49-F238E27FC236}">
                <a16:creationId xmlns:a16="http://schemas.microsoft.com/office/drawing/2014/main" id="{A23000DA-E6CA-AA5E-4DB0-D9F5487307D5}"/>
              </a:ext>
            </a:extLst>
          </p:cNvPr>
          <p:cNvPicPr>
            <a:picLocks noChangeAspect="1" noChangeArrowheads="1"/>
          </p:cNvPicPr>
          <p:nvPr/>
        </p:nvPicPr>
        <p:blipFill>
          <a:blip r:embed="rId6"/>
          <a:srcRect/>
          <a:stretch>
            <a:fillRect/>
          </a:stretch>
        </p:blipFill>
        <p:spPr bwMode="auto">
          <a:xfrm>
            <a:off x="6781800" y="3400425"/>
            <a:ext cx="647700" cy="623888"/>
          </a:xfrm>
          <a:prstGeom prst="rect">
            <a:avLst/>
          </a:prstGeom>
          <a:ln>
            <a:noFill/>
          </a:ln>
          <a:effectLst>
            <a:outerShdw blurRad="292100" dist="139700" dir="2700000" algn="tl" rotWithShape="0">
              <a:srgbClr val="333333">
                <a:alpha val="65000"/>
              </a:srgbClr>
            </a:outerShdw>
          </a:effectLst>
        </p:spPr>
      </p:pic>
      <p:pic>
        <p:nvPicPr>
          <p:cNvPr id="106506" name="Picture 10" descr="crocifisso nero">
            <a:extLst>
              <a:ext uri="{FF2B5EF4-FFF2-40B4-BE49-F238E27FC236}">
                <a16:creationId xmlns:a16="http://schemas.microsoft.com/office/drawing/2014/main" id="{FAA02AC3-0A23-0DB7-CA42-9719C85E0D2F}"/>
              </a:ext>
            </a:extLst>
          </p:cNvPr>
          <p:cNvPicPr>
            <a:picLocks noChangeAspect="1" noChangeArrowheads="1"/>
          </p:cNvPicPr>
          <p:nvPr/>
        </p:nvPicPr>
        <p:blipFill>
          <a:blip r:embed="rId7"/>
          <a:srcRect/>
          <a:stretch>
            <a:fillRect/>
          </a:stretch>
        </p:blipFill>
        <p:spPr bwMode="auto">
          <a:xfrm>
            <a:off x="7789863" y="3400425"/>
            <a:ext cx="647700" cy="647700"/>
          </a:xfrm>
          <a:prstGeom prst="rect">
            <a:avLst/>
          </a:prstGeom>
          <a:ln>
            <a:noFill/>
          </a:ln>
          <a:effectLst>
            <a:outerShdw blurRad="292100" dist="139700" dir="2700000" algn="tl" rotWithShape="0">
              <a:srgbClr val="333333">
                <a:alpha val="65000"/>
              </a:srgbClr>
            </a:outerShdw>
          </a:effectLst>
        </p:spPr>
      </p:pic>
      <p:pic>
        <p:nvPicPr>
          <p:cNvPr id="106507" name="Picture 11" descr="bandiera israeliana 3 jpg">
            <a:extLst>
              <a:ext uri="{FF2B5EF4-FFF2-40B4-BE49-F238E27FC236}">
                <a16:creationId xmlns:a16="http://schemas.microsoft.com/office/drawing/2014/main" id="{9BB55950-558F-8F9C-971D-665F3124298C}"/>
              </a:ext>
            </a:extLst>
          </p:cNvPr>
          <p:cNvPicPr>
            <a:picLocks noChangeAspect="1" noChangeArrowheads="1"/>
          </p:cNvPicPr>
          <p:nvPr/>
        </p:nvPicPr>
        <p:blipFill>
          <a:blip r:embed="rId8"/>
          <a:srcRect/>
          <a:stretch>
            <a:fillRect/>
          </a:stretch>
        </p:blipFill>
        <p:spPr bwMode="auto">
          <a:xfrm>
            <a:off x="5773738" y="3403600"/>
            <a:ext cx="647700" cy="627063"/>
          </a:xfrm>
          <a:prstGeom prst="rect">
            <a:avLst/>
          </a:prstGeom>
          <a:ln>
            <a:noFill/>
          </a:ln>
          <a:effectLst>
            <a:outerShdw blurRad="292100" dist="139700" dir="2700000" algn="tl" rotWithShape="0">
              <a:srgbClr val="333333">
                <a:alpha val="65000"/>
              </a:srgbClr>
            </a:outerShdw>
          </a:effectLst>
        </p:spPr>
      </p:pic>
      <p:sp>
        <p:nvSpPr>
          <p:cNvPr id="106508" name="Text Box 12">
            <a:extLst>
              <a:ext uri="{FF2B5EF4-FFF2-40B4-BE49-F238E27FC236}">
                <a16:creationId xmlns:a16="http://schemas.microsoft.com/office/drawing/2014/main" id="{4BB2386D-FD16-4FF9-0A96-CE0828C5CDBA}"/>
              </a:ext>
            </a:extLst>
          </p:cNvPr>
          <p:cNvSpPr txBox="1">
            <a:spLocks noChangeArrowheads="1"/>
          </p:cNvSpPr>
          <p:nvPr/>
        </p:nvSpPr>
        <p:spPr bwMode="auto">
          <a:xfrm>
            <a:off x="5773738" y="6137275"/>
            <a:ext cx="287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Torah                   Corano                       Bibbia</a:t>
            </a:r>
            <a:endParaRPr lang="it-IT" altLang="it-CH" sz="1000" b="1">
              <a:solidFill>
                <a:srgbClr val="FFFFFF"/>
              </a:solidFill>
            </a:endParaRPr>
          </a:p>
        </p:txBody>
      </p:sp>
      <p:pic>
        <p:nvPicPr>
          <p:cNvPr id="106509" name="Picture 13" descr="imgbible 1">
            <a:extLst>
              <a:ext uri="{FF2B5EF4-FFF2-40B4-BE49-F238E27FC236}">
                <a16:creationId xmlns:a16="http://schemas.microsoft.com/office/drawing/2014/main" id="{9D00C825-290B-30E1-8572-7637E9494A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8425" y="5489575"/>
            <a:ext cx="1041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0" name="Picture 14" descr="torah 3">
            <a:extLst>
              <a:ext uri="{FF2B5EF4-FFF2-40B4-BE49-F238E27FC236}">
                <a16:creationId xmlns:a16="http://schemas.microsoft.com/office/drawing/2014/main" id="{1AB90688-CB30-4CAC-5D71-F068D09487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9275" y="5345113"/>
            <a:ext cx="8651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1" name="Picture 15" descr="Corano 3">
            <a:extLst>
              <a:ext uri="{FF2B5EF4-FFF2-40B4-BE49-F238E27FC236}">
                <a16:creationId xmlns:a16="http://schemas.microsoft.com/office/drawing/2014/main" id="{4DC77334-E42D-F33D-FCAA-5D651B2917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7338" y="5345113"/>
            <a:ext cx="990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44" name="Rectangle 16">
            <a:extLst>
              <a:ext uri="{FF2B5EF4-FFF2-40B4-BE49-F238E27FC236}">
                <a16:creationId xmlns:a16="http://schemas.microsoft.com/office/drawing/2014/main" id="{8C974E58-C68D-2064-292E-B54BB2D3F101}"/>
              </a:ext>
            </a:extLst>
          </p:cNvPr>
          <p:cNvSpPr>
            <a:spLocks noGrp="1" noChangeArrowheads="1"/>
          </p:cNvSpPr>
          <p:nvPr>
            <p:ph type="title"/>
          </p:nvPr>
        </p:nvSpPr>
        <p:spPr>
          <a:xfrm>
            <a:off x="5629275" y="4265613"/>
            <a:ext cx="3097213" cy="869950"/>
          </a:xfrm>
          <a:solidFill>
            <a:srgbClr val="FFFF00"/>
          </a:solidFill>
          <a:ln w="12700">
            <a:solidFill>
              <a:schemeClr val="accent4">
                <a:lumMod val="10000"/>
              </a:schemeClr>
            </a:solidFill>
          </a:ln>
        </p:spPr>
        <p:txBody>
          <a:bodyPr/>
          <a:lstStyle/>
          <a:p>
            <a:pPr eaLnBrk="1" hangingPunct="1">
              <a:defRPr/>
            </a:pPr>
            <a:r>
              <a:rPr lang="fr-CH" altLang="it-CH" sz="1800" b="1" dirty="0">
                <a:solidFill>
                  <a:schemeClr val="accent4">
                    <a:lumMod val="10000"/>
                  </a:schemeClr>
                </a:solidFill>
              </a:rPr>
              <a:t>La </a:t>
            </a:r>
            <a:r>
              <a:rPr lang="fr-CH" altLang="it-CH" sz="1800" b="1" dirty="0" err="1">
                <a:solidFill>
                  <a:schemeClr val="accent4">
                    <a:lumMod val="10000"/>
                  </a:schemeClr>
                </a:solidFill>
              </a:rPr>
              <a:t>Palestina</a:t>
            </a:r>
            <a:r>
              <a:rPr lang="fr-CH" altLang="it-CH" sz="1800" b="1" dirty="0">
                <a:solidFill>
                  <a:schemeClr val="accent4">
                    <a:lumMod val="10000"/>
                  </a:schemeClr>
                </a:solidFill>
              </a:rPr>
              <a:t> : terra santa per </a:t>
            </a:r>
            <a:r>
              <a:rPr lang="fr-CH" altLang="it-CH" sz="1800" b="1" dirty="0" err="1">
                <a:solidFill>
                  <a:schemeClr val="accent4">
                    <a:lumMod val="10000"/>
                  </a:schemeClr>
                </a:solidFill>
              </a:rPr>
              <a:t>tre</a:t>
            </a:r>
            <a:r>
              <a:rPr lang="fr-CH" altLang="it-CH" sz="1800" b="1" dirty="0">
                <a:solidFill>
                  <a:schemeClr val="accent4">
                    <a:lumMod val="10000"/>
                  </a:schemeClr>
                </a:solidFill>
              </a:rPr>
              <a:t> grandi </a:t>
            </a:r>
            <a:r>
              <a:rPr lang="fr-CH" altLang="it-CH" sz="1800" b="1" dirty="0" err="1">
                <a:solidFill>
                  <a:schemeClr val="accent4">
                    <a:lumMod val="10000"/>
                  </a:schemeClr>
                </a:solidFill>
              </a:rPr>
              <a:t>religioni</a:t>
            </a:r>
            <a:r>
              <a:rPr lang="fr-CH" altLang="it-CH" sz="1800" b="1" dirty="0">
                <a:solidFill>
                  <a:schemeClr val="accent4">
                    <a:lumMod val="10000"/>
                  </a:schemeClr>
                </a:solidFill>
              </a:rPr>
              <a:t> </a:t>
            </a:r>
            <a:r>
              <a:rPr lang="fr-CH" altLang="it-CH" sz="1800" b="1" dirty="0" err="1">
                <a:solidFill>
                  <a:schemeClr val="accent4">
                    <a:lumMod val="10000"/>
                  </a:schemeClr>
                </a:solidFill>
              </a:rPr>
              <a:t>monoteistiche</a:t>
            </a:r>
            <a:endParaRPr lang="fr-FR" altLang="it-CH" sz="1600" b="1" dirty="0">
              <a:solidFill>
                <a:schemeClr val="accent4">
                  <a:lumMod val="10000"/>
                </a:schemeClr>
              </a:solidFill>
            </a:endParaRPr>
          </a:p>
        </p:txBody>
      </p:sp>
      <p:sp>
        <p:nvSpPr>
          <p:cNvPr id="2" name="Rettangolo 1">
            <a:extLst>
              <a:ext uri="{FF2B5EF4-FFF2-40B4-BE49-F238E27FC236}">
                <a16:creationId xmlns:a16="http://schemas.microsoft.com/office/drawing/2014/main" id="{3B5494C9-F5B5-3F5E-20C8-D392DBB8AB8F}"/>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a:extLst>
              <a:ext uri="{FF2B5EF4-FFF2-40B4-BE49-F238E27FC236}">
                <a16:creationId xmlns:a16="http://schemas.microsoft.com/office/drawing/2014/main" id="{0C24BC56-4D65-CA5D-6EFA-7D87EE44DF93}"/>
              </a:ext>
            </a:extLst>
          </p:cNvPr>
          <p:cNvPicPr>
            <a:picLocks noChangeAspect="1" noChangeArrowheads="1"/>
          </p:cNvPicPr>
          <p:nvPr/>
        </p:nvPicPr>
        <p:blipFill>
          <a:blip r:embed="rId2"/>
          <a:srcRect/>
          <a:stretch>
            <a:fillRect/>
          </a:stretch>
        </p:blipFill>
        <p:spPr bwMode="auto">
          <a:xfrm>
            <a:off x="304800" y="333375"/>
            <a:ext cx="8553450" cy="5686425"/>
          </a:xfrm>
          <a:prstGeom prst="rect">
            <a:avLst/>
          </a:prstGeom>
          <a:ln w="38100">
            <a:solidFill>
              <a:schemeClr val="bg1"/>
            </a:solidFill>
            <a:miter lim="800000"/>
            <a:headEnd/>
            <a:tailEnd/>
          </a:ln>
          <a:effectLst>
            <a:outerShdw blurRad="292100" dist="139700" dir="2700000" algn="tl" rotWithShape="0">
              <a:srgbClr val="333333">
                <a:alpha val="65000"/>
              </a:srgbClr>
            </a:outerShdw>
          </a:effectLst>
        </p:spPr>
      </p:pic>
      <p:sp>
        <p:nvSpPr>
          <p:cNvPr id="462851" name="CasellaDiTesto 1">
            <a:extLst>
              <a:ext uri="{FF2B5EF4-FFF2-40B4-BE49-F238E27FC236}">
                <a16:creationId xmlns:a16="http://schemas.microsoft.com/office/drawing/2014/main" id="{0E37E9C3-D066-C14F-2164-E3034F4E9277}"/>
              </a:ext>
            </a:extLst>
          </p:cNvPr>
          <p:cNvSpPr txBox="1">
            <a:spLocks noChangeArrowheads="1"/>
          </p:cNvSpPr>
          <p:nvPr/>
        </p:nvSpPr>
        <p:spPr bwMode="auto">
          <a:xfrm>
            <a:off x="1115777" y="6169580"/>
            <a:ext cx="6931496" cy="369332"/>
          </a:xfrm>
          <a:prstGeom prst="rect">
            <a:avLst/>
          </a:prstGeom>
          <a:solidFill>
            <a:srgbClr val="FFFF00"/>
          </a:solidFill>
          <a:ln w="12700">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CH" sz="1800" b="1" dirty="0">
                <a:solidFill>
                  <a:srgbClr val="000000"/>
                </a:solidFill>
                <a:latin typeface="Arial" panose="020B0604020202020204" pitchFamily="34" charset="0"/>
              </a:rPr>
              <a:t>26 </a:t>
            </a:r>
            <a:r>
              <a:rPr lang="en-US" altLang="it-CH" sz="1800" b="1" dirty="0" err="1">
                <a:solidFill>
                  <a:srgbClr val="000000"/>
                </a:solidFill>
                <a:latin typeface="Arial" panose="020B0604020202020204" pitchFamily="34" charset="0"/>
              </a:rPr>
              <a:t>dicembre</a:t>
            </a:r>
            <a:r>
              <a:rPr lang="en-US" altLang="it-CH" sz="1800" b="1" dirty="0">
                <a:solidFill>
                  <a:srgbClr val="000000"/>
                </a:solidFill>
                <a:latin typeface="Arial" panose="020B0604020202020204" pitchFamily="34" charset="0"/>
              </a:rPr>
              <a:t> 2023: </a:t>
            </a:r>
            <a:r>
              <a:rPr lang="en-US" altLang="it-CH" sz="1800" b="1" dirty="0" err="1">
                <a:solidFill>
                  <a:srgbClr val="000000"/>
                </a:solidFill>
                <a:latin typeface="Arial" panose="020B0604020202020204" pitchFamily="34" charset="0"/>
              </a:rPr>
              <a:t>gli</a:t>
            </a:r>
            <a:r>
              <a:rPr lang="en-US" altLang="it-CH" sz="1800" b="1" dirty="0">
                <a:solidFill>
                  <a:srgbClr val="000000"/>
                </a:solidFill>
                <a:latin typeface="Arial" panose="020B0604020202020204" pitchFamily="34" charset="0"/>
              </a:rPr>
              <a:t> </a:t>
            </a:r>
            <a:r>
              <a:rPr lang="en-US" altLang="it-CH" sz="1800" b="1" dirty="0" err="1">
                <a:solidFill>
                  <a:srgbClr val="000000"/>
                </a:solidFill>
                <a:latin typeface="Arial" panose="020B0604020202020204" pitchFamily="34" charset="0"/>
              </a:rPr>
              <a:t>Israeliani</a:t>
            </a:r>
            <a:r>
              <a:rPr lang="en-US" altLang="it-CH" sz="1800" b="1" dirty="0">
                <a:solidFill>
                  <a:srgbClr val="000000"/>
                </a:solidFill>
                <a:latin typeface="Arial" panose="020B0604020202020204" pitchFamily="34" charset="0"/>
              </a:rPr>
              <a:t> </a:t>
            </a:r>
            <a:r>
              <a:rPr lang="en-US" altLang="it-CH" sz="1800" b="1" dirty="0" err="1">
                <a:solidFill>
                  <a:srgbClr val="000000"/>
                </a:solidFill>
                <a:latin typeface="Arial" panose="020B0604020202020204" pitchFamily="34" charset="0"/>
              </a:rPr>
              <a:t>bombardano</a:t>
            </a:r>
            <a:r>
              <a:rPr lang="en-US" altLang="it-CH" sz="1800" b="1" dirty="0">
                <a:solidFill>
                  <a:srgbClr val="000000"/>
                </a:solidFill>
                <a:latin typeface="Arial" panose="020B0604020202020204" pitchFamily="34" charset="0"/>
              </a:rPr>
              <a:t> </a:t>
            </a:r>
            <a:r>
              <a:rPr lang="en-US" altLang="it-CH" sz="1800" b="1" dirty="0" err="1">
                <a:solidFill>
                  <a:srgbClr val="000000"/>
                </a:solidFill>
                <a:latin typeface="Arial" panose="020B0604020202020204" pitchFamily="34" charset="0"/>
              </a:rPr>
              <a:t>giorno</a:t>
            </a:r>
            <a:r>
              <a:rPr lang="en-US" altLang="it-CH" sz="1800" b="1" dirty="0">
                <a:solidFill>
                  <a:srgbClr val="000000"/>
                </a:solidFill>
                <a:latin typeface="Arial" panose="020B0604020202020204" pitchFamily="34" charset="0"/>
              </a:rPr>
              <a:t> e notte.</a:t>
            </a:r>
            <a:endParaRPr lang="it-CH" altLang="it-CH" sz="800" b="1" dirty="0">
              <a:solidFill>
                <a:srgbClr val="000000"/>
              </a:solidFill>
              <a:latin typeface="Arial" panose="020B0604020202020204" pitchFamily="34" charset="0"/>
            </a:endParaRPr>
          </a:p>
        </p:txBody>
      </p:sp>
      <p:sp>
        <p:nvSpPr>
          <p:cNvPr id="462852" name="Segnaposto numero diapositiva 1">
            <a:extLst>
              <a:ext uri="{FF2B5EF4-FFF2-40B4-BE49-F238E27FC236}">
                <a16:creationId xmlns:a16="http://schemas.microsoft.com/office/drawing/2014/main" id="{8809F4D4-EC65-34C6-72FF-585F53EFA4E0}"/>
              </a:ext>
            </a:extLst>
          </p:cNvPr>
          <p:cNvSpPr>
            <a:spLocks noGrp="1" noChangeArrowheads="1"/>
          </p:cNvSpPr>
          <p:nvPr>
            <p:ph type="sldNum" sz="quarter" idx="12"/>
          </p:nvPr>
        </p:nvSpPr>
        <p:spPr bwMode="auto">
          <a:xfrm>
            <a:off x="7884368" y="6184633"/>
            <a:ext cx="80243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C130C93-D497-4183-BCA5-845FFCE613F9}" type="slidenum">
              <a:rPr lang="fr-FR" altLang="en-US" sz="1200" b="1" smtClean="0">
                <a:latin typeface="Arial" panose="020B0604020202020204" pitchFamily="34" charset="0"/>
              </a:rPr>
              <a:pPr>
                <a:spcBef>
                  <a:spcPct val="0"/>
                </a:spcBef>
                <a:buFontTx/>
                <a:buNone/>
              </a:pPr>
              <a:t>100</a:t>
            </a:fld>
            <a:endParaRPr lang="fr-FR" altLang="en-US" sz="1200" b="1" dirty="0">
              <a:latin typeface="Arial" panose="020B0604020202020204" pitchFamily="34" charset="0"/>
            </a:endParaRPr>
          </a:p>
        </p:txBody>
      </p:sp>
      <p:sp>
        <p:nvSpPr>
          <p:cNvPr id="5" name="Rettangolo 4">
            <a:extLst>
              <a:ext uri="{FF2B5EF4-FFF2-40B4-BE49-F238E27FC236}">
                <a16:creationId xmlns:a16="http://schemas.microsoft.com/office/drawing/2014/main" id="{D48F220D-6F81-B54B-7EA5-6F39EB6B30F1}"/>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2" name="Picture 2" descr="Potrebbe essere un'immagine raffigurante 3 persone">
            <a:extLst>
              <a:ext uri="{FF2B5EF4-FFF2-40B4-BE49-F238E27FC236}">
                <a16:creationId xmlns:a16="http://schemas.microsoft.com/office/drawing/2014/main" id="{B2BAC4B9-7EA1-B2B1-AE35-FDFAF5EF372F}"/>
              </a:ext>
            </a:extLst>
          </p:cNvPr>
          <p:cNvPicPr>
            <a:picLocks noChangeAspect="1" noChangeArrowheads="1"/>
          </p:cNvPicPr>
          <p:nvPr/>
        </p:nvPicPr>
        <p:blipFill>
          <a:blip r:embed="rId3"/>
          <a:srcRect/>
          <a:stretch>
            <a:fillRect/>
          </a:stretch>
        </p:blipFill>
        <p:spPr bwMode="auto">
          <a:xfrm>
            <a:off x="506413" y="404813"/>
            <a:ext cx="3844925" cy="2457450"/>
          </a:xfrm>
          <a:prstGeom prst="rect">
            <a:avLst/>
          </a:prstGeom>
          <a:ln w="28575">
            <a:solidFill>
              <a:schemeClr val="tx1"/>
            </a:solidFill>
          </a:ln>
          <a:effectLst>
            <a:outerShdw blurRad="292100" dist="139700" dir="2700000" algn="tl" rotWithShape="0">
              <a:srgbClr val="333333">
                <a:alpha val="65000"/>
              </a:srgbClr>
            </a:outerShdw>
          </a:effectLst>
        </p:spPr>
      </p:pic>
      <p:sp>
        <p:nvSpPr>
          <p:cNvPr id="649219" name="CasellaDiTesto 2">
            <a:extLst>
              <a:ext uri="{FF2B5EF4-FFF2-40B4-BE49-F238E27FC236}">
                <a16:creationId xmlns:a16="http://schemas.microsoft.com/office/drawing/2014/main" id="{16F3FB28-A0E1-6731-AA3F-966817F6CCC5}"/>
              </a:ext>
            </a:extLst>
          </p:cNvPr>
          <p:cNvSpPr txBox="1">
            <a:spLocks noChangeArrowheads="1"/>
          </p:cNvSpPr>
          <p:nvPr/>
        </p:nvSpPr>
        <p:spPr bwMode="auto">
          <a:xfrm>
            <a:off x="488950" y="2960688"/>
            <a:ext cx="3862388" cy="954107"/>
          </a:xfrm>
          <a:prstGeom prst="rect">
            <a:avLst/>
          </a:prstGeom>
          <a:solidFill>
            <a:srgbClr val="FFFF00"/>
          </a:solidFill>
          <a:ln w="1270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dirty="0">
                <a:latin typeface="Arial" panose="020B0604020202020204" pitchFamily="34" charset="0"/>
              </a:rPr>
              <a:t>GAZA - </a:t>
            </a:r>
            <a:r>
              <a:rPr lang="en-US" altLang="en-US" sz="1800" b="1" dirty="0">
                <a:latin typeface="Arial" panose="020B0604020202020204" pitchFamily="34" charset="0"/>
              </a:rPr>
              <a:t>Le bombe </a:t>
            </a:r>
            <a:r>
              <a:rPr lang="en-US" altLang="en-US" sz="1800" b="1" dirty="0" err="1">
                <a:latin typeface="Arial" panose="020B0604020202020204" pitchFamily="34" charset="0"/>
              </a:rPr>
              <a:t>americane</a:t>
            </a:r>
            <a:r>
              <a:rPr lang="en-US" altLang="en-US" sz="1800" b="1" dirty="0">
                <a:latin typeface="Arial" panose="020B0604020202020204" pitchFamily="34" charset="0"/>
              </a:rPr>
              <a:t> </a:t>
            </a:r>
            <a:r>
              <a:rPr lang="en-US" altLang="en-US" sz="1800" b="1" dirty="0" err="1">
                <a:latin typeface="Arial" panose="020B0604020202020204" pitchFamily="34" charset="0"/>
              </a:rPr>
              <a:t>utilizzate</a:t>
            </a:r>
            <a:r>
              <a:rPr lang="en-US" altLang="en-US" sz="1800" b="1" dirty="0">
                <a:latin typeface="Arial" panose="020B0604020202020204" pitchFamily="34" charset="0"/>
              </a:rPr>
              <a:t> </a:t>
            </a:r>
            <a:r>
              <a:rPr lang="en-US" altLang="en-US" sz="1800" b="1" dirty="0" err="1">
                <a:latin typeface="Arial" panose="020B0604020202020204" pitchFamily="34" charset="0"/>
              </a:rPr>
              <a:t>dagli</a:t>
            </a:r>
            <a:r>
              <a:rPr lang="en-US" altLang="en-US" sz="1800" b="1" dirty="0">
                <a:latin typeface="Arial" panose="020B0604020202020204" pitchFamily="34" charset="0"/>
              </a:rPr>
              <a:t> </a:t>
            </a:r>
            <a:r>
              <a:rPr lang="en-US" altLang="en-US" sz="1800" b="1" dirty="0" err="1">
                <a:latin typeface="Arial" panose="020B0604020202020204" pitchFamily="34" charset="0"/>
              </a:rPr>
              <a:t>israeliani</a:t>
            </a:r>
            <a:r>
              <a:rPr lang="en-US" altLang="en-US" sz="1800" b="1" dirty="0">
                <a:latin typeface="Arial" panose="020B0604020202020204" pitchFamily="34" charset="0"/>
              </a:rPr>
              <a:t> </a:t>
            </a:r>
            <a:r>
              <a:rPr lang="en-US" altLang="en-US" sz="1800" b="1" dirty="0" err="1">
                <a:latin typeface="Arial" panose="020B0604020202020204" pitchFamily="34" charset="0"/>
              </a:rPr>
              <a:t>pesano</a:t>
            </a:r>
            <a:r>
              <a:rPr lang="en-US" altLang="en-US" sz="1800" b="1" dirty="0">
                <a:latin typeface="Arial" panose="020B0604020202020204" pitchFamily="34" charset="0"/>
              </a:rPr>
              <a:t> 1 </a:t>
            </a:r>
            <a:r>
              <a:rPr lang="en-US" altLang="en-US" sz="1800" b="1" dirty="0" err="1">
                <a:latin typeface="Arial" panose="020B0604020202020204" pitchFamily="34" charset="0"/>
              </a:rPr>
              <a:t>tonnellata</a:t>
            </a:r>
            <a:r>
              <a:rPr lang="en-US" altLang="en-US" sz="1800" b="1" dirty="0">
                <a:latin typeface="Arial" panose="020B0604020202020204" pitchFamily="34" charset="0"/>
              </a:rPr>
              <a:t> e </a:t>
            </a:r>
            <a:r>
              <a:rPr lang="en-US" altLang="en-US" sz="1800" b="1" dirty="0" err="1">
                <a:latin typeface="Arial" panose="020B0604020202020204" pitchFamily="34" charset="0"/>
              </a:rPr>
              <a:t>sono</a:t>
            </a:r>
            <a:r>
              <a:rPr lang="en-US" altLang="en-US" sz="1800" b="1" dirty="0">
                <a:latin typeface="Arial" panose="020B0604020202020204" pitchFamily="34" charset="0"/>
              </a:rPr>
              <a:t> </a:t>
            </a:r>
            <a:r>
              <a:rPr lang="en-US" altLang="en-US" sz="1800" b="1" dirty="0" err="1">
                <a:latin typeface="Arial" panose="020B0604020202020204" pitchFamily="34" charset="0"/>
              </a:rPr>
              <a:t>teleguidate</a:t>
            </a:r>
            <a:r>
              <a:rPr lang="en-US" altLang="en-US" sz="1800" b="1" dirty="0">
                <a:latin typeface="Arial" panose="020B0604020202020204" pitchFamily="34" charset="0"/>
              </a:rPr>
              <a:t>.</a:t>
            </a:r>
          </a:p>
        </p:txBody>
      </p:sp>
      <p:sp>
        <p:nvSpPr>
          <p:cNvPr id="649220" name="Segnaposto numero diapositiva 1">
            <a:extLst>
              <a:ext uri="{FF2B5EF4-FFF2-40B4-BE49-F238E27FC236}">
                <a16:creationId xmlns:a16="http://schemas.microsoft.com/office/drawing/2014/main" id="{A5124FA8-4348-1DE0-9E94-DC68F6A74CDC}"/>
              </a:ext>
            </a:extLst>
          </p:cNvPr>
          <p:cNvSpPr txBox="1">
            <a:spLocks noChangeArrowheads="1"/>
          </p:cNvSpPr>
          <p:nvPr/>
        </p:nvSpPr>
        <p:spPr bwMode="auto">
          <a:xfrm>
            <a:off x="7596188" y="5554663"/>
            <a:ext cx="7302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10C5692-A92D-40EB-A1A1-A29110686583}" type="slidenum">
              <a:rPr lang="fr-FR" altLang="en-US" sz="1200" b="1">
                <a:latin typeface="Arial" panose="020B0604020202020204" pitchFamily="34" charset="0"/>
              </a:rPr>
              <a:pPr algn="r" eaLnBrk="1" hangingPunct="1">
                <a:spcBef>
                  <a:spcPct val="0"/>
                </a:spcBef>
                <a:buFontTx/>
                <a:buNone/>
              </a:pPr>
              <a:t>101</a:t>
            </a:fld>
            <a:endParaRPr lang="fr-FR" altLang="en-US" sz="1200" b="1">
              <a:latin typeface="Arial" panose="020B0604020202020204" pitchFamily="34" charset="0"/>
            </a:endParaRPr>
          </a:p>
        </p:txBody>
      </p:sp>
      <p:pic>
        <p:nvPicPr>
          <p:cNvPr id="594952" name="Picture 8" descr="Potrebbe essere un'immagine raffigurante elicottero e dirigibile">
            <a:extLst>
              <a:ext uri="{FF2B5EF4-FFF2-40B4-BE49-F238E27FC236}">
                <a16:creationId xmlns:a16="http://schemas.microsoft.com/office/drawing/2014/main" id="{C0AA11AD-0976-704C-C2E3-540434E31C41}"/>
              </a:ext>
            </a:extLst>
          </p:cNvPr>
          <p:cNvPicPr>
            <a:picLocks noChangeAspect="1" noChangeArrowheads="1"/>
          </p:cNvPicPr>
          <p:nvPr/>
        </p:nvPicPr>
        <p:blipFill>
          <a:blip r:embed="rId4"/>
          <a:srcRect/>
          <a:stretch>
            <a:fillRect/>
          </a:stretch>
        </p:blipFill>
        <p:spPr bwMode="auto">
          <a:xfrm>
            <a:off x="4572000" y="404813"/>
            <a:ext cx="4024313" cy="5826125"/>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DE00FCC4-5715-FC5C-1557-FF05FB9442E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descr="Potrebbe essere un'immagine raffigurante 15 persone, sottomarino e testo">
            <a:extLst>
              <a:ext uri="{FF2B5EF4-FFF2-40B4-BE49-F238E27FC236}">
                <a16:creationId xmlns:a16="http://schemas.microsoft.com/office/drawing/2014/main" id="{B6B43D7F-9713-D27A-2732-DB2B0E523154}"/>
              </a:ext>
            </a:extLst>
          </p:cNvPr>
          <p:cNvPicPr>
            <a:picLocks noChangeAspect="1" noChangeArrowheads="1"/>
          </p:cNvPicPr>
          <p:nvPr/>
        </p:nvPicPr>
        <p:blipFill rotWithShape="1">
          <a:blip r:embed="rId5"/>
          <a:srcRect b="24801"/>
          <a:stretch/>
        </p:blipFill>
        <p:spPr bwMode="auto">
          <a:xfrm>
            <a:off x="488950" y="4067175"/>
            <a:ext cx="3829050" cy="2160588"/>
          </a:xfrm>
          <a:prstGeom prst="rect">
            <a:avLst/>
          </a:prstGeom>
          <a:ln w="28575">
            <a:solidFill>
              <a:schemeClr val="tx1"/>
            </a:solidFill>
          </a:ln>
          <a:effectLst>
            <a:outerShdw blurRad="292100" dist="139700" dir="2700000" algn="tl" rotWithShape="0">
              <a:srgbClr val="333333">
                <a:alpha val="65000"/>
              </a:srgbClr>
            </a:outerShdw>
          </a:effectLst>
        </p:spPr>
      </p:pic>
      <p:sp>
        <p:nvSpPr>
          <p:cNvPr id="649224" name="Segnaposto numero diapositiva 1">
            <a:extLst>
              <a:ext uri="{FF2B5EF4-FFF2-40B4-BE49-F238E27FC236}">
                <a16:creationId xmlns:a16="http://schemas.microsoft.com/office/drawing/2014/main" id="{7133C165-3F03-2B15-47BA-A2FC3C0ECD29}"/>
              </a:ext>
            </a:extLst>
          </p:cNvPr>
          <p:cNvSpPr>
            <a:spLocks noGrp="1" noChangeArrowheads="1"/>
          </p:cNvSpPr>
          <p:nvPr>
            <p:ph type="sldNum" sz="quarter" idx="12"/>
          </p:nvPr>
        </p:nvSpPr>
        <p:spPr bwMode="auto">
          <a:xfrm>
            <a:off x="8286750" y="6310313"/>
            <a:ext cx="6191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EEBBEAC-B07A-4247-A042-3A3D4C98A388}" type="slidenum">
              <a:rPr lang="fr-FR" altLang="en-US" sz="1200" smtClean="0">
                <a:latin typeface="Arial" panose="020B0604020202020204" pitchFamily="34" charset="0"/>
              </a:rPr>
              <a:pPr>
                <a:spcBef>
                  <a:spcPct val="0"/>
                </a:spcBef>
                <a:buFontTx/>
                <a:buNone/>
              </a:pPr>
              <a:t>101</a:t>
            </a:fld>
            <a:endParaRPr lang="fr-FR" altLang="en-US" sz="1200">
              <a:latin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Segnaposto numero diapositiva 1">
            <a:extLst>
              <a:ext uri="{FF2B5EF4-FFF2-40B4-BE49-F238E27FC236}">
                <a16:creationId xmlns:a16="http://schemas.microsoft.com/office/drawing/2014/main" id="{8EB8E526-4C96-09F1-9B94-FCB7FB8FEE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8D52DDD-8081-4715-A39E-43622E222A13}" type="slidenum">
              <a:rPr lang="fr-FR" altLang="en-US" sz="1200" smtClean="0">
                <a:solidFill>
                  <a:srgbClr val="898989"/>
                </a:solidFill>
                <a:latin typeface="Arial" panose="020B0604020202020204" pitchFamily="34" charset="0"/>
              </a:rPr>
              <a:pPr>
                <a:spcBef>
                  <a:spcPct val="0"/>
                </a:spcBef>
                <a:buFontTx/>
                <a:buNone/>
              </a:pPr>
              <a:t>102</a:t>
            </a:fld>
            <a:endParaRPr lang="fr-FR" altLang="en-US" sz="1200">
              <a:solidFill>
                <a:srgbClr val="898989"/>
              </a:solidFill>
              <a:latin typeface="Arial" panose="020B0604020202020204" pitchFamily="34" charset="0"/>
            </a:endParaRPr>
          </a:p>
        </p:txBody>
      </p:sp>
      <p:pic>
        <p:nvPicPr>
          <p:cNvPr id="605187" name="Picture 2" descr="Potrebbe essere un'immagine raffigurante grattacielo">
            <a:extLst>
              <a:ext uri="{FF2B5EF4-FFF2-40B4-BE49-F238E27FC236}">
                <a16:creationId xmlns:a16="http://schemas.microsoft.com/office/drawing/2014/main" id="{95D2057C-8F89-ED82-2E3A-C0DA16C1D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3C67FCF-E8BD-265D-3E39-9195440DB5F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A93402D5-7518-CC6E-B28B-1653133B52D1}"/>
              </a:ext>
            </a:extLst>
          </p:cNvPr>
          <p:cNvSpPr txBox="1">
            <a:spLocks noChangeArrowheads="1"/>
          </p:cNvSpPr>
          <p:nvPr/>
        </p:nvSpPr>
        <p:spPr bwMode="auto">
          <a:xfrm>
            <a:off x="23851" y="5908172"/>
            <a:ext cx="2891965" cy="923330"/>
          </a:xfrm>
          <a:prstGeom prst="rect">
            <a:avLst/>
          </a:prstGeom>
          <a:solidFill>
            <a:srgbClr val="FFFF00"/>
          </a:solidFill>
          <a:ln w="12700">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latin typeface="Arial" panose="020B0604020202020204" pitchFamily="34" charset="0"/>
              </a:rPr>
              <a:t>9 </a:t>
            </a:r>
            <a:r>
              <a:rPr lang="en-US" altLang="en-US" sz="1800" b="1" dirty="0" err="1">
                <a:latin typeface="Arial" panose="020B0604020202020204" pitchFamily="34" charset="0"/>
              </a:rPr>
              <a:t>ottobre</a:t>
            </a:r>
            <a:r>
              <a:rPr lang="en-US" altLang="en-US" sz="1800" b="1" dirty="0">
                <a:latin typeface="Arial" panose="020B0604020202020204" pitchFamily="34" charset="0"/>
              </a:rPr>
              <a:t> 2023 - </a:t>
            </a:r>
            <a:r>
              <a:rPr lang="en-US" altLang="en-US" sz="1800" b="1" dirty="0" err="1">
                <a:latin typeface="Arial" panose="020B0604020202020204" pitchFamily="34" charset="0"/>
              </a:rPr>
              <a:t>Un’area</a:t>
            </a:r>
            <a:r>
              <a:rPr lang="en-US" altLang="en-US" sz="1800" b="1" dirty="0">
                <a:latin typeface="Arial" panose="020B0604020202020204" pitchFamily="34" charset="0"/>
              </a:rPr>
              <a:t> </a:t>
            </a:r>
            <a:r>
              <a:rPr lang="en-US" altLang="en-US" sz="1800" b="1" dirty="0" err="1">
                <a:latin typeface="Arial" panose="020B0604020202020204" pitchFamily="34" charset="0"/>
              </a:rPr>
              <a:t>residenziale</a:t>
            </a:r>
            <a:r>
              <a:rPr lang="en-US" altLang="en-US" sz="1800" b="1" dirty="0">
                <a:latin typeface="Arial" panose="020B0604020202020204" pitchFamily="34" charset="0"/>
              </a:rPr>
              <a:t> a Al-</a:t>
            </a:r>
            <a:r>
              <a:rPr lang="en-US" altLang="en-US" sz="1800" b="1" dirty="0" err="1">
                <a:latin typeface="Arial" panose="020B0604020202020204" pitchFamily="34" charset="0"/>
              </a:rPr>
              <a:t>Rimal</a:t>
            </a:r>
            <a:r>
              <a:rPr lang="en-US" altLang="en-US" sz="1800" b="1" dirty="0">
                <a:latin typeface="Arial" panose="020B0604020202020204" pitchFamily="34" charset="0"/>
              </a:rPr>
              <a:t>, </a:t>
            </a:r>
            <a:r>
              <a:rPr lang="en-US" altLang="en-US" sz="1800" b="1" dirty="0" err="1">
                <a:latin typeface="Arial" panose="020B0604020202020204" pitchFamily="34" charset="0"/>
              </a:rPr>
              <a:t>periferia</a:t>
            </a:r>
            <a:r>
              <a:rPr lang="en-US" altLang="en-US" sz="1800" b="1" dirty="0">
                <a:latin typeface="Arial" panose="020B0604020202020204" pitchFamily="34" charset="0"/>
              </a:rPr>
              <a:t> di Gaza City</a:t>
            </a:r>
          </a:p>
        </p:txBody>
      </p:sp>
      <p:sp>
        <p:nvSpPr>
          <p:cNvPr id="4" name="Segnaposto numero diapositiva 1">
            <a:extLst>
              <a:ext uri="{FF2B5EF4-FFF2-40B4-BE49-F238E27FC236}">
                <a16:creationId xmlns:a16="http://schemas.microsoft.com/office/drawing/2014/main" id="{5734DA8B-3912-D4E3-DFFF-A113C190E76D}"/>
              </a:ext>
            </a:extLst>
          </p:cNvPr>
          <p:cNvSpPr txBox="1">
            <a:spLocks noChangeArrowheads="1"/>
          </p:cNvSpPr>
          <p:nvPr/>
        </p:nvSpPr>
        <p:spPr bwMode="auto">
          <a:xfrm>
            <a:off x="8428279" y="6456651"/>
            <a:ext cx="674174"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CH"/>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815C7BD9-E522-4EAF-8F9A-05C04E788282}" type="slidenum">
              <a:rPr lang="fr-FR" altLang="en-US" sz="1200" b="1" smtClean="0">
                <a:latin typeface="Arial" panose="020B0604020202020204" pitchFamily="34" charset="0"/>
              </a:rPr>
              <a:pPr>
                <a:spcBef>
                  <a:spcPct val="0"/>
                </a:spcBef>
                <a:buFontTx/>
                <a:buNone/>
              </a:pPr>
              <a:t>102</a:t>
            </a:fld>
            <a:endParaRPr lang="fr-FR" altLang="en-US" sz="1200" b="1" dirty="0">
              <a:latin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Segnaposto numero diapositiva 1">
            <a:extLst>
              <a:ext uri="{FF2B5EF4-FFF2-40B4-BE49-F238E27FC236}">
                <a16:creationId xmlns:a16="http://schemas.microsoft.com/office/drawing/2014/main" id="{700C0350-5618-DC26-F518-7AFDC646CB34}"/>
              </a:ext>
            </a:extLst>
          </p:cNvPr>
          <p:cNvSpPr>
            <a:spLocks noGrp="1" noChangeArrowheads="1"/>
          </p:cNvSpPr>
          <p:nvPr>
            <p:ph type="sldNum" sz="quarter" idx="12"/>
          </p:nvPr>
        </p:nvSpPr>
        <p:spPr bwMode="auto">
          <a:xfrm>
            <a:off x="8280628" y="6239947"/>
            <a:ext cx="58640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B53A69D-D638-4604-9FF6-4E34FCEDD846}" type="slidenum">
              <a:rPr lang="fr-FR" altLang="en-US" sz="1200" b="1" smtClean="0">
                <a:latin typeface="Arial" panose="020B0604020202020204" pitchFamily="34" charset="0"/>
              </a:rPr>
              <a:pPr>
                <a:spcBef>
                  <a:spcPct val="0"/>
                </a:spcBef>
                <a:buFontTx/>
                <a:buNone/>
              </a:pPr>
              <a:t>103</a:t>
            </a:fld>
            <a:endParaRPr lang="fr-FR" altLang="en-US" sz="1200" b="1" dirty="0">
              <a:latin typeface="Arial" panose="020B0604020202020204" pitchFamily="34" charset="0"/>
            </a:endParaRPr>
          </a:p>
        </p:txBody>
      </p:sp>
      <p:pic>
        <p:nvPicPr>
          <p:cNvPr id="606211" name="Picture 2" descr="Nessuna descrizione della foto disponibile.">
            <a:extLst>
              <a:ext uri="{FF2B5EF4-FFF2-40B4-BE49-F238E27FC236}">
                <a16:creationId xmlns:a16="http://schemas.microsoft.com/office/drawing/2014/main" id="{63AD0286-F12F-9AB9-E9F2-90F194574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6212" name="CasellaDiTesto 2">
            <a:extLst>
              <a:ext uri="{FF2B5EF4-FFF2-40B4-BE49-F238E27FC236}">
                <a16:creationId xmlns:a16="http://schemas.microsoft.com/office/drawing/2014/main" id="{27FEC665-9BE9-4CBC-3494-6C393D19D7C7}"/>
              </a:ext>
            </a:extLst>
          </p:cNvPr>
          <p:cNvSpPr txBox="1">
            <a:spLocks noChangeArrowheads="1"/>
          </p:cNvSpPr>
          <p:nvPr/>
        </p:nvSpPr>
        <p:spPr bwMode="auto">
          <a:xfrm>
            <a:off x="467648" y="6235740"/>
            <a:ext cx="7812980" cy="369332"/>
          </a:xfrm>
          <a:prstGeom prst="rect">
            <a:avLst/>
          </a:prstGeom>
          <a:solidFill>
            <a:srgbClr val="FFFF00"/>
          </a:solidFill>
          <a:ln w="12700">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latin typeface="Arial" panose="020B0604020202020204" pitchFamily="34" charset="0"/>
              </a:rPr>
              <a:t>9 </a:t>
            </a:r>
            <a:r>
              <a:rPr lang="en-US" altLang="en-US" sz="1800" b="1" dirty="0" err="1">
                <a:latin typeface="Arial" panose="020B0604020202020204" pitchFamily="34" charset="0"/>
              </a:rPr>
              <a:t>ottobre</a:t>
            </a:r>
            <a:r>
              <a:rPr lang="en-US" altLang="en-US" sz="1800" b="1" dirty="0">
                <a:latin typeface="Arial" panose="020B0604020202020204" pitchFamily="34" charset="0"/>
              </a:rPr>
              <a:t> 2023 – </a:t>
            </a:r>
            <a:r>
              <a:rPr lang="en-US" altLang="en-US" sz="1800" b="1" dirty="0" err="1">
                <a:latin typeface="Arial" panose="020B0604020202020204" pitchFamily="34" charset="0"/>
              </a:rPr>
              <a:t>Un’area</a:t>
            </a:r>
            <a:r>
              <a:rPr lang="en-US" altLang="en-US" sz="1800" b="1" dirty="0">
                <a:latin typeface="Arial" panose="020B0604020202020204" pitchFamily="34" charset="0"/>
              </a:rPr>
              <a:t> </a:t>
            </a:r>
            <a:r>
              <a:rPr lang="en-US" altLang="en-US" sz="1800" b="1" dirty="0" err="1">
                <a:latin typeface="Arial" panose="020B0604020202020204" pitchFamily="34" charset="0"/>
              </a:rPr>
              <a:t>residenziale</a:t>
            </a:r>
            <a:r>
              <a:rPr lang="en-US" altLang="en-US" sz="1800" b="1" dirty="0">
                <a:latin typeface="Arial" panose="020B0604020202020204" pitchFamily="34" charset="0"/>
              </a:rPr>
              <a:t> a Al-</a:t>
            </a:r>
            <a:r>
              <a:rPr lang="en-US" altLang="en-US" sz="1800" b="1" dirty="0" err="1">
                <a:latin typeface="Arial" panose="020B0604020202020204" pitchFamily="34" charset="0"/>
              </a:rPr>
              <a:t>Rimal</a:t>
            </a:r>
            <a:r>
              <a:rPr lang="en-US" altLang="en-US" sz="1800" b="1" dirty="0">
                <a:latin typeface="Arial" panose="020B0604020202020204" pitchFamily="34" charset="0"/>
              </a:rPr>
              <a:t> </a:t>
            </a:r>
            <a:r>
              <a:rPr lang="en-US" altLang="en-US" sz="1800" b="1" dirty="0" err="1">
                <a:latin typeface="Arial" panose="020B0604020202020204" pitchFamily="34" charset="0"/>
              </a:rPr>
              <a:t>periferia</a:t>
            </a:r>
            <a:r>
              <a:rPr lang="en-US" altLang="en-US" sz="1800" b="1" dirty="0">
                <a:latin typeface="Arial" panose="020B0604020202020204" pitchFamily="34" charset="0"/>
              </a:rPr>
              <a:t> di Gaza City</a:t>
            </a:r>
          </a:p>
        </p:txBody>
      </p:sp>
      <p:sp>
        <p:nvSpPr>
          <p:cNvPr id="2" name="Rettangolo 1">
            <a:extLst>
              <a:ext uri="{FF2B5EF4-FFF2-40B4-BE49-F238E27FC236}">
                <a16:creationId xmlns:a16="http://schemas.microsoft.com/office/drawing/2014/main" id="{FBF85A62-7E21-683D-A509-8A1AB2CB09B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aza aid 'choked off' after IDF seizes Rafah border crossing">
            <a:extLst>
              <a:ext uri="{FF2B5EF4-FFF2-40B4-BE49-F238E27FC236}">
                <a16:creationId xmlns:a16="http://schemas.microsoft.com/office/drawing/2014/main" id="{254743A1-7490-D0E4-1FB3-809C4E156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7842" y="3864538"/>
            <a:ext cx="4104456" cy="2309468"/>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465696CB-5F48-0C3A-9215-38D3DF939148}"/>
              </a:ext>
            </a:extLst>
          </p:cNvPr>
          <p:cNvPicPr>
            <a:picLocks noChangeAspect="1"/>
          </p:cNvPicPr>
          <p:nvPr/>
        </p:nvPicPr>
        <p:blipFill rotWithShape="1">
          <a:blip r:embed="rId3"/>
          <a:srcRect l="8439" r="7160"/>
          <a:stretch/>
        </p:blipFill>
        <p:spPr>
          <a:xfrm>
            <a:off x="395536" y="476672"/>
            <a:ext cx="4100277" cy="2734879"/>
          </a:xfrm>
          <a:prstGeom prst="rect">
            <a:avLst/>
          </a:prstGeom>
          <a:ln w="28575">
            <a:solidFill>
              <a:schemeClr val="bg1"/>
            </a:solidFill>
          </a:ln>
          <a:effectLst>
            <a:outerShdw blurRad="292100" dist="139700" dir="2700000" algn="tl" rotWithShape="0">
              <a:srgbClr val="333333">
                <a:alpha val="65000"/>
              </a:srgbClr>
            </a:outerShdw>
          </a:effectLst>
        </p:spPr>
      </p:pic>
      <p:pic>
        <p:nvPicPr>
          <p:cNvPr id="12" name="Picture 4" descr="IDF says it reached center of Khan Younis, has sent additional division  into Gaza | The Times of Israel">
            <a:extLst>
              <a:ext uri="{FF2B5EF4-FFF2-40B4-BE49-F238E27FC236}">
                <a16:creationId xmlns:a16="http://schemas.microsoft.com/office/drawing/2014/main" id="{6A5406DB-F514-1C10-4D86-79B78D384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7841" y="476822"/>
            <a:ext cx="4104456" cy="2734879"/>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CCBA96D2-3A00-BE1A-8804-FE77F2028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3861104"/>
            <a:ext cx="4100277" cy="2305762"/>
          </a:xfrm>
          <a:prstGeom prst="rect">
            <a:avLst/>
          </a:prstGeom>
          <a:ln w="28575">
            <a:solidFill>
              <a:schemeClr val="bg1"/>
            </a:solidFill>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1CD9FBD9-7C5E-25D2-8F92-B272652E5B4E}"/>
              </a:ext>
            </a:extLst>
          </p:cNvPr>
          <p:cNvSpPr txBox="1"/>
          <p:nvPr/>
        </p:nvSpPr>
        <p:spPr>
          <a:xfrm>
            <a:off x="3512664" y="2870973"/>
            <a:ext cx="1042026" cy="307777"/>
          </a:xfrm>
          <a:prstGeom prst="rect">
            <a:avLst/>
          </a:prstGeom>
          <a:noFill/>
        </p:spPr>
        <p:txBody>
          <a:bodyPr wrap="square" rtlCol="0">
            <a:spAutoFit/>
          </a:bodyPr>
          <a:lstStyle/>
          <a:p>
            <a:r>
              <a:rPr lang="en-US" sz="1400" b="1" dirty="0">
                <a:solidFill>
                  <a:schemeClr val="bg1"/>
                </a:solidFill>
              </a:rPr>
              <a:t>Gaza</a:t>
            </a:r>
          </a:p>
        </p:txBody>
      </p:sp>
      <p:sp>
        <p:nvSpPr>
          <p:cNvPr id="9" name="CasellaDiTesto 8">
            <a:extLst>
              <a:ext uri="{FF2B5EF4-FFF2-40B4-BE49-F238E27FC236}">
                <a16:creationId xmlns:a16="http://schemas.microsoft.com/office/drawing/2014/main" id="{85685FFC-8251-8BEB-CC9B-4974460B2E85}"/>
              </a:ext>
            </a:extLst>
          </p:cNvPr>
          <p:cNvSpPr txBox="1"/>
          <p:nvPr/>
        </p:nvSpPr>
        <p:spPr>
          <a:xfrm>
            <a:off x="7361727" y="2903774"/>
            <a:ext cx="1332148" cy="307777"/>
          </a:xfrm>
          <a:prstGeom prst="rect">
            <a:avLst/>
          </a:prstGeom>
          <a:noFill/>
        </p:spPr>
        <p:txBody>
          <a:bodyPr wrap="square" rtlCol="0">
            <a:spAutoFit/>
          </a:bodyPr>
          <a:lstStyle/>
          <a:p>
            <a:r>
              <a:rPr lang="en-US" sz="1400" b="1" dirty="0">
                <a:solidFill>
                  <a:schemeClr val="bg1"/>
                </a:solidFill>
              </a:rPr>
              <a:t>Kahn Younis</a:t>
            </a:r>
          </a:p>
        </p:txBody>
      </p:sp>
      <p:sp>
        <p:nvSpPr>
          <p:cNvPr id="14" name="CasellaDiTesto 13">
            <a:extLst>
              <a:ext uri="{FF2B5EF4-FFF2-40B4-BE49-F238E27FC236}">
                <a16:creationId xmlns:a16="http://schemas.microsoft.com/office/drawing/2014/main" id="{CBC9CFC4-B375-9C46-DAEC-2E0BB8285213}"/>
              </a:ext>
            </a:extLst>
          </p:cNvPr>
          <p:cNvSpPr txBox="1"/>
          <p:nvPr/>
        </p:nvSpPr>
        <p:spPr>
          <a:xfrm>
            <a:off x="3184891" y="5821267"/>
            <a:ext cx="1332148" cy="307777"/>
          </a:xfrm>
          <a:prstGeom prst="rect">
            <a:avLst/>
          </a:prstGeom>
          <a:noFill/>
        </p:spPr>
        <p:txBody>
          <a:bodyPr wrap="square" rtlCol="0">
            <a:spAutoFit/>
          </a:bodyPr>
          <a:lstStyle/>
          <a:p>
            <a:r>
              <a:rPr lang="en-US" sz="1400" b="1" dirty="0">
                <a:solidFill>
                  <a:schemeClr val="bg1"/>
                </a:solidFill>
              </a:rPr>
              <a:t>Kahn Younis</a:t>
            </a:r>
          </a:p>
        </p:txBody>
      </p:sp>
      <p:sp>
        <p:nvSpPr>
          <p:cNvPr id="7" name="CasellaDiTesto 6">
            <a:extLst>
              <a:ext uri="{FF2B5EF4-FFF2-40B4-BE49-F238E27FC236}">
                <a16:creationId xmlns:a16="http://schemas.microsoft.com/office/drawing/2014/main" id="{F02B846E-F189-AD53-169B-D75326B7C514}"/>
              </a:ext>
            </a:extLst>
          </p:cNvPr>
          <p:cNvSpPr txBox="1"/>
          <p:nvPr/>
        </p:nvSpPr>
        <p:spPr>
          <a:xfrm>
            <a:off x="5134934" y="5824884"/>
            <a:ext cx="864096" cy="307777"/>
          </a:xfrm>
          <a:prstGeom prst="rect">
            <a:avLst/>
          </a:prstGeom>
          <a:noFill/>
        </p:spPr>
        <p:txBody>
          <a:bodyPr wrap="square" rtlCol="0">
            <a:spAutoFit/>
          </a:bodyPr>
          <a:lstStyle/>
          <a:p>
            <a:r>
              <a:rPr lang="en-US" sz="1400" b="1" dirty="0">
                <a:solidFill>
                  <a:schemeClr val="bg1"/>
                </a:solidFill>
              </a:rPr>
              <a:t>Rafah</a:t>
            </a:r>
          </a:p>
        </p:txBody>
      </p:sp>
      <p:sp>
        <p:nvSpPr>
          <p:cNvPr id="15" name="CasellaDiTesto 14">
            <a:extLst>
              <a:ext uri="{FF2B5EF4-FFF2-40B4-BE49-F238E27FC236}">
                <a16:creationId xmlns:a16="http://schemas.microsoft.com/office/drawing/2014/main" id="{A4405C80-2B08-A4C0-B702-8A12BBAAF7A8}"/>
              </a:ext>
            </a:extLst>
          </p:cNvPr>
          <p:cNvSpPr txBox="1"/>
          <p:nvPr/>
        </p:nvSpPr>
        <p:spPr>
          <a:xfrm>
            <a:off x="2855177" y="3376851"/>
            <a:ext cx="3433646" cy="369332"/>
          </a:xfrm>
          <a:prstGeom prst="rect">
            <a:avLst/>
          </a:prstGeom>
          <a:solidFill>
            <a:srgbClr val="FFFF00"/>
          </a:solidFill>
          <a:ln w="12700">
            <a:solidFill>
              <a:schemeClr val="tx1"/>
            </a:solidFill>
            <a:miter lim="800000"/>
            <a:headEnd/>
            <a:tailEnd/>
          </a:ln>
        </p:spPr>
        <p:txBody>
          <a:bodyPr wrap="square">
            <a:spAutoFit/>
          </a:bodyPr>
          <a:lstStyle>
            <a:defPPr>
              <a:defRPr lang="it-CH"/>
            </a:defPPr>
            <a:lvl1pPr>
              <a:buFontTx/>
              <a:buNone/>
              <a:defRPr sz="1800" b="1"/>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ctr"/>
            <a:r>
              <a:rPr lang="en-US" dirty="0" err="1"/>
              <a:t>Israele</a:t>
            </a:r>
            <a:r>
              <a:rPr lang="en-US" dirty="0"/>
              <a:t>: </a:t>
            </a:r>
            <a:r>
              <a:rPr lang="en-US" dirty="0" err="1"/>
              <a:t>soldati</a:t>
            </a:r>
            <a:r>
              <a:rPr lang="en-US" dirty="0"/>
              <a:t> e </a:t>
            </a:r>
            <a:r>
              <a:rPr lang="en-US" dirty="0" err="1"/>
              <a:t>carri</a:t>
            </a:r>
            <a:r>
              <a:rPr lang="en-US" dirty="0"/>
              <a:t> </a:t>
            </a:r>
            <a:r>
              <a:rPr lang="en-US" dirty="0" err="1"/>
              <a:t>armati</a:t>
            </a:r>
            <a:endParaRPr lang="en-US" dirty="0"/>
          </a:p>
        </p:txBody>
      </p:sp>
      <p:sp>
        <p:nvSpPr>
          <p:cNvPr id="16" name="Segnaposto numero diapositiva 1">
            <a:extLst>
              <a:ext uri="{FF2B5EF4-FFF2-40B4-BE49-F238E27FC236}">
                <a16:creationId xmlns:a16="http://schemas.microsoft.com/office/drawing/2014/main" id="{91145633-ADC6-0D47-42A9-585119C6016E}"/>
              </a:ext>
            </a:extLst>
          </p:cNvPr>
          <p:cNvSpPr>
            <a:spLocks noGrp="1" noChangeArrowheads="1"/>
          </p:cNvSpPr>
          <p:nvPr>
            <p:ph type="sldNum" sz="quarter" idx="12"/>
          </p:nvPr>
        </p:nvSpPr>
        <p:spPr bwMode="auto">
          <a:xfrm>
            <a:off x="7223166" y="3342547"/>
            <a:ext cx="6191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52AE0E0-7A55-40E5-94B0-940A1C584BF9}" type="slidenum">
              <a:rPr lang="fr-FR" altLang="en-US" sz="1200" b="1" smtClean="0">
                <a:latin typeface="Arial" panose="020B0604020202020204" pitchFamily="34" charset="0"/>
              </a:rPr>
              <a:pPr>
                <a:spcBef>
                  <a:spcPct val="0"/>
                </a:spcBef>
                <a:buFontTx/>
                <a:buNone/>
              </a:pPr>
              <a:t>104</a:t>
            </a:fld>
            <a:endParaRPr lang="fr-FR" altLang="en-US" sz="1200" b="1" dirty="0">
              <a:latin typeface="Arial" panose="020B0604020202020204" pitchFamily="34" charset="0"/>
            </a:endParaRPr>
          </a:p>
        </p:txBody>
      </p:sp>
    </p:spTree>
    <p:extLst>
      <p:ext uri="{BB962C8B-B14F-4D97-AF65-F5344CB8AC3E}">
        <p14:creationId xmlns:p14="http://schemas.microsoft.com/office/powerpoint/2010/main" val="20387863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4" name="Segnaposto numero diapositiva 1">
            <a:extLst>
              <a:ext uri="{FF2B5EF4-FFF2-40B4-BE49-F238E27FC236}">
                <a16:creationId xmlns:a16="http://schemas.microsoft.com/office/drawing/2014/main" id="{41D34992-C327-E210-113E-9BE1C0002E59}"/>
              </a:ext>
            </a:extLst>
          </p:cNvPr>
          <p:cNvSpPr>
            <a:spLocks noGrp="1" noChangeArrowheads="1"/>
          </p:cNvSpPr>
          <p:nvPr>
            <p:ph type="sldNum" sz="quarter" idx="12"/>
          </p:nvPr>
        </p:nvSpPr>
        <p:spPr bwMode="auto">
          <a:xfrm>
            <a:off x="8243151" y="4398061"/>
            <a:ext cx="6191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52AE0E0-7A55-40E5-94B0-940A1C584BF9}" type="slidenum">
              <a:rPr lang="fr-FR" altLang="en-US" sz="1200" b="1" smtClean="0">
                <a:latin typeface="Arial" panose="020B0604020202020204" pitchFamily="34" charset="0"/>
              </a:rPr>
              <a:pPr>
                <a:spcBef>
                  <a:spcPct val="0"/>
                </a:spcBef>
                <a:buFontTx/>
                <a:buNone/>
              </a:pPr>
              <a:t>105</a:t>
            </a:fld>
            <a:endParaRPr lang="fr-FR" altLang="en-US" sz="1200" b="1" dirty="0">
              <a:latin typeface="Arial" panose="020B0604020202020204" pitchFamily="34" charset="0"/>
            </a:endParaRPr>
          </a:p>
        </p:txBody>
      </p:sp>
      <p:pic>
        <p:nvPicPr>
          <p:cNvPr id="609285" name="Immagine 7">
            <a:extLst>
              <a:ext uri="{FF2B5EF4-FFF2-40B4-BE49-F238E27FC236}">
                <a16:creationId xmlns:a16="http://schemas.microsoft.com/office/drawing/2014/main" id="{C9B460A8-FD03-56F1-0B6E-0E2E9485F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60350"/>
            <a:ext cx="4919663"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476EE674-2D40-55DA-B69C-C34BDE7419E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BCCE50BB-A0EF-9C10-6E22-DBCD0533BAC1}"/>
              </a:ext>
            </a:extLst>
          </p:cNvPr>
          <p:cNvSpPr txBox="1"/>
          <p:nvPr/>
        </p:nvSpPr>
        <p:spPr>
          <a:xfrm>
            <a:off x="5266501" y="2704514"/>
            <a:ext cx="3602482" cy="1754326"/>
          </a:xfrm>
          <a:prstGeom prst="rect">
            <a:avLst/>
          </a:prstGeom>
          <a:solidFill>
            <a:srgbClr val="FFFF00"/>
          </a:solidFill>
          <a:ln w="12700">
            <a:solidFill>
              <a:schemeClr val="tx1"/>
            </a:solidFill>
          </a:ln>
        </p:spPr>
        <p:txBody>
          <a:bodyPr wrap="square" rtlCol="0">
            <a:spAutoFit/>
          </a:bodyPr>
          <a:lstStyle/>
          <a:p>
            <a:pPr algn="ctr"/>
            <a:r>
              <a:rPr lang="en-US" b="1" dirty="0"/>
              <a:t>13 </a:t>
            </a:r>
            <a:r>
              <a:rPr lang="en-US" b="1" dirty="0" err="1"/>
              <a:t>ottobre</a:t>
            </a:r>
            <a:r>
              <a:rPr lang="en-US" b="1" dirty="0"/>
              <a:t> 2023 </a:t>
            </a:r>
            <a:r>
              <a:rPr lang="en-US" b="1" dirty="0" err="1"/>
              <a:t>Israele</a:t>
            </a:r>
            <a:r>
              <a:rPr lang="en-US" b="1" dirty="0"/>
              <a:t> </a:t>
            </a:r>
            <a:r>
              <a:rPr lang="en-US" b="1" dirty="0" err="1"/>
              <a:t>ordina</a:t>
            </a:r>
            <a:r>
              <a:rPr lang="en-US" b="1" dirty="0"/>
              <a:t> </a:t>
            </a:r>
            <a:r>
              <a:rPr lang="en-US" b="1" dirty="0" err="1"/>
              <a:t>l’evacuazione</a:t>
            </a:r>
            <a:r>
              <a:rPr lang="en-US" b="1" dirty="0"/>
              <a:t> </a:t>
            </a:r>
            <a:r>
              <a:rPr lang="en-US" b="1" dirty="0" err="1"/>
              <a:t>della</a:t>
            </a:r>
            <a:r>
              <a:rPr lang="en-US" b="1" dirty="0"/>
              <a:t> </a:t>
            </a:r>
            <a:r>
              <a:rPr lang="en-US" b="1" dirty="0" err="1"/>
              <a:t>parte</a:t>
            </a:r>
            <a:r>
              <a:rPr lang="en-US" b="1" dirty="0"/>
              <a:t> Nord </a:t>
            </a:r>
            <a:r>
              <a:rPr lang="en-US" b="1" dirty="0" err="1"/>
              <a:t>della</a:t>
            </a:r>
            <a:r>
              <a:rPr lang="en-US" b="1" dirty="0"/>
              <a:t> </a:t>
            </a:r>
            <a:r>
              <a:rPr lang="en-US" b="1" dirty="0" err="1"/>
              <a:t>Striscia</a:t>
            </a:r>
            <a:r>
              <a:rPr lang="en-US" b="1" dirty="0"/>
              <a:t> di Gaza:                    1,2 </a:t>
            </a:r>
            <a:r>
              <a:rPr lang="en-US" b="1" dirty="0" err="1"/>
              <a:t>milioni</a:t>
            </a:r>
            <a:r>
              <a:rPr lang="en-US" b="1" dirty="0"/>
              <a:t> di </a:t>
            </a:r>
            <a:r>
              <a:rPr lang="en-US" b="1" dirty="0" err="1"/>
              <a:t>persone</a:t>
            </a:r>
            <a:r>
              <a:rPr lang="en-US" b="1" dirty="0"/>
              <a:t> </a:t>
            </a:r>
            <a:r>
              <a:rPr lang="en-US" b="1" dirty="0" err="1"/>
              <a:t>hanno</a:t>
            </a:r>
            <a:r>
              <a:rPr lang="en-US" b="1" dirty="0"/>
              <a:t> tempo 24 ore per </a:t>
            </a:r>
            <a:r>
              <a:rPr lang="en-US" b="1" dirty="0" err="1"/>
              <a:t>trasferirsi</a:t>
            </a:r>
            <a:r>
              <a:rPr lang="en-US" b="1" dirty="0"/>
              <a:t> a Sud </a:t>
            </a:r>
          </a:p>
        </p:txBody>
      </p:sp>
      <p:pic>
        <p:nvPicPr>
          <p:cNvPr id="4098" name="Picture 2" descr="Leave or face death': Fleeing Palestinians speak out after Israel calls for  northern Gaza evacuation - ABC News">
            <a:extLst>
              <a:ext uri="{FF2B5EF4-FFF2-40B4-BE49-F238E27FC236}">
                <a16:creationId xmlns:a16="http://schemas.microsoft.com/office/drawing/2014/main" id="{41D632BE-2908-3515-734D-671CE331A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4813" y="274246"/>
            <a:ext cx="3564170" cy="2189242"/>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5" name="Freccia in giù 4">
            <a:extLst>
              <a:ext uri="{FF2B5EF4-FFF2-40B4-BE49-F238E27FC236}">
                <a16:creationId xmlns:a16="http://schemas.microsoft.com/office/drawing/2014/main" id="{FB9574AB-6F35-6FD4-6FAF-5B3015876E89}"/>
              </a:ext>
            </a:extLst>
          </p:cNvPr>
          <p:cNvSpPr/>
          <p:nvPr/>
        </p:nvSpPr>
        <p:spPr>
          <a:xfrm rot="2542731">
            <a:off x="2512562" y="2378658"/>
            <a:ext cx="408889" cy="1017207"/>
          </a:xfrm>
          <a:prstGeom prst="downArrow">
            <a:avLst>
              <a:gd name="adj1" fmla="val 34514"/>
              <a:gd name="adj2" fmla="val 50000"/>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Gaza residents, under the threat of a ground invasion, desperately seek  safety but their options are dire">
            <a:extLst>
              <a:ext uri="{FF2B5EF4-FFF2-40B4-BE49-F238E27FC236}">
                <a16:creationId xmlns:a16="http://schemas.microsoft.com/office/drawing/2014/main" id="{DC2D0DFD-92DC-878E-5B62-9A99F92246BB}"/>
              </a:ext>
            </a:extLst>
          </p:cNvPr>
          <p:cNvPicPr>
            <a:picLocks noChangeAspect="1" noChangeArrowheads="1"/>
          </p:cNvPicPr>
          <p:nvPr/>
        </p:nvPicPr>
        <p:blipFill>
          <a:blip r:embed="rId5"/>
          <a:srcRect/>
          <a:stretch>
            <a:fillRect/>
          </a:stretch>
        </p:blipFill>
        <p:spPr bwMode="auto">
          <a:xfrm>
            <a:off x="5266501" y="4798264"/>
            <a:ext cx="3602482" cy="1799021"/>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lestinians displaced from Gaza’s north being sheltered in schools run by the United Nations Relief and Works Agency in the southern Gazan city of Khan Younis.">
            <a:extLst>
              <a:ext uri="{FF2B5EF4-FFF2-40B4-BE49-F238E27FC236}">
                <a16:creationId xmlns:a16="http://schemas.microsoft.com/office/drawing/2014/main" id="{2968ACF6-8911-ED2E-FAC8-49C93D388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99" y="3068960"/>
            <a:ext cx="4125816" cy="2750544"/>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Palestinian citizens fill jugs and cans at a water station in Khan Younis, south of Gaza City, on Saturday. Gaza Strip residents are struggling with water and electricity outages due to the war between Israel and Hamas.">
            <a:extLst>
              <a:ext uri="{FF2B5EF4-FFF2-40B4-BE49-F238E27FC236}">
                <a16:creationId xmlns:a16="http://schemas.microsoft.com/office/drawing/2014/main" id="{D50AA5D9-7005-18C6-A7D2-5BE5BFE23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196" y="332656"/>
            <a:ext cx="4410717" cy="252028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descr="With humanitarian aid blocked at Egyptian border, Gaza draws closer to  total collapse">
            <a:extLst>
              <a:ext uri="{FF2B5EF4-FFF2-40B4-BE49-F238E27FC236}">
                <a16:creationId xmlns:a16="http://schemas.microsoft.com/office/drawing/2014/main" id="{DF6DB5A5-41E8-A399-ECE8-8DA06C141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068960"/>
            <a:ext cx="4123101" cy="2750543"/>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6BC7EC9F-B888-B95E-2B4C-9663CAF12FDC}"/>
              </a:ext>
            </a:extLst>
          </p:cNvPr>
          <p:cNvSpPr txBox="1"/>
          <p:nvPr/>
        </p:nvSpPr>
        <p:spPr>
          <a:xfrm>
            <a:off x="1334355" y="5949280"/>
            <a:ext cx="6480720" cy="646331"/>
          </a:xfrm>
          <a:prstGeom prst="rect">
            <a:avLst/>
          </a:prstGeom>
          <a:solidFill>
            <a:srgbClr val="FFFF00"/>
          </a:solidFill>
          <a:ln w="12700">
            <a:solidFill>
              <a:schemeClr val="tx1"/>
            </a:solidFill>
          </a:ln>
        </p:spPr>
        <p:txBody>
          <a:bodyPr wrap="square" rtlCol="0">
            <a:spAutoFit/>
          </a:bodyPr>
          <a:lstStyle/>
          <a:p>
            <a:pPr algn="ctr"/>
            <a:r>
              <a:rPr lang="en-US" b="1" dirty="0"/>
              <a:t>Il Sud </a:t>
            </a:r>
            <a:r>
              <a:rPr lang="en-US" b="1" dirty="0" err="1"/>
              <a:t>della</a:t>
            </a:r>
            <a:r>
              <a:rPr lang="en-US" b="1" dirty="0"/>
              <a:t> </a:t>
            </a:r>
            <a:r>
              <a:rPr lang="en-US" b="1" dirty="0" err="1"/>
              <a:t>Striscia</a:t>
            </a:r>
            <a:r>
              <a:rPr lang="en-US" b="1" dirty="0"/>
              <a:t> di Gaza è </a:t>
            </a:r>
            <a:r>
              <a:rPr lang="en-US" b="1" dirty="0" err="1"/>
              <a:t>sovraffollato</a:t>
            </a:r>
            <a:r>
              <a:rPr lang="en-US" b="1" dirty="0"/>
              <a:t>. </a:t>
            </a:r>
            <a:r>
              <a:rPr lang="en-US" b="1" dirty="0" err="1"/>
              <a:t>Manca</a:t>
            </a:r>
            <a:r>
              <a:rPr lang="en-US" b="1" dirty="0"/>
              <a:t> </a:t>
            </a:r>
            <a:r>
              <a:rPr lang="en-US" b="1" dirty="0" err="1"/>
              <a:t>tutto</a:t>
            </a:r>
            <a:r>
              <a:rPr lang="en-US" b="1" dirty="0"/>
              <a:t>.                      Si </a:t>
            </a:r>
            <a:r>
              <a:rPr lang="en-US" b="1" dirty="0" err="1"/>
              <a:t>prospetta</a:t>
            </a:r>
            <a:r>
              <a:rPr lang="en-US" b="1" dirty="0"/>
              <a:t> </a:t>
            </a:r>
            <a:r>
              <a:rPr lang="en-US" b="1" dirty="0" err="1"/>
              <a:t>una</a:t>
            </a:r>
            <a:r>
              <a:rPr lang="en-US" b="1" dirty="0"/>
              <a:t> </a:t>
            </a:r>
            <a:r>
              <a:rPr lang="en-US" b="1" dirty="0" err="1"/>
              <a:t>tragedia</a:t>
            </a:r>
            <a:r>
              <a:rPr lang="en-US" b="1" dirty="0"/>
              <a:t> </a:t>
            </a:r>
            <a:r>
              <a:rPr lang="en-US" b="1" dirty="0" err="1"/>
              <a:t>umanitaria</a:t>
            </a:r>
            <a:endParaRPr lang="en-US" b="1" dirty="0"/>
          </a:p>
        </p:txBody>
      </p:sp>
      <p:pic>
        <p:nvPicPr>
          <p:cNvPr id="1032" name="Picture 8" descr="Palestinians flee their homes towards southern Gaza after Israeli order |  Israel-Palestine conflict News | Al Jazeera">
            <a:extLst>
              <a:ext uri="{FF2B5EF4-FFF2-40B4-BE49-F238E27FC236}">
                <a16:creationId xmlns:a16="http://schemas.microsoft.com/office/drawing/2014/main" id="{3380A92F-18EB-011E-5E63-965CF65BC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95" y="327327"/>
            <a:ext cx="3780421" cy="252028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2" name="Segnaposto numero diapositiva 1">
            <a:extLst>
              <a:ext uri="{FF2B5EF4-FFF2-40B4-BE49-F238E27FC236}">
                <a16:creationId xmlns:a16="http://schemas.microsoft.com/office/drawing/2014/main" id="{A01388A5-72C4-CF48-20A4-61F76A802317}"/>
              </a:ext>
            </a:extLst>
          </p:cNvPr>
          <p:cNvSpPr>
            <a:spLocks noGrp="1" noChangeArrowheads="1"/>
          </p:cNvSpPr>
          <p:nvPr>
            <p:ph type="sldNum" sz="quarter" idx="12"/>
          </p:nvPr>
        </p:nvSpPr>
        <p:spPr bwMode="auto">
          <a:xfrm>
            <a:off x="7956376" y="6089882"/>
            <a:ext cx="674174"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15C7BD9-E522-4EAF-8F9A-05C04E788282}" type="slidenum">
              <a:rPr lang="fr-FR" altLang="en-US" sz="1200" b="1" smtClean="0">
                <a:latin typeface="Arial" panose="020B0604020202020204" pitchFamily="34" charset="0"/>
              </a:rPr>
              <a:pPr>
                <a:spcBef>
                  <a:spcPct val="0"/>
                </a:spcBef>
                <a:buFontTx/>
                <a:buNone/>
              </a:pPr>
              <a:t>106</a:t>
            </a:fld>
            <a:endParaRPr lang="fr-FR" altLang="en-US" sz="1200" b="1" dirty="0">
              <a:latin typeface="Arial" panose="020B0604020202020204" pitchFamily="34" charset="0"/>
            </a:endParaRPr>
          </a:p>
        </p:txBody>
      </p:sp>
      <p:sp>
        <p:nvSpPr>
          <p:cNvPr id="4" name="Rettangolo 3">
            <a:extLst>
              <a:ext uri="{FF2B5EF4-FFF2-40B4-BE49-F238E27FC236}">
                <a16:creationId xmlns:a16="http://schemas.microsoft.com/office/drawing/2014/main" id="{C9616806-33ED-C321-9C97-ECB1D4073A3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090881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Segnaposto numero diapositiva 1">
            <a:extLst>
              <a:ext uri="{FF2B5EF4-FFF2-40B4-BE49-F238E27FC236}">
                <a16:creationId xmlns:a16="http://schemas.microsoft.com/office/drawing/2014/main" id="{1DBD6225-9943-B54C-721A-8AB671E41EED}"/>
              </a:ext>
            </a:extLst>
          </p:cNvPr>
          <p:cNvSpPr>
            <a:spLocks noGrp="1" noChangeArrowheads="1"/>
          </p:cNvSpPr>
          <p:nvPr>
            <p:ph type="sldNum" sz="quarter" idx="12"/>
          </p:nvPr>
        </p:nvSpPr>
        <p:spPr bwMode="auto">
          <a:xfrm>
            <a:off x="8123238" y="6007100"/>
            <a:ext cx="693737" cy="33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82F092F-2746-43EE-A8F5-3BE1B7B5EE3D}" type="slidenum">
              <a:rPr lang="fr-FR" altLang="en-US" sz="1200" b="1" smtClean="0">
                <a:latin typeface="Arial" panose="020B0604020202020204" pitchFamily="34" charset="0"/>
              </a:rPr>
              <a:pPr>
                <a:spcBef>
                  <a:spcPct val="0"/>
                </a:spcBef>
                <a:buFontTx/>
                <a:buNone/>
              </a:pPr>
              <a:t>107</a:t>
            </a:fld>
            <a:endParaRPr lang="fr-FR" altLang="en-US" sz="1200" b="1">
              <a:latin typeface="Arial" panose="020B0604020202020204" pitchFamily="34" charset="0"/>
            </a:endParaRPr>
          </a:p>
        </p:txBody>
      </p:sp>
      <p:pic>
        <p:nvPicPr>
          <p:cNvPr id="654339" name="Picture 2" descr="Potrebbe essere un'immagine raffigurante folla">
            <a:extLst>
              <a:ext uri="{FF2B5EF4-FFF2-40B4-BE49-F238E27FC236}">
                <a16:creationId xmlns:a16="http://schemas.microsoft.com/office/drawing/2014/main" id="{35EB82B5-7151-A6FD-9D94-B10413C8D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476250"/>
            <a:ext cx="9144000" cy="5143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5B6F40BE-4039-1E59-16DD-516010382F1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4341" name="CasellaDiTesto 3">
            <a:extLst>
              <a:ext uri="{FF2B5EF4-FFF2-40B4-BE49-F238E27FC236}">
                <a16:creationId xmlns:a16="http://schemas.microsoft.com/office/drawing/2014/main" id="{E4739B7B-B74B-6193-2BB9-143F8F7390BE}"/>
              </a:ext>
            </a:extLst>
          </p:cNvPr>
          <p:cNvSpPr txBox="1">
            <a:spLocks noChangeArrowheads="1"/>
          </p:cNvSpPr>
          <p:nvPr/>
        </p:nvSpPr>
        <p:spPr bwMode="auto">
          <a:xfrm>
            <a:off x="323850" y="5986463"/>
            <a:ext cx="7920038" cy="369887"/>
          </a:xfrm>
          <a:prstGeom prst="rect">
            <a:avLst/>
          </a:prstGeom>
          <a:solidFill>
            <a:srgbClr val="FFFF00"/>
          </a:solidFill>
          <a:ln w="1270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Arial" panose="020B0604020202020204" pitchFamily="34" charset="0"/>
              </a:rPr>
              <a:t>Gaza 2023 - Jabalya neighborhood was destroyed with 6  1-ton  bombs</a:t>
            </a:r>
          </a:p>
        </p:txBody>
      </p:sp>
      <p:pic>
        <p:nvPicPr>
          <p:cNvPr id="654342" name="Immagine 1">
            <a:extLst>
              <a:ext uri="{FF2B5EF4-FFF2-40B4-BE49-F238E27FC236}">
                <a16:creationId xmlns:a16="http://schemas.microsoft.com/office/drawing/2014/main" id="{729B33EC-5795-3DF6-8916-6509B92BD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466725"/>
            <a:ext cx="91376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Segnaposto numero diapositiva 1">
            <a:extLst>
              <a:ext uri="{FF2B5EF4-FFF2-40B4-BE49-F238E27FC236}">
                <a16:creationId xmlns:a16="http://schemas.microsoft.com/office/drawing/2014/main" id="{F2FB8C8F-560A-FBA2-6D2B-9233EBC6BED6}"/>
              </a:ext>
            </a:extLst>
          </p:cNvPr>
          <p:cNvSpPr>
            <a:spLocks noGrp="1" noChangeArrowheads="1"/>
          </p:cNvSpPr>
          <p:nvPr>
            <p:ph type="sldNum" sz="quarter" idx="12"/>
          </p:nvPr>
        </p:nvSpPr>
        <p:spPr bwMode="auto">
          <a:xfrm>
            <a:off x="7308850" y="6267450"/>
            <a:ext cx="981075" cy="36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A905949-EA77-4255-BB77-F192199EB947}" type="slidenum">
              <a:rPr lang="fr-FR" altLang="en-US" sz="1200" b="1" smtClean="0">
                <a:latin typeface="Arial" panose="020B0604020202020204" pitchFamily="34" charset="0"/>
              </a:rPr>
              <a:pPr>
                <a:spcBef>
                  <a:spcPct val="0"/>
                </a:spcBef>
                <a:buFontTx/>
                <a:buNone/>
              </a:pPr>
              <a:t>108</a:t>
            </a:fld>
            <a:endParaRPr lang="fr-FR" altLang="en-US" sz="1200" b="1">
              <a:latin typeface="Arial" panose="020B0604020202020204" pitchFamily="34" charset="0"/>
            </a:endParaRPr>
          </a:p>
        </p:txBody>
      </p:sp>
      <p:pic>
        <p:nvPicPr>
          <p:cNvPr id="656387" name="Picture 2" descr="Potrebbe essere un'immagine raffigurante folla">
            <a:extLst>
              <a:ext uri="{FF2B5EF4-FFF2-40B4-BE49-F238E27FC236}">
                <a16:creationId xmlns:a16="http://schemas.microsoft.com/office/drawing/2014/main" id="{3E2235B7-DB50-3C32-1734-F23FBC56E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49AFDCB4-6E7F-5D8D-C5B4-07DC0ECC18B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6389" name="CasellaDiTesto 4">
            <a:extLst>
              <a:ext uri="{FF2B5EF4-FFF2-40B4-BE49-F238E27FC236}">
                <a16:creationId xmlns:a16="http://schemas.microsoft.com/office/drawing/2014/main" id="{7EAFE764-9301-298E-2FD5-20A40C15CA33}"/>
              </a:ext>
            </a:extLst>
          </p:cNvPr>
          <p:cNvSpPr txBox="1">
            <a:spLocks noChangeArrowheads="1"/>
          </p:cNvSpPr>
          <p:nvPr/>
        </p:nvSpPr>
        <p:spPr bwMode="auto">
          <a:xfrm>
            <a:off x="2897188" y="6219825"/>
            <a:ext cx="3349625" cy="369888"/>
          </a:xfrm>
          <a:prstGeom prst="rect">
            <a:avLst/>
          </a:prstGeom>
          <a:solidFill>
            <a:srgbClr val="FFFF00"/>
          </a:solidFill>
          <a:ln w="1270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Arial" panose="020B0604020202020204" pitchFamily="34" charset="0"/>
              </a:rPr>
              <a:t>The search for survivors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Segnaposto numero diapositiva 1">
            <a:extLst>
              <a:ext uri="{FF2B5EF4-FFF2-40B4-BE49-F238E27FC236}">
                <a16:creationId xmlns:a16="http://schemas.microsoft.com/office/drawing/2014/main" id="{AAC2C0FA-66D6-F7A1-746C-85643664D891}"/>
              </a:ext>
            </a:extLst>
          </p:cNvPr>
          <p:cNvSpPr>
            <a:spLocks noGrp="1" noChangeArrowheads="1"/>
          </p:cNvSpPr>
          <p:nvPr>
            <p:ph type="sldNum" sz="quarter" idx="12"/>
          </p:nvPr>
        </p:nvSpPr>
        <p:spPr bwMode="auto">
          <a:xfrm>
            <a:off x="7130322" y="5429250"/>
            <a:ext cx="549275" cy="327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fld id="{E64C6C7A-967A-4E29-A01D-5DCC6A846021}" type="slidenum">
              <a:rPr lang="fr-FR" altLang="en-US" sz="1400" b="1" smtClean="0">
                <a:latin typeface="Arial" panose="020B0604020202020204" pitchFamily="34" charset="0"/>
              </a:rPr>
              <a:pPr algn="ctr">
                <a:spcBef>
                  <a:spcPct val="0"/>
                </a:spcBef>
                <a:buFontTx/>
                <a:buNone/>
              </a:pPr>
              <a:t>109</a:t>
            </a:fld>
            <a:endParaRPr lang="fr-FR" altLang="en-US" sz="1400" b="1" dirty="0">
              <a:latin typeface="Arial" panose="020B0604020202020204" pitchFamily="34" charset="0"/>
            </a:endParaRPr>
          </a:p>
        </p:txBody>
      </p:sp>
      <p:pic>
        <p:nvPicPr>
          <p:cNvPr id="879618" name="Picture 2" descr="100 days of war in Gaza: More than 23,000 dead and a society in ruins |  Middle East Eye">
            <a:extLst>
              <a:ext uri="{FF2B5EF4-FFF2-40B4-BE49-F238E27FC236}">
                <a16:creationId xmlns:a16="http://schemas.microsoft.com/office/drawing/2014/main" id="{7634FC4E-0303-7A91-3D8F-EDB11680A8D5}"/>
              </a:ext>
            </a:extLst>
          </p:cNvPr>
          <p:cNvPicPr>
            <a:picLocks noChangeAspect="1" noChangeArrowheads="1"/>
          </p:cNvPicPr>
          <p:nvPr/>
        </p:nvPicPr>
        <p:blipFill rotWithShape="1">
          <a:blip r:embed="rId3"/>
          <a:srcRect l="50000"/>
          <a:stretch/>
        </p:blipFill>
        <p:spPr bwMode="auto">
          <a:xfrm>
            <a:off x="320675" y="492125"/>
            <a:ext cx="4110038" cy="4624388"/>
          </a:xfrm>
          <a:prstGeom prst="rect">
            <a:avLst/>
          </a:prstGeom>
          <a:ln w="28575">
            <a:solidFill>
              <a:schemeClr val="bg1"/>
            </a:solidFill>
          </a:ln>
          <a:effectLst>
            <a:outerShdw blurRad="292100" dist="139700" dir="2700000" algn="tl" rotWithShape="0">
              <a:srgbClr val="333333">
                <a:alpha val="65000"/>
              </a:srgbClr>
            </a:outerShdw>
          </a:effectLst>
        </p:spPr>
      </p:pic>
      <p:pic>
        <p:nvPicPr>
          <p:cNvPr id="879620" name="Picture 4" descr="100 days of war in Gaza: More than 23,000 dead and a society in ruins |  Middle East Eye">
            <a:extLst>
              <a:ext uri="{FF2B5EF4-FFF2-40B4-BE49-F238E27FC236}">
                <a16:creationId xmlns:a16="http://schemas.microsoft.com/office/drawing/2014/main" id="{E34FBCF6-1C08-A984-8930-F8869AC664FB}"/>
              </a:ext>
            </a:extLst>
          </p:cNvPr>
          <p:cNvPicPr>
            <a:picLocks noChangeAspect="1" noChangeArrowheads="1"/>
          </p:cNvPicPr>
          <p:nvPr/>
        </p:nvPicPr>
        <p:blipFill rotWithShape="1">
          <a:blip r:embed="rId3"/>
          <a:srcRect r="50000"/>
          <a:stretch/>
        </p:blipFill>
        <p:spPr bwMode="auto">
          <a:xfrm>
            <a:off x="4716463" y="476250"/>
            <a:ext cx="4124325" cy="4640263"/>
          </a:xfrm>
          <a:prstGeom prst="rect">
            <a:avLst/>
          </a:prstGeom>
          <a:ln w="28575">
            <a:solidFill>
              <a:schemeClr val="bg1"/>
            </a:solidFill>
          </a:ln>
          <a:effectLst>
            <a:outerShdw blurRad="292100" dist="139700" dir="2700000" algn="tl" rotWithShape="0">
              <a:srgbClr val="333333">
                <a:alpha val="65000"/>
              </a:srgbClr>
            </a:outerShdw>
          </a:effectLst>
        </p:spPr>
      </p:pic>
      <p:sp>
        <p:nvSpPr>
          <p:cNvPr id="660485" name="CasellaDiTesto 2">
            <a:extLst>
              <a:ext uri="{FF2B5EF4-FFF2-40B4-BE49-F238E27FC236}">
                <a16:creationId xmlns:a16="http://schemas.microsoft.com/office/drawing/2014/main" id="{E81CC7E2-F5D5-47D0-F590-0A27BBF48CCF}"/>
              </a:ext>
            </a:extLst>
          </p:cNvPr>
          <p:cNvSpPr txBox="1">
            <a:spLocks noChangeArrowheads="1"/>
          </p:cNvSpPr>
          <p:nvPr/>
        </p:nvSpPr>
        <p:spPr bwMode="auto">
          <a:xfrm>
            <a:off x="1954212" y="5408097"/>
            <a:ext cx="4824413" cy="369332"/>
          </a:xfrm>
          <a:prstGeom prst="rect">
            <a:avLst/>
          </a:prstGeom>
          <a:solidFill>
            <a:srgbClr val="FFFF00"/>
          </a:solidFill>
          <a:ln w="1270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a:latin typeface="Arial" panose="020B0604020202020204" pitchFamily="34" charset="0"/>
              </a:rPr>
              <a:t>2024 – Una </a:t>
            </a:r>
            <a:r>
              <a:rPr lang="en-US" altLang="en-US" sz="1800" b="1" dirty="0" err="1">
                <a:latin typeface="Arial" panose="020B0604020202020204" pitchFamily="34" charset="0"/>
              </a:rPr>
              <a:t>moschea</a:t>
            </a:r>
            <a:r>
              <a:rPr lang="en-US" altLang="en-US" sz="1800" b="1" dirty="0">
                <a:latin typeface="Arial" panose="020B0604020202020204" pitchFamily="34" charset="0"/>
              </a:rPr>
              <a:t> di Gaza </a:t>
            </a:r>
            <a:r>
              <a:rPr lang="en-US" altLang="en-US" sz="1800" b="1" dirty="0" err="1">
                <a:latin typeface="Arial" panose="020B0604020202020204" pitchFamily="34" charset="0"/>
              </a:rPr>
              <a:t>bombardata</a:t>
            </a:r>
            <a:endParaRPr lang="en-US" altLang="en-US" sz="1800" b="1" dirty="0">
              <a:latin typeface="Arial" panose="020B0604020202020204" pitchFamily="34" charset="0"/>
            </a:endParaRPr>
          </a:p>
        </p:txBody>
      </p:sp>
      <p:sp>
        <p:nvSpPr>
          <p:cNvPr id="2" name="Rettangolo 1">
            <a:extLst>
              <a:ext uri="{FF2B5EF4-FFF2-40B4-BE49-F238E27FC236}">
                <a16:creationId xmlns:a16="http://schemas.microsoft.com/office/drawing/2014/main" id="{FE3DFBD1-90E6-A052-FDFF-B838C72C18E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4">
            <a:extLst>
              <a:ext uri="{FF2B5EF4-FFF2-40B4-BE49-F238E27FC236}">
                <a16:creationId xmlns:a16="http://schemas.microsoft.com/office/drawing/2014/main" id="{EB3879B9-CBC6-FBAE-CA36-CB8878863C7A}"/>
              </a:ext>
            </a:extLst>
          </p:cNvPr>
          <p:cNvSpPr>
            <a:spLocks noGrp="1"/>
          </p:cNvSpPr>
          <p:nvPr>
            <p:ph type="sldNum" sz="quarter" idx="12"/>
          </p:nvPr>
        </p:nvSpPr>
        <p:spPr>
          <a:xfrm>
            <a:off x="8299450" y="3295650"/>
            <a:ext cx="631825" cy="40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EDE93B-3354-4C96-8698-E8C2A254182E}" type="slidenum">
              <a:rPr lang="it-IT" altLang="it-CH" sz="1400" b="1" smtClean="0">
                <a:solidFill>
                  <a:srgbClr val="FFFFFF"/>
                </a:solidFill>
              </a:rPr>
              <a:pPr>
                <a:spcBef>
                  <a:spcPct val="0"/>
                </a:spcBef>
                <a:buFontTx/>
                <a:buNone/>
              </a:pPr>
              <a:t>11</a:t>
            </a:fld>
            <a:endParaRPr lang="it-IT" altLang="it-CH" sz="1400" b="1">
              <a:solidFill>
                <a:srgbClr val="FFFFFF"/>
              </a:solidFill>
            </a:endParaRPr>
          </a:p>
        </p:txBody>
      </p:sp>
      <p:pic>
        <p:nvPicPr>
          <p:cNvPr id="109575" name="Picture 7" descr="EMBLEMA ebrei">
            <a:extLst>
              <a:ext uri="{FF2B5EF4-FFF2-40B4-BE49-F238E27FC236}">
                <a16:creationId xmlns:a16="http://schemas.microsoft.com/office/drawing/2014/main" id="{2DF3EEE1-A1AE-C82F-677D-60EC1BEE43DB}"/>
              </a:ext>
            </a:extLst>
          </p:cNvPr>
          <p:cNvPicPr>
            <a:picLocks noGrp="1" noChangeAspect="1" noChangeArrowheads="1"/>
          </p:cNvPicPr>
          <p:nvPr>
            <p:ph sz="quarter" idx="4294967295"/>
          </p:nvPr>
        </p:nvPicPr>
        <p:blipFill>
          <a:blip r:embed="rId3"/>
          <a:srcRect/>
          <a:stretch>
            <a:fillRect/>
          </a:stretch>
        </p:blipFill>
        <p:spPr>
          <a:xfrm>
            <a:off x="5453769" y="554582"/>
            <a:ext cx="1984375" cy="2498725"/>
          </a:xfrm>
          <a:effectLst>
            <a:outerShdw blurRad="292100" dist="139700" dir="2700000" algn="tl" rotWithShape="0">
              <a:srgbClr val="333333">
                <a:alpha val="65000"/>
              </a:srgbClr>
            </a:outerShdw>
          </a:effectLst>
        </p:spPr>
      </p:pic>
      <p:sp>
        <p:nvSpPr>
          <p:cNvPr id="126991" name="Text Box 2">
            <a:extLst>
              <a:ext uri="{FF2B5EF4-FFF2-40B4-BE49-F238E27FC236}">
                <a16:creationId xmlns:a16="http://schemas.microsoft.com/office/drawing/2014/main" id="{D9A0F5B8-C592-D810-564B-84D5DE09823E}"/>
              </a:ext>
            </a:extLst>
          </p:cNvPr>
          <p:cNvSpPr txBox="1">
            <a:spLocks noChangeArrowheads="1"/>
          </p:cNvSpPr>
          <p:nvPr/>
        </p:nvSpPr>
        <p:spPr bwMode="auto">
          <a:xfrm>
            <a:off x="1145207" y="5360679"/>
            <a:ext cx="3447257" cy="1077218"/>
          </a:xfrm>
          <a:prstGeom prst="rect">
            <a:avLst/>
          </a:prstGeom>
          <a:solidFill>
            <a:srgbClr val="FFFF00"/>
          </a:solidFill>
          <a:ln w="28575">
            <a:solidFill>
              <a:schemeClr val="tx1"/>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defRPr/>
            </a:pPr>
            <a:r>
              <a:rPr lang="fr-CH" altLang="it-CH" sz="2600" b="1" dirty="0">
                <a:solidFill>
                  <a:schemeClr val="accent4">
                    <a:lumMod val="10000"/>
                  </a:schemeClr>
                </a:solidFill>
              </a:rPr>
              <a:t>1897</a:t>
            </a:r>
          </a:p>
          <a:p>
            <a:pPr algn="ctr" eaLnBrk="1" hangingPunct="1">
              <a:spcBef>
                <a:spcPts val="0"/>
              </a:spcBef>
              <a:buFontTx/>
              <a:buNone/>
              <a:defRPr/>
            </a:pPr>
            <a:endParaRPr lang="fr-CH" altLang="it-CH" sz="200" b="1" dirty="0">
              <a:solidFill>
                <a:srgbClr val="FFFFFF"/>
              </a:solidFill>
            </a:endParaRPr>
          </a:p>
          <a:p>
            <a:pPr algn="ctr" eaLnBrk="1" hangingPunct="1">
              <a:spcBef>
                <a:spcPts val="0"/>
              </a:spcBef>
              <a:buFontTx/>
              <a:buNone/>
              <a:defRPr/>
            </a:pPr>
            <a:r>
              <a:rPr lang="fr-CH" altLang="it-CH" sz="1800" b="1" dirty="0" err="1">
                <a:solidFill>
                  <a:schemeClr val="accent4">
                    <a:lumMod val="10000"/>
                  </a:schemeClr>
                </a:solidFill>
              </a:rPr>
              <a:t>Basilea</a:t>
            </a:r>
            <a:r>
              <a:rPr lang="fr-CH" altLang="it-CH" sz="1800" b="1" dirty="0">
                <a:solidFill>
                  <a:schemeClr val="accent4">
                    <a:lumMod val="10000"/>
                  </a:schemeClr>
                </a:solidFill>
              </a:rPr>
              <a:t>: il primo </a:t>
            </a:r>
            <a:r>
              <a:rPr lang="fr-CH" altLang="it-CH" sz="1800" b="1" dirty="0" err="1">
                <a:solidFill>
                  <a:schemeClr val="accent4">
                    <a:lumMod val="10000"/>
                  </a:schemeClr>
                </a:solidFill>
              </a:rPr>
              <a:t>congresso</a:t>
            </a:r>
            <a:r>
              <a:rPr lang="fr-CH" altLang="it-CH" sz="1800" b="1" dirty="0">
                <a:solidFill>
                  <a:schemeClr val="accent4">
                    <a:lumMod val="10000"/>
                  </a:schemeClr>
                </a:solidFill>
              </a:rPr>
              <a:t> </a:t>
            </a:r>
            <a:r>
              <a:rPr lang="fr-CH" altLang="it-CH" sz="1800" b="1" dirty="0" err="1">
                <a:solidFill>
                  <a:schemeClr val="accent4">
                    <a:lumMod val="10000"/>
                  </a:schemeClr>
                </a:solidFill>
              </a:rPr>
              <a:t>sionista</a:t>
            </a:r>
            <a:r>
              <a:rPr lang="fr-CH" altLang="it-CH" sz="1800" b="1" dirty="0">
                <a:solidFill>
                  <a:schemeClr val="accent4">
                    <a:lumMod val="10000"/>
                  </a:schemeClr>
                </a:solidFill>
              </a:rPr>
              <a:t>. </a:t>
            </a:r>
            <a:endParaRPr lang="it-IT" altLang="it-CH" sz="1800" b="1" dirty="0">
              <a:solidFill>
                <a:schemeClr val="accent4">
                  <a:lumMod val="10000"/>
                </a:schemeClr>
              </a:solidFill>
            </a:endParaRPr>
          </a:p>
        </p:txBody>
      </p:sp>
      <p:sp>
        <p:nvSpPr>
          <p:cNvPr id="2" name="Rettangolo 1">
            <a:extLst>
              <a:ext uri="{FF2B5EF4-FFF2-40B4-BE49-F238E27FC236}">
                <a16:creationId xmlns:a16="http://schemas.microsoft.com/office/drawing/2014/main" id="{38741CFE-31C8-B6E6-8BA4-496EE94A5972}"/>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557" name="Rectangle 14">
            <a:extLst>
              <a:ext uri="{FF2B5EF4-FFF2-40B4-BE49-F238E27FC236}">
                <a16:creationId xmlns:a16="http://schemas.microsoft.com/office/drawing/2014/main" id="{33F51C52-B391-6B94-8B19-E0B439124CDA}"/>
              </a:ext>
            </a:extLst>
          </p:cNvPr>
          <p:cNvSpPr>
            <a:spLocks noGrp="1" noChangeArrowheads="1"/>
          </p:cNvSpPr>
          <p:nvPr>
            <p:ph type="title"/>
          </p:nvPr>
        </p:nvSpPr>
        <p:spPr>
          <a:xfrm>
            <a:off x="2230264" y="4415382"/>
            <a:ext cx="1031875" cy="312738"/>
          </a:xfrm>
          <a:ln w="28575">
            <a:solidFill>
              <a:schemeClr val="tx1"/>
            </a:solidFill>
          </a:ln>
        </p:spPr>
        <p:txBody>
          <a:bodyPr/>
          <a:lstStyle/>
          <a:p>
            <a:pPr eaLnBrk="1" hangingPunct="1">
              <a:defRPr/>
            </a:pPr>
            <a:r>
              <a:rPr lang="fr-CH" altLang="it-CH" sz="900" b="1" kern="1200" dirty="0">
                <a:solidFill>
                  <a:srgbClr val="FFFFFF"/>
                </a:solidFill>
                <a:ea typeface="+mn-ea"/>
                <a:cs typeface="Arial" panose="020B0604020202020204" pitchFamily="34" charset="0"/>
              </a:rPr>
              <a:t>Theodor Herzl</a:t>
            </a:r>
            <a:endParaRPr lang="fr-FR" altLang="it-CH" sz="900" b="1" kern="1200" dirty="0">
              <a:solidFill>
                <a:srgbClr val="FFFFFF"/>
              </a:solidFill>
              <a:ea typeface="+mn-ea"/>
              <a:cs typeface="Arial" panose="020B0604020202020204" pitchFamily="34" charset="0"/>
            </a:endParaRPr>
          </a:p>
        </p:txBody>
      </p:sp>
      <p:pic>
        <p:nvPicPr>
          <p:cNvPr id="4" name="Immagine 3">
            <a:extLst>
              <a:ext uri="{FF2B5EF4-FFF2-40B4-BE49-F238E27FC236}">
                <a16:creationId xmlns:a16="http://schemas.microsoft.com/office/drawing/2014/main" id="{15F10FC2-4FE5-DFF7-A3AB-30A10002317E}"/>
              </a:ext>
            </a:extLst>
          </p:cNvPr>
          <p:cNvPicPr>
            <a:picLocks noChangeAspect="1"/>
          </p:cNvPicPr>
          <p:nvPr/>
        </p:nvPicPr>
        <p:blipFill rotWithShape="1">
          <a:blip r:embed="rId4"/>
          <a:srcRect t="2637"/>
          <a:stretch/>
        </p:blipFill>
        <p:spPr>
          <a:xfrm>
            <a:off x="1190451" y="554582"/>
            <a:ext cx="3402013" cy="4646059"/>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19AFF67F-FBE4-99EE-F899-19D783CB503F}"/>
              </a:ext>
            </a:extLst>
          </p:cNvPr>
          <p:cNvSpPr txBox="1"/>
          <p:nvPr/>
        </p:nvSpPr>
        <p:spPr>
          <a:xfrm>
            <a:off x="5113809" y="4232378"/>
            <a:ext cx="2664296" cy="1446550"/>
          </a:xfrm>
          <a:prstGeom prst="rect">
            <a:avLst/>
          </a:prstGeom>
          <a:noFill/>
        </p:spPr>
        <p:txBody>
          <a:bodyPr wrap="square" rtlCol="0">
            <a:spAutoFit/>
          </a:bodyPr>
          <a:lstStyle/>
          <a:p>
            <a:pPr algn="ctr"/>
            <a:r>
              <a:rPr lang="it-CH" sz="2200" b="1" dirty="0"/>
              <a:t>I sionisti vogliono creare in Palestina uno Stato per gli Ebrei.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Segnaposto numero diapositiva 1">
            <a:extLst>
              <a:ext uri="{FF2B5EF4-FFF2-40B4-BE49-F238E27FC236}">
                <a16:creationId xmlns:a16="http://schemas.microsoft.com/office/drawing/2014/main" id="{3E0F08A1-D7E8-B978-FA90-078FB6888DE1}"/>
              </a:ext>
            </a:extLst>
          </p:cNvPr>
          <p:cNvSpPr>
            <a:spLocks noGrp="1" noChangeArrowheads="1"/>
          </p:cNvSpPr>
          <p:nvPr>
            <p:ph type="sldNum" sz="quarter" idx="12"/>
          </p:nvPr>
        </p:nvSpPr>
        <p:spPr bwMode="auto">
          <a:xfrm>
            <a:off x="5133975" y="5743575"/>
            <a:ext cx="658813" cy="427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fld id="{3174DF3F-8909-4FEA-B699-B3E7538F1B45}" type="slidenum">
              <a:rPr lang="fr-FR" altLang="en-US" sz="1400" b="1" smtClean="0">
                <a:latin typeface="Arial" panose="020B0604020202020204" pitchFamily="34" charset="0"/>
              </a:rPr>
              <a:pPr algn="ctr">
                <a:spcBef>
                  <a:spcPct val="0"/>
                </a:spcBef>
                <a:buFontTx/>
                <a:buNone/>
              </a:pPr>
              <a:t>110</a:t>
            </a:fld>
            <a:endParaRPr lang="fr-FR" altLang="en-US" sz="1400" b="1">
              <a:latin typeface="Arial" panose="020B0604020202020204" pitchFamily="34" charset="0"/>
            </a:endParaRPr>
          </a:p>
        </p:txBody>
      </p:sp>
      <p:pic>
        <p:nvPicPr>
          <p:cNvPr id="676867" name="Picture 2" descr="Potrebbe essere un'immagine raffigurante 5 persone">
            <a:extLst>
              <a:ext uri="{FF2B5EF4-FFF2-40B4-BE49-F238E27FC236}">
                <a16:creationId xmlns:a16="http://schemas.microsoft.com/office/drawing/2014/main" id="{72762862-587C-1A25-2A5E-21E4372AD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76250"/>
            <a:ext cx="4308475" cy="59055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76868" name="Picture 4" descr="Potrebbe essere un'immagine raffigurante 9 persone, bambino, ospedale e testo">
            <a:extLst>
              <a:ext uri="{FF2B5EF4-FFF2-40B4-BE49-F238E27FC236}">
                <a16:creationId xmlns:a16="http://schemas.microsoft.com/office/drawing/2014/main" id="{115E4959-40E0-CC5E-90AD-44FC6CF38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475" y="481013"/>
            <a:ext cx="3995738" cy="29972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76869" name="CasellaDiTesto 2">
            <a:extLst>
              <a:ext uri="{FF2B5EF4-FFF2-40B4-BE49-F238E27FC236}">
                <a16:creationId xmlns:a16="http://schemas.microsoft.com/office/drawing/2014/main" id="{43A1083E-EF87-BE01-BD86-7A3512D1EA91}"/>
              </a:ext>
            </a:extLst>
          </p:cNvPr>
          <p:cNvSpPr txBox="1">
            <a:spLocks noChangeArrowheads="1"/>
          </p:cNvSpPr>
          <p:nvPr/>
        </p:nvSpPr>
        <p:spPr bwMode="auto">
          <a:xfrm>
            <a:off x="4822899" y="4856577"/>
            <a:ext cx="1280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err="1">
                <a:latin typeface="Arial" panose="020B0604020202020204" pitchFamily="34" charset="0"/>
              </a:rPr>
              <a:t>Chiedono</a:t>
            </a:r>
            <a:r>
              <a:rPr lang="en-US" altLang="en-US" sz="1800" b="1" dirty="0">
                <a:latin typeface="Arial" panose="020B0604020202020204" pitchFamily="34" charset="0"/>
              </a:rPr>
              <a:t> </a:t>
            </a:r>
            <a:r>
              <a:rPr lang="en-US" altLang="en-US" sz="1800" b="1" dirty="0" err="1">
                <a:latin typeface="Arial" panose="020B0604020202020204" pitchFamily="34" charset="0"/>
              </a:rPr>
              <a:t>aiuto</a:t>
            </a:r>
            <a:endParaRPr lang="en-US" altLang="en-US" sz="1800" b="1" dirty="0">
              <a:latin typeface="Arial" panose="020B0604020202020204" pitchFamily="34" charset="0"/>
            </a:endParaRPr>
          </a:p>
        </p:txBody>
      </p:sp>
      <p:sp>
        <p:nvSpPr>
          <p:cNvPr id="676870" name="CasellaDiTesto 2">
            <a:extLst>
              <a:ext uri="{FF2B5EF4-FFF2-40B4-BE49-F238E27FC236}">
                <a16:creationId xmlns:a16="http://schemas.microsoft.com/office/drawing/2014/main" id="{1CF7A170-119C-BBCB-5C3F-0149A6AB820B}"/>
              </a:ext>
            </a:extLst>
          </p:cNvPr>
          <p:cNvSpPr txBox="1">
            <a:spLocks noChangeArrowheads="1"/>
          </p:cNvSpPr>
          <p:nvPr/>
        </p:nvSpPr>
        <p:spPr bwMode="auto">
          <a:xfrm>
            <a:off x="5029200" y="3895725"/>
            <a:ext cx="930275" cy="646113"/>
          </a:xfrm>
          <a:prstGeom prst="rect">
            <a:avLst/>
          </a:prstGeom>
          <a:solidFill>
            <a:srgbClr val="FFFF00"/>
          </a:solidFill>
          <a:ln w="1270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Arial" panose="020B0604020202020204" pitchFamily="34" charset="0"/>
              </a:rPr>
              <a:t>Gaza 2023</a:t>
            </a:r>
          </a:p>
        </p:txBody>
      </p:sp>
      <p:sp>
        <p:nvSpPr>
          <p:cNvPr id="5" name="Rettangolo 4">
            <a:extLst>
              <a:ext uri="{FF2B5EF4-FFF2-40B4-BE49-F238E27FC236}">
                <a16:creationId xmlns:a16="http://schemas.microsoft.com/office/drawing/2014/main" id="{73F45521-8790-4E06-0484-30798E0EDDE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6872" name="Picture 9" descr="Potrebbe essere un'immagine raffigurante 2 persone e bambino">
            <a:extLst>
              <a:ext uri="{FF2B5EF4-FFF2-40B4-BE49-F238E27FC236}">
                <a16:creationId xmlns:a16="http://schemas.microsoft.com/office/drawing/2014/main" id="{9C244371-9320-6BC4-7E0A-49F220EFE7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4913" y="3606800"/>
            <a:ext cx="2527300" cy="27749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Segnaposto numero diapositiva 1">
            <a:extLst>
              <a:ext uri="{FF2B5EF4-FFF2-40B4-BE49-F238E27FC236}">
                <a16:creationId xmlns:a16="http://schemas.microsoft.com/office/drawing/2014/main" id="{B8112A27-33A2-4EF0-615A-4E39DA9181B9}"/>
              </a:ext>
            </a:extLst>
          </p:cNvPr>
          <p:cNvSpPr>
            <a:spLocks noGrp="1" noChangeArrowheads="1"/>
          </p:cNvSpPr>
          <p:nvPr>
            <p:ph type="sldNum" sz="quarter" idx="12"/>
          </p:nvPr>
        </p:nvSpPr>
        <p:spPr bwMode="auto">
          <a:xfrm>
            <a:off x="8272463" y="6019800"/>
            <a:ext cx="458787" cy="36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24987F7-C90F-4C1C-BDA6-D204763D7766}" type="slidenum">
              <a:rPr lang="fr-FR" altLang="en-US" sz="1200" b="1" smtClean="0">
                <a:latin typeface="Arial" panose="020B0604020202020204" pitchFamily="34" charset="0"/>
              </a:rPr>
              <a:pPr>
                <a:spcBef>
                  <a:spcPct val="0"/>
                </a:spcBef>
                <a:buFontTx/>
                <a:buNone/>
              </a:pPr>
              <a:t>111</a:t>
            </a:fld>
            <a:endParaRPr lang="fr-FR" altLang="en-US" sz="1200" b="1" dirty="0">
              <a:latin typeface="Arial" panose="020B0604020202020204" pitchFamily="34" charset="0"/>
            </a:endParaRPr>
          </a:p>
        </p:txBody>
      </p:sp>
      <p:pic>
        <p:nvPicPr>
          <p:cNvPr id="833538" name="Picture 2">
            <a:extLst>
              <a:ext uri="{FF2B5EF4-FFF2-40B4-BE49-F238E27FC236}">
                <a16:creationId xmlns:a16="http://schemas.microsoft.com/office/drawing/2014/main" id="{18B30AD9-AA06-4033-D357-125C36E7742E}"/>
              </a:ext>
            </a:extLst>
          </p:cNvPr>
          <p:cNvPicPr>
            <a:picLocks noChangeAspect="1" noChangeArrowheads="1"/>
          </p:cNvPicPr>
          <p:nvPr/>
        </p:nvPicPr>
        <p:blipFill>
          <a:blip r:embed="rId3"/>
          <a:srcRect/>
          <a:stretch>
            <a:fillRect/>
          </a:stretch>
        </p:blipFill>
        <p:spPr bwMode="auto">
          <a:xfrm>
            <a:off x="395536" y="404664"/>
            <a:ext cx="3995280" cy="2664296"/>
          </a:xfrm>
          <a:prstGeom prst="rect">
            <a:avLst/>
          </a:prstGeom>
          <a:ln w="38100">
            <a:solidFill>
              <a:schemeClr val="bg1"/>
            </a:solid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1C66973A-9B2C-5843-A928-1E56372C9BD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4581" name="CasellaDiTesto 2">
            <a:extLst>
              <a:ext uri="{FF2B5EF4-FFF2-40B4-BE49-F238E27FC236}">
                <a16:creationId xmlns:a16="http://schemas.microsoft.com/office/drawing/2014/main" id="{F131E5D8-C4BB-EB42-C9C2-0DBD46701D67}"/>
              </a:ext>
            </a:extLst>
          </p:cNvPr>
          <p:cNvSpPr txBox="1">
            <a:spLocks noChangeArrowheads="1"/>
          </p:cNvSpPr>
          <p:nvPr/>
        </p:nvSpPr>
        <p:spPr bwMode="auto">
          <a:xfrm>
            <a:off x="5046911" y="4184731"/>
            <a:ext cx="3225552" cy="923330"/>
          </a:xfrm>
          <a:prstGeom prst="rect">
            <a:avLst/>
          </a:prstGeom>
          <a:solidFill>
            <a:srgbClr val="FFFF00"/>
          </a:solidFill>
          <a:ln w="12700">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err="1">
                <a:latin typeface="Arial" panose="020B0604020202020204" pitchFamily="34" charset="0"/>
              </a:rPr>
              <a:t>L’ospedale</a:t>
            </a:r>
            <a:r>
              <a:rPr lang="en-US" altLang="en-US" sz="1800" b="1" dirty="0">
                <a:latin typeface="Arial" panose="020B0604020202020204" pitchFamily="34" charset="0"/>
              </a:rPr>
              <a:t> di Al-Shifa a Gaza City in Novembre 2023 </a:t>
            </a:r>
          </a:p>
        </p:txBody>
      </p:sp>
      <p:sp>
        <p:nvSpPr>
          <p:cNvPr id="664582" name="CasellaDiTesto 1">
            <a:extLst>
              <a:ext uri="{FF2B5EF4-FFF2-40B4-BE49-F238E27FC236}">
                <a16:creationId xmlns:a16="http://schemas.microsoft.com/office/drawing/2014/main" id="{6519B606-3B75-281E-9E29-B0B8C789D62B}"/>
              </a:ext>
            </a:extLst>
          </p:cNvPr>
          <p:cNvSpPr txBox="1">
            <a:spLocks noChangeArrowheads="1"/>
          </p:cNvSpPr>
          <p:nvPr/>
        </p:nvSpPr>
        <p:spPr bwMode="auto">
          <a:xfrm>
            <a:off x="569390" y="5949560"/>
            <a:ext cx="7689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dirty="0"/>
              <a:t>19 </a:t>
            </a:r>
            <a:r>
              <a:rPr lang="en-US" altLang="en-US" sz="1800" dirty="0" err="1"/>
              <a:t>dicembre</a:t>
            </a:r>
            <a:r>
              <a:rPr lang="en-US" altLang="en-US" sz="1800" dirty="0"/>
              <a:t> 2023 -  Le </a:t>
            </a:r>
            <a:r>
              <a:rPr lang="en-US" altLang="en-US" sz="1800" dirty="0" err="1"/>
              <a:t>tende</a:t>
            </a:r>
            <a:r>
              <a:rPr lang="en-US" altLang="en-US" sz="1800" dirty="0"/>
              <a:t> </a:t>
            </a:r>
            <a:r>
              <a:rPr lang="en-US" altLang="en-US" sz="1800" dirty="0" err="1"/>
              <a:t>davanti</a:t>
            </a:r>
            <a:r>
              <a:rPr lang="en-US" altLang="en-US" sz="1800" dirty="0"/>
              <a:t> </a:t>
            </a:r>
            <a:r>
              <a:rPr lang="en-US" altLang="en-US" sz="1800" dirty="0" err="1"/>
              <a:t>all’ospedale</a:t>
            </a:r>
            <a:r>
              <a:rPr lang="en-US" altLang="en-US" sz="1800" dirty="0"/>
              <a:t> </a:t>
            </a:r>
            <a:r>
              <a:rPr lang="en-US" altLang="en-US" sz="1800" dirty="0" err="1"/>
              <a:t>sono</a:t>
            </a:r>
            <a:r>
              <a:rPr lang="en-US" altLang="en-US" sz="1800" dirty="0"/>
              <a:t> state </a:t>
            </a:r>
            <a:r>
              <a:rPr lang="en-US" altLang="en-US" sz="1800" dirty="0" err="1"/>
              <a:t>distrutte</a:t>
            </a:r>
            <a:r>
              <a:rPr lang="en-US" altLang="en-US" sz="1800" dirty="0"/>
              <a:t> </a:t>
            </a:r>
            <a:r>
              <a:rPr lang="en-US" altLang="en-US" sz="1800" dirty="0" err="1"/>
              <a:t>dai</a:t>
            </a:r>
            <a:r>
              <a:rPr lang="en-US" altLang="en-US" sz="1800" dirty="0"/>
              <a:t> bulldozer </a:t>
            </a:r>
            <a:r>
              <a:rPr lang="en-US" altLang="en-US" sz="1800" dirty="0" err="1"/>
              <a:t>israeliani</a:t>
            </a:r>
            <a:r>
              <a:rPr lang="en-US" altLang="en-US" sz="1800" dirty="0"/>
              <a:t>. Le </a:t>
            </a:r>
            <a:r>
              <a:rPr lang="en-US" altLang="en-US" sz="1800" dirty="0" err="1"/>
              <a:t>persone</a:t>
            </a:r>
            <a:r>
              <a:rPr lang="en-US" altLang="en-US" sz="1800" dirty="0"/>
              <a:t> </a:t>
            </a:r>
            <a:r>
              <a:rPr lang="en-US" altLang="en-US" sz="1800" dirty="0" err="1"/>
              <a:t>che</a:t>
            </a:r>
            <a:r>
              <a:rPr lang="en-US" altLang="en-US" sz="1800" dirty="0"/>
              <a:t> ci </a:t>
            </a:r>
            <a:r>
              <a:rPr lang="en-US" altLang="en-US" sz="1800" dirty="0" err="1"/>
              <a:t>stavano</a:t>
            </a:r>
            <a:r>
              <a:rPr lang="en-US" altLang="en-US" sz="1800" dirty="0"/>
              <a:t> </a:t>
            </a:r>
            <a:r>
              <a:rPr lang="en-US" altLang="en-US" sz="1800" dirty="0" err="1"/>
              <a:t>dentro</a:t>
            </a:r>
            <a:r>
              <a:rPr lang="en-US" altLang="en-US" sz="1800" dirty="0"/>
              <a:t> </a:t>
            </a:r>
            <a:r>
              <a:rPr lang="en-US" altLang="en-US" sz="1800" dirty="0" err="1"/>
              <a:t>sono</a:t>
            </a:r>
            <a:r>
              <a:rPr lang="en-US" altLang="en-US" sz="1800" dirty="0"/>
              <a:t> state </a:t>
            </a:r>
            <a:r>
              <a:rPr lang="en-US" altLang="en-US" sz="1800" dirty="0" err="1"/>
              <a:t>sepolte</a:t>
            </a:r>
            <a:r>
              <a:rPr lang="en-US" altLang="en-US" sz="1800" dirty="0"/>
              <a:t> </a:t>
            </a:r>
            <a:r>
              <a:rPr lang="en-US" altLang="en-US" sz="1800" dirty="0" err="1"/>
              <a:t>vive</a:t>
            </a:r>
            <a:r>
              <a:rPr lang="en-US" altLang="en-US" sz="1800" dirty="0"/>
              <a:t>. </a:t>
            </a:r>
          </a:p>
        </p:txBody>
      </p:sp>
      <p:pic>
        <p:nvPicPr>
          <p:cNvPr id="2" name="Picture 12" descr="GAZA. Massacro allo Shifa, sotto terra centinaia di corpi senza vita">
            <a:extLst>
              <a:ext uri="{FF2B5EF4-FFF2-40B4-BE49-F238E27FC236}">
                <a16:creationId xmlns:a16="http://schemas.microsoft.com/office/drawing/2014/main" id="{74B5F41A-A74A-28EC-EAE1-867FCEECE9F9}"/>
              </a:ext>
            </a:extLst>
          </p:cNvPr>
          <p:cNvPicPr>
            <a:picLocks noChangeAspect="1" noChangeArrowheads="1"/>
          </p:cNvPicPr>
          <p:nvPr/>
        </p:nvPicPr>
        <p:blipFill>
          <a:blip r:embed="rId4"/>
          <a:srcRect/>
          <a:stretch>
            <a:fillRect/>
          </a:stretch>
        </p:blipFill>
        <p:spPr bwMode="auto">
          <a:xfrm>
            <a:off x="4572000" y="404664"/>
            <a:ext cx="4216734" cy="2664296"/>
          </a:xfrm>
          <a:prstGeom prst="rect">
            <a:avLst/>
          </a:prstGeom>
          <a:ln w="38100">
            <a:solidFill>
              <a:schemeClr val="bg1"/>
            </a:solidFill>
          </a:ln>
          <a:effectLst>
            <a:outerShdw blurRad="292100" dist="139700" dir="2700000" algn="tl" rotWithShape="0">
              <a:srgbClr val="333333">
                <a:alpha val="65000"/>
              </a:srgbClr>
            </a:outerShdw>
          </a:effectLst>
        </p:spPr>
      </p:pic>
      <p:pic>
        <p:nvPicPr>
          <p:cNvPr id="903174" name="Picture 6" descr="Al-Shifa hospital complex in Gaza City, Monday morning.">
            <a:extLst>
              <a:ext uri="{FF2B5EF4-FFF2-40B4-BE49-F238E27FC236}">
                <a16:creationId xmlns:a16="http://schemas.microsoft.com/office/drawing/2014/main" id="{F0D75814-7492-ED91-3443-AAB7BB2A23F2}"/>
              </a:ext>
            </a:extLst>
          </p:cNvPr>
          <p:cNvPicPr>
            <a:picLocks noChangeAspect="1" noChangeArrowheads="1"/>
          </p:cNvPicPr>
          <p:nvPr/>
        </p:nvPicPr>
        <p:blipFill>
          <a:blip r:embed="rId5"/>
          <a:srcRect/>
          <a:stretch>
            <a:fillRect/>
          </a:stretch>
        </p:blipFill>
        <p:spPr bwMode="auto">
          <a:xfrm>
            <a:off x="411163" y="3526631"/>
            <a:ext cx="3979653" cy="2239531"/>
          </a:xfrm>
          <a:prstGeom prst="rect">
            <a:avLst/>
          </a:prstGeom>
          <a:ln w="38100">
            <a:solidFill>
              <a:schemeClr val="bg1"/>
            </a:solidFill>
          </a:ln>
          <a:effectLst>
            <a:outerShdw blurRad="292100" dist="139700" dir="2700000" algn="tl" rotWithShape="0">
              <a:srgbClr val="333333">
                <a:alpha val="65000"/>
              </a:srgbClr>
            </a:outerShdw>
          </a:effec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5AA31F6-E4ED-136F-858E-FC9569B89061}"/>
              </a:ext>
            </a:extLst>
          </p:cNvPr>
          <p:cNvPicPr>
            <a:picLocks noChangeAspect="1"/>
          </p:cNvPicPr>
          <p:nvPr/>
        </p:nvPicPr>
        <p:blipFill>
          <a:blip r:embed="rId3"/>
          <a:stretch>
            <a:fillRect/>
          </a:stretch>
        </p:blipFill>
        <p:spPr>
          <a:xfrm>
            <a:off x="503238" y="404813"/>
            <a:ext cx="8137525" cy="4752975"/>
          </a:xfrm>
          <a:prstGeom prst="rect">
            <a:avLst/>
          </a:prstGeom>
          <a:ln w="38100">
            <a:solidFill>
              <a:schemeClr val="bg1"/>
            </a:solidFill>
          </a:ln>
          <a:effectLst>
            <a:outerShdw blurRad="292100" dist="139700" dir="2700000" algn="tl" rotWithShape="0">
              <a:srgbClr val="333333">
                <a:alpha val="65000"/>
              </a:srgbClr>
            </a:outerShdw>
          </a:effectLst>
        </p:spPr>
      </p:pic>
      <p:sp>
        <p:nvSpPr>
          <p:cNvPr id="672771" name="CasellaDiTesto 4">
            <a:extLst>
              <a:ext uri="{FF2B5EF4-FFF2-40B4-BE49-F238E27FC236}">
                <a16:creationId xmlns:a16="http://schemas.microsoft.com/office/drawing/2014/main" id="{CC2C2323-BBD4-A4B0-57BF-FDAE7FC1D151}"/>
              </a:ext>
            </a:extLst>
          </p:cNvPr>
          <p:cNvSpPr txBox="1">
            <a:spLocks noChangeArrowheads="1"/>
          </p:cNvSpPr>
          <p:nvPr/>
        </p:nvSpPr>
        <p:spPr bwMode="auto">
          <a:xfrm>
            <a:off x="1908175" y="5605463"/>
            <a:ext cx="5327650" cy="369887"/>
          </a:xfrm>
          <a:prstGeom prst="rect">
            <a:avLst/>
          </a:prstGeom>
          <a:solidFill>
            <a:srgbClr val="FFFF00"/>
          </a:solidFill>
          <a:ln w="1270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a:latin typeface="Arial" panose="020B0604020202020204" pitchFamily="34" charset="0"/>
              </a:rPr>
              <a:t>Gaza – I </a:t>
            </a:r>
            <a:r>
              <a:rPr lang="en-US" altLang="en-US" sz="1800" b="1" dirty="0" err="1">
                <a:latin typeface="Arial" panose="020B0604020202020204" pitchFamily="34" charset="0"/>
              </a:rPr>
              <a:t>dintorni</a:t>
            </a:r>
            <a:r>
              <a:rPr lang="en-US" altLang="en-US" sz="1800" b="1" dirty="0">
                <a:latin typeface="Arial" panose="020B0604020202020204" pitchFamily="34" charset="0"/>
              </a:rPr>
              <a:t> </a:t>
            </a:r>
            <a:r>
              <a:rPr lang="en-US" altLang="en-US" sz="1800" b="1" dirty="0" err="1">
                <a:latin typeface="Arial" panose="020B0604020202020204" pitchFamily="34" charset="0"/>
              </a:rPr>
              <a:t>dell’ospedale</a:t>
            </a:r>
            <a:r>
              <a:rPr lang="en-US" altLang="en-US" sz="1800" b="1" dirty="0">
                <a:latin typeface="Arial" panose="020B0604020202020204" pitchFamily="34" charset="0"/>
              </a:rPr>
              <a:t> Al Shifa 3.4.24</a:t>
            </a:r>
          </a:p>
        </p:txBody>
      </p:sp>
      <p:sp>
        <p:nvSpPr>
          <p:cNvPr id="672772" name="Segnaposto numero diapositiva 1">
            <a:extLst>
              <a:ext uri="{FF2B5EF4-FFF2-40B4-BE49-F238E27FC236}">
                <a16:creationId xmlns:a16="http://schemas.microsoft.com/office/drawing/2014/main" id="{12F894AC-8DB6-8765-07BE-311A64F312B9}"/>
              </a:ext>
            </a:extLst>
          </p:cNvPr>
          <p:cNvSpPr>
            <a:spLocks noGrp="1" noChangeArrowheads="1"/>
          </p:cNvSpPr>
          <p:nvPr>
            <p:ph type="sldNum" sz="quarter" idx="12"/>
          </p:nvPr>
        </p:nvSpPr>
        <p:spPr bwMode="auto">
          <a:xfrm>
            <a:off x="7740650" y="5589588"/>
            <a:ext cx="658813" cy="385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4E38A5B-5DEF-4103-B2A1-E14D629D87DC}" type="slidenum">
              <a:rPr lang="fr-FR" altLang="en-US" sz="1400" b="1" smtClean="0">
                <a:latin typeface="Arial" panose="020B0604020202020204" pitchFamily="34" charset="0"/>
              </a:rPr>
              <a:pPr>
                <a:spcBef>
                  <a:spcPct val="0"/>
                </a:spcBef>
                <a:buFontTx/>
                <a:buNone/>
              </a:pPr>
              <a:t>112</a:t>
            </a:fld>
            <a:endParaRPr lang="fr-FR" altLang="en-US" sz="1400" b="1">
              <a:latin typeface="Arial" panose="020B0604020202020204" pitchFamily="34" charset="0"/>
            </a:endParaRPr>
          </a:p>
        </p:txBody>
      </p:sp>
      <p:sp>
        <p:nvSpPr>
          <p:cNvPr id="2" name="Rettangolo 1">
            <a:extLst>
              <a:ext uri="{FF2B5EF4-FFF2-40B4-BE49-F238E27FC236}">
                <a16:creationId xmlns:a16="http://schemas.microsoft.com/office/drawing/2014/main" id="{DBB7D6A3-A4E8-D14B-EC44-78E57AE9EE0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Segnaposto numero diapositiva 1">
            <a:extLst>
              <a:ext uri="{FF2B5EF4-FFF2-40B4-BE49-F238E27FC236}">
                <a16:creationId xmlns:a16="http://schemas.microsoft.com/office/drawing/2014/main" id="{036C98F8-307E-29F8-308F-9615ED8ED53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5FF47E4-2A5A-411B-B819-3440A593C6A7}" type="slidenum">
              <a:rPr lang="fr-FR" altLang="en-US" sz="1200" smtClean="0">
                <a:solidFill>
                  <a:srgbClr val="898989"/>
                </a:solidFill>
                <a:latin typeface="Arial" panose="020B0604020202020204" pitchFamily="34" charset="0"/>
              </a:rPr>
              <a:pPr>
                <a:spcBef>
                  <a:spcPct val="0"/>
                </a:spcBef>
                <a:buFontTx/>
                <a:buNone/>
              </a:pPr>
              <a:t>113</a:t>
            </a:fld>
            <a:endParaRPr lang="fr-FR" altLang="en-US" sz="1200">
              <a:solidFill>
                <a:srgbClr val="898989"/>
              </a:solidFill>
              <a:latin typeface="Arial" panose="020B0604020202020204" pitchFamily="34" charset="0"/>
            </a:endParaRPr>
          </a:p>
        </p:txBody>
      </p:sp>
      <p:pic>
        <p:nvPicPr>
          <p:cNvPr id="926722" name="Picture 2">
            <a:extLst>
              <a:ext uri="{FF2B5EF4-FFF2-40B4-BE49-F238E27FC236}">
                <a16:creationId xmlns:a16="http://schemas.microsoft.com/office/drawing/2014/main" id="{13F7858C-4CE7-5C1B-5CB8-C5EDFA78D65F}"/>
              </a:ext>
            </a:extLst>
          </p:cNvPr>
          <p:cNvPicPr>
            <a:picLocks noChangeAspect="1" noChangeArrowheads="1"/>
          </p:cNvPicPr>
          <p:nvPr/>
        </p:nvPicPr>
        <p:blipFill>
          <a:blip r:embed="rId3"/>
          <a:srcRect/>
          <a:stretch>
            <a:fillRect/>
          </a:stretch>
        </p:blipFill>
        <p:spPr bwMode="auto">
          <a:xfrm>
            <a:off x="377825" y="404813"/>
            <a:ext cx="8388350" cy="5589587"/>
          </a:xfrm>
          <a:prstGeom prst="rect">
            <a:avLst/>
          </a:prstGeom>
          <a:ln w="38100">
            <a:solidFill>
              <a:schemeClr val="bg1"/>
            </a:solidFill>
          </a:ln>
          <a:effectLst>
            <a:outerShdw blurRad="292100" dist="139700" dir="2700000" algn="tl" rotWithShape="0">
              <a:srgbClr val="333333">
                <a:alpha val="65000"/>
              </a:srgbClr>
            </a:outerShdw>
          </a:effectLst>
        </p:spPr>
      </p:pic>
      <p:sp>
        <p:nvSpPr>
          <p:cNvPr id="668676" name="CasellaDiTesto 4">
            <a:extLst>
              <a:ext uri="{FF2B5EF4-FFF2-40B4-BE49-F238E27FC236}">
                <a16:creationId xmlns:a16="http://schemas.microsoft.com/office/drawing/2014/main" id="{E654FA08-6559-B548-AE2D-0A805A83E70E}"/>
              </a:ext>
            </a:extLst>
          </p:cNvPr>
          <p:cNvSpPr txBox="1">
            <a:spLocks noChangeArrowheads="1"/>
          </p:cNvSpPr>
          <p:nvPr/>
        </p:nvSpPr>
        <p:spPr bwMode="auto">
          <a:xfrm>
            <a:off x="3384550" y="6170613"/>
            <a:ext cx="2374900" cy="371475"/>
          </a:xfrm>
          <a:prstGeom prst="rect">
            <a:avLst/>
          </a:prstGeom>
          <a:solidFill>
            <a:srgbClr val="FFFF00"/>
          </a:solidFill>
          <a:ln w="1270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Arial" panose="020B0604020202020204" pitchFamily="34" charset="0"/>
              </a:rPr>
              <a:t>Gaza City - 1.4.24</a:t>
            </a:r>
          </a:p>
        </p:txBody>
      </p:sp>
      <p:sp>
        <p:nvSpPr>
          <p:cNvPr id="2" name="Rettangolo 1">
            <a:extLst>
              <a:ext uri="{FF2B5EF4-FFF2-40B4-BE49-F238E27FC236}">
                <a16:creationId xmlns:a16="http://schemas.microsoft.com/office/drawing/2014/main" id="{A12D5C13-6CFA-E817-EEDD-F2A17F1E6BB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Segnaposto numero diapositiva 1">
            <a:extLst>
              <a:ext uri="{FF2B5EF4-FFF2-40B4-BE49-F238E27FC236}">
                <a16:creationId xmlns:a16="http://schemas.microsoft.com/office/drawing/2014/main" id="{9E53A369-928C-F3DB-6B72-7185E3AB90CA}"/>
              </a:ext>
            </a:extLst>
          </p:cNvPr>
          <p:cNvSpPr>
            <a:spLocks noGrp="1" noChangeArrowheads="1"/>
          </p:cNvSpPr>
          <p:nvPr>
            <p:ph type="sldNum" sz="quarter" idx="12"/>
          </p:nvPr>
        </p:nvSpPr>
        <p:spPr bwMode="auto">
          <a:xfrm>
            <a:off x="7740650" y="6219825"/>
            <a:ext cx="768350"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432EDC2-AC59-47B9-B4D0-D5D679EC56D6}" type="slidenum">
              <a:rPr lang="fr-FR" altLang="en-US" sz="1400" b="1" smtClean="0">
                <a:latin typeface="Arial" panose="020B0604020202020204" pitchFamily="34" charset="0"/>
              </a:rPr>
              <a:pPr>
                <a:spcBef>
                  <a:spcPct val="0"/>
                </a:spcBef>
                <a:buFontTx/>
                <a:buNone/>
              </a:pPr>
              <a:t>114</a:t>
            </a:fld>
            <a:endParaRPr lang="fr-FR" altLang="en-US" sz="1400" b="1">
              <a:latin typeface="Arial" panose="020B0604020202020204" pitchFamily="34" charset="0"/>
            </a:endParaRPr>
          </a:p>
        </p:txBody>
      </p:sp>
      <p:pic>
        <p:nvPicPr>
          <p:cNvPr id="678915" name="Immagine 3">
            <a:extLst>
              <a:ext uri="{FF2B5EF4-FFF2-40B4-BE49-F238E27FC236}">
                <a16:creationId xmlns:a16="http://schemas.microsoft.com/office/drawing/2014/main" id="{D1BB2245-4FFA-E9D0-82F5-4A54E3540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8763"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8916" name="CasellaDiTesto 4">
            <a:extLst>
              <a:ext uri="{FF2B5EF4-FFF2-40B4-BE49-F238E27FC236}">
                <a16:creationId xmlns:a16="http://schemas.microsoft.com/office/drawing/2014/main" id="{0D798DBA-870D-FB70-F493-189EA63862C0}"/>
              </a:ext>
            </a:extLst>
          </p:cNvPr>
          <p:cNvSpPr txBox="1">
            <a:spLocks noChangeArrowheads="1"/>
          </p:cNvSpPr>
          <p:nvPr/>
        </p:nvSpPr>
        <p:spPr bwMode="auto">
          <a:xfrm>
            <a:off x="2481263" y="6172200"/>
            <a:ext cx="4176712" cy="368300"/>
          </a:xfrm>
          <a:prstGeom prst="rect">
            <a:avLst/>
          </a:prstGeom>
          <a:solidFill>
            <a:srgbClr val="FFFF00"/>
          </a:solidFill>
          <a:ln w="1270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Arial" panose="020B0604020202020204" pitchFamily="34" charset="0"/>
              </a:rPr>
              <a:t>February 2024 - Rafah: camping life</a:t>
            </a:r>
          </a:p>
        </p:txBody>
      </p:sp>
      <p:sp>
        <p:nvSpPr>
          <p:cNvPr id="2" name="Rettangolo 1">
            <a:extLst>
              <a:ext uri="{FF2B5EF4-FFF2-40B4-BE49-F238E27FC236}">
                <a16:creationId xmlns:a16="http://schemas.microsoft.com/office/drawing/2014/main" id="{09EE279A-3F6B-DF1E-1D6A-87A9B55A2AC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Segnaposto numero diapositiva 1">
            <a:extLst>
              <a:ext uri="{FF2B5EF4-FFF2-40B4-BE49-F238E27FC236}">
                <a16:creationId xmlns:a16="http://schemas.microsoft.com/office/drawing/2014/main" id="{A8CB6B7D-49C6-5581-5A47-DBFE5BAA89C4}"/>
              </a:ext>
            </a:extLst>
          </p:cNvPr>
          <p:cNvSpPr>
            <a:spLocks noGrp="1" noChangeArrowheads="1"/>
          </p:cNvSpPr>
          <p:nvPr>
            <p:ph type="sldNum" sz="quarter" idx="12"/>
          </p:nvPr>
        </p:nvSpPr>
        <p:spPr bwMode="auto">
          <a:xfrm>
            <a:off x="7380288" y="5445125"/>
            <a:ext cx="946150" cy="325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fld id="{DA9839BA-37F0-4CF5-97B0-42CB53B66314}" type="slidenum">
              <a:rPr lang="fr-FR" altLang="en-US" sz="1400" b="1" smtClean="0">
                <a:latin typeface="Arial" panose="020B0604020202020204" pitchFamily="34" charset="0"/>
              </a:rPr>
              <a:pPr algn="ctr">
                <a:spcBef>
                  <a:spcPct val="0"/>
                </a:spcBef>
                <a:buFontTx/>
                <a:buNone/>
              </a:pPr>
              <a:t>115</a:t>
            </a:fld>
            <a:endParaRPr lang="fr-FR" altLang="en-US" sz="1400" b="1">
              <a:latin typeface="Arial" panose="020B0604020202020204" pitchFamily="34" charset="0"/>
            </a:endParaRPr>
          </a:p>
        </p:txBody>
      </p:sp>
      <p:pic>
        <p:nvPicPr>
          <p:cNvPr id="899074" name="Picture 2" descr="Potrebbe essere un'immagine raffigurante orizzonte">
            <a:extLst>
              <a:ext uri="{FF2B5EF4-FFF2-40B4-BE49-F238E27FC236}">
                <a16:creationId xmlns:a16="http://schemas.microsoft.com/office/drawing/2014/main" id="{1843A656-54EC-AB84-8BF9-16178FCB5577}"/>
              </a:ext>
            </a:extLst>
          </p:cNvPr>
          <p:cNvPicPr>
            <a:picLocks noChangeAspect="1" noChangeArrowheads="1"/>
          </p:cNvPicPr>
          <p:nvPr/>
        </p:nvPicPr>
        <p:blipFill>
          <a:blip r:embed="rId2"/>
          <a:srcRect/>
          <a:stretch>
            <a:fillRect/>
          </a:stretch>
        </p:blipFill>
        <p:spPr bwMode="auto">
          <a:xfrm>
            <a:off x="395288" y="296863"/>
            <a:ext cx="6264275" cy="6264275"/>
          </a:xfrm>
          <a:prstGeom prst="rect">
            <a:avLst/>
          </a:prstGeom>
          <a:ln w="38100">
            <a:solidFill>
              <a:schemeClr val="bg1"/>
            </a:solidFill>
          </a:ln>
          <a:effectLst>
            <a:outerShdw blurRad="292100" dist="139700" dir="2700000" algn="tl" rotWithShape="0">
              <a:srgbClr val="333333">
                <a:alpha val="65000"/>
              </a:srgbClr>
            </a:outerShdw>
          </a:effectLst>
        </p:spPr>
      </p:pic>
      <p:sp>
        <p:nvSpPr>
          <p:cNvPr id="681988" name="CasellaDiTesto 4">
            <a:extLst>
              <a:ext uri="{FF2B5EF4-FFF2-40B4-BE49-F238E27FC236}">
                <a16:creationId xmlns:a16="http://schemas.microsoft.com/office/drawing/2014/main" id="{97A64F96-6DE8-1FAA-CFAA-A097642AB284}"/>
              </a:ext>
            </a:extLst>
          </p:cNvPr>
          <p:cNvSpPr txBox="1">
            <a:spLocks noChangeArrowheads="1"/>
          </p:cNvSpPr>
          <p:nvPr/>
        </p:nvSpPr>
        <p:spPr bwMode="auto">
          <a:xfrm>
            <a:off x="6892925" y="2311400"/>
            <a:ext cx="1855788" cy="647700"/>
          </a:xfrm>
          <a:prstGeom prst="rect">
            <a:avLst/>
          </a:prstGeom>
          <a:solidFill>
            <a:srgbClr val="FFFF00"/>
          </a:solidFill>
          <a:ln w="1270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Arial" panose="020B0604020202020204" pitchFamily="34" charset="0"/>
              </a:rPr>
              <a:t>February 2024 Rafah</a:t>
            </a:r>
          </a:p>
        </p:txBody>
      </p:sp>
      <p:sp>
        <p:nvSpPr>
          <p:cNvPr id="2" name="Rettangolo 1">
            <a:extLst>
              <a:ext uri="{FF2B5EF4-FFF2-40B4-BE49-F238E27FC236}">
                <a16:creationId xmlns:a16="http://schemas.microsoft.com/office/drawing/2014/main" id="{59E56777-0069-E9B6-C187-AE480282614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6E27F9B5-329C-6DA5-A90F-405C2BEE9470}"/>
              </a:ext>
            </a:extLst>
          </p:cNvPr>
          <p:cNvSpPr>
            <a:spLocks noGrp="1"/>
          </p:cNvSpPr>
          <p:nvPr>
            <p:ph type="sldNum" sz="quarter" idx="12"/>
          </p:nvPr>
        </p:nvSpPr>
        <p:spPr>
          <a:xfrm>
            <a:off x="7337836" y="3168320"/>
            <a:ext cx="657225" cy="385762"/>
          </a:xfrm>
        </p:spPr>
        <p:txBody>
          <a:bodyPr/>
          <a:lstStyle/>
          <a:p>
            <a:pPr algn="ctr">
              <a:defRPr/>
            </a:pPr>
            <a:fld id="{66B85CAF-825D-4650-B32C-FEFF3F5DDAF1}" type="slidenum">
              <a:rPr lang="fr-FR" altLang="en-US" sz="1400" b="1" smtClean="0">
                <a:solidFill>
                  <a:schemeClr val="tx1">
                    <a:lumMod val="95000"/>
                    <a:lumOff val="5000"/>
                  </a:schemeClr>
                </a:solidFill>
              </a:rPr>
              <a:pPr algn="ctr">
                <a:defRPr/>
              </a:pPr>
              <a:t>116</a:t>
            </a:fld>
            <a:endParaRPr lang="fr-FR" altLang="en-US" sz="1400" b="1" dirty="0">
              <a:solidFill>
                <a:schemeClr val="tx1">
                  <a:lumMod val="95000"/>
                  <a:lumOff val="5000"/>
                </a:schemeClr>
              </a:solidFill>
            </a:endParaRPr>
          </a:p>
        </p:txBody>
      </p:sp>
      <p:pic>
        <p:nvPicPr>
          <p:cNvPr id="871426" name="Picture 2" descr="The Humanitarian Health Effects of the Israel-Hamas War Among Civilians in  Gaza | Johns Hopkins | Bloomberg School of Public Health">
            <a:extLst>
              <a:ext uri="{FF2B5EF4-FFF2-40B4-BE49-F238E27FC236}">
                <a16:creationId xmlns:a16="http://schemas.microsoft.com/office/drawing/2014/main" id="{808F0E1A-77D5-6420-ECF4-EC6BEC322C91}"/>
              </a:ext>
            </a:extLst>
          </p:cNvPr>
          <p:cNvPicPr>
            <a:picLocks noChangeAspect="1" noChangeArrowheads="1"/>
          </p:cNvPicPr>
          <p:nvPr/>
        </p:nvPicPr>
        <p:blipFill>
          <a:blip r:embed="rId3"/>
          <a:srcRect/>
          <a:stretch>
            <a:fillRect/>
          </a:stretch>
        </p:blipFill>
        <p:spPr bwMode="auto">
          <a:xfrm>
            <a:off x="4442686" y="353452"/>
            <a:ext cx="4291963" cy="2577130"/>
          </a:xfrm>
          <a:prstGeom prst="rect">
            <a:avLst/>
          </a:prstGeom>
          <a:ln w="28575">
            <a:solidFill>
              <a:schemeClr val="bg1"/>
            </a:solid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2F8462A7-DCB2-0AC9-1300-D03CF9EB9170}"/>
              </a:ext>
            </a:extLst>
          </p:cNvPr>
          <p:cNvSpPr txBox="1"/>
          <p:nvPr/>
        </p:nvSpPr>
        <p:spPr>
          <a:xfrm>
            <a:off x="1691680" y="3168320"/>
            <a:ext cx="4464496" cy="400050"/>
          </a:xfrm>
          <a:prstGeom prst="rect">
            <a:avLst/>
          </a:prstGeom>
          <a:solidFill>
            <a:srgbClr val="FFFF00"/>
          </a:solidFill>
          <a:ln w="12700">
            <a:solidFill>
              <a:schemeClr val="tx1">
                <a:lumMod val="95000"/>
                <a:lumOff val="5000"/>
              </a:schemeClr>
            </a:solidFill>
          </a:ln>
        </p:spPr>
        <p:txBody>
          <a:bodyPr wrap="square">
            <a:spAutoFit/>
          </a:bodyPr>
          <a:lstStyle/>
          <a:p>
            <a:pPr algn="ctr">
              <a:defRPr/>
            </a:pPr>
            <a:r>
              <a:rPr lang="en-US" sz="2000" b="1" dirty="0"/>
              <a:t>2024 – La vita </a:t>
            </a:r>
            <a:r>
              <a:rPr lang="en-US" sz="2000" b="1" dirty="0" err="1"/>
              <a:t>nelle</a:t>
            </a:r>
            <a:r>
              <a:rPr lang="en-US" sz="2000" b="1" dirty="0"/>
              <a:t> </a:t>
            </a:r>
            <a:r>
              <a:rPr lang="en-US" sz="2000" b="1" dirty="0" err="1"/>
              <a:t>tendopoli</a:t>
            </a:r>
            <a:endParaRPr lang="en-US" sz="2000" b="1" dirty="0"/>
          </a:p>
        </p:txBody>
      </p:sp>
      <p:pic>
        <p:nvPicPr>
          <p:cNvPr id="871434" name="Picture 10" descr="Gaza rain worsens misery of displaced families: 'Flimsy tents, drenched  clothes' | World News - Hindustan Times">
            <a:extLst>
              <a:ext uri="{FF2B5EF4-FFF2-40B4-BE49-F238E27FC236}">
                <a16:creationId xmlns:a16="http://schemas.microsoft.com/office/drawing/2014/main" id="{2D630C56-ADCC-D024-8897-8D468A296613}"/>
              </a:ext>
            </a:extLst>
          </p:cNvPr>
          <p:cNvPicPr>
            <a:picLocks noChangeAspect="1" noChangeArrowheads="1"/>
          </p:cNvPicPr>
          <p:nvPr/>
        </p:nvPicPr>
        <p:blipFill rotWithShape="1">
          <a:blip r:embed="rId4"/>
          <a:srcRect l="11441"/>
          <a:stretch/>
        </p:blipFill>
        <p:spPr bwMode="auto">
          <a:xfrm>
            <a:off x="553910" y="3927316"/>
            <a:ext cx="3874075" cy="2461281"/>
          </a:xfrm>
          <a:prstGeom prst="rect">
            <a:avLst/>
          </a:prstGeom>
          <a:ln w="28575">
            <a:solidFill>
              <a:schemeClr val="bg1"/>
            </a:solidFill>
          </a:ln>
          <a:effectLst>
            <a:outerShdw blurRad="292100" dist="139700" dir="2700000" algn="tl" rotWithShape="0">
              <a:srgbClr val="333333">
                <a:alpha val="65000"/>
              </a:srgbClr>
            </a:outerShdw>
          </a:effectLst>
        </p:spPr>
      </p:pic>
      <p:pic>
        <p:nvPicPr>
          <p:cNvPr id="871438" name="Picture 14" descr="Image">
            <a:extLst>
              <a:ext uri="{FF2B5EF4-FFF2-40B4-BE49-F238E27FC236}">
                <a16:creationId xmlns:a16="http://schemas.microsoft.com/office/drawing/2014/main" id="{1A510A28-ED54-02B7-B25D-BB53596B3339}"/>
              </a:ext>
            </a:extLst>
          </p:cNvPr>
          <p:cNvPicPr>
            <a:picLocks noChangeAspect="1" noChangeArrowheads="1"/>
          </p:cNvPicPr>
          <p:nvPr/>
        </p:nvPicPr>
        <p:blipFill>
          <a:blip r:embed="rId5"/>
          <a:srcRect/>
          <a:stretch>
            <a:fillRect/>
          </a:stretch>
        </p:blipFill>
        <p:spPr bwMode="auto">
          <a:xfrm>
            <a:off x="4634582" y="3927316"/>
            <a:ext cx="4100067" cy="2461281"/>
          </a:xfrm>
          <a:prstGeom prst="rect">
            <a:avLst/>
          </a:prstGeom>
          <a:ln w="28575">
            <a:solidFill>
              <a:schemeClr val="bg1"/>
            </a:solid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8F106908-D906-92FF-843C-7A5653F790F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descr="Potrebbe essere un'immagine raffigurante 4 persone e bambino">
            <a:extLst>
              <a:ext uri="{FF2B5EF4-FFF2-40B4-BE49-F238E27FC236}">
                <a16:creationId xmlns:a16="http://schemas.microsoft.com/office/drawing/2014/main" id="{293106FC-13BD-9004-E06F-F02C65DF1F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910" y="353452"/>
            <a:ext cx="3730058" cy="2577130"/>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trebbe essere un'immagine raffigurante ospedale">
            <a:extLst>
              <a:ext uri="{FF2B5EF4-FFF2-40B4-BE49-F238E27FC236}">
                <a16:creationId xmlns:a16="http://schemas.microsoft.com/office/drawing/2014/main" id="{8CE59058-3EF6-7D36-FACB-0DA0F633AF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29" b="1711"/>
          <a:stretch/>
        </p:blipFill>
        <p:spPr bwMode="auto">
          <a:xfrm>
            <a:off x="3048045" y="4385217"/>
            <a:ext cx="2624480" cy="1576725"/>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Potrebbe essere un'immagine raffigurante 2 persone e bambino">
            <a:extLst>
              <a:ext uri="{FF2B5EF4-FFF2-40B4-BE49-F238E27FC236}">
                <a16:creationId xmlns:a16="http://schemas.microsoft.com/office/drawing/2014/main" id="{683A73ED-345B-54D2-1E96-0FF65EB44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173" y="3248947"/>
            <a:ext cx="2409667" cy="2712995"/>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6" descr="Potrebbe essere un'immagine raffigurante 7 persone">
            <a:extLst>
              <a:ext uri="{FF2B5EF4-FFF2-40B4-BE49-F238E27FC236}">
                <a16:creationId xmlns:a16="http://schemas.microsoft.com/office/drawing/2014/main" id="{07FB9E74-4768-2BF0-788A-FD9D193AE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479" y="555839"/>
            <a:ext cx="3469299" cy="2475489"/>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Latest Death Tolls In Israel And Gaza, 47% OFF">
            <a:extLst>
              <a:ext uri="{FF2B5EF4-FFF2-40B4-BE49-F238E27FC236}">
                <a16:creationId xmlns:a16="http://schemas.microsoft.com/office/drawing/2014/main" id="{1C21A66F-5F63-52DF-D42E-25749946F4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730" y="4385217"/>
            <a:ext cx="2798919" cy="1576725"/>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CF2BC033-EB20-F606-0AF6-A76A365AA95C}"/>
              </a:ext>
            </a:extLst>
          </p:cNvPr>
          <p:cNvSpPr txBox="1"/>
          <p:nvPr/>
        </p:nvSpPr>
        <p:spPr>
          <a:xfrm>
            <a:off x="3048044" y="3252641"/>
            <a:ext cx="5599733" cy="369332"/>
          </a:xfrm>
          <a:prstGeom prst="rect">
            <a:avLst/>
          </a:prstGeom>
          <a:solidFill>
            <a:srgbClr val="FFFF00"/>
          </a:solidFill>
          <a:ln w="12700">
            <a:solidFill>
              <a:schemeClr val="tx1">
                <a:lumMod val="95000"/>
                <a:lumOff val="5000"/>
              </a:schemeClr>
            </a:solidFill>
          </a:ln>
        </p:spPr>
        <p:txBody>
          <a:bodyPr wrap="square" rtlCol="0">
            <a:spAutoFit/>
          </a:bodyPr>
          <a:lstStyle/>
          <a:p>
            <a:pPr algn="ctr"/>
            <a:r>
              <a:rPr lang="en-US" b="1" dirty="0"/>
              <a:t>Le prime </a:t>
            </a:r>
            <a:r>
              <a:rPr lang="en-US" b="1" dirty="0" err="1"/>
              <a:t>vittime</a:t>
            </a:r>
            <a:r>
              <a:rPr lang="en-US" b="1" dirty="0"/>
              <a:t> </a:t>
            </a:r>
            <a:r>
              <a:rPr lang="en-US" b="1" dirty="0" err="1"/>
              <a:t>sono</a:t>
            </a:r>
            <a:r>
              <a:rPr lang="en-US" b="1" dirty="0"/>
              <a:t> le </a:t>
            </a:r>
            <a:r>
              <a:rPr lang="en-US" b="1" dirty="0" err="1"/>
              <a:t>donne</a:t>
            </a:r>
            <a:r>
              <a:rPr lang="en-US" b="1" dirty="0"/>
              <a:t> e </a:t>
            </a:r>
            <a:r>
              <a:rPr lang="en-US" b="1" dirty="0" err="1"/>
              <a:t>i</a:t>
            </a:r>
            <a:r>
              <a:rPr lang="en-US" b="1" dirty="0"/>
              <a:t> bambini</a:t>
            </a:r>
          </a:p>
        </p:txBody>
      </p:sp>
      <p:sp>
        <p:nvSpPr>
          <p:cNvPr id="6" name="Segnaposto numero diapositiva 1">
            <a:extLst>
              <a:ext uri="{FF2B5EF4-FFF2-40B4-BE49-F238E27FC236}">
                <a16:creationId xmlns:a16="http://schemas.microsoft.com/office/drawing/2014/main" id="{5326D261-FB5B-9111-C61C-8C04C2624037}"/>
              </a:ext>
            </a:extLst>
          </p:cNvPr>
          <p:cNvSpPr>
            <a:spLocks noGrp="1" noChangeArrowheads="1"/>
          </p:cNvSpPr>
          <p:nvPr>
            <p:ph type="sldNum" sz="quarter" idx="12"/>
          </p:nvPr>
        </p:nvSpPr>
        <p:spPr bwMode="auto">
          <a:xfrm>
            <a:off x="7995655" y="5964254"/>
            <a:ext cx="621708"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F836125-81AB-4935-9048-3BD145DB47EE}" type="slidenum">
              <a:rPr lang="it-IT" altLang="en-US" sz="1400" b="1" smtClean="0">
                <a:latin typeface="Arial" panose="020B0604020202020204" pitchFamily="34" charset="0"/>
              </a:rPr>
              <a:pPr>
                <a:spcBef>
                  <a:spcPct val="0"/>
                </a:spcBef>
                <a:buFontTx/>
                <a:buNone/>
              </a:pPr>
              <a:t>117</a:t>
            </a:fld>
            <a:endParaRPr lang="it-IT" altLang="en-US" sz="1400" b="1" dirty="0">
              <a:latin typeface="Arial" panose="020B0604020202020204" pitchFamily="34" charset="0"/>
            </a:endParaRPr>
          </a:p>
        </p:txBody>
      </p:sp>
      <p:pic>
        <p:nvPicPr>
          <p:cNvPr id="7" name="Immagine 6">
            <a:extLst>
              <a:ext uri="{FF2B5EF4-FFF2-40B4-BE49-F238E27FC236}">
                <a16:creationId xmlns:a16="http://schemas.microsoft.com/office/drawing/2014/main" id="{075F3DFA-3973-8101-3320-766CF98F95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173" y="555839"/>
            <a:ext cx="4489788" cy="2475488"/>
          </a:xfrm>
          <a:prstGeom prst="rect">
            <a:avLst/>
          </a:prstGeom>
          <a:ln w="28575">
            <a:solidFill>
              <a:schemeClr val="bg1"/>
            </a:solidFill>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6772AEA3-D86C-E290-3DAB-B3F236AE9275}"/>
              </a:ext>
            </a:extLst>
          </p:cNvPr>
          <p:cNvSpPr txBox="1"/>
          <p:nvPr/>
        </p:nvSpPr>
        <p:spPr>
          <a:xfrm>
            <a:off x="3179552" y="3704966"/>
            <a:ext cx="5336715" cy="523220"/>
          </a:xfrm>
          <a:prstGeom prst="rect">
            <a:avLst/>
          </a:prstGeom>
          <a:noFill/>
        </p:spPr>
        <p:txBody>
          <a:bodyPr wrap="square" rtlCol="0">
            <a:spAutoFit/>
          </a:bodyPr>
          <a:lstStyle/>
          <a:p>
            <a:pPr algn="ctr"/>
            <a:r>
              <a:rPr lang="en-US" sz="1400" b="1" dirty="0"/>
              <a:t>Nella </a:t>
            </a:r>
            <a:r>
              <a:rPr lang="en-US" sz="1400" b="1" dirty="0" err="1"/>
              <a:t>Striscia</a:t>
            </a:r>
            <a:r>
              <a:rPr lang="en-US" sz="1400" b="1" dirty="0"/>
              <a:t> di Gaza </a:t>
            </a:r>
            <a:r>
              <a:rPr lang="en-US" sz="1400" b="1" dirty="0" err="1"/>
              <a:t>avvengono</a:t>
            </a:r>
            <a:r>
              <a:rPr lang="en-US" sz="1400" b="1" dirty="0"/>
              <a:t> circa 80 parti al </a:t>
            </a:r>
            <a:r>
              <a:rPr lang="en-US" sz="1400" b="1" dirty="0" err="1"/>
              <a:t>giorno</a:t>
            </a:r>
            <a:r>
              <a:rPr lang="en-US" sz="1400" b="1" dirty="0"/>
              <a:t>. Circa la </a:t>
            </a:r>
            <a:r>
              <a:rPr lang="en-US" sz="1400" b="1" dirty="0" err="1"/>
              <a:t>metà</a:t>
            </a:r>
            <a:r>
              <a:rPr lang="en-US" sz="1400" b="1" dirty="0"/>
              <a:t> </a:t>
            </a:r>
            <a:r>
              <a:rPr lang="en-US" sz="1400" b="1" dirty="0" err="1"/>
              <a:t>delle</a:t>
            </a:r>
            <a:r>
              <a:rPr lang="en-US" sz="1400" b="1" dirty="0"/>
              <a:t> </a:t>
            </a:r>
            <a:r>
              <a:rPr lang="en-US" sz="1400" b="1" dirty="0" err="1"/>
              <a:t>vittime</a:t>
            </a:r>
            <a:r>
              <a:rPr lang="en-US" sz="1400" b="1" dirty="0"/>
              <a:t> </a:t>
            </a:r>
            <a:r>
              <a:rPr lang="en-US" sz="1400" b="1" dirty="0" err="1"/>
              <a:t>sono</a:t>
            </a:r>
            <a:r>
              <a:rPr lang="en-US" sz="1400" b="1" dirty="0"/>
              <a:t> </a:t>
            </a:r>
            <a:r>
              <a:rPr lang="en-US" sz="1400" b="1" dirty="0" err="1"/>
              <a:t>minorenni</a:t>
            </a:r>
            <a:r>
              <a:rPr lang="en-US" sz="1400" b="1" dirty="0"/>
              <a:t>. </a:t>
            </a:r>
          </a:p>
        </p:txBody>
      </p:sp>
      <p:sp>
        <p:nvSpPr>
          <p:cNvPr id="2" name="Rettangolo 1">
            <a:extLst>
              <a:ext uri="{FF2B5EF4-FFF2-40B4-BE49-F238E27FC236}">
                <a16:creationId xmlns:a16="http://schemas.microsoft.com/office/drawing/2014/main" id="{F6DA0A2E-BB46-395C-94FF-9A7A0F4C443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238406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Segnaposto numero diapositiva 1">
            <a:extLst>
              <a:ext uri="{FF2B5EF4-FFF2-40B4-BE49-F238E27FC236}">
                <a16:creationId xmlns:a16="http://schemas.microsoft.com/office/drawing/2014/main" id="{F44B7EE8-4F7A-92EE-0692-B0D90824555C}"/>
              </a:ext>
            </a:extLst>
          </p:cNvPr>
          <p:cNvSpPr>
            <a:spLocks noGrp="1" noChangeArrowheads="1"/>
          </p:cNvSpPr>
          <p:nvPr>
            <p:ph type="sldNum" sz="quarter" idx="12"/>
          </p:nvPr>
        </p:nvSpPr>
        <p:spPr bwMode="auto">
          <a:xfrm>
            <a:off x="7885113" y="6356350"/>
            <a:ext cx="801687"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F836125-81AB-4935-9048-3BD145DB47EE}" type="slidenum">
              <a:rPr lang="it-IT" altLang="en-US" sz="1400" b="1" smtClean="0">
                <a:latin typeface="Arial" panose="020B0604020202020204" pitchFamily="34" charset="0"/>
              </a:rPr>
              <a:pPr>
                <a:spcBef>
                  <a:spcPct val="0"/>
                </a:spcBef>
                <a:buFontTx/>
                <a:buNone/>
              </a:pPr>
              <a:t>118</a:t>
            </a:fld>
            <a:endParaRPr lang="it-IT" altLang="en-US" sz="1400" b="1" dirty="0">
              <a:latin typeface="Arial" panose="020B0604020202020204" pitchFamily="34" charset="0"/>
            </a:endParaRPr>
          </a:p>
        </p:txBody>
      </p:sp>
      <p:pic>
        <p:nvPicPr>
          <p:cNvPr id="1007619" name="Picture 2" descr="A view of people lining up in front of body bags ">
            <a:extLst>
              <a:ext uri="{FF2B5EF4-FFF2-40B4-BE49-F238E27FC236}">
                <a16:creationId xmlns:a16="http://schemas.microsoft.com/office/drawing/2014/main" id="{085EB4AC-82C6-8007-7306-7EE379657D0F}"/>
              </a:ext>
            </a:extLst>
          </p:cNvPr>
          <p:cNvPicPr>
            <a:picLocks noChangeAspect="1" noChangeArrowheads="1"/>
          </p:cNvPicPr>
          <p:nvPr/>
        </p:nvPicPr>
        <p:blipFill>
          <a:blip r:embed="rId3"/>
          <a:srcRect/>
          <a:stretch>
            <a:fillRect/>
          </a:stretch>
        </p:blipFill>
        <p:spPr bwMode="auto">
          <a:xfrm>
            <a:off x="4075113" y="484188"/>
            <a:ext cx="4598987" cy="25844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007623" name="Picture 7" descr="Hamas says Gaza death toll has climbed to 14,532; 35,000 wounded, 7,000  missing | The Times of Israel">
            <a:extLst>
              <a:ext uri="{FF2B5EF4-FFF2-40B4-BE49-F238E27FC236}">
                <a16:creationId xmlns:a16="http://schemas.microsoft.com/office/drawing/2014/main" id="{13A5D785-CE89-9CB0-3DFB-22ABBAAE4221}"/>
              </a:ext>
            </a:extLst>
          </p:cNvPr>
          <p:cNvPicPr>
            <a:picLocks noChangeAspect="1" noChangeArrowheads="1"/>
          </p:cNvPicPr>
          <p:nvPr/>
        </p:nvPicPr>
        <p:blipFill>
          <a:blip r:embed="rId4"/>
          <a:srcRect/>
          <a:stretch>
            <a:fillRect/>
          </a:stretch>
        </p:blipFill>
        <p:spPr bwMode="auto">
          <a:xfrm>
            <a:off x="4075113" y="3321050"/>
            <a:ext cx="4598987" cy="30670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007625" name="Picture 9">
            <a:extLst>
              <a:ext uri="{FF2B5EF4-FFF2-40B4-BE49-F238E27FC236}">
                <a16:creationId xmlns:a16="http://schemas.microsoft.com/office/drawing/2014/main" id="{00DFC2D1-6342-B135-42B3-AD6271ACA26F}"/>
              </a:ext>
            </a:extLst>
          </p:cNvPr>
          <p:cNvPicPr>
            <a:picLocks noChangeAspect="1" noChangeArrowheads="1"/>
          </p:cNvPicPr>
          <p:nvPr/>
        </p:nvPicPr>
        <p:blipFill rotWithShape="1">
          <a:blip r:embed="rId5"/>
          <a:srcRect b="9633"/>
          <a:stretch/>
        </p:blipFill>
        <p:spPr bwMode="auto">
          <a:xfrm>
            <a:off x="334963" y="3616325"/>
            <a:ext cx="3514725" cy="27717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007627" name="Picture 11" descr="Health Ministry: Indonesian Hospital in Gaza Transformed from Medical  Center to &quot;Mass Grave&quot; | Farsnews Agency">
            <a:extLst>
              <a:ext uri="{FF2B5EF4-FFF2-40B4-BE49-F238E27FC236}">
                <a16:creationId xmlns:a16="http://schemas.microsoft.com/office/drawing/2014/main" id="{6F2C4308-9A6D-9F64-6E50-ED9AF494D846}"/>
              </a:ext>
            </a:extLst>
          </p:cNvPr>
          <p:cNvPicPr>
            <a:picLocks noChangeAspect="1" noChangeArrowheads="1"/>
          </p:cNvPicPr>
          <p:nvPr/>
        </p:nvPicPr>
        <p:blipFill>
          <a:blip r:embed="rId6"/>
          <a:srcRect/>
          <a:stretch>
            <a:fillRect/>
          </a:stretch>
        </p:blipFill>
        <p:spPr bwMode="auto">
          <a:xfrm>
            <a:off x="331788" y="498475"/>
            <a:ext cx="3516312" cy="1770063"/>
          </a:xfrm>
          <a:prstGeom prst="rect">
            <a:avLst/>
          </a:prstGeom>
          <a:ln w="28575">
            <a:solidFill>
              <a:schemeClr val="tx1"/>
            </a:solidFill>
          </a:ln>
          <a:effectLst>
            <a:outerShdw blurRad="292100" dist="139700" dir="2700000" algn="tl" rotWithShape="0">
              <a:srgbClr val="333333">
                <a:alpha val="65000"/>
              </a:srgbClr>
            </a:outerShdw>
          </a:effectLst>
        </p:spPr>
      </p:pic>
      <p:sp>
        <p:nvSpPr>
          <p:cNvPr id="689160" name="CasellaDiTesto 2">
            <a:extLst>
              <a:ext uri="{FF2B5EF4-FFF2-40B4-BE49-F238E27FC236}">
                <a16:creationId xmlns:a16="http://schemas.microsoft.com/office/drawing/2014/main" id="{C6C01ED4-2F98-B54F-C7AF-EDD99D355B42}"/>
              </a:ext>
            </a:extLst>
          </p:cNvPr>
          <p:cNvSpPr txBox="1">
            <a:spLocks noChangeArrowheads="1"/>
          </p:cNvSpPr>
          <p:nvPr/>
        </p:nvSpPr>
        <p:spPr bwMode="auto">
          <a:xfrm>
            <a:off x="649684" y="2619266"/>
            <a:ext cx="2880519" cy="646331"/>
          </a:xfrm>
          <a:prstGeom prst="rect">
            <a:avLst/>
          </a:prstGeom>
          <a:solidFill>
            <a:srgbClr val="FFFF00"/>
          </a:solidFill>
          <a:ln w="12700">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a:latin typeface="Arial" panose="020B0604020202020204" pitchFamily="34" charset="0"/>
              </a:rPr>
              <a:t>Gaza - Le </a:t>
            </a:r>
            <a:r>
              <a:rPr lang="en-US" altLang="en-US" sz="1800" b="1" dirty="0" err="1">
                <a:latin typeface="Arial" panose="020B0604020202020204" pitchFamily="34" charset="0"/>
              </a:rPr>
              <a:t>vttime</a:t>
            </a:r>
            <a:r>
              <a:rPr lang="en-US" altLang="en-US" sz="1800" b="1" dirty="0">
                <a:latin typeface="Arial" panose="020B0604020202020204" pitchFamily="34" charset="0"/>
              </a:rPr>
              <a:t> </a:t>
            </a:r>
            <a:r>
              <a:rPr lang="en-US" altLang="en-US" sz="1800" b="1" dirty="0" err="1">
                <a:latin typeface="Arial" panose="020B0604020202020204" pitchFamily="34" charset="0"/>
              </a:rPr>
              <a:t>sono</a:t>
            </a:r>
            <a:r>
              <a:rPr lang="en-US" altLang="en-US" sz="1800" b="1" dirty="0">
                <a:latin typeface="Arial" panose="020B0604020202020204" pitchFamily="34" charset="0"/>
              </a:rPr>
              <a:t> circa 36’000</a:t>
            </a:r>
          </a:p>
        </p:txBody>
      </p:sp>
      <p:sp>
        <p:nvSpPr>
          <p:cNvPr id="2" name="Rettangolo 1">
            <a:extLst>
              <a:ext uri="{FF2B5EF4-FFF2-40B4-BE49-F238E27FC236}">
                <a16:creationId xmlns:a16="http://schemas.microsoft.com/office/drawing/2014/main" id="{ACC20F42-97D1-C327-4131-C0F5D893439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Segnaposto numero diapositiva 1">
            <a:extLst>
              <a:ext uri="{FF2B5EF4-FFF2-40B4-BE49-F238E27FC236}">
                <a16:creationId xmlns:a16="http://schemas.microsoft.com/office/drawing/2014/main" id="{B1CE6577-406B-073C-A2E1-982616F94DAB}"/>
              </a:ext>
            </a:extLst>
          </p:cNvPr>
          <p:cNvSpPr>
            <a:spLocks noGrp="1" noChangeArrowheads="1"/>
          </p:cNvSpPr>
          <p:nvPr>
            <p:ph type="sldNum" sz="quarter" idx="12"/>
          </p:nvPr>
        </p:nvSpPr>
        <p:spPr bwMode="auto">
          <a:xfrm>
            <a:off x="7882897" y="6020200"/>
            <a:ext cx="627062" cy="415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D98C136-B095-407A-9AF9-B68F09673788}" type="slidenum">
              <a:rPr lang="fr-FR" altLang="en-US" sz="1400" b="1" smtClean="0">
                <a:latin typeface="Arial" panose="020B0604020202020204" pitchFamily="34" charset="0"/>
              </a:rPr>
              <a:pPr>
                <a:spcBef>
                  <a:spcPct val="0"/>
                </a:spcBef>
                <a:buFontTx/>
                <a:buNone/>
              </a:pPr>
              <a:t>119</a:t>
            </a:fld>
            <a:endParaRPr lang="fr-FR" altLang="en-US" sz="1400" b="1">
              <a:latin typeface="Arial" panose="020B0604020202020204" pitchFamily="34" charset="0"/>
            </a:endParaRPr>
          </a:p>
        </p:txBody>
      </p:sp>
      <p:sp>
        <p:nvSpPr>
          <p:cNvPr id="693251" name="AutoShape 6" descr="Trucks of humanitarian aid enter Gaza through Rafah border - Economic News  Network (ENN)">
            <a:extLst>
              <a:ext uri="{FF2B5EF4-FFF2-40B4-BE49-F238E27FC236}">
                <a16:creationId xmlns:a16="http://schemas.microsoft.com/office/drawing/2014/main" id="{F93C6132-737D-3DDA-CFFE-D7E131E2A2A3}"/>
              </a:ext>
            </a:extLst>
          </p:cNvPr>
          <p:cNvSpPr>
            <a:spLocks noChangeAspect="1" noChangeArrowheads="1"/>
          </p:cNvSpPr>
          <p:nvPr/>
        </p:nvSpPr>
        <p:spPr bwMode="auto">
          <a:xfrm>
            <a:off x="4574547" y="3227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p>
        </p:txBody>
      </p:sp>
      <p:sp>
        <p:nvSpPr>
          <p:cNvPr id="693252" name="AutoShape 8">
            <a:extLst>
              <a:ext uri="{FF2B5EF4-FFF2-40B4-BE49-F238E27FC236}">
                <a16:creationId xmlns:a16="http://schemas.microsoft.com/office/drawing/2014/main" id="{4AB28C35-3C63-CF80-9775-F2B8EDF1CC40}"/>
              </a:ext>
            </a:extLst>
          </p:cNvPr>
          <p:cNvSpPr>
            <a:spLocks noChangeAspect="1" noChangeArrowheads="1"/>
          </p:cNvSpPr>
          <p:nvPr/>
        </p:nvSpPr>
        <p:spPr bwMode="auto">
          <a:xfrm>
            <a:off x="4726947" y="33801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p>
        </p:txBody>
      </p:sp>
      <p:pic>
        <p:nvPicPr>
          <p:cNvPr id="7" name="Immagine 6">
            <a:extLst>
              <a:ext uri="{FF2B5EF4-FFF2-40B4-BE49-F238E27FC236}">
                <a16:creationId xmlns:a16="http://schemas.microsoft.com/office/drawing/2014/main" id="{199842C6-E1B6-F3E4-7564-F61609703FFC}"/>
              </a:ext>
            </a:extLst>
          </p:cNvPr>
          <p:cNvPicPr>
            <a:picLocks noChangeAspect="1"/>
          </p:cNvPicPr>
          <p:nvPr/>
        </p:nvPicPr>
        <p:blipFill>
          <a:blip r:embed="rId3"/>
          <a:stretch>
            <a:fillRect/>
          </a:stretch>
        </p:blipFill>
        <p:spPr>
          <a:xfrm>
            <a:off x="445459" y="327425"/>
            <a:ext cx="4740275" cy="2478088"/>
          </a:xfrm>
          <a:prstGeom prst="rect">
            <a:avLst/>
          </a:prstGeom>
          <a:ln w="28575">
            <a:solidFill>
              <a:schemeClr val="bg1"/>
            </a:solid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35D71AA5-92BC-5868-0F8C-B4377E1A4078}"/>
              </a:ext>
            </a:extLst>
          </p:cNvPr>
          <p:cNvPicPr>
            <a:picLocks noChangeAspect="1"/>
          </p:cNvPicPr>
          <p:nvPr/>
        </p:nvPicPr>
        <p:blipFill>
          <a:blip r:embed="rId4"/>
          <a:stretch>
            <a:fillRect/>
          </a:stretch>
        </p:blipFill>
        <p:spPr>
          <a:xfrm>
            <a:off x="445459" y="3230963"/>
            <a:ext cx="4354513" cy="2449512"/>
          </a:xfrm>
          <a:prstGeom prst="rect">
            <a:avLst/>
          </a:prstGeom>
          <a:ln w="28575">
            <a:solidFill>
              <a:schemeClr val="bg1"/>
            </a:solidFill>
          </a:ln>
          <a:effectLst>
            <a:outerShdw blurRad="292100" dist="139700" dir="2700000" algn="tl" rotWithShape="0">
              <a:srgbClr val="333333">
                <a:alpha val="65000"/>
              </a:srgbClr>
            </a:outerShdw>
          </a:effectLst>
        </p:spPr>
      </p:pic>
      <p:pic>
        <p:nvPicPr>
          <p:cNvPr id="879628" name="Picture 12" descr="Trucks carrying aid and coffins enter Gaza for first time as Rafah crossing  opens | The Independent">
            <a:extLst>
              <a:ext uri="{FF2B5EF4-FFF2-40B4-BE49-F238E27FC236}">
                <a16:creationId xmlns:a16="http://schemas.microsoft.com/office/drawing/2014/main" id="{81D9532D-CA18-DAE7-E2FD-300704090F13}"/>
              </a:ext>
            </a:extLst>
          </p:cNvPr>
          <p:cNvPicPr>
            <a:picLocks noChangeAspect="1" noChangeArrowheads="1"/>
          </p:cNvPicPr>
          <p:nvPr/>
        </p:nvPicPr>
        <p:blipFill>
          <a:blip r:embed="rId5"/>
          <a:srcRect/>
          <a:stretch>
            <a:fillRect/>
          </a:stretch>
        </p:blipFill>
        <p:spPr bwMode="auto">
          <a:xfrm>
            <a:off x="5447672" y="332188"/>
            <a:ext cx="3302000" cy="2476500"/>
          </a:xfrm>
          <a:prstGeom prst="rect">
            <a:avLst/>
          </a:prstGeom>
          <a:ln w="28575">
            <a:solidFill>
              <a:schemeClr val="bg1"/>
            </a:solidFill>
          </a:ln>
          <a:effectLst>
            <a:outerShdw blurRad="292100" dist="139700" dir="2700000" algn="tl" rotWithShape="0">
              <a:srgbClr val="333333">
                <a:alpha val="65000"/>
              </a:srgbClr>
            </a:outerShdw>
          </a:effectLst>
        </p:spPr>
      </p:pic>
      <p:sp>
        <p:nvSpPr>
          <p:cNvPr id="693257" name="CasellaDiTesto 8">
            <a:extLst>
              <a:ext uri="{FF2B5EF4-FFF2-40B4-BE49-F238E27FC236}">
                <a16:creationId xmlns:a16="http://schemas.microsoft.com/office/drawing/2014/main" id="{32B17C60-C0FC-CD92-CE3F-A2E6FF4A1EE6}"/>
              </a:ext>
            </a:extLst>
          </p:cNvPr>
          <p:cNvSpPr txBox="1">
            <a:spLocks noChangeArrowheads="1"/>
          </p:cNvSpPr>
          <p:nvPr/>
        </p:nvSpPr>
        <p:spPr bwMode="auto">
          <a:xfrm>
            <a:off x="650874" y="2825161"/>
            <a:ext cx="43294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dirty="0">
                <a:latin typeface="Arial" panose="020B0604020202020204" pitchFamily="34" charset="0"/>
              </a:rPr>
              <a:t>La </a:t>
            </a:r>
            <a:r>
              <a:rPr lang="en-US" altLang="en-US" sz="1400" b="1" dirty="0" err="1">
                <a:latin typeface="Arial" panose="020B0604020202020204" pitchFamily="34" charset="0"/>
              </a:rPr>
              <a:t>lunga</a:t>
            </a:r>
            <a:r>
              <a:rPr lang="en-US" altLang="en-US" sz="1400" b="1" dirty="0">
                <a:latin typeface="Arial" panose="020B0604020202020204" pitchFamily="34" charset="0"/>
              </a:rPr>
              <a:t> </a:t>
            </a:r>
            <a:r>
              <a:rPr lang="en-US" altLang="en-US" sz="1400" b="1" dirty="0" err="1">
                <a:latin typeface="Arial" panose="020B0604020202020204" pitchFamily="34" charset="0"/>
              </a:rPr>
              <a:t>attesa</a:t>
            </a:r>
            <a:r>
              <a:rPr lang="en-US" altLang="en-US" sz="1400" b="1" dirty="0">
                <a:latin typeface="Arial" panose="020B0604020202020204" pitchFamily="34" charset="0"/>
              </a:rPr>
              <a:t> per </a:t>
            </a:r>
            <a:r>
              <a:rPr lang="en-US" altLang="en-US" sz="1400" b="1" dirty="0" err="1">
                <a:latin typeface="Arial" panose="020B0604020202020204" pitchFamily="34" charset="0"/>
              </a:rPr>
              <a:t>entrare</a:t>
            </a:r>
            <a:r>
              <a:rPr lang="en-US" altLang="en-US" sz="1400" b="1" dirty="0">
                <a:latin typeface="Arial" panose="020B0604020202020204" pitchFamily="34" charset="0"/>
              </a:rPr>
              <a:t> </a:t>
            </a:r>
            <a:r>
              <a:rPr lang="en-US" altLang="en-US" sz="1400" b="1" dirty="0" err="1">
                <a:latin typeface="Arial" panose="020B0604020202020204" pitchFamily="34" charset="0"/>
              </a:rPr>
              <a:t>nella</a:t>
            </a:r>
            <a:r>
              <a:rPr lang="en-US" altLang="en-US" sz="1400" b="1" dirty="0">
                <a:latin typeface="Arial" panose="020B0604020202020204" pitchFamily="34" charset="0"/>
              </a:rPr>
              <a:t> </a:t>
            </a:r>
            <a:r>
              <a:rPr lang="en-US" altLang="en-US" sz="1400" b="1" dirty="0" err="1">
                <a:latin typeface="Arial" panose="020B0604020202020204" pitchFamily="34" charset="0"/>
              </a:rPr>
              <a:t>Striscia</a:t>
            </a:r>
            <a:r>
              <a:rPr lang="en-US" altLang="en-US" sz="1400" b="1" dirty="0">
                <a:latin typeface="Arial" panose="020B0604020202020204" pitchFamily="34" charset="0"/>
              </a:rPr>
              <a:t> di Gaza</a:t>
            </a:r>
          </a:p>
        </p:txBody>
      </p:sp>
      <p:sp>
        <p:nvSpPr>
          <p:cNvPr id="693258" name="CasellaDiTesto 9">
            <a:extLst>
              <a:ext uri="{FF2B5EF4-FFF2-40B4-BE49-F238E27FC236}">
                <a16:creationId xmlns:a16="http://schemas.microsoft.com/office/drawing/2014/main" id="{2F15EF8A-11BC-A85D-5986-F809595C82F5}"/>
              </a:ext>
            </a:extLst>
          </p:cNvPr>
          <p:cNvSpPr txBox="1">
            <a:spLocks noChangeArrowheads="1"/>
          </p:cNvSpPr>
          <p:nvPr/>
        </p:nvSpPr>
        <p:spPr bwMode="auto">
          <a:xfrm>
            <a:off x="2253758" y="6152861"/>
            <a:ext cx="4946377" cy="369887"/>
          </a:xfrm>
          <a:prstGeom prst="rect">
            <a:avLst/>
          </a:prstGeom>
          <a:solidFill>
            <a:srgbClr val="FFFF00"/>
          </a:solidFill>
          <a:ln w="12700">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a:latin typeface="Arial" panose="020B0604020202020204" pitchFamily="34" charset="0"/>
              </a:rPr>
              <a:t>Gaza - (non) </a:t>
            </a:r>
            <a:r>
              <a:rPr lang="en-US" altLang="en-US" sz="1800" b="1" dirty="0" err="1">
                <a:latin typeface="Arial" panose="020B0604020202020204" pitchFamily="34" charset="0"/>
              </a:rPr>
              <a:t>arrivano</a:t>
            </a:r>
            <a:r>
              <a:rPr lang="en-US" altLang="en-US" sz="1800" b="1" dirty="0">
                <a:latin typeface="Arial" panose="020B0604020202020204" pitchFamily="34" charset="0"/>
              </a:rPr>
              <a:t> </a:t>
            </a:r>
            <a:r>
              <a:rPr lang="en-US" altLang="en-US" sz="1800" b="1" dirty="0" err="1">
                <a:latin typeface="Arial" panose="020B0604020202020204" pitchFamily="34" charset="0"/>
              </a:rPr>
              <a:t>gli</a:t>
            </a:r>
            <a:r>
              <a:rPr lang="en-US" altLang="en-US" sz="1800" b="1" dirty="0">
                <a:latin typeface="Arial" panose="020B0604020202020204" pitchFamily="34" charset="0"/>
              </a:rPr>
              <a:t> </a:t>
            </a:r>
            <a:r>
              <a:rPr lang="en-US" altLang="en-US" sz="1800" b="1" dirty="0" err="1">
                <a:latin typeface="Arial" panose="020B0604020202020204" pitchFamily="34" charset="0"/>
              </a:rPr>
              <a:t>aiuti</a:t>
            </a:r>
            <a:r>
              <a:rPr lang="en-US" altLang="en-US" sz="1800" b="1" dirty="0">
                <a:latin typeface="Arial" panose="020B0604020202020204" pitchFamily="34" charset="0"/>
              </a:rPr>
              <a:t> </a:t>
            </a:r>
            <a:r>
              <a:rPr lang="en-US" altLang="en-US" sz="1800" b="1" dirty="0" err="1">
                <a:latin typeface="Arial" panose="020B0604020202020204" pitchFamily="34" charset="0"/>
              </a:rPr>
              <a:t>umanitari</a:t>
            </a:r>
            <a:endParaRPr lang="en-US" altLang="en-US" sz="1800" b="1" dirty="0">
              <a:latin typeface="Arial" panose="020B0604020202020204" pitchFamily="34" charset="0"/>
            </a:endParaRPr>
          </a:p>
        </p:txBody>
      </p:sp>
      <p:sp>
        <p:nvSpPr>
          <p:cNvPr id="693259" name="CasellaDiTesto 10">
            <a:extLst>
              <a:ext uri="{FF2B5EF4-FFF2-40B4-BE49-F238E27FC236}">
                <a16:creationId xmlns:a16="http://schemas.microsoft.com/office/drawing/2014/main" id="{BE72911B-15F2-5883-812A-D5819A4ECA4A}"/>
              </a:ext>
            </a:extLst>
          </p:cNvPr>
          <p:cNvSpPr txBox="1">
            <a:spLocks noChangeArrowheads="1"/>
          </p:cNvSpPr>
          <p:nvPr/>
        </p:nvSpPr>
        <p:spPr bwMode="auto">
          <a:xfrm>
            <a:off x="6228184" y="2839754"/>
            <a:ext cx="21317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dirty="0">
                <a:latin typeface="Arial" panose="020B0604020202020204" pitchFamily="34" charset="0"/>
              </a:rPr>
              <a:t>Il </a:t>
            </a:r>
            <a:r>
              <a:rPr lang="en-US" altLang="en-US" sz="1400" b="1" dirty="0" err="1">
                <a:latin typeface="Arial" panose="020B0604020202020204" pitchFamily="34" charset="0"/>
              </a:rPr>
              <a:t>Chekpoint</a:t>
            </a:r>
            <a:r>
              <a:rPr lang="en-US" altLang="en-US" sz="1400" b="1" dirty="0">
                <a:latin typeface="Arial" panose="020B0604020202020204" pitchFamily="34" charset="0"/>
              </a:rPr>
              <a:t> </a:t>
            </a:r>
            <a:r>
              <a:rPr lang="en-US" altLang="en-US" sz="1400" b="1" dirty="0" err="1">
                <a:latin typeface="Arial" panose="020B0604020202020204" pitchFamily="34" charset="0"/>
              </a:rPr>
              <a:t>egiziano</a:t>
            </a:r>
            <a:endParaRPr lang="en-US" altLang="en-US" sz="1400" b="1" dirty="0">
              <a:latin typeface="Arial" panose="020B0604020202020204" pitchFamily="34" charset="0"/>
            </a:endParaRPr>
          </a:p>
        </p:txBody>
      </p:sp>
      <p:sp>
        <p:nvSpPr>
          <p:cNvPr id="693260" name="CasellaDiTesto 11">
            <a:extLst>
              <a:ext uri="{FF2B5EF4-FFF2-40B4-BE49-F238E27FC236}">
                <a16:creationId xmlns:a16="http://schemas.microsoft.com/office/drawing/2014/main" id="{3F7BB8CC-85F5-D490-0FEB-CDD75BED6F15}"/>
              </a:ext>
            </a:extLst>
          </p:cNvPr>
          <p:cNvSpPr txBox="1">
            <a:spLocks noChangeArrowheads="1"/>
          </p:cNvSpPr>
          <p:nvPr/>
        </p:nvSpPr>
        <p:spPr bwMode="auto">
          <a:xfrm>
            <a:off x="1151574" y="5736038"/>
            <a:ext cx="34182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dirty="0" err="1">
                <a:latin typeface="Arial" panose="020B0604020202020204" pitchFamily="34" charset="0"/>
              </a:rPr>
              <a:t>Aiuti</a:t>
            </a:r>
            <a:r>
              <a:rPr lang="en-US" altLang="en-US" sz="1400" b="1" dirty="0">
                <a:latin typeface="Arial" panose="020B0604020202020204" pitchFamily="34" charset="0"/>
              </a:rPr>
              <a:t> in </a:t>
            </a:r>
            <a:r>
              <a:rPr lang="en-US" altLang="en-US" sz="1400" b="1" dirty="0" err="1">
                <a:latin typeface="Arial" panose="020B0604020202020204" pitchFamily="34" charset="0"/>
              </a:rPr>
              <a:t>arrivo</a:t>
            </a:r>
            <a:r>
              <a:rPr lang="en-US" altLang="en-US" sz="1400" b="1" dirty="0">
                <a:latin typeface="Arial" panose="020B0604020202020204" pitchFamily="34" charset="0"/>
              </a:rPr>
              <a:t> </a:t>
            </a:r>
            <a:r>
              <a:rPr lang="en-US" altLang="en-US" sz="1400" b="1" dirty="0" err="1">
                <a:latin typeface="Arial" panose="020B0604020202020204" pitchFamily="34" charset="0"/>
              </a:rPr>
              <a:t>dall’Arabia</a:t>
            </a:r>
            <a:r>
              <a:rPr lang="en-US" altLang="en-US" sz="1400" b="1" dirty="0">
                <a:latin typeface="Arial" panose="020B0604020202020204" pitchFamily="34" charset="0"/>
              </a:rPr>
              <a:t> </a:t>
            </a:r>
            <a:r>
              <a:rPr lang="en-US" altLang="en-US" sz="1400" b="1" dirty="0" err="1">
                <a:latin typeface="Arial" panose="020B0604020202020204" pitchFamily="34" charset="0"/>
              </a:rPr>
              <a:t>Saudita</a:t>
            </a:r>
            <a:endParaRPr lang="en-US" altLang="en-US" sz="1400" b="1" dirty="0">
              <a:latin typeface="Arial" panose="020B0604020202020204" pitchFamily="34" charset="0"/>
            </a:endParaRPr>
          </a:p>
        </p:txBody>
      </p:sp>
      <p:sp>
        <p:nvSpPr>
          <p:cNvPr id="693261" name="CasellaDiTesto 12">
            <a:extLst>
              <a:ext uri="{FF2B5EF4-FFF2-40B4-BE49-F238E27FC236}">
                <a16:creationId xmlns:a16="http://schemas.microsoft.com/office/drawing/2014/main" id="{7B090589-256F-CD25-1F97-3453A9D304C3}"/>
              </a:ext>
            </a:extLst>
          </p:cNvPr>
          <p:cNvSpPr txBox="1">
            <a:spLocks noChangeArrowheads="1"/>
          </p:cNvSpPr>
          <p:nvPr/>
        </p:nvSpPr>
        <p:spPr bwMode="auto">
          <a:xfrm>
            <a:off x="4908646" y="5706629"/>
            <a:ext cx="40052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dirty="0" err="1">
                <a:latin typeface="Arial" panose="020B0604020202020204" pitchFamily="34" charset="0"/>
              </a:rPr>
              <a:t>Attivisti</a:t>
            </a:r>
            <a:r>
              <a:rPr lang="en-US" altLang="en-US" sz="1400" b="1" dirty="0">
                <a:latin typeface="Arial" panose="020B0604020202020204" pitchFamily="34" charset="0"/>
              </a:rPr>
              <a:t> </a:t>
            </a:r>
            <a:r>
              <a:rPr lang="en-US" altLang="en-US" sz="1400" b="1" dirty="0" err="1">
                <a:latin typeface="Arial" panose="020B0604020202020204" pitchFamily="34" charset="0"/>
              </a:rPr>
              <a:t>israeliani</a:t>
            </a:r>
            <a:r>
              <a:rPr lang="en-US" altLang="en-US" sz="1400" b="1" dirty="0">
                <a:latin typeface="Arial" panose="020B0604020202020204" pitchFamily="34" charset="0"/>
              </a:rPr>
              <a:t> </a:t>
            </a:r>
            <a:r>
              <a:rPr lang="en-US" altLang="en-US" sz="1400" b="1" dirty="0" err="1">
                <a:latin typeface="Arial" panose="020B0604020202020204" pitchFamily="34" charset="0"/>
              </a:rPr>
              <a:t>bloccano</a:t>
            </a:r>
            <a:r>
              <a:rPr lang="en-US" altLang="en-US" sz="1400" b="1" dirty="0">
                <a:latin typeface="Arial" panose="020B0604020202020204" pitchFamily="34" charset="0"/>
              </a:rPr>
              <a:t> </a:t>
            </a:r>
            <a:r>
              <a:rPr lang="en-US" altLang="en-US" sz="1400" b="1" dirty="0" err="1">
                <a:latin typeface="Arial" panose="020B0604020202020204" pitchFamily="34" charset="0"/>
              </a:rPr>
              <a:t>gli</a:t>
            </a:r>
            <a:r>
              <a:rPr lang="en-US" altLang="en-US" sz="1400" b="1" dirty="0">
                <a:latin typeface="Arial" panose="020B0604020202020204" pitchFamily="34" charset="0"/>
              </a:rPr>
              <a:t> </a:t>
            </a:r>
            <a:r>
              <a:rPr lang="en-US" altLang="en-US" sz="1400" b="1" dirty="0" err="1">
                <a:latin typeface="Arial" panose="020B0604020202020204" pitchFamily="34" charset="0"/>
              </a:rPr>
              <a:t>aiuti</a:t>
            </a:r>
            <a:r>
              <a:rPr lang="en-US" altLang="en-US" sz="1400" b="1" dirty="0">
                <a:latin typeface="Arial" panose="020B0604020202020204" pitchFamily="34" charset="0"/>
              </a:rPr>
              <a:t> </a:t>
            </a:r>
            <a:r>
              <a:rPr lang="en-US" altLang="en-US" sz="1400" b="1" dirty="0" err="1">
                <a:latin typeface="Arial" panose="020B0604020202020204" pitchFamily="34" charset="0"/>
              </a:rPr>
              <a:t>umanitari</a:t>
            </a:r>
            <a:endParaRPr lang="en-US" altLang="en-US" sz="1400" b="1" dirty="0">
              <a:latin typeface="Arial" panose="020B0604020202020204" pitchFamily="34" charset="0"/>
            </a:endParaRPr>
          </a:p>
        </p:txBody>
      </p:sp>
      <p:sp>
        <p:nvSpPr>
          <p:cNvPr id="2" name="Rettangolo 1">
            <a:extLst>
              <a:ext uri="{FF2B5EF4-FFF2-40B4-BE49-F238E27FC236}">
                <a16:creationId xmlns:a16="http://schemas.microsoft.com/office/drawing/2014/main" id="{7E6B4BFE-A83A-D531-3072-BE75BF8ACA2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descr="Israeli settlers block humanitarian aid to Gaza">
            <a:extLst>
              <a:ext uri="{FF2B5EF4-FFF2-40B4-BE49-F238E27FC236}">
                <a16:creationId xmlns:a16="http://schemas.microsoft.com/office/drawing/2014/main" id="{AE96B897-972F-7401-68F8-D75FB397A2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3212976"/>
            <a:ext cx="3670442" cy="2446961"/>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Number Placeholder 4">
            <a:extLst>
              <a:ext uri="{FF2B5EF4-FFF2-40B4-BE49-F238E27FC236}">
                <a16:creationId xmlns:a16="http://schemas.microsoft.com/office/drawing/2014/main" id="{DD0B051A-FA18-3913-09B3-79B786565302}"/>
              </a:ext>
            </a:extLst>
          </p:cNvPr>
          <p:cNvSpPr>
            <a:spLocks noGrp="1"/>
          </p:cNvSpPr>
          <p:nvPr>
            <p:ph type="sldNum" sz="quarter" idx="12"/>
          </p:nvPr>
        </p:nvSpPr>
        <p:spPr>
          <a:xfrm>
            <a:off x="8010525" y="5702300"/>
            <a:ext cx="6572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6E5720-1E49-4B40-B172-C837489AAD0F}" type="slidenum">
              <a:rPr lang="it-IT" altLang="it-CH" sz="1400" b="1" smtClean="0">
                <a:solidFill>
                  <a:srgbClr val="FFFFFF"/>
                </a:solidFill>
              </a:rPr>
              <a:pPr>
                <a:spcBef>
                  <a:spcPct val="0"/>
                </a:spcBef>
                <a:buFontTx/>
                <a:buNone/>
              </a:pPr>
              <a:t>12</a:t>
            </a:fld>
            <a:endParaRPr lang="it-IT" altLang="it-CH" sz="1400" b="1">
              <a:solidFill>
                <a:srgbClr val="FFFFFF"/>
              </a:solidFill>
            </a:endParaRPr>
          </a:p>
        </p:txBody>
      </p:sp>
      <p:pic>
        <p:nvPicPr>
          <p:cNvPr id="392195" name="Picture 2" descr="uk-promis-arabs-1915">
            <a:extLst>
              <a:ext uri="{FF2B5EF4-FFF2-40B4-BE49-F238E27FC236}">
                <a16:creationId xmlns:a16="http://schemas.microsoft.com/office/drawing/2014/main" id="{69C847BD-E4E8-6D75-1A12-B07B2A62C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457200"/>
            <a:ext cx="3168650" cy="59975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2196" name="Text Box 3">
            <a:extLst>
              <a:ext uri="{FF2B5EF4-FFF2-40B4-BE49-F238E27FC236}">
                <a16:creationId xmlns:a16="http://schemas.microsoft.com/office/drawing/2014/main" id="{42C2765C-C6A1-4568-44C1-508839E859C2}"/>
              </a:ext>
            </a:extLst>
          </p:cNvPr>
          <p:cNvSpPr txBox="1">
            <a:spLocks noChangeArrowheads="1"/>
          </p:cNvSpPr>
          <p:nvPr/>
        </p:nvSpPr>
        <p:spPr bwMode="auto">
          <a:xfrm>
            <a:off x="4767333" y="2908410"/>
            <a:ext cx="325350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dirty="0">
                <a:solidFill>
                  <a:srgbClr val="FFFFFF"/>
                </a:solidFill>
              </a:rPr>
              <a:t>In </a:t>
            </a:r>
            <a:r>
              <a:rPr lang="fr-CH" altLang="it-CH" sz="1800" b="1" dirty="0" err="1">
                <a:solidFill>
                  <a:srgbClr val="FFFFFF"/>
                </a:solidFill>
              </a:rPr>
              <a:t>cambio</a:t>
            </a:r>
            <a:r>
              <a:rPr lang="fr-CH" altLang="it-CH" sz="1800" b="1" dirty="0">
                <a:solidFill>
                  <a:srgbClr val="FFFFFF"/>
                </a:solidFill>
              </a:rPr>
              <a:t> </a:t>
            </a:r>
            <a:r>
              <a:rPr lang="fr-CH" altLang="it-CH" sz="1800" b="1" dirty="0" err="1">
                <a:solidFill>
                  <a:srgbClr val="FFFFFF"/>
                </a:solidFill>
              </a:rPr>
              <a:t>dell’aiuto</a:t>
            </a:r>
            <a:r>
              <a:rPr lang="fr-CH" altLang="it-CH" sz="1800" b="1" dirty="0">
                <a:solidFill>
                  <a:srgbClr val="FFFFFF"/>
                </a:solidFill>
              </a:rPr>
              <a:t> </a:t>
            </a:r>
            <a:r>
              <a:rPr lang="fr-CH" altLang="it-CH" sz="1800" b="1" dirty="0" err="1">
                <a:solidFill>
                  <a:srgbClr val="FFFFFF"/>
                </a:solidFill>
              </a:rPr>
              <a:t>degli</a:t>
            </a:r>
            <a:r>
              <a:rPr lang="fr-CH" altLang="it-CH" sz="1800" b="1" dirty="0">
                <a:solidFill>
                  <a:srgbClr val="FFFFFF"/>
                </a:solidFill>
              </a:rPr>
              <a:t> </a:t>
            </a:r>
            <a:r>
              <a:rPr lang="fr-CH" altLang="it-CH" sz="1800" b="1" dirty="0" err="1">
                <a:solidFill>
                  <a:srgbClr val="FFFFFF"/>
                </a:solidFill>
              </a:rPr>
              <a:t>arabi</a:t>
            </a:r>
            <a:r>
              <a:rPr lang="fr-CH" altLang="it-CH" sz="1800" b="1" dirty="0">
                <a:solidFill>
                  <a:srgbClr val="FFFFFF"/>
                </a:solidFill>
              </a:rPr>
              <a:t> </a:t>
            </a:r>
            <a:r>
              <a:rPr lang="fr-CH" altLang="it-CH" sz="1800" b="1" dirty="0" err="1">
                <a:solidFill>
                  <a:srgbClr val="FFFFFF"/>
                </a:solidFill>
              </a:rPr>
              <a:t>nella</a:t>
            </a:r>
            <a:r>
              <a:rPr lang="fr-CH" altLang="it-CH" sz="1800" b="1" dirty="0">
                <a:solidFill>
                  <a:srgbClr val="FFFFFF"/>
                </a:solidFill>
              </a:rPr>
              <a:t> </a:t>
            </a:r>
            <a:r>
              <a:rPr lang="fr-CH" altLang="it-CH" sz="1800" b="1" u="sng" dirty="0" err="1">
                <a:solidFill>
                  <a:srgbClr val="FFFFFF"/>
                </a:solidFill>
              </a:rPr>
              <a:t>guerra</a:t>
            </a:r>
            <a:r>
              <a:rPr lang="fr-CH" altLang="it-CH" sz="1800" b="1" u="sng" dirty="0">
                <a:solidFill>
                  <a:srgbClr val="FFFFFF"/>
                </a:solidFill>
              </a:rPr>
              <a:t> </a:t>
            </a:r>
            <a:r>
              <a:rPr lang="fr-CH" altLang="it-CH" sz="1800" b="1" u="sng" dirty="0" err="1">
                <a:solidFill>
                  <a:srgbClr val="FFFFFF"/>
                </a:solidFill>
              </a:rPr>
              <a:t>contro</a:t>
            </a:r>
            <a:r>
              <a:rPr lang="fr-CH" altLang="it-CH" sz="1800" b="1" u="sng" dirty="0">
                <a:solidFill>
                  <a:srgbClr val="FFFFFF"/>
                </a:solidFill>
              </a:rPr>
              <a:t> la </a:t>
            </a:r>
            <a:r>
              <a:rPr lang="fr-CH" altLang="it-CH" sz="1800" b="1" u="sng" dirty="0" err="1">
                <a:solidFill>
                  <a:srgbClr val="FFFFFF"/>
                </a:solidFill>
              </a:rPr>
              <a:t>Turchia</a:t>
            </a:r>
            <a:r>
              <a:rPr lang="fr-CH" altLang="it-CH" sz="1800" b="1" u="sng" dirty="0">
                <a:solidFill>
                  <a:srgbClr val="FFFFFF"/>
                </a:solidFill>
              </a:rPr>
              <a:t> </a:t>
            </a:r>
            <a:r>
              <a:rPr lang="fr-CH" altLang="it-CH" sz="1800" b="1" dirty="0">
                <a:solidFill>
                  <a:srgbClr val="FFFFFF"/>
                </a:solidFill>
              </a:rPr>
              <a:t>(</a:t>
            </a:r>
            <a:r>
              <a:rPr lang="fr-CH" altLang="it-CH" sz="1800" b="1" dirty="0" err="1">
                <a:solidFill>
                  <a:srgbClr val="FFFFFF"/>
                </a:solidFill>
              </a:rPr>
              <a:t>saranno</a:t>
            </a:r>
            <a:r>
              <a:rPr lang="fr-CH" altLang="it-CH" sz="1800" b="1" dirty="0">
                <a:solidFill>
                  <a:srgbClr val="FFFFFF"/>
                </a:solidFill>
              </a:rPr>
              <a:t> 200’000 i </a:t>
            </a:r>
            <a:r>
              <a:rPr lang="fr-CH" altLang="it-CH" sz="1800" b="1" dirty="0" err="1">
                <a:solidFill>
                  <a:srgbClr val="FFFFFF"/>
                </a:solidFill>
              </a:rPr>
              <a:t>caduti</a:t>
            </a:r>
            <a:r>
              <a:rPr lang="fr-CH" altLang="it-CH" sz="1800" b="1" dirty="0">
                <a:solidFill>
                  <a:srgbClr val="FFFFFF"/>
                </a:solidFill>
              </a:rPr>
              <a:t> </a:t>
            </a:r>
            <a:r>
              <a:rPr lang="fr-CH" altLang="it-CH" sz="1800" b="1" dirty="0" err="1">
                <a:solidFill>
                  <a:srgbClr val="FFFFFF"/>
                </a:solidFill>
              </a:rPr>
              <a:t>arabi</a:t>
            </a:r>
            <a:r>
              <a:rPr lang="fr-CH" altLang="it-CH" sz="1800" b="1" dirty="0">
                <a:solidFill>
                  <a:srgbClr val="FFFFFF"/>
                </a:solidFill>
              </a:rPr>
              <a:t>) l’</a:t>
            </a:r>
            <a:r>
              <a:rPr lang="fr-CH" altLang="it-CH" sz="1800" b="1" dirty="0" err="1">
                <a:solidFill>
                  <a:srgbClr val="FFFFFF"/>
                </a:solidFill>
              </a:rPr>
              <a:t>Inghilterra</a:t>
            </a:r>
            <a:r>
              <a:rPr lang="fr-CH" altLang="it-CH" sz="1800" b="1" dirty="0">
                <a:solidFill>
                  <a:srgbClr val="FFFFFF"/>
                </a:solidFill>
              </a:rPr>
              <a:t> promette </a:t>
            </a:r>
            <a:r>
              <a:rPr lang="fr-CH" altLang="it-CH" sz="1800" b="1" dirty="0" err="1">
                <a:solidFill>
                  <a:srgbClr val="FFFFFF"/>
                </a:solidFill>
              </a:rPr>
              <a:t>agli</a:t>
            </a:r>
            <a:r>
              <a:rPr lang="fr-CH" altLang="it-CH" sz="1800" b="1" dirty="0">
                <a:solidFill>
                  <a:srgbClr val="FFFFFF"/>
                </a:solidFill>
              </a:rPr>
              <a:t> </a:t>
            </a:r>
            <a:r>
              <a:rPr lang="fr-CH" altLang="it-CH" sz="1800" b="1" dirty="0" err="1">
                <a:solidFill>
                  <a:srgbClr val="FFFFFF"/>
                </a:solidFill>
              </a:rPr>
              <a:t>arabi</a:t>
            </a:r>
            <a:r>
              <a:rPr lang="fr-CH" altLang="it-CH" sz="1800" b="1" dirty="0">
                <a:solidFill>
                  <a:srgbClr val="FFFFFF"/>
                </a:solidFill>
              </a:rPr>
              <a:t> un </a:t>
            </a:r>
            <a:r>
              <a:rPr lang="fr-CH" altLang="it-CH" sz="1800" b="1" dirty="0" err="1">
                <a:solidFill>
                  <a:srgbClr val="FFFFFF"/>
                </a:solidFill>
              </a:rPr>
              <a:t>territorio</a:t>
            </a:r>
            <a:r>
              <a:rPr lang="fr-CH" altLang="it-CH" sz="1800" b="1" dirty="0">
                <a:solidFill>
                  <a:srgbClr val="FFFFFF"/>
                </a:solidFill>
              </a:rPr>
              <a:t> per </a:t>
            </a:r>
            <a:r>
              <a:rPr lang="fr-CH" altLang="it-CH" sz="1800" b="1" dirty="0" err="1">
                <a:solidFill>
                  <a:srgbClr val="FFFFFF"/>
                </a:solidFill>
              </a:rPr>
              <a:t>creare</a:t>
            </a:r>
            <a:r>
              <a:rPr lang="fr-CH" altLang="it-CH" sz="1800" b="1" dirty="0">
                <a:solidFill>
                  <a:srgbClr val="FFFFFF"/>
                </a:solidFill>
              </a:rPr>
              <a:t> </a:t>
            </a:r>
            <a:r>
              <a:rPr lang="fr-CH" altLang="it-CH" sz="1800" b="1" dirty="0" err="1">
                <a:solidFill>
                  <a:srgbClr val="FFFFFF"/>
                </a:solidFill>
              </a:rPr>
              <a:t>uma</a:t>
            </a:r>
            <a:r>
              <a:rPr lang="fr-CH" altLang="it-CH" sz="1800" b="1" dirty="0">
                <a:solidFill>
                  <a:srgbClr val="FFFFFF"/>
                </a:solidFill>
              </a:rPr>
              <a:t> </a:t>
            </a:r>
            <a:r>
              <a:rPr lang="fr-CH" altLang="it-CH" sz="1800" b="1" dirty="0" err="1">
                <a:solidFill>
                  <a:srgbClr val="FFFFFF"/>
                </a:solidFill>
              </a:rPr>
              <a:t>nazione</a:t>
            </a:r>
            <a:r>
              <a:rPr lang="fr-CH" altLang="it-CH" sz="1800" b="1" dirty="0">
                <a:solidFill>
                  <a:srgbClr val="FFFFFF"/>
                </a:solidFill>
              </a:rPr>
              <a:t> </a:t>
            </a:r>
            <a:r>
              <a:rPr lang="fr-CH" altLang="it-CH" sz="1800" b="1" dirty="0" err="1">
                <a:solidFill>
                  <a:srgbClr val="FFFFFF"/>
                </a:solidFill>
              </a:rPr>
              <a:t>indipendente</a:t>
            </a:r>
            <a:r>
              <a:rPr lang="fr-CH" altLang="it-CH" sz="1800" b="1" dirty="0">
                <a:solidFill>
                  <a:srgbClr val="FFFFFF"/>
                </a:solidFill>
              </a:rPr>
              <a:t>.</a:t>
            </a:r>
            <a:endParaRPr lang="fr-CH" altLang="it-CH" sz="2400" b="1" dirty="0">
              <a:solidFill>
                <a:srgbClr val="FFFFFF"/>
              </a:solidFill>
            </a:endParaRPr>
          </a:p>
        </p:txBody>
      </p:sp>
      <p:sp>
        <p:nvSpPr>
          <p:cNvPr id="392199" name="Rettangolo 7">
            <a:extLst>
              <a:ext uri="{FF2B5EF4-FFF2-40B4-BE49-F238E27FC236}">
                <a16:creationId xmlns:a16="http://schemas.microsoft.com/office/drawing/2014/main" id="{E2B8A741-3C50-F38C-87BF-AB4827804D8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CA900EB6-1692-DB09-6737-8EE9CA694408}"/>
              </a:ext>
            </a:extLst>
          </p:cNvPr>
          <p:cNvSpPr txBox="1"/>
          <p:nvPr/>
        </p:nvSpPr>
        <p:spPr>
          <a:xfrm>
            <a:off x="4301762" y="1719831"/>
            <a:ext cx="4184650" cy="400050"/>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1915</a:t>
            </a:r>
            <a:r>
              <a:rPr lang="en-US" b="1" dirty="0">
                <a:solidFill>
                  <a:schemeClr val="accent4">
                    <a:lumMod val="10000"/>
                  </a:schemeClr>
                </a:solidFill>
              </a:rPr>
              <a:t> - Le </a:t>
            </a:r>
            <a:r>
              <a:rPr lang="en-US" b="1" dirty="0" err="1">
                <a:solidFill>
                  <a:schemeClr val="accent4">
                    <a:lumMod val="10000"/>
                  </a:schemeClr>
                </a:solidFill>
              </a:rPr>
              <a:t>vuote</a:t>
            </a:r>
            <a:r>
              <a:rPr lang="en-US" b="1" dirty="0">
                <a:solidFill>
                  <a:schemeClr val="accent4">
                    <a:lumMod val="10000"/>
                  </a:schemeClr>
                </a:solidFill>
              </a:rPr>
              <a:t> </a:t>
            </a:r>
            <a:r>
              <a:rPr lang="en-US" b="1" dirty="0" err="1">
                <a:solidFill>
                  <a:schemeClr val="accent4">
                    <a:lumMod val="10000"/>
                  </a:schemeClr>
                </a:solidFill>
              </a:rPr>
              <a:t>promesse</a:t>
            </a:r>
            <a:r>
              <a:rPr lang="en-US" b="1" dirty="0">
                <a:solidFill>
                  <a:schemeClr val="accent4">
                    <a:lumMod val="10000"/>
                  </a:schemeClr>
                </a:solidFill>
              </a:rPr>
              <a:t> </a:t>
            </a:r>
            <a:r>
              <a:rPr lang="en-US" b="1" dirty="0" err="1">
                <a:solidFill>
                  <a:schemeClr val="accent4">
                    <a:lumMod val="10000"/>
                  </a:schemeClr>
                </a:solidFill>
              </a:rPr>
              <a:t>inglesi</a:t>
            </a:r>
            <a:endParaRPr lang="en-US" b="1" dirty="0">
              <a:solidFill>
                <a:schemeClr val="accent4">
                  <a:lumMod val="10000"/>
                </a:schemeClr>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Segnaposto numero diapositiva 1">
            <a:extLst>
              <a:ext uri="{FF2B5EF4-FFF2-40B4-BE49-F238E27FC236}">
                <a16:creationId xmlns:a16="http://schemas.microsoft.com/office/drawing/2014/main" id="{8EFC1C48-6FAC-7557-FAE6-63CAE197CFC9}"/>
              </a:ext>
            </a:extLst>
          </p:cNvPr>
          <p:cNvSpPr>
            <a:spLocks noGrp="1" noChangeArrowheads="1"/>
          </p:cNvSpPr>
          <p:nvPr>
            <p:ph type="sldNum" sz="quarter" idx="12"/>
          </p:nvPr>
        </p:nvSpPr>
        <p:spPr bwMode="auto">
          <a:xfrm>
            <a:off x="7991475" y="6064250"/>
            <a:ext cx="514350" cy="354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EA56EAF-5C98-40CC-A3A5-AD15AC3731BB}" type="slidenum">
              <a:rPr lang="fr-FR" altLang="en-US" sz="1400" b="1" smtClean="0">
                <a:latin typeface="Arial" panose="020B0604020202020204" pitchFamily="34" charset="0"/>
              </a:rPr>
              <a:pPr>
                <a:spcBef>
                  <a:spcPct val="0"/>
                </a:spcBef>
                <a:buFontTx/>
                <a:buNone/>
              </a:pPr>
              <a:t>120</a:t>
            </a:fld>
            <a:endParaRPr lang="fr-FR" altLang="en-US" sz="1400" b="1">
              <a:latin typeface="Arial" panose="020B0604020202020204" pitchFamily="34" charset="0"/>
            </a:endParaRPr>
          </a:p>
        </p:txBody>
      </p:sp>
      <p:pic>
        <p:nvPicPr>
          <p:cNvPr id="898054" name="Picture 6" descr="Starved by Israel's blockade, Gaza's displaced children go hungry | Euronews">
            <a:extLst>
              <a:ext uri="{FF2B5EF4-FFF2-40B4-BE49-F238E27FC236}">
                <a16:creationId xmlns:a16="http://schemas.microsoft.com/office/drawing/2014/main" id="{A92D96B0-AAD4-C6C0-4F0E-23DCA06E2F10}"/>
              </a:ext>
            </a:extLst>
          </p:cNvPr>
          <p:cNvPicPr>
            <a:picLocks noChangeAspect="1" noChangeArrowheads="1"/>
          </p:cNvPicPr>
          <p:nvPr/>
        </p:nvPicPr>
        <p:blipFill>
          <a:blip r:embed="rId3"/>
          <a:srcRect/>
          <a:stretch>
            <a:fillRect/>
          </a:stretch>
        </p:blipFill>
        <p:spPr bwMode="auto">
          <a:xfrm>
            <a:off x="3923928" y="3284984"/>
            <a:ext cx="4392613" cy="2471737"/>
          </a:xfrm>
          <a:prstGeom prst="rect">
            <a:avLst/>
          </a:prstGeom>
          <a:ln w="28575">
            <a:solidFill>
              <a:schemeClr val="bg1"/>
            </a:solidFill>
          </a:ln>
          <a:effectLst>
            <a:outerShdw blurRad="292100" dist="139700" dir="2700000" algn="tl" rotWithShape="0">
              <a:srgbClr val="333333">
                <a:alpha val="65000"/>
              </a:srgbClr>
            </a:outerShdw>
          </a:effectLst>
        </p:spPr>
      </p:pic>
      <p:pic>
        <p:nvPicPr>
          <p:cNvPr id="898056" name="Picture 8" descr="Over 30,000 Babies in Gaza Are Drinking Contaminated Water, US State Dept  Says | Truthout">
            <a:extLst>
              <a:ext uri="{FF2B5EF4-FFF2-40B4-BE49-F238E27FC236}">
                <a16:creationId xmlns:a16="http://schemas.microsoft.com/office/drawing/2014/main" id="{6B042EC3-DE5A-E3CF-EEA9-1708111A6756}"/>
              </a:ext>
            </a:extLst>
          </p:cNvPr>
          <p:cNvPicPr>
            <a:picLocks noChangeAspect="1" noChangeArrowheads="1"/>
          </p:cNvPicPr>
          <p:nvPr/>
        </p:nvPicPr>
        <p:blipFill rotWithShape="1">
          <a:blip r:embed="rId4"/>
          <a:srcRect r="8559"/>
          <a:stretch/>
        </p:blipFill>
        <p:spPr bwMode="auto">
          <a:xfrm>
            <a:off x="5523601" y="925984"/>
            <a:ext cx="2792940" cy="2030162"/>
          </a:xfrm>
          <a:prstGeom prst="rect">
            <a:avLst/>
          </a:prstGeom>
          <a:ln w="28575">
            <a:solidFill>
              <a:schemeClr val="bg1"/>
            </a:solidFill>
          </a:ln>
          <a:effectLst>
            <a:outerShdw blurRad="292100" dist="139700" dir="2700000" algn="tl" rotWithShape="0">
              <a:srgbClr val="333333">
                <a:alpha val="65000"/>
              </a:srgbClr>
            </a:outerShdw>
          </a:effectLst>
        </p:spPr>
      </p:pic>
      <p:sp>
        <p:nvSpPr>
          <p:cNvPr id="697351" name="CasellaDiTesto 3">
            <a:extLst>
              <a:ext uri="{FF2B5EF4-FFF2-40B4-BE49-F238E27FC236}">
                <a16:creationId xmlns:a16="http://schemas.microsoft.com/office/drawing/2014/main" id="{BB3CA0A3-3CCB-1435-B4DD-B9ED38C22589}"/>
              </a:ext>
            </a:extLst>
          </p:cNvPr>
          <p:cNvSpPr txBox="1">
            <a:spLocks noChangeArrowheads="1"/>
          </p:cNvSpPr>
          <p:nvPr/>
        </p:nvSpPr>
        <p:spPr bwMode="auto">
          <a:xfrm>
            <a:off x="5676529" y="938030"/>
            <a:ext cx="26400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b="1" dirty="0">
                <a:latin typeface="Arial" panose="020B0604020202020204" pitchFamily="34" charset="0"/>
              </a:rPr>
              <a:t>Si </a:t>
            </a:r>
            <a:r>
              <a:rPr lang="en-US" altLang="en-US" sz="1400" b="1" dirty="0" err="1">
                <a:latin typeface="Arial" panose="020B0604020202020204" pitchFamily="34" charset="0"/>
              </a:rPr>
              <a:t>beve</a:t>
            </a:r>
            <a:r>
              <a:rPr lang="en-US" altLang="en-US" sz="1400" b="1" dirty="0">
                <a:latin typeface="Arial" panose="020B0604020202020204" pitchFamily="34" charset="0"/>
              </a:rPr>
              <a:t> </a:t>
            </a:r>
            <a:r>
              <a:rPr lang="en-US" altLang="en-US" sz="1400" b="1" dirty="0" err="1">
                <a:latin typeface="Arial" panose="020B0604020202020204" pitchFamily="34" charset="0"/>
              </a:rPr>
              <a:t>l’acqua</a:t>
            </a:r>
            <a:r>
              <a:rPr lang="en-US" altLang="en-US" sz="1400" b="1" dirty="0">
                <a:latin typeface="Arial" panose="020B0604020202020204" pitchFamily="34" charset="0"/>
              </a:rPr>
              <a:t> del mare</a:t>
            </a:r>
          </a:p>
        </p:txBody>
      </p:sp>
      <p:sp>
        <p:nvSpPr>
          <p:cNvPr id="697352" name="CasellaDiTesto 4">
            <a:extLst>
              <a:ext uri="{FF2B5EF4-FFF2-40B4-BE49-F238E27FC236}">
                <a16:creationId xmlns:a16="http://schemas.microsoft.com/office/drawing/2014/main" id="{2CE896F2-F5B0-24E2-0BE3-BF5D5A34A3F6}"/>
              </a:ext>
            </a:extLst>
          </p:cNvPr>
          <p:cNvSpPr txBox="1">
            <a:spLocks noChangeArrowheads="1"/>
          </p:cNvSpPr>
          <p:nvPr/>
        </p:nvSpPr>
        <p:spPr bwMode="auto">
          <a:xfrm>
            <a:off x="4130257" y="1663065"/>
            <a:ext cx="979463" cy="769441"/>
          </a:xfrm>
          <a:prstGeom prst="rect">
            <a:avLst/>
          </a:prstGeom>
          <a:solidFill>
            <a:srgbClr val="FFFF00"/>
          </a:solidFill>
          <a:ln w="12700">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200" b="1" dirty="0">
                <a:latin typeface="Arial" panose="020B0604020202020204" pitchFamily="34" charset="0"/>
              </a:rPr>
              <a:t>Fame e </a:t>
            </a:r>
            <a:r>
              <a:rPr lang="en-US" altLang="en-US" sz="2200" b="1" dirty="0" err="1">
                <a:latin typeface="Arial" panose="020B0604020202020204" pitchFamily="34" charset="0"/>
              </a:rPr>
              <a:t>sete</a:t>
            </a:r>
            <a:endParaRPr lang="en-US" altLang="en-US" sz="2200" b="1" dirty="0">
              <a:latin typeface="Arial" panose="020B0604020202020204" pitchFamily="34" charset="0"/>
            </a:endParaRPr>
          </a:p>
        </p:txBody>
      </p:sp>
      <p:sp>
        <p:nvSpPr>
          <p:cNvPr id="2" name="Rettangolo 1">
            <a:extLst>
              <a:ext uri="{FF2B5EF4-FFF2-40B4-BE49-F238E27FC236}">
                <a16:creationId xmlns:a16="http://schemas.microsoft.com/office/drawing/2014/main" id="{7E8B1EEB-FD4E-03F9-2751-6B32361DCF1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descr="Fear of Humanitarian crisis in Gaza: US and Jardon airdrop food packages -  Khaama Press">
            <a:extLst>
              <a:ext uri="{FF2B5EF4-FFF2-40B4-BE49-F238E27FC236}">
                <a16:creationId xmlns:a16="http://schemas.microsoft.com/office/drawing/2014/main" id="{01EF2DDE-EB44-A5CC-0A6C-25159E2750DB}"/>
              </a:ext>
            </a:extLst>
          </p:cNvPr>
          <p:cNvPicPr>
            <a:picLocks noChangeAspect="1" noChangeArrowheads="1"/>
          </p:cNvPicPr>
          <p:nvPr/>
        </p:nvPicPr>
        <p:blipFill>
          <a:blip r:embed="rId5"/>
          <a:srcRect/>
          <a:stretch>
            <a:fillRect/>
          </a:stretch>
        </p:blipFill>
        <p:spPr bwMode="auto">
          <a:xfrm>
            <a:off x="725709" y="925984"/>
            <a:ext cx="2958843" cy="4830737"/>
          </a:xfrm>
          <a:prstGeom prst="rect">
            <a:avLst/>
          </a:prstGeom>
          <a:ln w="28575">
            <a:solidFill>
              <a:schemeClr val="bg1"/>
            </a:solidFill>
          </a:ln>
          <a:effectLst>
            <a:outerShdw blurRad="292100" dist="139700" dir="2700000" algn="tl" rotWithShape="0">
              <a:srgbClr val="333333">
                <a:alpha val="65000"/>
              </a:srgbClr>
            </a:outerShdw>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Segnaposto numero diapositiva 1">
            <a:extLst>
              <a:ext uri="{FF2B5EF4-FFF2-40B4-BE49-F238E27FC236}">
                <a16:creationId xmlns:a16="http://schemas.microsoft.com/office/drawing/2014/main" id="{CA59FB6E-6001-44BD-BC6C-6AECD6ECCF5B}"/>
              </a:ext>
            </a:extLst>
          </p:cNvPr>
          <p:cNvSpPr>
            <a:spLocks noGrp="1" noChangeArrowheads="1"/>
          </p:cNvSpPr>
          <p:nvPr>
            <p:ph type="sldNum" sz="quarter" idx="12"/>
          </p:nvPr>
        </p:nvSpPr>
        <p:spPr bwMode="auto">
          <a:xfrm>
            <a:off x="7667625" y="3348038"/>
            <a:ext cx="658813" cy="34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75EB38D-E2D7-4434-8E00-E1B167319A99}" type="slidenum">
              <a:rPr lang="fr-FR" altLang="en-US" sz="1400" b="1" smtClean="0">
                <a:latin typeface="Arial" panose="020B0604020202020204" pitchFamily="34" charset="0"/>
              </a:rPr>
              <a:pPr>
                <a:spcBef>
                  <a:spcPct val="0"/>
                </a:spcBef>
                <a:buFontTx/>
                <a:buNone/>
              </a:pPr>
              <a:t>121</a:t>
            </a:fld>
            <a:endParaRPr lang="fr-FR" altLang="en-US" sz="1400" b="1">
              <a:latin typeface="Arial" panose="020B0604020202020204" pitchFamily="34" charset="0"/>
            </a:endParaRPr>
          </a:p>
        </p:txBody>
      </p:sp>
      <p:pic>
        <p:nvPicPr>
          <p:cNvPr id="901122" name="Picture 2" descr="Potrebbe essere un'immagine raffigurante ‎3 persone e ‎il seguente testo &quot;‎هكذا فعل الصهاينة بالاسرى الفلسطيني بالله لاتقف الصورة عندك ارسلها لأصدقائك‎&quot;‎‎">
            <a:extLst>
              <a:ext uri="{FF2B5EF4-FFF2-40B4-BE49-F238E27FC236}">
                <a16:creationId xmlns:a16="http://schemas.microsoft.com/office/drawing/2014/main" id="{484FF9C4-B83A-46DF-4F79-77D65DCD27E4}"/>
              </a:ext>
            </a:extLst>
          </p:cNvPr>
          <p:cNvPicPr>
            <a:picLocks noChangeAspect="1" noChangeArrowheads="1"/>
          </p:cNvPicPr>
          <p:nvPr/>
        </p:nvPicPr>
        <p:blipFill>
          <a:blip r:embed="rId3"/>
          <a:srcRect/>
          <a:stretch>
            <a:fillRect/>
          </a:stretch>
        </p:blipFill>
        <p:spPr bwMode="auto">
          <a:xfrm>
            <a:off x="395288" y="333375"/>
            <a:ext cx="4070350" cy="6119813"/>
          </a:xfrm>
          <a:prstGeom prst="rect">
            <a:avLst/>
          </a:prstGeom>
          <a:ln w="28575">
            <a:solidFill>
              <a:schemeClr val="bg1"/>
            </a:solidFill>
          </a:ln>
          <a:effectLst>
            <a:outerShdw blurRad="292100" dist="139700" dir="2700000" algn="tl" rotWithShape="0">
              <a:srgbClr val="333333">
                <a:alpha val="65000"/>
              </a:srgbClr>
            </a:outerShdw>
          </a:effectLst>
        </p:spPr>
      </p:pic>
      <p:pic>
        <p:nvPicPr>
          <p:cNvPr id="901124" name="Picture 4" descr="Gazans Say They Were Mistreated, Beaten In Israeli Custody - WE News">
            <a:extLst>
              <a:ext uri="{FF2B5EF4-FFF2-40B4-BE49-F238E27FC236}">
                <a16:creationId xmlns:a16="http://schemas.microsoft.com/office/drawing/2014/main" id="{754F5CCC-CE8C-11F2-405B-B0AB45F56E4F}"/>
              </a:ext>
            </a:extLst>
          </p:cNvPr>
          <p:cNvPicPr>
            <a:picLocks noChangeAspect="1" noChangeArrowheads="1"/>
          </p:cNvPicPr>
          <p:nvPr/>
        </p:nvPicPr>
        <p:blipFill>
          <a:blip r:embed="rId4"/>
          <a:srcRect/>
          <a:stretch>
            <a:fillRect/>
          </a:stretch>
        </p:blipFill>
        <p:spPr bwMode="auto">
          <a:xfrm>
            <a:off x="4595813" y="4002088"/>
            <a:ext cx="4068762" cy="2441575"/>
          </a:xfrm>
          <a:prstGeom prst="rect">
            <a:avLst/>
          </a:prstGeom>
          <a:ln w="28575">
            <a:solidFill>
              <a:schemeClr val="bg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C3AE3909-F6DD-5D57-4DAE-8E44CB7CD964}"/>
              </a:ext>
            </a:extLst>
          </p:cNvPr>
          <p:cNvSpPr txBox="1"/>
          <p:nvPr/>
        </p:nvSpPr>
        <p:spPr>
          <a:xfrm>
            <a:off x="4932363" y="3314700"/>
            <a:ext cx="2454275" cy="477838"/>
          </a:xfrm>
          <a:prstGeom prst="rect">
            <a:avLst/>
          </a:prstGeom>
          <a:solidFill>
            <a:srgbClr val="FFFF00"/>
          </a:solidFill>
          <a:ln w="12700">
            <a:solidFill>
              <a:schemeClr val="accent4">
                <a:lumMod val="10000"/>
              </a:schemeClr>
            </a:solidFill>
          </a:ln>
        </p:spPr>
        <p:txBody>
          <a:bodyPr tIns="91440">
            <a:spAutoFit/>
          </a:bodyPr>
          <a:lstStyle/>
          <a:p>
            <a:pPr algn="ctr">
              <a:defRPr/>
            </a:pPr>
            <a:r>
              <a:rPr lang="en-US" sz="2200" b="1" dirty="0">
                <a:solidFill>
                  <a:sysClr val="windowText" lastClr="000000"/>
                </a:solidFill>
                <a:latin typeface="Arial Black" panose="020B0A04020102020204" pitchFamily="34" charset="0"/>
              </a:rPr>
              <a:t>PRIGIONIERI</a:t>
            </a:r>
          </a:p>
        </p:txBody>
      </p:sp>
      <p:sp>
        <p:nvSpPr>
          <p:cNvPr id="2" name="Rettangolo 1">
            <a:extLst>
              <a:ext uri="{FF2B5EF4-FFF2-40B4-BE49-F238E27FC236}">
                <a16:creationId xmlns:a16="http://schemas.microsoft.com/office/drawing/2014/main" id="{33F6BEE6-A7B8-145D-04B7-FA3303A2025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13" descr="Gazan civilians arrested by Israel share torment of disappearances,  humiliations and torture">
            <a:extLst>
              <a:ext uri="{FF2B5EF4-FFF2-40B4-BE49-F238E27FC236}">
                <a16:creationId xmlns:a16="http://schemas.microsoft.com/office/drawing/2014/main" id="{CA7FE8AC-3F9E-347E-92E3-E1FF4DC019CE}"/>
              </a:ext>
            </a:extLst>
          </p:cNvPr>
          <p:cNvPicPr>
            <a:picLocks noChangeAspect="1" noChangeArrowheads="1"/>
          </p:cNvPicPr>
          <p:nvPr/>
        </p:nvPicPr>
        <p:blipFill>
          <a:blip r:embed="rId5"/>
          <a:srcRect/>
          <a:stretch>
            <a:fillRect/>
          </a:stretch>
        </p:blipFill>
        <p:spPr bwMode="auto">
          <a:xfrm>
            <a:off x="4637981" y="333375"/>
            <a:ext cx="4026594" cy="2686124"/>
          </a:xfrm>
          <a:prstGeom prst="rect">
            <a:avLst/>
          </a:prstGeom>
          <a:ln w="28575">
            <a:solidFill>
              <a:schemeClr val="bg1"/>
            </a:solidFill>
          </a:ln>
          <a:effectLst>
            <a:outerShdw blurRad="292100" dist="139700" dir="2700000" algn="tl" rotWithShape="0">
              <a:srgbClr val="333333">
                <a:alpha val="65000"/>
              </a:srgbClr>
            </a:outerShdw>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B71643E-2D26-434A-C4B5-3B3B82DB111A}"/>
              </a:ext>
            </a:extLst>
          </p:cNvPr>
          <p:cNvSpPr>
            <a:spLocks noGrp="1"/>
          </p:cNvSpPr>
          <p:nvPr>
            <p:ph type="sldNum" sz="quarter" idx="12"/>
          </p:nvPr>
        </p:nvSpPr>
        <p:spPr>
          <a:xfrm>
            <a:off x="7566862" y="5655354"/>
            <a:ext cx="787400" cy="338137"/>
          </a:xfrm>
        </p:spPr>
        <p:txBody>
          <a:bodyPr/>
          <a:lstStyle/>
          <a:p>
            <a:pPr>
              <a:defRPr/>
            </a:pPr>
            <a:fld id="{445C1AB3-B40A-4A6B-B00A-45270B3C0545}" type="slidenum">
              <a:rPr lang="fr-FR" altLang="en-US" sz="1400" b="1" smtClean="0">
                <a:solidFill>
                  <a:schemeClr val="tx1">
                    <a:lumMod val="95000"/>
                    <a:lumOff val="5000"/>
                  </a:schemeClr>
                </a:solidFill>
              </a:rPr>
              <a:pPr>
                <a:defRPr/>
              </a:pPr>
              <a:t>122</a:t>
            </a:fld>
            <a:endParaRPr lang="fr-FR" altLang="en-US" sz="1400" b="1" dirty="0">
              <a:solidFill>
                <a:schemeClr val="tx1">
                  <a:lumMod val="95000"/>
                  <a:lumOff val="5000"/>
                </a:schemeClr>
              </a:solidFill>
            </a:endParaRPr>
          </a:p>
        </p:txBody>
      </p:sp>
      <p:pic>
        <p:nvPicPr>
          <p:cNvPr id="718851" name="Immagine 2" descr="North of the Rafah crossing, along the Philadelphi corridor, this week compared to April. This is an area of ​​about 18-square-kilometers, where the destruction is particularly noticeable in the photos.">
            <a:extLst>
              <a:ext uri="{FF2B5EF4-FFF2-40B4-BE49-F238E27FC236}">
                <a16:creationId xmlns:a16="http://schemas.microsoft.com/office/drawing/2014/main" id="{162FDF60-ED0B-83BD-3083-DA6356002D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750" y="476250"/>
            <a:ext cx="8318500" cy="482441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18852" name="CasellaDiTesto 8">
            <a:extLst>
              <a:ext uri="{FF2B5EF4-FFF2-40B4-BE49-F238E27FC236}">
                <a16:creationId xmlns:a16="http://schemas.microsoft.com/office/drawing/2014/main" id="{8A00CE2A-4F8E-DD9A-8E03-F8B48E13AC23}"/>
              </a:ext>
            </a:extLst>
          </p:cNvPr>
          <p:cNvSpPr txBox="1">
            <a:spLocks noChangeArrowheads="1"/>
          </p:cNvSpPr>
          <p:nvPr/>
        </p:nvSpPr>
        <p:spPr bwMode="auto">
          <a:xfrm>
            <a:off x="1619672" y="5690634"/>
            <a:ext cx="5904656" cy="338554"/>
          </a:xfrm>
          <a:prstGeom prst="rect">
            <a:avLst/>
          </a:prstGeom>
          <a:solidFill>
            <a:srgbClr val="FFFF00"/>
          </a:solidFill>
          <a:ln w="12700">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latin typeface="Arial" panose="020B0604020202020204" pitchFamily="34" charset="0"/>
              </a:rPr>
              <a:t>Maggio 2024 - Rafah dopo </a:t>
            </a:r>
            <a:r>
              <a:rPr lang="en-US" altLang="en-US" sz="1600" b="1" dirty="0" err="1">
                <a:latin typeface="Arial" panose="020B0604020202020204" pitchFamily="34" charset="0"/>
              </a:rPr>
              <a:t>l’attacco</a:t>
            </a:r>
            <a:r>
              <a:rPr lang="en-US" altLang="en-US" sz="1600" b="1" dirty="0">
                <a:latin typeface="Arial" panose="020B0604020202020204" pitchFamily="34" charset="0"/>
              </a:rPr>
              <a:t> </a:t>
            </a:r>
            <a:r>
              <a:rPr lang="en-US" altLang="en-US" sz="1600" b="1" dirty="0" err="1">
                <a:latin typeface="Arial" panose="020B0604020202020204" pitchFamily="34" charset="0"/>
              </a:rPr>
              <a:t>israeliano</a:t>
            </a:r>
            <a:r>
              <a:rPr lang="en-US" altLang="en-US" sz="1600" b="1" dirty="0">
                <a:latin typeface="Arial" panose="020B0604020202020204" pitchFamily="34" charset="0"/>
              </a:rPr>
              <a:t> è un </a:t>
            </a:r>
            <a:r>
              <a:rPr lang="en-US" altLang="en-US" sz="1600" b="1" dirty="0" err="1">
                <a:latin typeface="Arial" panose="020B0604020202020204" pitchFamily="34" charset="0"/>
              </a:rPr>
              <a:t>deserto</a:t>
            </a:r>
            <a:endParaRPr lang="en-US" altLang="en-US" sz="1600" b="1" dirty="0">
              <a:latin typeface="Arial" panose="020B0604020202020204" pitchFamily="34" charset="0"/>
            </a:endParaRPr>
          </a:p>
        </p:txBody>
      </p:sp>
      <p:sp>
        <p:nvSpPr>
          <p:cNvPr id="718853" name="CasellaDiTesto 4">
            <a:extLst>
              <a:ext uri="{FF2B5EF4-FFF2-40B4-BE49-F238E27FC236}">
                <a16:creationId xmlns:a16="http://schemas.microsoft.com/office/drawing/2014/main" id="{44923868-E809-F7BD-4BEB-ACD5DA41E20B}"/>
              </a:ext>
            </a:extLst>
          </p:cNvPr>
          <p:cNvSpPr txBox="1">
            <a:spLocks noChangeArrowheads="1"/>
          </p:cNvSpPr>
          <p:nvPr/>
        </p:nvSpPr>
        <p:spPr bwMode="auto">
          <a:xfrm>
            <a:off x="512684" y="5439789"/>
            <a:ext cx="7127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200" dirty="0">
                <a:latin typeface="Arial" panose="020B0604020202020204" pitchFamily="34" charset="0"/>
              </a:rPr>
              <a:t>Confine con l’ </a:t>
            </a:r>
            <a:r>
              <a:rPr lang="en-US" altLang="en-US" sz="1200" dirty="0" err="1">
                <a:latin typeface="Arial" panose="020B0604020202020204" pitchFamily="34" charset="0"/>
              </a:rPr>
              <a:t>Egitto</a:t>
            </a:r>
            <a:endParaRPr lang="en-US" altLang="en-US" sz="1200" dirty="0">
              <a:latin typeface="Arial" panose="020B0604020202020204" pitchFamily="34" charset="0"/>
            </a:endParaRPr>
          </a:p>
        </p:txBody>
      </p:sp>
      <p:sp>
        <p:nvSpPr>
          <p:cNvPr id="718854" name="CasellaDiTesto 5">
            <a:extLst>
              <a:ext uri="{FF2B5EF4-FFF2-40B4-BE49-F238E27FC236}">
                <a16:creationId xmlns:a16="http://schemas.microsoft.com/office/drawing/2014/main" id="{78D38BEA-A301-C799-0E20-30416F69F183}"/>
              </a:ext>
            </a:extLst>
          </p:cNvPr>
          <p:cNvSpPr txBox="1">
            <a:spLocks noChangeArrowheads="1"/>
          </p:cNvSpPr>
          <p:nvPr/>
        </p:nvSpPr>
        <p:spPr bwMode="auto">
          <a:xfrm>
            <a:off x="512684" y="3212976"/>
            <a:ext cx="9195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r>
              <a:rPr lang="en-US" altLang="en-US" sz="1200" dirty="0" err="1">
                <a:solidFill>
                  <a:schemeClr val="bg1"/>
                </a:solidFill>
                <a:latin typeface="Arial" panose="020B0604020202020204" pitchFamily="34" charset="0"/>
              </a:rPr>
              <a:t>Corridoio</a:t>
            </a:r>
            <a:r>
              <a:rPr lang="en-US" altLang="en-US" sz="1200" dirty="0">
                <a:solidFill>
                  <a:schemeClr val="bg1"/>
                </a:solidFill>
                <a:latin typeface="Arial" panose="020B0604020202020204" pitchFamily="34" charset="0"/>
              </a:rPr>
              <a:t> di </a:t>
            </a:r>
            <a:r>
              <a:rPr lang="en-US" altLang="en-US" sz="1200" dirty="0" err="1">
                <a:solidFill>
                  <a:schemeClr val="bg1"/>
                </a:solidFill>
                <a:latin typeface="Arial" panose="020B0604020202020204" pitchFamily="34" charset="0"/>
              </a:rPr>
              <a:t>Filadelfia</a:t>
            </a:r>
            <a:endParaRPr lang="en-US" altLang="en-US" sz="1200" dirty="0">
              <a:solidFill>
                <a:schemeClr val="bg1"/>
              </a:solidFill>
              <a:latin typeface="Arial" panose="020B0604020202020204" pitchFamily="34" charset="0"/>
            </a:endParaRPr>
          </a:p>
        </p:txBody>
      </p:sp>
      <p:cxnSp>
        <p:nvCxnSpPr>
          <p:cNvPr id="11" name="Connettore 2 10">
            <a:extLst>
              <a:ext uri="{FF2B5EF4-FFF2-40B4-BE49-F238E27FC236}">
                <a16:creationId xmlns:a16="http://schemas.microsoft.com/office/drawing/2014/main" id="{6CF8A209-F4AA-129F-752F-7056AFCDC084}"/>
              </a:ext>
            </a:extLst>
          </p:cNvPr>
          <p:cNvCxnSpPr>
            <a:cxnSpLocks/>
          </p:cNvCxnSpPr>
          <p:nvPr/>
        </p:nvCxnSpPr>
        <p:spPr>
          <a:xfrm flipH="1" flipV="1">
            <a:off x="453582" y="5223889"/>
            <a:ext cx="63500" cy="539066"/>
          </a:xfrm>
          <a:prstGeom prst="straightConnector1">
            <a:avLst/>
          </a:prstGeom>
          <a:ln w="127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Rettangolo 2">
            <a:extLst>
              <a:ext uri="{FF2B5EF4-FFF2-40B4-BE49-F238E27FC236}">
                <a16:creationId xmlns:a16="http://schemas.microsoft.com/office/drawing/2014/main" id="{226482A3-C9F2-599C-67DE-393C78CF955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3">
            <a:extLst>
              <a:ext uri="{FF2B5EF4-FFF2-40B4-BE49-F238E27FC236}">
                <a16:creationId xmlns:a16="http://schemas.microsoft.com/office/drawing/2014/main" id="{B5F091A7-EC90-5A73-6015-2216B8A52EFF}"/>
              </a:ext>
            </a:extLst>
          </p:cNvPr>
          <p:cNvSpPr txBox="1"/>
          <p:nvPr/>
        </p:nvSpPr>
        <p:spPr>
          <a:xfrm>
            <a:off x="3815916" y="6197084"/>
            <a:ext cx="1512168" cy="369332"/>
          </a:xfrm>
          <a:prstGeom prst="rect">
            <a:avLst/>
          </a:prstGeom>
          <a:noFill/>
        </p:spPr>
        <p:txBody>
          <a:bodyPr wrap="square" rtlCol="0">
            <a:spAutoFit/>
          </a:bodyPr>
          <a:lstStyle/>
          <a:p>
            <a:pPr algn="ctr"/>
            <a:r>
              <a:rPr lang="en-US" dirty="0"/>
              <a:t>(</a:t>
            </a:r>
            <a:r>
              <a:rPr lang="en-US" dirty="0" err="1"/>
              <a:t>foto</a:t>
            </a:r>
            <a:r>
              <a:rPr lang="en-US" dirty="0"/>
              <a:t> doppia)</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Segnaposto numero diapositiva 1">
            <a:extLst>
              <a:ext uri="{FF2B5EF4-FFF2-40B4-BE49-F238E27FC236}">
                <a16:creationId xmlns:a16="http://schemas.microsoft.com/office/drawing/2014/main" id="{A781ED57-8132-4B80-E0D8-FE9170A0E261}"/>
              </a:ext>
            </a:extLst>
          </p:cNvPr>
          <p:cNvSpPr>
            <a:spLocks noGrp="1" noChangeArrowheads="1"/>
          </p:cNvSpPr>
          <p:nvPr>
            <p:ph type="sldNum" sz="quarter" idx="12"/>
          </p:nvPr>
        </p:nvSpPr>
        <p:spPr bwMode="auto">
          <a:xfrm>
            <a:off x="1737828" y="5835694"/>
            <a:ext cx="801688" cy="481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fld id="{16BE55B7-B6BA-4838-AD03-3D68FD3E524C}" type="slidenum">
              <a:rPr lang="it-IT" altLang="en-US" sz="1400" b="1" smtClean="0">
                <a:latin typeface="Arial" panose="020B0604020202020204" pitchFamily="34" charset="0"/>
              </a:rPr>
              <a:pPr algn="ctr">
                <a:spcBef>
                  <a:spcPct val="0"/>
                </a:spcBef>
                <a:buFontTx/>
                <a:buNone/>
              </a:pPr>
              <a:t>123</a:t>
            </a:fld>
            <a:endParaRPr lang="it-IT" altLang="en-US" sz="1400" b="1" dirty="0">
              <a:latin typeface="Arial" panose="020B0604020202020204" pitchFamily="34" charset="0"/>
            </a:endParaRPr>
          </a:p>
        </p:txBody>
      </p:sp>
      <p:sp>
        <p:nvSpPr>
          <p:cNvPr id="7" name="CasellaDiTesto 6">
            <a:extLst>
              <a:ext uri="{FF2B5EF4-FFF2-40B4-BE49-F238E27FC236}">
                <a16:creationId xmlns:a16="http://schemas.microsoft.com/office/drawing/2014/main" id="{731E406E-E258-79E0-BCBB-999E3076C5C8}"/>
              </a:ext>
            </a:extLst>
          </p:cNvPr>
          <p:cNvSpPr txBox="1"/>
          <p:nvPr/>
        </p:nvSpPr>
        <p:spPr>
          <a:xfrm>
            <a:off x="883753" y="4386701"/>
            <a:ext cx="2509837" cy="1200329"/>
          </a:xfrm>
          <a:prstGeom prst="rect">
            <a:avLst/>
          </a:prstGeom>
          <a:solidFill>
            <a:srgbClr val="FFFF00"/>
          </a:solidFill>
          <a:ln w="12700">
            <a:solidFill>
              <a:schemeClr val="accent4">
                <a:lumMod val="10000"/>
              </a:schemeClr>
            </a:solidFill>
          </a:ln>
        </p:spPr>
        <p:txBody>
          <a:bodyPr>
            <a:spAutoFit/>
          </a:bodyPr>
          <a:lstStyle/>
          <a:p>
            <a:pPr algn="ctr">
              <a:defRPr/>
            </a:pPr>
            <a:r>
              <a:rPr lang="en-US" b="1" dirty="0">
                <a:latin typeface="Arial" panose="020B0604020202020204" pitchFamily="34" charset="0"/>
              </a:rPr>
              <a:t>Marzo - </a:t>
            </a:r>
            <a:r>
              <a:rPr lang="en-US" b="1" dirty="0" err="1">
                <a:latin typeface="Arial" panose="020B0604020202020204" pitchFamily="34" charset="0"/>
              </a:rPr>
              <a:t>Giugno</a:t>
            </a:r>
            <a:r>
              <a:rPr lang="en-US" b="1" dirty="0">
                <a:latin typeface="Arial" panose="020B0604020202020204" pitchFamily="34" charset="0"/>
              </a:rPr>
              <a:t> 2024                      </a:t>
            </a:r>
            <a:r>
              <a:rPr lang="en-US" b="1" dirty="0" err="1"/>
              <a:t>Gli</a:t>
            </a:r>
            <a:r>
              <a:rPr lang="en-US" b="1" dirty="0"/>
              <a:t> </a:t>
            </a:r>
            <a:r>
              <a:rPr lang="en-US" b="1" dirty="0" err="1"/>
              <a:t>aiuti</a:t>
            </a:r>
            <a:r>
              <a:rPr lang="en-US" b="1" dirty="0"/>
              <a:t> </a:t>
            </a:r>
            <a:r>
              <a:rPr lang="en-US" b="1" dirty="0">
                <a:latin typeface="Arial" panose="020B0604020202020204" pitchFamily="34" charset="0"/>
              </a:rPr>
              <a:t>in </a:t>
            </a:r>
            <a:r>
              <a:rPr lang="en-US" b="1" dirty="0" err="1">
                <a:latin typeface="Arial" panose="020B0604020202020204" pitchFamily="34" charset="0"/>
              </a:rPr>
              <a:t>arrivo</a:t>
            </a:r>
            <a:r>
              <a:rPr lang="en-US" b="1" dirty="0">
                <a:latin typeface="Arial" panose="020B0604020202020204" pitchFamily="34" charset="0"/>
              </a:rPr>
              <a:t> via mare non </a:t>
            </a:r>
            <a:r>
              <a:rPr lang="en-US" b="1" dirty="0" err="1">
                <a:latin typeface="Arial" panose="020B0604020202020204" pitchFamily="34" charset="0"/>
              </a:rPr>
              <a:t>sono</a:t>
            </a:r>
            <a:r>
              <a:rPr lang="en-US" b="1" dirty="0">
                <a:latin typeface="Arial" panose="020B0604020202020204" pitchFamily="34" charset="0"/>
              </a:rPr>
              <a:t> per </a:t>
            </a:r>
            <a:r>
              <a:rPr lang="en-US" b="1" dirty="0" err="1">
                <a:latin typeface="Arial" panose="020B0604020202020204" pitchFamily="34" charset="0"/>
              </a:rPr>
              <a:t>l’UNRWA</a:t>
            </a:r>
            <a:endParaRPr lang="en-US" b="1" dirty="0">
              <a:latin typeface="Arial" panose="020B0604020202020204" pitchFamily="34" charset="0"/>
            </a:endParaRPr>
          </a:p>
        </p:txBody>
      </p:sp>
      <p:sp>
        <p:nvSpPr>
          <p:cNvPr id="4" name="Rettangolo 3">
            <a:extLst>
              <a:ext uri="{FF2B5EF4-FFF2-40B4-BE49-F238E27FC236}">
                <a16:creationId xmlns:a16="http://schemas.microsoft.com/office/drawing/2014/main" id="{F797CCFE-E0E1-86FE-EE42-77CC4D42B45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07596" name="Picture 12" descr="US military says first aid delivered to Gaza via temporary pier | The Times  of Israel">
            <a:extLst>
              <a:ext uri="{FF2B5EF4-FFF2-40B4-BE49-F238E27FC236}">
                <a16:creationId xmlns:a16="http://schemas.microsoft.com/office/drawing/2014/main" id="{97B2713E-1C20-8F5A-46C8-8667D01724FD}"/>
              </a:ext>
            </a:extLst>
          </p:cNvPr>
          <p:cNvPicPr>
            <a:picLocks noChangeAspect="1" noChangeArrowheads="1"/>
          </p:cNvPicPr>
          <p:nvPr/>
        </p:nvPicPr>
        <p:blipFill>
          <a:blip r:embed="rId3"/>
          <a:srcRect/>
          <a:stretch>
            <a:fillRect/>
          </a:stretch>
        </p:blipFill>
        <p:spPr bwMode="auto">
          <a:xfrm>
            <a:off x="5371158" y="806049"/>
            <a:ext cx="3154362" cy="1973262"/>
          </a:xfrm>
          <a:prstGeom prst="rect">
            <a:avLst/>
          </a:prstGeom>
          <a:ln w="28575">
            <a:solidFill>
              <a:schemeClr val="bg1"/>
            </a:solidFill>
          </a:ln>
          <a:effectLst>
            <a:outerShdw blurRad="292100" dist="139700" dir="2700000" algn="tl" rotWithShape="0">
              <a:srgbClr val="333333">
                <a:alpha val="65000"/>
              </a:srgbClr>
            </a:outerShdw>
          </a:effectLst>
        </p:spPr>
      </p:pic>
      <p:pic>
        <p:nvPicPr>
          <p:cNvPr id="1028" name="Picture 4">
            <a:extLst>
              <a:ext uri="{FF2B5EF4-FFF2-40B4-BE49-F238E27FC236}">
                <a16:creationId xmlns:a16="http://schemas.microsoft.com/office/drawing/2014/main" id="{425D72EF-E866-6891-58A2-13A92FEE2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3429000"/>
            <a:ext cx="4673600" cy="3115733"/>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818C0EF2-D1F8-A8C9-9BC2-85DB59862621}"/>
              </a:ext>
            </a:extLst>
          </p:cNvPr>
          <p:cNvSpPr txBox="1"/>
          <p:nvPr/>
        </p:nvSpPr>
        <p:spPr>
          <a:xfrm>
            <a:off x="742405" y="3429000"/>
            <a:ext cx="2820193" cy="369332"/>
          </a:xfrm>
          <a:prstGeom prst="rect">
            <a:avLst/>
          </a:prstGeom>
          <a:noFill/>
        </p:spPr>
        <p:txBody>
          <a:bodyPr wrap="square" rtlCol="0">
            <a:spAutoFit/>
          </a:bodyPr>
          <a:lstStyle/>
          <a:p>
            <a:r>
              <a:rPr lang="en-US" dirty="0"/>
              <a:t>Il molo </a:t>
            </a:r>
            <a:r>
              <a:rPr lang="en-US" dirty="0" err="1"/>
              <a:t>galleggiante</a:t>
            </a:r>
            <a:r>
              <a:rPr lang="en-US" dirty="0"/>
              <a:t> USA </a:t>
            </a:r>
          </a:p>
        </p:txBody>
      </p:sp>
      <p:pic>
        <p:nvPicPr>
          <p:cNvPr id="1030" name="Picture 6" descr="Biden's Pier For Gaza Aid Might Not Be Ready For 60">
            <a:extLst>
              <a:ext uri="{FF2B5EF4-FFF2-40B4-BE49-F238E27FC236}">
                <a16:creationId xmlns:a16="http://schemas.microsoft.com/office/drawing/2014/main" id="{8EDC2940-9446-21B6-91A6-EF20CC314C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209" y="337419"/>
            <a:ext cx="4673600" cy="2967249"/>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Segnaposto numero diapositiva 1">
            <a:extLst>
              <a:ext uri="{FF2B5EF4-FFF2-40B4-BE49-F238E27FC236}">
                <a16:creationId xmlns:a16="http://schemas.microsoft.com/office/drawing/2014/main" id="{40A5F6C1-19C3-3351-C3D0-DCF9DD7F0FB2}"/>
              </a:ext>
            </a:extLst>
          </p:cNvPr>
          <p:cNvSpPr>
            <a:spLocks noGrp="1" noChangeArrowheads="1"/>
          </p:cNvSpPr>
          <p:nvPr>
            <p:ph type="sldNum" sz="quarter" idx="12"/>
          </p:nvPr>
        </p:nvSpPr>
        <p:spPr bwMode="auto">
          <a:xfrm>
            <a:off x="8438706" y="2951443"/>
            <a:ext cx="620713"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fld id="{323C68EE-3889-4941-9801-16EB5CAA8AC2}" type="slidenum">
              <a:rPr lang="fr-FR" altLang="en-US" sz="1400" b="1" smtClean="0">
                <a:latin typeface="Arial" panose="020B0604020202020204" pitchFamily="34" charset="0"/>
              </a:rPr>
              <a:pPr algn="ctr">
                <a:spcBef>
                  <a:spcPct val="0"/>
                </a:spcBef>
                <a:buFontTx/>
                <a:buNone/>
              </a:pPr>
              <a:t>124</a:t>
            </a:fld>
            <a:endParaRPr lang="fr-FR" altLang="en-US" sz="1400" b="1" dirty="0">
              <a:latin typeface="Arial" panose="020B0604020202020204" pitchFamily="34" charset="0"/>
            </a:endParaRPr>
          </a:p>
        </p:txBody>
      </p:sp>
      <p:pic>
        <p:nvPicPr>
          <p:cNvPr id="710659" name="Picture 4" descr="Image">
            <a:extLst>
              <a:ext uri="{FF2B5EF4-FFF2-40B4-BE49-F238E27FC236}">
                <a16:creationId xmlns:a16="http://schemas.microsoft.com/office/drawing/2014/main" id="{621E5D5A-12E3-E40B-49DD-1189A3D4B5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593"/>
          <a:stretch/>
        </p:blipFill>
        <p:spPr bwMode="auto">
          <a:xfrm>
            <a:off x="323528" y="437344"/>
            <a:ext cx="5547004" cy="5983312"/>
          </a:xfrm>
          <a:prstGeom prst="rect">
            <a:avLst/>
          </a:prstGeom>
          <a:noFill/>
          <a:ln w="19050">
            <a:solidFill>
              <a:schemeClr val="tx1">
                <a:lumMod val="95000"/>
                <a:lumOff val="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E07218B8-5C79-B6C3-DDE8-36BEC3B5CCB4}"/>
              </a:ext>
            </a:extLst>
          </p:cNvPr>
          <p:cNvSpPr txBox="1"/>
          <p:nvPr/>
        </p:nvSpPr>
        <p:spPr>
          <a:xfrm>
            <a:off x="6026141" y="3452615"/>
            <a:ext cx="2819017" cy="1015663"/>
          </a:xfrm>
          <a:prstGeom prst="rect">
            <a:avLst/>
          </a:prstGeom>
          <a:solidFill>
            <a:srgbClr val="FFFF00"/>
          </a:solidFill>
          <a:ln w="12700">
            <a:solidFill>
              <a:schemeClr val="accent4">
                <a:lumMod val="10000"/>
              </a:schemeClr>
            </a:solidFill>
          </a:ln>
        </p:spPr>
        <p:txBody>
          <a:bodyPr wrap="square">
            <a:spAutoFit/>
          </a:bodyPr>
          <a:lstStyle/>
          <a:p>
            <a:pPr algn="ctr">
              <a:defRPr/>
            </a:pPr>
            <a:r>
              <a:rPr lang="en-US" b="1" dirty="0">
                <a:latin typeface="Arial" panose="020B0604020202020204" pitchFamily="34" charset="0"/>
              </a:rPr>
              <a:t>Maggio 2024                         </a:t>
            </a:r>
            <a:r>
              <a:rPr lang="en-US" sz="1400" b="1" dirty="0">
                <a:latin typeface="Arial" panose="020B0604020202020204" pitchFamily="34" charset="0"/>
              </a:rPr>
              <a:t>Il </a:t>
            </a:r>
            <a:r>
              <a:rPr lang="en-US" sz="1400" b="1" dirty="0" err="1">
                <a:latin typeface="Arial" panose="020B0604020202020204" pitchFamily="34" charset="0"/>
              </a:rPr>
              <a:t>corridoio</a:t>
            </a:r>
            <a:r>
              <a:rPr lang="en-US" sz="1400" b="1" dirty="0">
                <a:latin typeface="Arial" panose="020B0604020202020204" pitchFamily="34" charset="0"/>
              </a:rPr>
              <a:t> di Netzarim </a:t>
            </a:r>
            <a:r>
              <a:rPr lang="en-US" sz="1400" b="1" dirty="0" err="1">
                <a:latin typeface="Arial" panose="020B0604020202020204" pitchFamily="34" charset="0"/>
              </a:rPr>
              <a:t>costruito</a:t>
            </a:r>
            <a:r>
              <a:rPr lang="en-US" sz="1400" b="1" dirty="0">
                <a:latin typeface="Arial" panose="020B0604020202020204" pitchFamily="34" charset="0"/>
              </a:rPr>
              <a:t> </a:t>
            </a:r>
            <a:r>
              <a:rPr lang="en-US" sz="1400" b="1" dirty="0" err="1">
                <a:latin typeface="Arial" panose="020B0604020202020204" pitchFamily="34" charset="0"/>
              </a:rPr>
              <a:t>dagli</a:t>
            </a:r>
            <a:r>
              <a:rPr lang="en-US" sz="1400" b="1" dirty="0">
                <a:latin typeface="Arial" panose="020B0604020202020204" pitchFamily="34" charset="0"/>
              </a:rPr>
              <a:t> </a:t>
            </a:r>
            <a:r>
              <a:rPr lang="en-US" sz="1400" b="1" dirty="0" err="1">
                <a:latin typeface="Arial" panose="020B0604020202020204" pitchFamily="34" charset="0"/>
              </a:rPr>
              <a:t>israeliani</a:t>
            </a:r>
            <a:r>
              <a:rPr lang="en-US" sz="1400" b="1" dirty="0">
                <a:latin typeface="Arial" panose="020B0604020202020204" pitchFamily="34" charset="0"/>
              </a:rPr>
              <a:t> divide la </a:t>
            </a:r>
            <a:r>
              <a:rPr lang="en-US" sz="1400" b="1" dirty="0" err="1">
                <a:latin typeface="Arial" panose="020B0604020202020204" pitchFamily="34" charset="0"/>
              </a:rPr>
              <a:t>Striscia</a:t>
            </a:r>
            <a:r>
              <a:rPr lang="en-US" sz="1400" b="1" dirty="0">
                <a:latin typeface="Arial" panose="020B0604020202020204" pitchFamily="34" charset="0"/>
              </a:rPr>
              <a:t> di </a:t>
            </a:r>
            <a:r>
              <a:rPr lang="en-US" sz="1400" b="1" dirty="0"/>
              <a:t>G</a:t>
            </a:r>
            <a:r>
              <a:rPr lang="en-US" sz="1400" b="1" dirty="0">
                <a:latin typeface="Arial" panose="020B0604020202020204" pitchFamily="34" charset="0"/>
              </a:rPr>
              <a:t>aza</a:t>
            </a:r>
          </a:p>
        </p:txBody>
      </p:sp>
      <p:sp>
        <p:nvSpPr>
          <p:cNvPr id="2" name="Ovale 1">
            <a:extLst>
              <a:ext uri="{FF2B5EF4-FFF2-40B4-BE49-F238E27FC236}">
                <a16:creationId xmlns:a16="http://schemas.microsoft.com/office/drawing/2014/main" id="{E9FF0143-2B17-BB8D-A9E9-54E33E5E6DAA}"/>
              </a:ext>
            </a:extLst>
          </p:cNvPr>
          <p:cNvSpPr/>
          <p:nvPr/>
        </p:nvSpPr>
        <p:spPr>
          <a:xfrm rot="19036287">
            <a:off x="1379521" y="3787130"/>
            <a:ext cx="1114620" cy="3658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An Israeli tank takes position at the western entrance of the Khan Younis refugee camp in Gaza as Palestinians flee to safer areas further south on January 26.">
            <a:extLst>
              <a:ext uri="{FF2B5EF4-FFF2-40B4-BE49-F238E27FC236}">
                <a16:creationId xmlns:a16="http://schemas.microsoft.com/office/drawing/2014/main" id="{6D5F6058-3AB9-6778-55E2-65D8450EF7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326" y="437344"/>
            <a:ext cx="2819017" cy="1878856"/>
          </a:xfrm>
          <a:prstGeom prst="rect">
            <a:avLst/>
          </a:prstGeom>
          <a:ln w="38100">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67C6FE0-2D79-BB09-3991-54113E2286CE}"/>
              </a:ext>
            </a:extLst>
          </p:cNvPr>
          <p:cNvSpPr txBox="1"/>
          <p:nvPr/>
        </p:nvSpPr>
        <p:spPr>
          <a:xfrm>
            <a:off x="6074326" y="2397850"/>
            <a:ext cx="2819017" cy="954107"/>
          </a:xfrm>
          <a:prstGeom prst="rect">
            <a:avLst/>
          </a:prstGeom>
          <a:noFill/>
        </p:spPr>
        <p:txBody>
          <a:bodyPr wrap="square" rtlCol="0">
            <a:spAutoFit/>
          </a:bodyPr>
          <a:lstStyle/>
          <a:p>
            <a:pPr algn="ctr"/>
            <a:r>
              <a:rPr lang="en-US" sz="1400" b="1" dirty="0" err="1"/>
              <a:t>Gli</a:t>
            </a:r>
            <a:r>
              <a:rPr lang="en-US" sz="1400" b="1" dirty="0"/>
              <a:t> </a:t>
            </a:r>
            <a:r>
              <a:rPr lang="en-US" sz="1400" b="1" dirty="0" err="1"/>
              <a:t>sfollati</a:t>
            </a:r>
            <a:r>
              <a:rPr lang="en-US" sz="1400" b="1" dirty="0"/>
              <a:t> palestinesi </a:t>
            </a:r>
            <a:r>
              <a:rPr lang="en-US" sz="1400" b="1" dirty="0" err="1"/>
              <a:t>devono</a:t>
            </a:r>
            <a:r>
              <a:rPr lang="en-US" sz="1400" b="1" dirty="0"/>
              <a:t> </a:t>
            </a:r>
            <a:r>
              <a:rPr lang="en-US" sz="1400" b="1" dirty="0" err="1"/>
              <a:t>andare</a:t>
            </a:r>
            <a:r>
              <a:rPr lang="en-US" sz="1400" b="1" dirty="0"/>
              <a:t> a Khan Younis.                      Dove </a:t>
            </a:r>
            <a:r>
              <a:rPr lang="en-US" sz="1400" b="1" dirty="0" err="1"/>
              <a:t>alloggeranno</a:t>
            </a:r>
            <a:r>
              <a:rPr lang="en-US" sz="1400" b="1" dirty="0"/>
              <a:t>?                       Cosa </a:t>
            </a:r>
            <a:r>
              <a:rPr lang="en-US" sz="1400" b="1" dirty="0" err="1"/>
              <a:t>mangeranno</a:t>
            </a:r>
            <a:r>
              <a:rPr lang="en-US" sz="1400" b="1" dirty="0"/>
              <a:t>?</a:t>
            </a:r>
          </a:p>
        </p:txBody>
      </p:sp>
      <p:cxnSp>
        <p:nvCxnSpPr>
          <p:cNvPr id="7" name="Connettore 2 6">
            <a:extLst>
              <a:ext uri="{FF2B5EF4-FFF2-40B4-BE49-F238E27FC236}">
                <a16:creationId xmlns:a16="http://schemas.microsoft.com/office/drawing/2014/main" id="{5CEE6918-4038-57AD-5DDA-EE97CB461B06}"/>
              </a:ext>
            </a:extLst>
          </p:cNvPr>
          <p:cNvCxnSpPr>
            <a:cxnSpLocks/>
          </p:cNvCxnSpPr>
          <p:nvPr/>
        </p:nvCxnSpPr>
        <p:spPr>
          <a:xfrm flipV="1">
            <a:off x="1936831" y="3970054"/>
            <a:ext cx="0" cy="8664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10" descr="Israel moves deeper into Rafah, fights Hamas militants regrouping in  northern Gaza">
            <a:extLst>
              <a:ext uri="{FF2B5EF4-FFF2-40B4-BE49-F238E27FC236}">
                <a16:creationId xmlns:a16="http://schemas.microsoft.com/office/drawing/2014/main" id="{DB431B4C-1100-339C-1728-37EAB037AE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7375" y="4812125"/>
            <a:ext cx="2819017" cy="158513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4CBF83E5-90EF-066A-C181-E36AB12B8723}"/>
              </a:ext>
            </a:extLst>
          </p:cNvPr>
          <p:cNvSpPr txBox="1"/>
          <p:nvPr/>
        </p:nvSpPr>
        <p:spPr>
          <a:xfrm>
            <a:off x="6810046" y="4499584"/>
            <a:ext cx="1327066" cy="312541"/>
          </a:xfrm>
          <a:prstGeom prst="rect">
            <a:avLst/>
          </a:prstGeom>
          <a:noFill/>
        </p:spPr>
        <p:txBody>
          <a:bodyPr wrap="square" rtlCol="0">
            <a:spAutoFit/>
          </a:bodyPr>
          <a:lstStyle/>
          <a:p>
            <a:pPr algn="ctr"/>
            <a:r>
              <a:rPr lang="en-US" sz="1400" b="1" dirty="0"/>
              <a:t>Kahn Younis</a:t>
            </a:r>
          </a:p>
        </p:txBody>
      </p:sp>
      <p:sp>
        <p:nvSpPr>
          <p:cNvPr id="8" name="CasellaDiTesto 7">
            <a:extLst>
              <a:ext uri="{FF2B5EF4-FFF2-40B4-BE49-F238E27FC236}">
                <a16:creationId xmlns:a16="http://schemas.microsoft.com/office/drawing/2014/main" id="{CC6560CA-6CE9-986A-4D56-C7A86F7F1976}"/>
              </a:ext>
            </a:extLst>
          </p:cNvPr>
          <p:cNvSpPr txBox="1"/>
          <p:nvPr/>
        </p:nvSpPr>
        <p:spPr>
          <a:xfrm>
            <a:off x="2990384" y="5043193"/>
            <a:ext cx="2819017" cy="1200329"/>
          </a:xfrm>
          <a:prstGeom prst="rect">
            <a:avLst/>
          </a:prstGeom>
          <a:solidFill>
            <a:srgbClr val="C5C5C5"/>
          </a:solidFill>
        </p:spPr>
        <p:txBody>
          <a:bodyPr wrap="square" rtlCol="0">
            <a:spAutoFit/>
          </a:bodyPr>
          <a:lstStyle/>
          <a:p>
            <a:pPr algn="r"/>
            <a:r>
              <a:rPr lang="it-CH" b="1" dirty="0"/>
              <a:t>Le Nazioni Unite                         affermano che nel </a:t>
            </a:r>
          </a:p>
          <a:p>
            <a:pPr algn="r"/>
            <a:r>
              <a:rPr lang="it-CH" b="1" dirty="0"/>
              <a:t>Nord di Gaza c’è “una vera e propria carestia”.</a:t>
            </a:r>
            <a:endParaRPr lang="en-US" b="1" dirty="0"/>
          </a:p>
        </p:txBody>
      </p:sp>
      <p:sp>
        <p:nvSpPr>
          <p:cNvPr id="11" name="Rettangolo 10">
            <a:extLst>
              <a:ext uri="{FF2B5EF4-FFF2-40B4-BE49-F238E27FC236}">
                <a16:creationId xmlns:a16="http://schemas.microsoft.com/office/drawing/2014/main" id="{7FA5360F-75A7-D6C0-A12A-3236016F0BF4}"/>
              </a:ext>
            </a:extLst>
          </p:cNvPr>
          <p:cNvSpPr/>
          <p:nvPr/>
        </p:nvSpPr>
        <p:spPr>
          <a:xfrm>
            <a:off x="4654562" y="3452615"/>
            <a:ext cx="1154839" cy="1654489"/>
          </a:xfrm>
          <a:prstGeom prst="rect">
            <a:avLst/>
          </a:prstGeom>
          <a:solidFill>
            <a:srgbClr val="C7C7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ttangolo 11">
            <a:extLst>
              <a:ext uri="{FF2B5EF4-FFF2-40B4-BE49-F238E27FC236}">
                <a16:creationId xmlns:a16="http://schemas.microsoft.com/office/drawing/2014/main" id="{9B06D625-682C-7728-F7F9-E191AC5787EA}"/>
              </a:ext>
            </a:extLst>
          </p:cNvPr>
          <p:cNvSpPr/>
          <p:nvPr/>
        </p:nvSpPr>
        <p:spPr>
          <a:xfrm>
            <a:off x="467221" y="6243522"/>
            <a:ext cx="5328591" cy="17713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tangolo 5">
            <a:extLst>
              <a:ext uri="{FF2B5EF4-FFF2-40B4-BE49-F238E27FC236}">
                <a16:creationId xmlns:a16="http://schemas.microsoft.com/office/drawing/2014/main" id="{524227E6-68CE-781A-08C4-B78BB4A988F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ve updates: Palestinians in Gaza face dire conditions despite Israel's  safe zone | PBS News">
            <a:extLst>
              <a:ext uri="{FF2B5EF4-FFF2-40B4-BE49-F238E27FC236}">
                <a16:creationId xmlns:a16="http://schemas.microsoft.com/office/drawing/2014/main" id="{C3E0A7A7-2CDD-D808-90DB-3FF1C54E3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3814310" cy="2808312"/>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In Gaza 'safe zone,' Palestinians are living out their nightmares">
            <a:extLst>
              <a:ext uri="{FF2B5EF4-FFF2-40B4-BE49-F238E27FC236}">
                <a16:creationId xmlns:a16="http://schemas.microsoft.com/office/drawing/2014/main" id="{6BA55D53-E18F-34C6-26E7-F0F376E2B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455" y="332656"/>
            <a:ext cx="4210275" cy="2808312"/>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As soldier with fungal infection dies, fears grow of Gaza diseases  spreading into Israel | The Times of Israel">
            <a:extLst>
              <a:ext uri="{FF2B5EF4-FFF2-40B4-BE49-F238E27FC236}">
                <a16:creationId xmlns:a16="http://schemas.microsoft.com/office/drawing/2014/main" id="{640B8C6A-EAAA-4E58-11CA-1E5A271F6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352" y="3732382"/>
            <a:ext cx="4213565" cy="2808312"/>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Palestinians starve as Gaza war rages amid fears of exodus into Egypt |  Reuters">
            <a:extLst>
              <a:ext uri="{FF2B5EF4-FFF2-40B4-BE49-F238E27FC236}">
                <a16:creationId xmlns:a16="http://schemas.microsoft.com/office/drawing/2014/main" id="{EBA1010C-0019-5EAA-1A25-90C88E5B59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892"/>
          <a:stretch/>
        </p:blipFill>
        <p:spPr bwMode="auto">
          <a:xfrm>
            <a:off x="4857840" y="3732382"/>
            <a:ext cx="3837890" cy="2808312"/>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035A77FC-EA00-E6B6-3534-C47DFBECE1B1}"/>
              </a:ext>
            </a:extLst>
          </p:cNvPr>
          <p:cNvSpPr txBox="1"/>
          <p:nvPr/>
        </p:nvSpPr>
        <p:spPr>
          <a:xfrm>
            <a:off x="455793" y="3236620"/>
            <a:ext cx="7652122" cy="400110"/>
          </a:xfrm>
          <a:prstGeom prst="rect">
            <a:avLst/>
          </a:prstGeom>
          <a:solidFill>
            <a:srgbClr val="FFFF00"/>
          </a:solidFill>
          <a:ln w="12700">
            <a:solidFill>
              <a:schemeClr val="tx1">
                <a:lumMod val="95000"/>
                <a:lumOff val="5000"/>
              </a:schemeClr>
            </a:solidFill>
          </a:ln>
        </p:spPr>
        <p:txBody>
          <a:bodyPr wrap="square" rtlCol="0">
            <a:spAutoFit/>
          </a:bodyPr>
          <a:lstStyle/>
          <a:p>
            <a:pPr algn="ctr"/>
            <a:r>
              <a:rPr lang="en-US" sz="2000" b="1" dirty="0"/>
              <a:t>Per I Palestinesi la vita da </a:t>
            </a:r>
            <a:r>
              <a:rPr lang="en-US" sz="2000" b="1" dirty="0" err="1"/>
              <a:t>profughi</a:t>
            </a:r>
            <a:r>
              <a:rPr lang="en-US" sz="2000" b="1" dirty="0"/>
              <a:t> continua: </a:t>
            </a:r>
            <a:r>
              <a:rPr lang="en-US" sz="2000" b="1" dirty="0" err="1"/>
              <a:t>fino</a:t>
            </a:r>
            <a:r>
              <a:rPr lang="en-US" sz="2000" b="1" dirty="0"/>
              <a:t> a </a:t>
            </a:r>
            <a:r>
              <a:rPr lang="en-US" sz="2000" b="1" dirty="0" err="1"/>
              <a:t>quando</a:t>
            </a:r>
            <a:r>
              <a:rPr lang="en-US" sz="2000" b="1" dirty="0"/>
              <a:t>?</a:t>
            </a:r>
          </a:p>
        </p:txBody>
      </p:sp>
      <p:sp>
        <p:nvSpPr>
          <p:cNvPr id="3" name="Segnaposto numero diapositiva 1">
            <a:extLst>
              <a:ext uri="{FF2B5EF4-FFF2-40B4-BE49-F238E27FC236}">
                <a16:creationId xmlns:a16="http://schemas.microsoft.com/office/drawing/2014/main" id="{C98F0681-DDF8-9ADA-A257-AEC934B3DA7D}"/>
              </a:ext>
            </a:extLst>
          </p:cNvPr>
          <p:cNvSpPr>
            <a:spLocks noGrp="1" noChangeArrowheads="1"/>
          </p:cNvSpPr>
          <p:nvPr>
            <p:ph type="sldNum" sz="quarter" idx="12"/>
          </p:nvPr>
        </p:nvSpPr>
        <p:spPr bwMode="auto">
          <a:xfrm>
            <a:off x="7020272" y="3987637"/>
            <a:ext cx="801688" cy="481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fld id="{16BE55B7-B6BA-4838-AD03-3D68FD3E524C}" type="slidenum">
              <a:rPr lang="it-IT" altLang="en-US" sz="1400" b="1" smtClean="0">
                <a:latin typeface="Arial" panose="020B0604020202020204" pitchFamily="34" charset="0"/>
              </a:rPr>
              <a:pPr algn="ctr">
                <a:spcBef>
                  <a:spcPct val="0"/>
                </a:spcBef>
                <a:buFontTx/>
                <a:buNone/>
              </a:pPr>
              <a:t>125</a:t>
            </a:fld>
            <a:endParaRPr lang="it-IT" altLang="en-US" sz="1400" b="1" dirty="0">
              <a:latin typeface="Arial" panose="020B0604020202020204" pitchFamily="34" charset="0"/>
            </a:endParaRPr>
          </a:p>
        </p:txBody>
      </p:sp>
      <p:sp>
        <p:nvSpPr>
          <p:cNvPr id="4" name="Segnaposto numero diapositiva 1">
            <a:extLst>
              <a:ext uri="{FF2B5EF4-FFF2-40B4-BE49-F238E27FC236}">
                <a16:creationId xmlns:a16="http://schemas.microsoft.com/office/drawing/2014/main" id="{30C93993-5E3F-56C1-D066-CB6DA5E64A66}"/>
              </a:ext>
            </a:extLst>
          </p:cNvPr>
          <p:cNvSpPr txBox="1">
            <a:spLocks noChangeArrowheads="1"/>
          </p:cNvSpPr>
          <p:nvPr/>
        </p:nvSpPr>
        <p:spPr bwMode="auto">
          <a:xfrm>
            <a:off x="8121032" y="3196168"/>
            <a:ext cx="801688" cy="481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CH"/>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lgn="ctr">
              <a:spcBef>
                <a:spcPct val="0"/>
              </a:spcBef>
              <a:buFontTx/>
              <a:buNone/>
            </a:pPr>
            <a:fld id="{16BE55B7-B6BA-4838-AD03-3D68FD3E524C}" type="slidenum">
              <a:rPr lang="it-IT" altLang="en-US" sz="1400" b="1" smtClean="0">
                <a:latin typeface="Arial" panose="020B0604020202020204" pitchFamily="34" charset="0"/>
              </a:rPr>
              <a:pPr algn="ctr">
                <a:spcBef>
                  <a:spcPct val="0"/>
                </a:spcBef>
                <a:buFontTx/>
                <a:buNone/>
              </a:pPr>
              <a:t>125</a:t>
            </a:fld>
            <a:endParaRPr lang="it-IT" altLang="en-US" sz="1400" b="1" dirty="0">
              <a:latin typeface="Arial" panose="020B0604020202020204" pitchFamily="34" charset="0"/>
            </a:endParaRPr>
          </a:p>
        </p:txBody>
      </p:sp>
    </p:spTree>
    <p:extLst>
      <p:ext uri="{BB962C8B-B14F-4D97-AF65-F5344CB8AC3E}">
        <p14:creationId xmlns:p14="http://schemas.microsoft.com/office/powerpoint/2010/main" val="27099636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12E8ED8-8969-43A2-3712-4D17F02D0618}"/>
              </a:ext>
            </a:extLst>
          </p:cNvPr>
          <p:cNvPicPr>
            <a:picLocks noChangeAspect="1"/>
          </p:cNvPicPr>
          <p:nvPr/>
        </p:nvPicPr>
        <p:blipFill rotWithShape="1">
          <a:blip r:embed="rId2">
            <a:extLst>
              <a:ext uri="{28A0092B-C50C-407E-A947-70E740481C1C}">
                <a14:useLocalDpi xmlns:a14="http://schemas.microsoft.com/office/drawing/2010/main" val="0"/>
              </a:ext>
            </a:extLst>
          </a:blip>
          <a:srcRect l="2699" t="2302" r="2854" b="7907"/>
          <a:stretch/>
        </p:blipFill>
        <p:spPr>
          <a:xfrm>
            <a:off x="1187624" y="607124"/>
            <a:ext cx="3772455" cy="2101796"/>
          </a:xfrm>
          <a:prstGeom prst="rect">
            <a:avLst/>
          </a:prstGeom>
          <a:ln w="28575">
            <a:solidFill>
              <a:schemeClr val="bg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2DB0F176-821B-C182-A86C-2946B673F500}"/>
              </a:ext>
            </a:extLst>
          </p:cNvPr>
          <p:cNvSpPr txBox="1"/>
          <p:nvPr/>
        </p:nvSpPr>
        <p:spPr>
          <a:xfrm>
            <a:off x="5551721" y="980728"/>
            <a:ext cx="2592288" cy="1107996"/>
          </a:xfrm>
          <a:prstGeom prst="rect">
            <a:avLst/>
          </a:prstGeom>
          <a:noFill/>
          <a:ln w="12700">
            <a:noFill/>
          </a:ln>
        </p:spPr>
        <p:txBody>
          <a:bodyPr wrap="square" rtlCol="0">
            <a:spAutoFit/>
          </a:bodyPr>
          <a:lstStyle/>
          <a:p>
            <a:pPr algn="ctr"/>
            <a:r>
              <a:rPr lang="en-US" sz="2200" b="1" dirty="0"/>
              <a:t>Il </a:t>
            </a:r>
            <a:r>
              <a:rPr lang="en-US" sz="2200" b="1" dirty="0" err="1"/>
              <a:t>grido</a:t>
            </a:r>
            <a:r>
              <a:rPr lang="en-US" sz="2200" b="1" dirty="0"/>
              <a:t> da Gaza: </a:t>
            </a:r>
          </a:p>
          <a:p>
            <a:pPr algn="ctr"/>
            <a:r>
              <a:rPr lang="en-US" sz="2200" b="1" dirty="0"/>
              <a:t>“Non </a:t>
            </a:r>
            <a:r>
              <a:rPr lang="en-US" sz="2200" b="1" dirty="0" err="1"/>
              <a:t>dimenticateci</a:t>
            </a:r>
            <a:r>
              <a:rPr lang="en-US" sz="2200" b="1" dirty="0"/>
              <a:t>”</a:t>
            </a:r>
          </a:p>
        </p:txBody>
      </p:sp>
      <p:pic>
        <p:nvPicPr>
          <p:cNvPr id="6" name="Immagine 5">
            <a:extLst>
              <a:ext uri="{FF2B5EF4-FFF2-40B4-BE49-F238E27FC236}">
                <a16:creationId xmlns:a16="http://schemas.microsoft.com/office/drawing/2014/main" id="{A430CAA7-4CC6-E078-AA31-AB96F365B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3062863"/>
            <a:ext cx="3772455" cy="2664296"/>
          </a:xfrm>
          <a:prstGeom prst="rect">
            <a:avLst/>
          </a:prstGeom>
          <a:ln w="28575">
            <a:solidFill>
              <a:schemeClr val="bg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4040D547-745D-36CA-F3EB-FD37897A394E}"/>
              </a:ext>
            </a:extLst>
          </p:cNvPr>
          <p:cNvSpPr txBox="1"/>
          <p:nvPr/>
        </p:nvSpPr>
        <p:spPr>
          <a:xfrm>
            <a:off x="5569447" y="2708920"/>
            <a:ext cx="2592288" cy="707886"/>
          </a:xfrm>
          <a:prstGeom prst="rect">
            <a:avLst/>
          </a:prstGeom>
          <a:solidFill>
            <a:srgbClr val="FFFF00"/>
          </a:solidFill>
          <a:ln w="12700">
            <a:solidFill>
              <a:schemeClr val="tx1"/>
            </a:solidFill>
          </a:ln>
        </p:spPr>
        <p:txBody>
          <a:bodyPr wrap="square" rtlCol="0">
            <a:spAutoFit/>
          </a:bodyPr>
          <a:lstStyle/>
          <a:p>
            <a:pPr algn="ctr"/>
            <a:r>
              <a:rPr lang="en-US" sz="4000" b="1" dirty="0"/>
              <a:t>FINE</a:t>
            </a:r>
          </a:p>
        </p:txBody>
      </p:sp>
      <p:sp>
        <p:nvSpPr>
          <p:cNvPr id="8" name="CasellaDiTesto 7">
            <a:extLst>
              <a:ext uri="{FF2B5EF4-FFF2-40B4-BE49-F238E27FC236}">
                <a16:creationId xmlns:a16="http://schemas.microsoft.com/office/drawing/2014/main" id="{DE9A0D20-74FF-D8B4-A087-E190ACF6A2D6}"/>
              </a:ext>
            </a:extLst>
          </p:cNvPr>
          <p:cNvSpPr txBox="1"/>
          <p:nvPr/>
        </p:nvSpPr>
        <p:spPr>
          <a:xfrm>
            <a:off x="6066884" y="4051404"/>
            <a:ext cx="1598534" cy="1107996"/>
          </a:xfrm>
          <a:prstGeom prst="rect">
            <a:avLst/>
          </a:prstGeom>
          <a:noFill/>
          <a:ln w="12700">
            <a:noFill/>
          </a:ln>
        </p:spPr>
        <p:txBody>
          <a:bodyPr wrap="square" rtlCol="0">
            <a:spAutoFit/>
          </a:bodyPr>
          <a:lstStyle/>
          <a:p>
            <a:pPr algn="ctr"/>
            <a:r>
              <a:rPr lang="en-US" sz="2200" b="1" dirty="0" err="1"/>
              <a:t>L’origine</a:t>
            </a:r>
            <a:r>
              <a:rPr lang="en-US" sz="2200" b="1" dirty="0"/>
              <a:t> del </a:t>
            </a:r>
            <a:r>
              <a:rPr lang="en-US" sz="2200" b="1" dirty="0" err="1"/>
              <a:t>problema</a:t>
            </a:r>
            <a:endParaRPr lang="en-US" sz="2200" b="1" dirty="0"/>
          </a:p>
        </p:txBody>
      </p:sp>
      <p:sp>
        <p:nvSpPr>
          <p:cNvPr id="2" name="CasellaDiTesto 1">
            <a:extLst>
              <a:ext uri="{FF2B5EF4-FFF2-40B4-BE49-F238E27FC236}">
                <a16:creationId xmlns:a16="http://schemas.microsoft.com/office/drawing/2014/main" id="{7FFDD6E1-5E6E-585F-4D8E-A1D405D73F21}"/>
              </a:ext>
            </a:extLst>
          </p:cNvPr>
          <p:cNvSpPr txBox="1"/>
          <p:nvPr/>
        </p:nvSpPr>
        <p:spPr>
          <a:xfrm>
            <a:off x="827584" y="6088781"/>
            <a:ext cx="7920880" cy="369332"/>
          </a:xfrm>
          <a:prstGeom prst="rect">
            <a:avLst/>
          </a:prstGeom>
          <a:noFill/>
        </p:spPr>
        <p:txBody>
          <a:bodyPr wrap="square" rtlCol="0">
            <a:spAutoFit/>
          </a:bodyPr>
          <a:lstStyle/>
          <a:p>
            <a:r>
              <a:rPr lang="en-US" b="1" dirty="0"/>
              <a:t>La Guerra </a:t>
            </a:r>
            <a:r>
              <a:rPr lang="en-US" b="1" dirty="0" err="1"/>
              <a:t>sporca</a:t>
            </a:r>
            <a:r>
              <a:rPr lang="en-US" b="1" dirty="0"/>
              <a:t> il </a:t>
            </a:r>
            <a:r>
              <a:rPr lang="en-US" b="1" dirty="0" err="1"/>
              <a:t>territorio</a:t>
            </a:r>
            <a:r>
              <a:rPr lang="en-US" b="1" dirty="0"/>
              <a:t>, </a:t>
            </a:r>
            <a:r>
              <a:rPr lang="en-US" b="1" dirty="0" err="1"/>
              <a:t>sporca</a:t>
            </a:r>
            <a:r>
              <a:rPr lang="en-US" b="1" dirty="0"/>
              <a:t> le </a:t>
            </a:r>
            <a:r>
              <a:rPr lang="en-US" b="1" dirty="0" err="1"/>
              <a:t>persone</a:t>
            </a:r>
            <a:r>
              <a:rPr lang="en-US" b="1" dirty="0"/>
              <a:t> e </a:t>
            </a:r>
            <a:r>
              <a:rPr lang="en-US" b="1" dirty="0" err="1"/>
              <a:t>sporca</a:t>
            </a:r>
            <a:r>
              <a:rPr lang="en-US" b="1" dirty="0"/>
              <a:t> le </a:t>
            </a:r>
            <a:r>
              <a:rPr lang="en-US" b="1" dirty="0" err="1"/>
              <a:t>coscienze</a:t>
            </a:r>
            <a:r>
              <a:rPr lang="en-US" b="1" dirty="0"/>
              <a:t>.</a:t>
            </a:r>
          </a:p>
        </p:txBody>
      </p:sp>
      <p:sp>
        <p:nvSpPr>
          <p:cNvPr id="5" name="Rettangolo 4">
            <a:extLst>
              <a:ext uri="{FF2B5EF4-FFF2-40B4-BE49-F238E27FC236}">
                <a16:creationId xmlns:a16="http://schemas.microsoft.com/office/drawing/2014/main" id="{FDAD3424-313B-AD8A-F25C-F0E4FB1B32E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Segnaposto numero diapositiva 1">
            <a:extLst>
              <a:ext uri="{FF2B5EF4-FFF2-40B4-BE49-F238E27FC236}">
                <a16:creationId xmlns:a16="http://schemas.microsoft.com/office/drawing/2014/main" id="{4B635A6B-0DEC-355C-E53B-544516274100}"/>
              </a:ext>
            </a:extLst>
          </p:cNvPr>
          <p:cNvSpPr txBox="1">
            <a:spLocks noChangeArrowheads="1"/>
          </p:cNvSpPr>
          <p:nvPr/>
        </p:nvSpPr>
        <p:spPr bwMode="auto">
          <a:xfrm>
            <a:off x="7935080" y="5357756"/>
            <a:ext cx="801688" cy="481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CH"/>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lgn="ctr">
              <a:spcBef>
                <a:spcPct val="0"/>
              </a:spcBef>
              <a:buFontTx/>
              <a:buNone/>
            </a:pPr>
            <a:fld id="{16BE55B7-B6BA-4838-AD03-3D68FD3E524C}" type="slidenum">
              <a:rPr lang="it-IT" altLang="en-US" sz="1400" b="1" smtClean="0">
                <a:latin typeface="Arial" panose="020B0604020202020204" pitchFamily="34" charset="0"/>
              </a:rPr>
              <a:pPr algn="ctr">
                <a:spcBef>
                  <a:spcPct val="0"/>
                </a:spcBef>
                <a:buFontTx/>
                <a:buNone/>
              </a:pPr>
              <a:t>126</a:t>
            </a:fld>
            <a:endParaRPr lang="it-IT" altLang="en-US" sz="1400" b="1" dirty="0">
              <a:latin typeface="Arial" panose="020B0604020202020204" pitchFamily="34" charset="0"/>
            </a:endParaRPr>
          </a:p>
        </p:txBody>
      </p:sp>
    </p:spTree>
    <p:extLst>
      <p:ext uri="{BB962C8B-B14F-4D97-AF65-F5344CB8AC3E}">
        <p14:creationId xmlns:p14="http://schemas.microsoft.com/office/powerpoint/2010/main" val="2214581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Number Placeholder 3">
            <a:extLst>
              <a:ext uri="{FF2B5EF4-FFF2-40B4-BE49-F238E27FC236}">
                <a16:creationId xmlns:a16="http://schemas.microsoft.com/office/drawing/2014/main" id="{C3271A20-E6A0-4820-134B-5544AE2ABAF5}"/>
              </a:ext>
            </a:extLst>
          </p:cNvPr>
          <p:cNvSpPr>
            <a:spLocks noGrp="1"/>
          </p:cNvSpPr>
          <p:nvPr>
            <p:ph type="sldNum" sz="quarter" idx="12"/>
          </p:nvPr>
        </p:nvSpPr>
        <p:spPr>
          <a:xfrm>
            <a:off x="7669213" y="6232525"/>
            <a:ext cx="503237"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3847F8-F94F-470E-826E-D249B4A0FBF3}" type="slidenum">
              <a:rPr lang="it-IT" altLang="it-CH" sz="1400" smtClean="0">
                <a:solidFill>
                  <a:srgbClr val="FFFFFF"/>
                </a:solidFill>
              </a:rPr>
              <a:pPr>
                <a:spcBef>
                  <a:spcPct val="0"/>
                </a:spcBef>
                <a:buFontTx/>
                <a:buNone/>
              </a:pPr>
              <a:t>13</a:t>
            </a:fld>
            <a:endParaRPr lang="it-IT" altLang="it-CH" sz="1400">
              <a:solidFill>
                <a:srgbClr val="FFFFFF"/>
              </a:solidFill>
            </a:endParaRPr>
          </a:p>
        </p:txBody>
      </p:sp>
      <p:pic>
        <p:nvPicPr>
          <p:cNvPr id="17" name="Picture 3" descr="bandiera inglese">
            <a:extLst>
              <a:ext uri="{FF2B5EF4-FFF2-40B4-BE49-F238E27FC236}">
                <a16:creationId xmlns:a16="http://schemas.microsoft.com/office/drawing/2014/main" id="{467ABAFD-43DC-F4F5-F671-68307A435987}"/>
              </a:ext>
            </a:extLst>
          </p:cNvPr>
          <p:cNvPicPr>
            <a:picLocks noChangeAspect="1" noChangeArrowheads="1"/>
          </p:cNvPicPr>
          <p:nvPr/>
        </p:nvPicPr>
        <p:blipFill>
          <a:blip r:embed="rId3"/>
          <a:srcRect/>
          <a:stretch>
            <a:fillRect/>
          </a:stretch>
        </p:blipFill>
        <p:spPr bwMode="auto">
          <a:xfrm>
            <a:off x="7313613" y="477838"/>
            <a:ext cx="1270000" cy="776287"/>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20" name="Text Box 4">
            <a:extLst>
              <a:ext uri="{FF2B5EF4-FFF2-40B4-BE49-F238E27FC236}">
                <a16:creationId xmlns:a16="http://schemas.microsoft.com/office/drawing/2014/main" id="{0E211F3A-F913-3957-50B4-4C01250A67F3}"/>
              </a:ext>
            </a:extLst>
          </p:cNvPr>
          <p:cNvSpPr txBox="1">
            <a:spLocks noChangeArrowheads="1"/>
          </p:cNvSpPr>
          <p:nvPr/>
        </p:nvSpPr>
        <p:spPr bwMode="auto">
          <a:xfrm>
            <a:off x="431550" y="4974372"/>
            <a:ext cx="2295525" cy="1231106"/>
          </a:xfrm>
          <a:prstGeom prst="rect">
            <a:avLst/>
          </a:prstGeom>
          <a:solidFill>
            <a:srgbClr val="FFFF00"/>
          </a:solidFill>
          <a:ln w="12700">
            <a:solidFill>
              <a:schemeClr val="accent4">
                <a:lumMod val="10000"/>
              </a:schemeClr>
            </a:solidFill>
          </a:ln>
        </p:spPr>
        <p:txBody>
          <a:bodyPr>
            <a:spAutoFit/>
          </a:bodyPr>
          <a:lstStyle>
            <a:defPPr>
              <a:defRPr lang="it-CH"/>
            </a:defPPr>
            <a:lvl1pPr marL="914400" indent="-914400">
              <a:tabLst>
                <a:tab pos="977900" algn="l"/>
              </a:tabLst>
              <a:defRPr sz="2000" b="1">
                <a:solidFill>
                  <a:schemeClr val="accent4">
                    <a:lumMod val="10000"/>
                  </a:schemeClr>
                </a:solidFill>
              </a:defRPr>
            </a:lvl1pPr>
          </a:lstStyle>
          <a:p>
            <a:pPr marL="0" indent="0">
              <a:defRPr/>
            </a:pPr>
            <a:r>
              <a:rPr lang="fr-CH" altLang="it-CH" dirty="0"/>
              <a:t>1916 </a:t>
            </a:r>
          </a:p>
          <a:p>
            <a:pPr marL="0" indent="0">
              <a:defRPr/>
            </a:pPr>
            <a:r>
              <a:rPr lang="fr-CH" altLang="it-CH" sz="1800" dirty="0"/>
              <a:t>L’accordo </a:t>
            </a:r>
            <a:r>
              <a:rPr lang="fr-CH" altLang="it-CH" sz="1800" dirty="0" err="1"/>
              <a:t>segreto</a:t>
            </a:r>
            <a:endParaRPr lang="fr-CH" altLang="it-CH" sz="1800" dirty="0"/>
          </a:p>
          <a:p>
            <a:pPr marL="0" indent="0">
              <a:defRPr/>
            </a:pPr>
            <a:r>
              <a:rPr lang="fr-CH" altLang="it-CH" sz="1800" dirty="0"/>
              <a:t>Sykes – Picot di </a:t>
            </a:r>
            <a:r>
              <a:rPr lang="fr-CH" altLang="it-CH" sz="1800" dirty="0" err="1"/>
              <a:t>spartizione</a:t>
            </a:r>
            <a:r>
              <a:rPr lang="fr-CH" altLang="it-CH" sz="1800" dirty="0"/>
              <a:t> </a:t>
            </a:r>
            <a:r>
              <a:rPr lang="fr-CH" altLang="it-CH" sz="1800" dirty="0" err="1"/>
              <a:t>del</a:t>
            </a:r>
            <a:r>
              <a:rPr lang="fr-CH" altLang="it-CH" sz="1800" dirty="0"/>
              <a:t> MO</a:t>
            </a:r>
            <a:endParaRPr lang="it-IT" altLang="it-CH" sz="1800" dirty="0"/>
          </a:p>
        </p:txBody>
      </p:sp>
      <p:pic>
        <p:nvPicPr>
          <p:cNvPr id="21" name="Picture 5" descr="FRAnce">
            <a:extLst>
              <a:ext uri="{FF2B5EF4-FFF2-40B4-BE49-F238E27FC236}">
                <a16:creationId xmlns:a16="http://schemas.microsoft.com/office/drawing/2014/main" id="{A997C590-8D3B-0E48-7AAE-3DCE3ECE863E}"/>
              </a:ext>
            </a:extLst>
          </p:cNvPr>
          <p:cNvPicPr>
            <a:picLocks noChangeAspect="1" noChangeArrowheads="1"/>
          </p:cNvPicPr>
          <p:nvPr/>
        </p:nvPicPr>
        <p:blipFill>
          <a:blip r:embed="rId4"/>
          <a:srcRect/>
          <a:stretch>
            <a:fillRect/>
          </a:stretch>
        </p:blipFill>
        <p:spPr bwMode="auto">
          <a:xfrm>
            <a:off x="7326313" y="5118100"/>
            <a:ext cx="1270000" cy="873125"/>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394246" name="Text Box 6">
            <a:extLst>
              <a:ext uri="{FF2B5EF4-FFF2-40B4-BE49-F238E27FC236}">
                <a16:creationId xmlns:a16="http://schemas.microsoft.com/office/drawing/2014/main" id="{88AF43C7-9210-7E32-C162-C1A98FE1B99F}"/>
              </a:ext>
            </a:extLst>
          </p:cNvPr>
          <p:cNvSpPr txBox="1">
            <a:spLocks noChangeArrowheads="1"/>
          </p:cNvSpPr>
          <p:nvPr/>
        </p:nvSpPr>
        <p:spPr bwMode="auto">
          <a:xfrm>
            <a:off x="2885396" y="5463084"/>
            <a:ext cx="39131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dirty="0" err="1"/>
              <a:t>Questo</a:t>
            </a:r>
            <a:r>
              <a:rPr lang="fr-CH" altLang="it-CH" sz="1400" dirty="0"/>
              <a:t> accordo va </a:t>
            </a:r>
            <a:r>
              <a:rPr lang="fr-CH" altLang="it-CH" sz="1400" dirty="0" err="1"/>
              <a:t>considerato</a:t>
            </a:r>
            <a:r>
              <a:rPr lang="fr-CH" altLang="it-CH" sz="1400" dirty="0"/>
              <a:t> </a:t>
            </a:r>
            <a:r>
              <a:rPr lang="fr-CH" altLang="it-CH" sz="1400" dirty="0" err="1"/>
              <a:t>nel</a:t>
            </a:r>
            <a:r>
              <a:rPr lang="fr-CH" altLang="it-CH" sz="1400" dirty="0"/>
              <a:t> </a:t>
            </a:r>
            <a:r>
              <a:rPr lang="fr-CH" altLang="it-CH" sz="1400" dirty="0" err="1"/>
              <a:t>contesto</a:t>
            </a:r>
            <a:r>
              <a:rPr lang="fr-CH" altLang="it-CH" sz="1400" dirty="0"/>
              <a:t> </a:t>
            </a:r>
            <a:r>
              <a:rPr lang="fr-CH" altLang="it-CH" sz="1400" dirty="0" err="1"/>
              <a:t>della</a:t>
            </a:r>
            <a:r>
              <a:rPr lang="fr-CH" altLang="it-CH" sz="1400" dirty="0"/>
              <a:t> </a:t>
            </a:r>
            <a:r>
              <a:rPr lang="fr-CH" altLang="it-CH" sz="1400" dirty="0" err="1"/>
              <a:t>politica</a:t>
            </a:r>
            <a:r>
              <a:rPr lang="fr-CH" altLang="it-CH" sz="1400" dirty="0"/>
              <a:t> </a:t>
            </a:r>
            <a:r>
              <a:rPr lang="fr-CH" altLang="it-CH" sz="1400" dirty="0" err="1"/>
              <a:t>inglese</a:t>
            </a:r>
            <a:r>
              <a:rPr lang="it-IT" altLang="it-CH" sz="1400" dirty="0"/>
              <a:t> </a:t>
            </a:r>
            <a:r>
              <a:rPr lang="fr-CH" altLang="it-CH" sz="1400" dirty="0"/>
              <a:t>di </a:t>
            </a:r>
            <a:r>
              <a:rPr lang="fr-CH" altLang="it-CH" sz="1400" dirty="0" err="1"/>
              <a:t>colonizzazione</a:t>
            </a:r>
            <a:r>
              <a:rPr lang="fr-CH" altLang="it-CH" sz="1400" dirty="0"/>
              <a:t> </a:t>
            </a:r>
            <a:r>
              <a:rPr lang="fr-CH" altLang="it-CH" sz="1400" dirty="0" err="1"/>
              <a:t>del</a:t>
            </a:r>
            <a:r>
              <a:rPr lang="fr-CH" altLang="it-CH" sz="1400" dirty="0"/>
              <a:t> M.O. e </a:t>
            </a:r>
            <a:r>
              <a:rPr lang="fr-CH" altLang="it-CH" sz="1400" dirty="0" err="1"/>
              <a:t>della</a:t>
            </a:r>
            <a:r>
              <a:rPr lang="fr-CH" altLang="it-CH" sz="1400" dirty="0"/>
              <a:t> corsa </a:t>
            </a:r>
            <a:r>
              <a:rPr lang="fr-CH" altLang="it-CH" sz="1400" dirty="0" err="1"/>
              <a:t>all’ormai</a:t>
            </a:r>
            <a:r>
              <a:rPr lang="fr-CH" altLang="it-CH" sz="1400" dirty="0"/>
              <a:t> </a:t>
            </a:r>
            <a:r>
              <a:rPr lang="fr-CH" altLang="it-CH" sz="1400" dirty="0" err="1"/>
              <a:t>strategico</a:t>
            </a:r>
            <a:r>
              <a:rPr lang="fr-CH" altLang="it-CH" sz="1400" dirty="0"/>
              <a:t>  </a:t>
            </a:r>
            <a:r>
              <a:rPr lang="fr-CH" altLang="it-CH" sz="1600" b="1" dirty="0" err="1"/>
              <a:t>petrolio</a:t>
            </a:r>
            <a:r>
              <a:rPr lang="fr-CH" altLang="it-CH" sz="1600" b="1" dirty="0"/>
              <a:t>.</a:t>
            </a:r>
            <a:endParaRPr lang="it-IT" altLang="it-CH" sz="1600" b="1" dirty="0"/>
          </a:p>
        </p:txBody>
      </p:sp>
      <p:pic>
        <p:nvPicPr>
          <p:cNvPr id="23" name="Picture 7" descr="Sykes Mark (accordi Sykes Piccot)">
            <a:extLst>
              <a:ext uri="{FF2B5EF4-FFF2-40B4-BE49-F238E27FC236}">
                <a16:creationId xmlns:a16="http://schemas.microsoft.com/office/drawing/2014/main" id="{24677EAF-FE00-6AE2-601C-2998798F2897}"/>
              </a:ext>
            </a:extLst>
          </p:cNvPr>
          <p:cNvPicPr>
            <a:picLocks noChangeAspect="1" noChangeArrowheads="1"/>
          </p:cNvPicPr>
          <p:nvPr/>
        </p:nvPicPr>
        <p:blipFill>
          <a:blip r:embed="rId5"/>
          <a:srcRect/>
          <a:stretch>
            <a:fillRect/>
          </a:stretch>
        </p:blipFill>
        <p:spPr bwMode="auto">
          <a:xfrm>
            <a:off x="7545388" y="1687513"/>
            <a:ext cx="831850" cy="925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 name="Picture 8" descr="picot">
            <a:extLst>
              <a:ext uri="{FF2B5EF4-FFF2-40B4-BE49-F238E27FC236}">
                <a16:creationId xmlns:a16="http://schemas.microsoft.com/office/drawing/2014/main" id="{7A89F2D1-A6BF-080C-B13A-60D227458290}"/>
              </a:ext>
            </a:extLst>
          </p:cNvPr>
          <p:cNvPicPr>
            <a:picLocks noChangeAspect="1" noChangeArrowheads="1"/>
          </p:cNvPicPr>
          <p:nvPr/>
        </p:nvPicPr>
        <p:blipFill>
          <a:blip r:embed="rId6"/>
          <a:srcRect/>
          <a:stretch>
            <a:fillRect/>
          </a:stretch>
        </p:blipFill>
        <p:spPr bwMode="auto">
          <a:xfrm>
            <a:off x="7567613" y="3481388"/>
            <a:ext cx="831850" cy="1035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4249" name="Text Box 9">
            <a:extLst>
              <a:ext uri="{FF2B5EF4-FFF2-40B4-BE49-F238E27FC236}">
                <a16:creationId xmlns:a16="http://schemas.microsoft.com/office/drawing/2014/main" id="{D4ABEFBB-00E7-B907-D4F6-09FEA209C184}"/>
              </a:ext>
            </a:extLst>
          </p:cNvPr>
          <p:cNvSpPr txBox="1">
            <a:spLocks noChangeArrowheads="1"/>
          </p:cNvSpPr>
          <p:nvPr/>
        </p:nvSpPr>
        <p:spPr bwMode="auto">
          <a:xfrm>
            <a:off x="7645400" y="2717800"/>
            <a:ext cx="606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Sykes</a:t>
            </a:r>
            <a:endParaRPr lang="it-IT" altLang="it-CH" sz="1000" b="1">
              <a:solidFill>
                <a:srgbClr val="FFFFFF"/>
              </a:solidFill>
            </a:endParaRPr>
          </a:p>
        </p:txBody>
      </p:sp>
      <p:sp>
        <p:nvSpPr>
          <p:cNvPr id="394250" name="Text Box 10">
            <a:extLst>
              <a:ext uri="{FF2B5EF4-FFF2-40B4-BE49-F238E27FC236}">
                <a16:creationId xmlns:a16="http://schemas.microsoft.com/office/drawing/2014/main" id="{D5567AAE-6447-5C6C-69EA-4017A9097252}"/>
              </a:ext>
            </a:extLst>
          </p:cNvPr>
          <p:cNvSpPr txBox="1">
            <a:spLocks noChangeArrowheads="1"/>
          </p:cNvSpPr>
          <p:nvPr/>
        </p:nvSpPr>
        <p:spPr bwMode="auto">
          <a:xfrm>
            <a:off x="7696200" y="4595813"/>
            <a:ext cx="503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Picot</a:t>
            </a:r>
            <a:endParaRPr lang="it-IT" altLang="it-CH" sz="1000" b="1">
              <a:solidFill>
                <a:srgbClr val="FFFFFF"/>
              </a:solidFill>
            </a:endParaRPr>
          </a:p>
        </p:txBody>
      </p:sp>
      <p:sp>
        <p:nvSpPr>
          <p:cNvPr id="394251" name="Rettangolo 11">
            <a:extLst>
              <a:ext uri="{FF2B5EF4-FFF2-40B4-BE49-F238E27FC236}">
                <a16:creationId xmlns:a16="http://schemas.microsoft.com/office/drawing/2014/main" id="{48A59F30-1711-D6C4-3E2D-412F9F06095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94252" name="CasellaDiTesto 2">
            <a:extLst>
              <a:ext uri="{FF2B5EF4-FFF2-40B4-BE49-F238E27FC236}">
                <a16:creationId xmlns:a16="http://schemas.microsoft.com/office/drawing/2014/main" id="{4825A064-12C4-F115-3D76-DC91CD91FAA3}"/>
              </a:ext>
            </a:extLst>
          </p:cNvPr>
          <p:cNvSpPr txBox="1">
            <a:spLocks noChangeArrowheads="1"/>
          </p:cNvSpPr>
          <p:nvPr/>
        </p:nvSpPr>
        <p:spPr bwMode="auto">
          <a:xfrm>
            <a:off x="2916732" y="4902389"/>
            <a:ext cx="37908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400" dirty="0"/>
              <a:t>Con questo accordo segreto, Inghilterra e Francia si spartiscono il Medio Oriente. </a:t>
            </a:r>
            <a:endParaRPr lang="en-US" altLang="en-US" sz="1400" dirty="0"/>
          </a:p>
        </p:txBody>
      </p:sp>
      <p:pic>
        <p:nvPicPr>
          <p:cNvPr id="29" name="Picture 2" descr="After Sykes-Picot: Britain, France and the struggle for the Middle East">
            <a:extLst>
              <a:ext uri="{FF2B5EF4-FFF2-40B4-BE49-F238E27FC236}">
                <a16:creationId xmlns:a16="http://schemas.microsoft.com/office/drawing/2014/main" id="{127206EF-101E-B08B-F7A2-CEDAFE8447E1}"/>
              </a:ext>
            </a:extLst>
          </p:cNvPr>
          <p:cNvPicPr>
            <a:picLocks noChangeAspect="1" noChangeArrowheads="1"/>
          </p:cNvPicPr>
          <p:nvPr/>
        </p:nvPicPr>
        <p:blipFill>
          <a:blip r:embed="rId7"/>
          <a:srcRect/>
          <a:stretch>
            <a:fillRect/>
          </a:stretch>
        </p:blipFill>
        <p:spPr bwMode="auto">
          <a:xfrm>
            <a:off x="471488" y="482600"/>
            <a:ext cx="6442075" cy="4033838"/>
          </a:xfrm>
          <a:prstGeom prst="rect">
            <a:avLst/>
          </a:prstGeom>
          <a:ln w="38100">
            <a:solidFill>
              <a:schemeClr val="tx1"/>
            </a:solidFill>
          </a:ln>
          <a:effectLst>
            <a:outerShdw blurRad="292100" dist="139700" dir="2700000" algn="tl" rotWithShape="0">
              <a:srgbClr val="333333">
                <a:alpha val="65000"/>
              </a:srgbClr>
            </a:outerShdw>
          </a:effectLst>
        </p:spPr>
      </p:pic>
      <p:sp>
        <p:nvSpPr>
          <p:cNvPr id="30" name="Figura a mano libera: forma 29">
            <a:extLst>
              <a:ext uri="{FF2B5EF4-FFF2-40B4-BE49-F238E27FC236}">
                <a16:creationId xmlns:a16="http://schemas.microsoft.com/office/drawing/2014/main" id="{6F8A9E38-8D81-F8B7-3F89-3FD43DDFAF15}"/>
              </a:ext>
            </a:extLst>
          </p:cNvPr>
          <p:cNvSpPr/>
          <p:nvPr/>
        </p:nvSpPr>
        <p:spPr>
          <a:xfrm>
            <a:off x="444500" y="2540000"/>
            <a:ext cx="1384300" cy="431800"/>
          </a:xfrm>
          <a:custGeom>
            <a:avLst/>
            <a:gdLst>
              <a:gd name="connsiteX0" fmla="*/ 1384300 w 1384300"/>
              <a:gd name="connsiteY0" fmla="*/ 431800 h 431800"/>
              <a:gd name="connsiteX1" fmla="*/ 965200 w 1384300"/>
              <a:gd name="connsiteY1" fmla="*/ 355600 h 431800"/>
              <a:gd name="connsiteX2" fmla="*/ 635000 w 1384300"/>
              <a:gd name="connsiteY2" fmla="*/ 203200 h 431800"/>
              <a:gd name="connsiteX3" fmla="*/ 165100 w 1384300"/>
              <a:gd name="connsiteY3" fmla="*/ 63500 h 431800"/>
              <a:gd name="connsiteX4" fmla="*/ 0 w 1384300"/>
              <a:gd name="connsiteY4" fmla="*/ 0 h 43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00" h="431800">
                <a:moveTo>
                  <a:pt x="1384300" y="431800"/>
                </a:moveTo>
                <a:cubicBezTo>
                  <a:pt x="1237191" y="412750"/>
                  <a:pt x="1090083" y="393700"/>
                  <a:pt x="965200" y="355600"/>
                </a:cubicBezTo>
                <a:cubicBezTo>
                  <a:pt x="840317" y="317500"/>
                  <a:pt x="768350" y="251883"/>
                  <a:pt x="635000" y="203200"/>
                </a:cubicBezTo>
                <a:cubicBezTo>
                  <a:pt x="501650" y="154517"/>
                  <a:pt x="270933" y="97367"/>
                  <a:pt x="165100" y="63500"/>
                </a:cubicBezTo>
                <a:cubicBezTo>
                  <a:pt x="59267" y="29633"/>
                  <a:pt x="29633" y="14816"/>
                  <a:pt x="0" y="0"/>
                </a:cubicBezTo>
              </a:path>
            </a:pathLst>
          </a:custGeom>
          <a:noFill/>
          <a:ln>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CasellaDiTesto 30">
            <a:extLst>
              <a:ext uri="{FF2B5EF4-FFF2-40B4-BE49-F238E27FC236}">
                <a16:creationId xmlns:a16="http://schemas.microsoft.com/office/drawing/2014/main" id="{C14A41A2-A714-CA18-1688-08AEC0D14544}"/>
              </a:ext>
            </a:extLst>
          </p:cNvPr>
          <p:cNvSpPr txBox="1"/>
          <p:nvPr/>
        </p:nvSpPr>
        <p:spPr>
          <a:xfrm>
            <a:off x="1119188" y="2752725"/>
            <a:ext cx="663575" cy="277813"/>
          </a:xfrm>
          <a:prstGeom prst="rect">
            <a:avLst/>
          </a:prstGeom>
          <a:solidFill>
            <a:srgbClr val="D6D8AC"/>
          </a:solidFill>
        </p:spPr>
        <p:txBody>
          <a:bodyPr>
            <a:spAutoFit/>
          </a:bodyPr>
          <a:lstStyle/>
          <a:p>
            <a:pPr>
              <a:defRPr/>
            </a:pPr>
            <a:r>
              <a:rPr lang="en-US" sz="1200" dirty="0">
                <a:solidFill>
                  <a:schemeClr val="accent4">
                    <a:lumMod val="10000"/>
                  </a:schemeClr>
                </a:solidFill>
                <a:latin typeface="Baskerville Old Face" panose="02020602080505020303" pitchFamily="18" charset="0"/>
              </a:rPr>
              <a:t>HAIFA</a:t>
            </a:r>
          </a:p>
        </p:txBody>
      </p:sp>
      <p:sp>
        <p:nvSpPr>
          <p:cNvPr id="32" name="Figura a mano libera: forma 31">
            <a:extLst>
              <a:ext uri="{FF2B5EF4-FFF2-40B4-BE49-F238E27FC236}">
                <a16:creationId xmlns:a16="http://schemas.microsoft.com/office/drawing/2014/main" id="{F60DD61F-C279-4D3C-6857-EAF8F422B7F4}"/>
              </a:ext>
            </a:extLst>
          </p:cNvPr>
          <p:cNvSpPr/>
          <p:nvPr/>
        </p:nvSpPr>
        <p:spPr>
          <a:xfrm>
            <a:off x="1892300" y="1743075"/>
            <a:ext cx="3317875" cy="1458913"/>
          </a:xfrm>
          <a:custGeom>
            <a:avLst/>
            <a:gdLst>
              <a:gd name="connsiteX0" fmla="*/ 0 w 3317992"/>
              <a:gd name="connsiteY0" fmla="*/ 1266485 h 1458396"/>
              <a:gd name="connsiteX1" fmla="*/ 190500 w 3317992"/>
              <a:gd name="connsiteY1" fmla="*/ 1355385 h 1458396"/>
              <a:gd name="connsiteX2" fmla="*/ 342900 w 3317992"/>
              <a:gd name="connsiteY2" fmla="*/ 1444285 h 1458396"/>
              <a:gd name="connsiteX3" fmla="*/ 520700 w 3317992"/>
              <a:gd name="connsiteY3" fmla="*/ 1444285 h 1458396"/>
              <a:gd name="connsiteX4" fmla="*/ 800100 w 3317992"/>
              <a:gd name="connsiteY4" fmla="*/ 1444285 h 1458396"/>
              <a:gd name="connsiteX5" fmla="*/ 1104900 w 3317992"/>
              <a:gd name="connsiteY5" fmla="*/ 1253785 h 1458396"/>
              <a:gd name="connsiteX6" fmla="*/ 1587500 w 3317992"/>
              <a:gd name="connsiteY6" fmla="*/ 1050585 h 1458396"/>
              <a:gd name="connsiteX7" fmla="*/ 2552700 w 3317992"/>
              <a:gd name="connsiteY7" fmla="*/ 504485 h 1458396"/>
              <a:gd name="connsiteX8" fmla="*/ 3086100 w 3317992"/>
              <a:gd name="connsiteY8" fmla="*/ 250485 h 1458396"/>
              <a:gd name="connsiteX9" fmla="*/ 3302000 w 3317992"/>
              <a:gd name="connsiteY9" fmla="*/ 21885 h 1458396"/>
              <a:gd name="connsiteX10" fmla="*/ 3302000 w 3317992"/>
              <a:gd name="connsiteY10" fmla="*/ 9185 h 1458396"/>
              <a:gd name="connsiteX11" fmla="*/ 3302000 w 3317992"/>
              <a:gd name="connsiteY11" fmla="*/ 9185 h 145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7992" h="1458396">
                <a:moveTo>
                  <a:pt x="0" y="1266485"/>
                </a:moveTo>
                <a:cubicBezTo>
                  <a:pt x="66675" y="1296118"/>
                  <a:pt x="133350" y="1325752"/>
                  <a:pt x="190500" y="1355385"/>
                </a:cubicBezTo>
                <a:cubicBezTo>
                  <a:pt x="247650" y="1385018"/>
                  <a:pt x="287867" y="1429468"/>
                  <a:pt x="342900" y="1444285"/>
                </a:cubicBezTo>
                <a:cubicBezTo>
                  <a:pt x="397933" y="1459102"/>
                  <a:pt x="520700" y="1444285"/>
                  <a:pt x="520700" y="1444285"/>
                </a:cubicBezTo>
                <a:cubicBezTo>
                  <a:pt x="596900" y="1444285"/>
                  <a:pt x="702733" y="1476035"/>
                  <a:pt x="800100" y="1444285"/>
                </a:cubicBezTo>
                <a:cubicBezTo>
                  <a:pt x="897467" y="1412535"/>
                  <a:pt x="973667" y="1319402"/>
                  <a:pt x="1104900" y="1253785"/>
                </a:cubicBezTo>
                <a:cubicBezTo>
                  <a:pt x="1236133" y="1188168"/>
                  <a:pt x="1346200" y="1175468"/>
                  <a:pt x="1587500" y="1050585"/>
                </a:cubicBezTo>
                <a:cubicBezTo>
                  <a:pt x="1828800" y="925702"/>
                  <a:pt x="2302933" y="637835"/>
                  <a:pt x="2552700" y="504485"/>
                </a:cubicBezTo>
                <a:cubicBezTo>
                  <a:pt x="2802467" y="371135"/>
                  <a:pt x="2961217" y="330918"/>
                  <a:pt x="3086100" y="250485"/>
                </a:cubicBezTo>
                <a:cubicBezTo>
                  <a:pt x="3210983" y="170052"/>
                  <a:pt x="3302000" y="21885"/>
                  <a:pt x="3302000" y="21885"/>
                </a:cubicBezTo>
                <a:cubicBezTo>
                  <a:pt x="3337983" y="-18332"/>
                  <a:pt x="3302000" y="9185"/>
                  <a:pt x="3302000" y="9185"/>
                </a:cubicBezTo>
                <a:lnTo>
                  <a:pt x="3302000" y="9185"/>
                </a:lnTo>
              </a:path>
            </a:pathLst>
          </a:custGeom>
          <a:noFill/>
          <a:ln>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4">
            <a:extLst>
              <a:ext uri="{FF2B5EF4-FFF2-40B4-BE49-F238E27FC236}">
                <a16:creationId xmlns:a16="http://schemas.microsoft.com/office/drawing/2014/main" id="{510E55D8-10C5-9651-1661-FE870F47F7C0}"/>
              </a:ext>
            </a:extLst>
          </p:cNvPr>
          <p:cNvSpPr>
            <a:spLocks noGrp="1"/>
          </p:cNvSpPr>
          <p:nvPr>
            <p:ph type="sldNum" sz="quarter" idx="12"/>
          </p:nvPr>
        </p:nvSpPr>
        <p:spPr>
          <a:xfrm>
            <a:off x="8304213" y="5964238"/>
            <a:ext cx="4667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E058E7-7A02-4BBB-853D-42A32E8EF0C0}" type="slidenum">
              <a:rPr lang="it-IT" altLang="it-CH" sz="1400" b="1" smtClean="0">
                <a:solidFill>
                  <a:srgbClr val="FFFFFF"/>
                </a:solidFill>
              </a:rPr>
              <a:pPr>
                <a:spcBef>
                  <a:spcPct val="0"/>
                </a:spcBef>
                <a:buFontTx/>
                <a:buNone/>
              </a:pPr>
              <a:t>14</a:t>
            </a:fld>
            <a:endParaRPr lang="it-IT" altLang="it-CH" sz="1400" b="1" dirty="0">
              <a:solidFill>
                <a:srgbClr val="FFFFFF"/>
              </a:solidFill>
            </a:endParaRPr>
          </a:p>
        </p:txBody>
      </p:sp>
      <p:pic>
        <p:nvPicPr>
          <p:cNvPr id="119812" name="Picture 2" descr="JamesBalfour-1848-1930">
            <a:extLst>
              <a:ext uri="{FF2B5EF4-FFF2-40B4-BE49-F238E27FC236}">
                <a16:creationId xmlns:a16="http://schemas.microsoft.com/office/drawing/2014/main" id="{4D2EACFE-F207-7C0D-B7A3-5B620F478E1D}"/>
              </a:ext>
            </a:extLst>
          </p:cNvPr>
          <p:cNvPicPr>
            <a:picLocks noGrp="1" noChangeAspect="1" noChangeArrowheads="1"/>
          </p:cNvPicPr>
          <p:nvPr>
            <p:ph sz="quarter" idx="4294967295"/>
          </p:nvPr>
        </p:nvPicPr>
        <p:blipFill>
          <a:blip r:embed="rId3"/>
          <a:srcRect/>
          <a:stretch>
            <a:fillRect/>
          </a:stretch>
        </p:blipFill>
        <p:spPr>
          <a:xfrm>
            <a:off x="6378575" y="3654425"/>
            <a:ext cx="1925638" cy="2644775"/>
          </a:xfrm>
          <a:ln w="28575">
            <a:solidFill>
              <a:schemeClr val="tx1"/>
            </a:solidFill>
          </a:ln>
          <a:effectLst>
            <a:outerShdw blurRad="292100" dist="139700" dir="2700000" algn="tl" rotWithShape="0">
              <a:srgbClr val="333333">
                <a:alpha val="65000"/>
              </a:srgbClr>
            </a:outerShdw>
          </a:effectLst>
        </p:spPr>
      </p:pic>
      <p:pic>
        <p:nvPicPr>
          <p:cNvPr id="119813" name="Picture 3" descr="BalfourDeclaration">
            <a:extLst>
              <a:ext uri="{FF2B5EF4-FFF2-40B4-BE49-F238E27FC236}">
                <a16:creationId xmlns:a16="http://schemas.microsoft.com/office/drawing/2014/main" id="{BE5A8F1D-FDD3-9444-962A-3273E906BD73}"/>
              </a:ext>
            </a:extLst>
          </p:cNvPr>
          <p:cNvPicPr>
            <a:picLocks noGrp="1" noChangeAspect="1" noChangeArrowheads="1"/>
          </p:cNvPicPr>
          <p:nvPr>
            <p:ph sz="quarter" idx="4294967295"/>
          </p:nvPr>
        </p:nvPicPr>
        <p:blipFill>
          <a:blip r:embed="rId4">
            <a:lum bright="-18000" contrast="8000"/>
          </a:blip>
          <a:srcRect/>
          <a:stretch>
            <a:fillRect/>
          </a:stretch>
        </p:blipFill>
        <p:spPr>
          <a:xfrm>
            <a:off x="468313" y="363538"/>
            <a:ext cx="4894262" cy="6130925"/>
          </a:xfrm>
          <a:ln w="28575">
            <a:solidFill>
              <a:schemeClr val="tx1"/>
            </a:solidFill>
          </a:ln>
          <a:effectLst>
            <a:outerShdw blurRad="292100" dist="139700" dir="2700000" algn="tl" rotWithShape="0">
              <a:srgbClr val="333333">
                <a:alpha val="65000"/>
              </a:srgbClr>
            </a:outerShdw>
          </a:effectLst>
        </p:spPr>
      </p:pic>
      <p:sp>
        <p:nvSpPr>
          <p:cNvPr id="133125" name="Text Box 4">
            <a:extLst>
              <a:ext uri="{FF2B5EF4-FFF2-40B4-BE49-F238E27FC236}">
                <a16:creationId xmlns:a16="http://schemas.microsoft.com/office/drawing/2014/main" id="{7FDF61FF-5A51-C5D1-609C-E08FE0281DBA}"/>
              </a:ext>
            </a:extLst>
          </p:cNvPr>
          <p:cNvSpPr txBox="1">
            <a:spLocks noChangeArrowheads="1"/>
          </p:cNvSpPr>
          <p:nvPr/>
        </p:nvSpPr>
        <p:spPr bwMode="auto">
          <a:xfrm>
            <a:off x="5616575" y="1112838"/>
            <a:ext cx="3348038" cy="238601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600" b="1" dirty="0">
                <a:solidFill>
                  <a:schemeClr val="accent4">
                    <a:lumMod val="10000"/>
                  </a:schemeClr>
                </a:solidFill>
              </a:rPr>
              <a:t>1917</a:t>
            </a:r>
          </a:p>
          <a:p>
            <a:pPr algn="ctr" eaLnBrk="1" hangingPunct="1">
              <a:spcBef>
                <a:spcPct val="50000"/>
              </a:spcBef>
              <a:buFontTx/>
              <a:buNone/>
              <a:defRPr/>
            </a:pPr>
            <a:r>
              <a:rPr lang="fr-CH" altLang="it-CH" sz="2200" b="1" dirty="0" err="1">
                <a:solidFill>
                  <a:schemeClr val="accent4">
                    <a:lumMod val="10000"/>
                  </a:schemeClr>
                </a:solidFill>
              </a:rPr>
              <a:t>Dichiarazione</a:t>
            </a:r>
            <a:r>
              <a:rPr lang="fr-CH" altLang="it-CH" sz="2200" b="1" dirty="0">
                <a:solidFill>
                  <a:schemeClr val="accent4">
                    <a:lumMod val="10000"/>
                  </a:schemeClr>
                </a:solidFill>
              </a:rPr>
              <a:t> Balfour</a:t>
            </a:r>
          </a:p>
          <a:p>
            <a:pPr algn="ctr" eaLnBrk="1" hangingPunct="1">
              <a:spcBef>
                <a:spcPct val="50000"/>
              </a:spcBef>
              <a:buFontTx/>
              <a:buNone/>
              <a:defRPr/>
            </a:pPr>
            <a:r>
              <a:rPr lang="fr-CH" altLang="it-CH" sz="2000" b="1" dirty="0">
                <a:solidFill>
                  <a:schemeClr val="accent4">
                    <a:lumMod val="10000"/>
                  </a:schemeClr>
                </a:solidFill>
              </a:rPr>
              <a:t>Il </a:t>
            </a:r>
            <a:r>
              <a:rPr lang="fr-CH" altLang="it-CH" sz="2000" b="1" dirty="0" err="1">
                <a:solidFill>
                  <a:schemeClr val="accent4">
                    <a:lumMod val="10000"/>
                  </a:schemeClr>
                </a:solidFill>
              </a:rPr>
              <a:t>governo</a:t>
            </a:r>
            <a:r>
              <a:rPr lang="fr-CH" altLang="it-CH" sz="2000" b="1" dirty="0">
                <a:solidFill>
                  <a:schemeClr val="accent4">
                    <a:lumMod val="10000"/>
                  </a:schemeClr>
                </a:solidFill>
              </a:rPr>
              <a:t> </a:t>
            </a:r>
            <a:r>
              <a:rPr lang="fr-CH" altLang="it-CH" sz="2000" b="1" dirty="0" err="1">
                <a:solidFill>
                  <a:schemeClr val="accent4">
                    <a:lumMod val="10000"/>
                  </a:schemeClr>
                </a:solidFill>
              </a:rPr>
              <a:t>britannico</a:t>
            </a:r>
            <a:r>
              <a:rPr lang="fr-CH" altLang="it-CH" sz="2000" b="1" dirty="0">
                <a:solidFill>
                  <a:schemeClr val="accent4">
                    <a:lumMod val="10000"/>
                  </a:schemeClr>
                </a:solidFill>
              </a:rPr>
              <a:t> si </a:t>
            </a:r>
            <a:r>
              <a:rPr lang="fr-CH" altLang="it-CH" sz="2000" b="1" dirty="0" err="1">
                <a:solidFill>
                  <a:schemeClr val="accent4">
                    <a:lumMod val="10000"/>
                  </a:schemeClr>
                </a:solidFill>
              </a:rPr>
              <a:t>dichiara</a:t>
            </a:r>
            <a:r>
              <a:rPr lang="fr-CH" altLang="it-CH" sz="2000" b="1" dirty="0">
                <a:solidFill>
                  <a:schemeClr val="accent4">
                    <a:lumMod val="10000"/>
                  </a:schemeClr>
                </a:solidFill>
              </a:rPr>
              <a:t> </a:t>
            </a:r>
            <a:r>
              <a:rPr lang="fr-CH" altLang="it-CH" sz="2000" b="1" dirty="0" err="1">
                <a:solidFill>
                  <a:schemeClr val="accent4">
                    <a:lumMod val="10000"/>
                  </a:schemeClr>
                </a:solidFill>
              </a:rPr>
              <a:t>favorevole</a:t>
            </a:r>
            <a:r>
              <a:rPr lang="fr-CH" altLang="it-CH" sz="2000" b="1" dirty="0">
                <a:solidFill>
                  <a:schemeClr val="accent4">
                    <a:lumMod val="10000"/>
                  </a:schemeClr>
                </a:solidFill>
              </a:rPr>
              <a:t> alla </a:t>
            </a:r>
            <a:r>
              <a:rPr lang="fr-CH" altLang="it-CH" sz="2000" b="1" dirty="0" err="1">
                <a:solidFill>
                  <a:schemeClr val="accent4">
                    <a:lumMod val="10000"/>
                  </a:schemeClr>
                </a:solidFill>
              </a:rPr>
              <a:t>creazione</a:t>
            </a:r>
            <a:r>
              <a:rPr lang="fr-CH" altLang="it-CH" sz="2000" b="1" dirty="0">
                <a:solidFill>
                  <a:schemeClr val="accent4">
                    <a:lumMod val="10000"/>
                  </a:schemeClr>
                </a:solidFill>
              </a:rPr>
              <a:t> in </a:t>
            </a:r>
            <a:r>
              <a:rPr lang="fr-CH" altLang="it-CH" sz="2000" b="1" dirty="0" err="1">
                <a:solidFill>
                  <a:schemeClr val="accent4">
                    <a:lumMod val="10000"/>
                  </a:schemeClr>
                </a:solidFill>
              </a:rPr>
              <a:t>Palestina</a:t>
            </a:r>
            <a:r>
              <a:rPr lang="fr-CH" altLang="it-CH" sz="2000" b="1" dirty="0">
                <a:solidFill>
                  <a:schemeClr val="accent4">
                    <a:lumMod val="10000"/>
                  </a:schemeClr>
                </a:solidFill>
              </a:rPr>
              <a:t> di un "</a:t>
            </a:r>
            <a:r>
              <a:rPr lang="fr-CH" altLang="it-CH" sz="2000" b="1" dirty="0" err="1">
                <a:solidFill>
                  <a:schemeClr val="accent4">
                    <a:lumMod val="10000"/>
                  </a:schemeClr>
                </a:solidFill>
              </a:rPr>
              <a:t>focolare</a:t>
            </a:r>
            <a:r>
              <a:rPr lang="fr-CH" altLang="it-CH" sz="2000" b="1" dirty="0">
                <a:solidFill>
                  <a:schemeClr val="accent4">
                    <a:lumMod val="10000"/>
                  </a:schemeClr>
                </a:solidFill>
              </a:rPr>
              <a:t> </a:t>
            </a:r>
            <a:r>
              <a:rPr lang="fr-CH" altLang="it-CH" sz="2000" b="1" dirty="0" err="1">
                <a:solidFill>
                  <a:schemeClr val="accent4">
                    <a:lumMod val="10000"/>
                  </a:schemeClr>
                </a:solidFill>
              </a:rPr>
              <a:t>ebraico</a:t>
            </a:r>
            <a:r>
              <a:rPr lang="fr-CH" altLang="it-CH" sz="2000" b="1" dirty="0">
                <a:solidFill>
                  <a:schemeClr val="accent4">
                    <a:lumMod val="10000"/>
                  </a:schemeClr>
                </a:solidFill>
              </a:rPr>
              <a:t>" </a:t>
            </a:r>
            <a:endParaRPr lang="it-IT" altLang="it-CH" sz="2000" b="1" dirty="0">
              <a:solidFill>
                <a:schemeClr val="accent4">
                  <a:lumMod val="10000"/>
                </a:schemeClr>
              </a:solidFill>
            </a:endParaRPr>
          </a:p>
        </p:txBody>
      </p:sp>
      <p:sp>
        <p:nvSpPr>
          <p:cNvPr id="111622" name="Text Box 5">
            <a:extLst>
              <a:ext uri="{FF2B5EF4-FFF2-40B4-BE49-F238E27FC236}">
                <a16:creationId xmlns:a16="http://schemas.microsoft.com/office/drawing/2014/main" id="{B65AE90A-5189-FAB4-84FE-460BCF545248}"/>
              </a:ext>
            </a:extLst>
          </p:cNvPr>
          <p:cNvSpPr txBox="1">
            <a:spLocks noChangeArrowheads="1"/>
          </p:cNvSpPr>
          <p:nvPr/>
        </p:nvSpPr>
        <p:spPr bwMode="auto">
          <a:xfrm>
            <a:off x="6899275" y="6378575"/>
            <a:ext cx="936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t>Lord Balfour</a:t>
            </a:r>
            <a:endParaRPr lang="it-IT" altLang="it-CH" sz="1000"/>
          </a:p>
        </p:txBody>
      </p:sp>
      <p:pic>
        <p:nvPicPr>
          <p:cNvPr id="119816" name="Picture 6" descr="bandiera inglese">
            <a:extLst>
              <a:ext uri="{FF2B5EF4-FFF2-40B4-BE49-F238E27FC236}">
                <a16:creationId xmlns:a16="http://schemas.microsoft.com/office/drawing/2014/main" id="{CC7CC718-A1CD-A80C-44BE-1C412C8D8CFD}"/>
              </a:ext>
            </a:extLst>
          </p:cNvPr>
          <p:cNvPicPr>
            <a:picLocks noGrp="1" noChangeAspect="1" noChangeArrowheads="1"/>
          </p:cNvPicPr>
          <p:nvPr>
            <p:ph sz="half" idx="4294967295"/>
          </p:nvPr>
        </p:nvPicPr>
        <p:blipFill>
          <a:blip r:embed="rId5"/>
          <a:srcRect/>
          <a:stretch>
            <a:fillRect/>
          </a:stretch>
        </p:blipFill>
        <p:spPr>
          <a:xfrm>
            <a:off x="6745288" y="363538"/>
            <a:ext cx="1090612" cy="546100"/>
          </a:xfrm>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1C5ED866-58F8-6FAF-6D0E-6B441A0DC7B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descr="bandiera inglese">
            <a:extLst>
              <a:ext uri="{FF2B5EF4-FFF2-40B4-BE49-F238E27FC236}">
                <a16:creationId xmlns:a16="http://schemas.microsoft.com/office/drawing/2014/main" id="{C897C4AE-2053-6A2A-5456-68B3A191CA33}"/>
              </a:ext>
            </a:extLst>
          </p:cNvPr>
          <p:cNvPicPr>
            <a:picLocks noGrp="1" noChangeAspect="1" noChangeArrowheads="1"/>
          </p:cNvPicPr>
          <p:nvPr>
            <p:ph sz="quarter" idx="3"/>
          </p:nvPr>
        </p:nvPicPr>
        <p:blipFill>
          <a:blip r:embed="rId3"/>
          <a:srcRect/>
          <a:stretch>
            <a:fillRect/>
          </a:stretch>
        </p:blipFill>
        <p:spPr>
          <a:xfrm>
            <a:off x="6090271" y="1003856"/>
            <a:ext cx="2100654" cy="1266351"/>
          </a:xfrm>
          <a:effectLst>
            <a:outerShdw blurRad="292100" dist="139700" dir="2700000" algn="tl" rotWithShape="0">
              <a:srgbClr val="333333">
                <a:alpha val="65000"/>
              </a:srgbClr>
            </a:outerShdw>
          </a:effectLst>
        </p:spPr>
      </p:pic>
      <p:pic>
        <p:nvPicPr>
          <p:cNvPr id="118792" name="Picture 9" descr="C:\Users\Enrico\Desktop\Allenby jpeg.jpg">
            <a:extLst>
              <a:ext uri="{FF2B5EF4-FFF2-40B4-BE49-F238E27FC236}">
                <a16:creationId xmlns:a16="http://schemas.microsoft.com/office/drawing/2014/main" id="{4ED5F8FD-ABB9-6A9D-266F-EA74509444DE}"/>
              </a:ext>
            </a:extLst>
          </p:cNvPr>
          <p:cNvPicPr>
            <a:picLocks noChangeAspect="1" noChangeArrowheads="1"/>
          </p:cNvPicPr>
          <p:nvPr/>
        </p:nvPicPr>
        <p:blipFill>
          <a:blip r:embed="rId4"/>
          <a:srcRect l="462"/>
          <a:stretch>
            <a:fillRect/>
          </a:stretch>
        </p:blipFill>
        <p:spPr bwMode="auto">
          <a:xfrm>
            <a:off x="4131469" y="3756486"/>
            <a:ext cx="4797425" cy="27432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3" name="Picture 10" descr="C:\Users\Enrico\Desktop\Truppe inglesi 1918 jpeg.jpg">
            <a:extLst>
              <a:ext uri="{FF2B5EF4-FFF2-40B4-BE49-F238E27FC236}">
                <a16:creationId xmlns:a16="http://schemas.microsoft.com/office/drawing/2014/main" id="{5942E580-C221-CBE9-5147-38C36F6EBD32}"/>
              </a:ext>
            </a:extLst>
          </p:cNvPr>
          <p:cNvPicPr>
            <a:picLocks noChangeAspect="1" noChangeArrowheads="1"/>
          </p:cNvPicPr>
          <p:nvPr/>
        </p:nvPicPr>
        <p:blipFill>
          <a:blip r:embed="rId5"/>
          <a:srcRect/>
          <a:stretch>
            <a:fillRect/>
          </a:stretch>
        </p:blipFill>
        <p:spPr bwMode="auto">
          <a:xfrm>
            <a:off x="468313" y="247649"/>
            <a:ext cx="4797425" cy="3287713"/>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023A3ACD-42EA-7077-F758-94654D248764}"/>
              </a:ext>
            </a:extLst>
          </p:cNvPr>
          <p:cNvSpPr txBox="1"/>
          <p:nvPr/>
        </p:nvSpPr>
        <p:spPr>
          <a:xfrm>
            <a:off x="683568" y="4312904"/>
            <a:ext cx="2952750" cy="1630363"/>
          </a:xfrm>
          <a:prstGeom prst="rect">
            <a:avLst/>
          </a:prstGeom>
          <a:solidFill>
            <a:srgbClr val="FFFF00"/>
          </a:solidFill>
          <a:ln w="12700">
            <a:solidFill>
              <a:schemeClr val="accent4">
                <a:lumMod val="10000"/>
              </a:schemeClr>
            </a:solidFill>
          </a:ln>
        </p:spPr>
        <p:txBody>
          <a:bodyPr>
            <a:spAutoFit/>
          </a:bodyPr>
          <a:lstStyle/>
          <a:p>
            <a:pPr algn="ctr">
              <a:defRPr/>
            </a:pPr>
            <a:r>
              <a:rPr lang="it-CH" sz="2500" b="1" dirty="0">
                <a:solidFill>
                  <a:schemeClr val="accent4">
                    <a:lumMod val="10000"/>
                  </a:schemeClr>
                </a:solidFill>
              </a:rPr>
              <a:t>1917 - 1918   </a:t>
            </a:r>
          </a:p>
          <a:p>
            <a:pPr algn="ctr">
              <a:defRPr/>
            </a:pPr>
            <a:r>
              <a:rPr lang="it-CH" sz="2400" b="1" dirty="0">
                <a:solidFill>
                  <a:schemeClr val="accent4">
                    <a:lumMod val="10000"/>
                  </a:schemeClr>
                </a:solidFill>
              </a:rPr>
              <a:t>Le truppe inglesi conquistano la Palestina</a:t>
            </a:r>
          </a:p>
        </p:txBody>
      </p:sp>
      <p:sp>
        <p:nvSpPr>
          <p:cNvPr id="113672" name="Rectangle 7">
            <a:extLst>
              <a:ext uri="{FF2B5EF4-FFF2-40B4-BE49-F238E27FC236}">
                <a16:creationId xmlns:a16="http://schemas.microsoft.com/office/drawing/2014/main" id="{5EB7CFE7-40A0-0F97-09AA-71964BB071D5}"/>
              </a:ext>
            </a:extLst>
          </p:cNvPr>
          <p:cNvSpPr>
            <a:spLocks noChangeArrowheads="1"/>
          </p:cNvSpPr>
          <p:nvPr/>
        </p:nvSpPr>
        <p:spPr bwMode="auto">
          <a:xfrm>
            <a:off x="5538752" y="2950587"/>
            <a:ext cx="31369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fr-CH" altLang="it-CH" sz="1600" b="1" dirty="0">
                <a:solidFill>
                  <a:srgbClr val="FFFFFF"/>
                </a:solidFill>
              </a:rPr>
              <a:t>1917 - Le </a:t>
            </a:r>
            <a:r>
              <a:rPr lang="fr-CH" altLang="it-CH" sz="1600" b="1" dirty="0" err="1">
                <a:solidFill>
                  <a:srgbClr val="FFFFFF"/>
                </a:solidFill>
              </a:rPr>
              <a:t>truppe</a:t>
            </a:r>
            <a:r>
              <a:rPr lang="fr-CH" altLang="it-CH" sz="1600" b="1" dirty="0">
                <a:solidFill>
                  <a:srgbClr val="FFFFFF"/>
                </a:solidFill>
              </a:rPr>
              <a:t> </a:t>
            </a:r>
            <a:r>
              <a:rPr lang="fr-CH" altLang="it-CH" sz="1600" b="1" dirty="0" err="1">
                <a:solidFill>
                  <a:srgbClr val="FFFFFF"/>
                </a:solidFill>
              </a:rPr>
              <a:t>inglesi</a:t>
            </a:r>
            <a:r>
              <a:rPr lang="fr-CH" altLang="it-CH" sz="1600" b="1" dirty="0">
                <a:solidFill>
                  <a:srgbClr val="FFFFFF"/>
                </a:solidFill>
              </a:rPr>
              <a:t> </a:t>
            </a:r>
            <a:r>
              <a:rPr lang="fr-CH" altLang="it-CH" sz="1600" b="1" dirty="0" err="1">
                <a:solidFill>
                  <a:srgbClr val="FFFFFF"/>
                </a:solidFill>
              </a:rPr>
              <a:t>entrano</a:t>
            </a:r>
            <a:r>
              <a:rPr lang="fr-CH" altLang="it-CH" sz="1600" b="1" dirty="0">
                <a:solidFill>
                  <a:srgbClr val="FFFFFF"/>
                </a:solidFill>
              </a:rPr>
              <a:t>  a </a:t>
            </a:r>
            <a:r>
              <a:rPr lang="fr-CH" altLang="it-CH" sz="1600" b="1" dirty="0" err="1">
                <a:solidFill>
                  <a:srgbClr val="FFFFFF"/>
                </a:solidFill>
              </a:rPr>
              <a:t>Gerusalemme</a:t>
            </a:r>
            <a:endParaRPr lang="it-IT" altLang="it-CH" sz="1600" b="1" dirty="0">
              <a:solidFill>
                <a:srgbClr val="FFFFFF"/>
              </a:solidFill>
            </a:endParaRPr>
          </a:p>
        </p:txBody>
      </p:sp>
      <p:sp>
        <p:nvSpPr>
          <p:cNvPr id="113673" name="Slide Number Placeholder 7">
            <a:extLst>
              <a:ext uri="{FF2B5EF4-FFF2-40B4-BE49-F238E27FC236}">
                <a16:creationId xmlns:a16="http://schemas.microsoft.com/office/drawing/2014/main" id="{58019A9C-08E4-A3D9-DBD7-82D6A2D41989}"/>
              </a:ext>
            </a:extLst>
          </p:cNvPr>
          <p:cNvSpPr>
            <a:spLocks noGrp="1"/>
          </p:cNvSpPr>
          <p:nvPr>
            <p:ph type="sldNum" sz="quarter" idx="12"/>
          </p:nvPr>
        </p:nvSpPr>
        <p:spPr>
          <a:xfrm>
            <a:off x="9324528" y="5301208"/>
            <a:ext cx="4429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E5D516-E506-4386-A66F-C5957415C562}" type="slidenum">
              <a:rPr lang="it-IT" altLang="it-CH" sz="1400" b="1" smtClean="0">
                <a:solidFill>
                  <a:srgbClr val="FFFFFF"/>
                </a:solidFill>
              </a:rPr>
              <a:pPr>
                <a:spcBef>
                  <a:spcPct val="0"/>
                </a:spcBef>
                <a:buFontTx/>
                <a:buNone/>
              </a:pPr>
              <a:t>15</a:t>
            </a:fld>
            <a:endParaRPr lang="it-IT" altLang="it-CH" sz="1400" b="1" dirty="0">
              <a:solidFill>
                <a:srgbClr val="FFFFFF"/>
              </a:solidFill>
            </a:endParaRPr>
          </a:p>
        </p:txBody>
      </p:sp>
      <p:sp>
        <p:nvSpPr>
          <p:cNvPr id="3" name="Rettangolo 2">
            <a:extLst>
              <a:ext uri="{FF2B5EF4-FFF2-40B4-BE49-F238E27FC236}">
                <a16:creationId xmlns:a16="http://schemas.microsoft.com/office/drawing/2014/main" id="{FFA004C7-D520-FCD6-342C-2DF0D417443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2">
            <a:extLst>
              <a:ext uri="{FF2B5EF4-FFF2-40B4-BE49-F238E27FC236}">
                <a16:creationId xmlns:a16="http://schemas.microsoft.com/office/drawing/2014/main" id="{57734D20-5696-8F4C-99AC-05A3FDA403DB}"/>
              </a:ext>
            </a:extLst>
          </p:cNvPr>
          <p:cNvSpPr txBox="1">
            <a:spLocks noChangeArrowheads="1"/>
          </p:cNvSpPr>
          <p:nvPr/>
        </p:nvSpPr>
        <p:spPr bwMode="auto">
          <a:xfrm>
            <a:off x="3298018" y="608998"/>
            <a:ext cx="5318676" cy="2092881"/>
          </a:xfrm>
          <a:prstGeom prst="rect">
            <a:avLst/>
          </a:prstGeom>
          <a:solidFill>
            <a:srgbClr val="FFFF00"/>
          </a:solidFill>
          <a:ln w="28575">
            <a:solidFill>
              <a:schemeClr val="accent4">
                <a:lumMod val="10000"/>
              </a:schemeClr>
            </a:solidFill>
          </a:ln>
        </p:spPr>
        <p:txBody>
          <a:bodyPr wrap="square">
            <a:spAutoFit/>
          </a:bodyP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ctr" eaLnBrk="1" hangingPunct="1">
              <a:spcBef>
                <a:spcPct val="50000"/>
              </a:spcBef>
              <a:buFontTx/>
              <a:buNone/>
              <a:defRPr/>
            </a:pPr>
            <a:r>
              <a:rPr lang="fr-CH" altLang="it-CH" sz="3000" b="1" dirty="0">
                <a:solidFill>
                  <a:schemeClr val="accent4">
                    <a:lumMod val="10000"/>
                  </a:schemeClr>
                </a:solidFill>
                <a:cs typeface="Arial" charset="0"/>
              </a:rPr>
              <a:t>1922</a:t>
            </a:r>
            <a:r>
              <a:rPr lang="fr-CH" altLang="it-CH" sz="1800" dirty="0">
                <a:solidFill>
                  <a:schemeClr val="accent4">
                    <a:lumMod val="10000"/>
                  </a:schemeClr>
                </a:solidFill>
                <a:cs typeface="Arial" charset="0"/>
              </a:rPr>
              <a:t>                                                                                      </a:t>
            </a:r>
            <a:r>
              <a:rPr lang="fr-CH" altLang="it-CH" sz="2000" b="1" dirty="0">
                <a:solidFill>
                  <a:schemeClr val="accent4">
                    <a:lumMod val="10000"/>
                  </a:schemeClr>
                </a:solidFill>
                <a:cs typeface="Arial" charset="0"/>
              </a:rPr>
              <a:t>La Società delle </a:t>
            </a:r>
            <a:r>
              <a:rPr lang="fr-CH" altLang="it-CH" sz="2000" b="1" dirty="0" err="1">
                <a:solidFill>
                  <a:schemeClr val="accent4">
                    <a:lumMod val="10000"/>
                  </a:schemeClr>
                </a:solidFill>
                <a:cs typeface="Arial" charset="0"/>
              </a:rPr>
              <a:t>Nazioni</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affida</a:t>
            </a:r>
            <a:r>
              <a:rPr lang="fr-CH" altLang="it-CH" sz="2000" b="1" dirty="0">
                <a:solidFill>
                  <a:schemeClr val="accent4">
                    <a:lumMod val="10000"/>
                  </a:schemeClr>
                </a:solidFill>
                <a:cs typeface="Arial" charset="0"/>
              </a:rPr>
              <a:t> alla Gran </a:t>
            </a:r>
            <a:r>
              <a:rPr lang="fr-CH" altLang="it-CH" sz="2000" b="1" dirty="0" err="1">
                <a:solidFill>
                  <a:schemeClr val="accent4">
                    <a:lumMod val="10000"/>
                  </a:schemeClr>
                </a:solidFill>
                <a:cs typeface="Arial" charset="0"/>
              </a:rPr>
              <a:t>Bretagna</a:t>
            </a:r>
            <a:r>
              <a:rPr lang="fr-CH" altLang="it-CH" sz="2000" b="1" dirty="0">
                <a:solidFill>
                  <a:schemeClr val="accent4">
                    <a:lumMod val="10000"/>
                  </a:schemeClr>
                </a:solidFill>
                <a:cs typeface="Arial" charset="0"/>
              </a:rPr>
              <a:t> l’</a:t>
            </a:r>
            <a:r>
              <a:rPr lang="fr-CH" altLang="it-CH" sz="2000" b="1" dirty="0" err="1">
                <a:solidFill>
                  <a:schemeClr val="accent4">
                    <a:lumMod val="10000"/>
                  </a:schemeClr>
                </a:solidFill>
                <a:cs typeface="Arial" charset="0"/>
              </a:rPr>
              <a:t>amministrazione</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della</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Palestina</a:t>
            </a:r>
            <a:r>
              <a:rPr lang="fr-CH" altLang="it-CH" sz="2000" b="1" dirty="0">
                <a:solidFill>
                  <a:schemeClr val="accent4">
                    <a:lumMod val="10000"/>
                  </a:schemeClr>
                </a:solidFill>
                <a:cs typeface="Arial" charset="0"/>
              </a:rPr>
              <a:t>. Primo </a:t>
            </a:r>
            <a:r>
              <a:rPr lang="fr-CH" altLang="it-CH" sz="2000" b="1" dirty="0" err="1">
                <a:solidFill>
                  <a:schemeClr val="accent4">
                    <a:lumMod val="10000"/>
                  </a:schemeClr>
                </a:solidFill>
                <a:cs typeface="Arial" charset="0"/>
              </a:rPr>
              <a:t>Commissario</a:t>
            </a:r>
            <a:r>
              <a:rPr lang="fr-CH" altLang="it-CH" sz="2000" b="1" dirty="0">
                <a:solidFill>
                  <a:schemeClr val="accent4">
                    <a:lumMod val="10000"/>
                  </a:schemeClr>
                </a:solidFill>
                <a:cs typeface="Arial" charset="0"/>
              </a:rPr>
              <a:t> è l’</a:t>
            </a:r>
            <a:r>
              <a:rPr lang="fr-CH" altLang="it-CH" sz="2000" b="1" dirty="0" err="1">
                <a:solidFill>
                  <a:schemeClr val="accent4">
                    <a:lumMod val="10000"/>
                  </a:schemeClr>
                </a:solidFill>
                <a:cs typeface="Arial" charset="0"/>
              </a:rPr>
              <a:t>ebreo</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sionista</a:t>
            </a:r>
            <a:r>
              <a:rPr lang="fr-CH" altLang="it-CH" sz="2000" b="1" dirty="0">
                <a:solidFill>
                  <a:schemeClr val="accent4">
                    <a:lumMod val="10000"/>
                  </a:schemeClr>
                </a:solidFill>
                <a:cs typeface="Arial" charset="0"/>
              </a:rPr>
              <a:t> Samuel Herbert:                                     </a:t>
            </a:r>
            <a:r>
              <a:rPr lang="fr-CH" altLang="it-CH" sz="2000" b="1" dirty="0" err="1">
                <a:solidFill>
                  <a:schemeClr val="accent4">
                    <a:lumMod val="10000"/>
                  </a:schemeClr>
                </a:solidFill>
                <a:cs typeface="Arial" charset="0"/>
              </a:rPr>
              <a:t>favorirà</a:t>
            </a:r>
            <a:r>
              <a:rPr lang="fr-CH" altLang="it-CH" sz="2000" b="1" dirty="0">
                <a:solidFill>
                  <a:schemeClr val="accent4">
                    <a:lumMod val="10000"/>
                  </a:schemeClr>
                </a:solidFill>
                <a:cs typeface="Arial" charset="0"/>
              </a:rPr>
              <a:t> in tutti i </a:t>
            </a:r>
            <a:r>
              <a:rPr lang="fr-CH" altLang="it-CH" sz="2000" b="1" dirty="0" err="1">
                <a:solidFill>
                  <a:schemeClr val="accent4">
                    <a:lumMod val="10000"/>
                  </a:schemeClr>
                </a:solidFill>
                <a:cs typeface="Arial" charset="0"/>
              </a:rPr>
              <a:t>modi</a:t>
            </a:r>
            <a:r>
              <a:rPr lang="fr-CH" altLang="it-CH" sz="2000" b="1" dirty="0">
                <a:solidFill>
                  <a:schemeClr val="accent4">
                    <a:lumMod val="10000"/>
                  </a:schemeClr>
                </a:solidFill>
                <a:cs typeface="Arial" charset="0"/>
              </a:rPr>
              <a:t> i </a:t>
            </a:r>
            <a:r>
              <a:rPr lang="fr-CH" altLang="it-CH" sz="2000" b="1" dirty="0" err="1">
                <a:solidFill>
                  <a:schemeClr val="accent4">
                    <a:lumMod val="10000"/>
                  </a:schemeClr>
                </a:solidFill>
                <a:cs typeface="Arial" charset="0"/>
              </a:rPr>
              <a:t>sionisti</a:t>
            </a:r>
            <a:r>
              <a:rPr lang="fr-CH" altLang="it-CH" sz="2000" b="1" dirty="0">
                <a:solidFill>
                  <a:schemeClr val="accent4">
                    <a:lumMod val="10000"/>
                  </a:schemeClr>
                </a:solidFill>
                <a:cs typeface="Arial" charset="0"/>
              </a:rPr>
              <a:t>.</a:t>
            </a:r>
          </a:p>
        </p:txBody>
      </p:sp>
      <p:pic>
        <p:nvPicPr>
          <p:cNvPr id="123909" name="Picture 5">
            <a:extLst>
              <a:ext uri="{FF2B5EF4-FFF2-40B4-BE49-F238E27FC236}">
                <a16:creationId xmlns:a16="http://schemas.microsoft.com/office/drawing/2014/main" id="{F6CD042F-AC5D-0424-A9AD-3ED021200350}"/>
              </a:ext>
            </a:extLst>
          </p:cNvPr>
          <p:cNvPicPr>
            <a:picLocks noChangeAspect="1" noChangeArrowheads="1"/>
          </p:cNvPicPr>
          <p:nvPr/>
        </p:nvPicPr>
        <p:blipFill>
          <a:blip r:embed="rId3"/>
          <a:srcRect/>
          <a:stretch>
            <a:fillRect/>
          </a:stretch>
        </p:blipFill>
        <p:spPr bwMode="auto">
          <a:xfrm>
            <a:off x="723945" y="605159"/>
            <a:ext cx="1589576" cy="2202677"/>
          </a:xfrm>
          <a:prstGeom prst="rect">
            <a:avLst/>
          </a:prstGeom>
          <a:ln w="38100">
            <a:solidFill>
              <a:schemeClr val="tx1"/>
            </a:solidFill>
          </a:ln>
          <a:effectLst>
            <a:outerShdw blurRad="292100" dist="139700" dir="2700000" algn="tl" rotWithShape="0">
              <a:srgbClr val="333333">
                <a:alpha val="65000"/>
              </a:srgbClr>
            </a:outerShdw>
          </a:effectLst>
        </p:spPr>
      </p:pic>
      <p:pic>
        <p:nvPicPr>
          <p:cNvPr id="123910" name="Picture 6" descr="1920 samuel herbert nominato alto commissario pe la Palestina">
            <a:extLst>
              <a:ext uri="{FF2B5EF4-FFF2-40B4-BE49-F238E27FC236}">
                <a16:creationId xmlns:a16="http://schemas.microsoft.com/office/drawing/2014/main" id="{2449FB03-28F3-69AD-84AF-E8FE27D3E74A}"/>
              </a:ext>
            </a:extLst>
          </p:cNvPr>
          <p:cNvPicPr>
            <a:picLocks noChangeAspect="1" noChangeArrowheads="1"/>
          </p:cNvPicPr>
          <p:nvPr/>
        </p:nvPicPr>
        <p:blipFill>
          <a:blip r:embed="rId4"/>
          <a:srcRect/>
          <a:stretch>
            <a:fillRect/>
          </a:stretch>
        </p:blipFill>
        <p:spPr bwMode="auto">
          <a:xfrm>
            <a:off x="680782" y="3531388"/>
            <a:ext cx="3779837" cy="2674938"/>
          </a:xfrm>
          <a:prstGeom prst="rect">
            <a:avLst/>
          </a:prstGeom>
          <a:ln w="38100">
            <a:solidFill>
              <a:schemeClr val="tx1"/>
            </a:solidFill>
          </a:ln>
          <a:effectLst>
            <a:outerShdw blurRad="292100" dist="139700" dir="2700000" algn="tl" rotWithShape="0">
              <a:srgbClr val="333333">
                <a:alpha val="65000"/>
              </a:srgbClr>
            </a:outerShdw>
          </a:effectLst>
        </p:spPr>
      </p:pic>
      <p:sp>
        <p:nvSpPr>
          <p:cNvPr id="115717" name="Text Box 7">
            <a:extLst>
              <a:ext uri="{FF2B5EF4-FFF2-40B4-BE49-F238E27FC236}">
                <a16:creationId xmlns:a16="http://schemas.microsoft.com/office/drawing/2014/main" id="{763C7C89-8966-C72C-C69C-85859E183D21}"/>
              </a:ext>
            </a:extLst>
          </p:cNvPr>
          <p:cNvSpPr txBox="1">
            <a:spLocks noChangeArrowheads="1"/>
          </p:cNvSpPr>
          <p:nvPr/>
        </p:nvSpPr>
        <p:spPr bwMode="auto">
          <a:xfrm>
            <a:off x="832679" y="3121223"/>
            <a:ext cx="33437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dirty="0">
                <a:solidFill>
                  <a:srgbClr val="FFFFFF"/>
                </a:solidFill>
              </a:rPr>
              <a:t>1920 </a:t>
            </a:r>
            <a:r>
              <a:rPr lang="fr-CH" altLang="it-CH" sz="1400" b="1" dirty="0" err="1">
                <a:solidFill>
                  <a:srgbClr val="FFFFFF"/>
                </a:solidFill>
              </a:rPr>
              <a:t>Designazione</a:t>
            </a:r>
            <a:r>
              <a:rPr lang="fr-CH" altLang="it-CH" sz="1400" b="1" dirty="0">
                <a:solidFill>
                  <a:srgbClr val="FFFFFF"/>
                </a:solidFill>
              </a:rPr>
              <a:t> di Samuel Herbert</a:t>
            </a:r>
            <a:endParaRPr lang="it-IT" altLang="it-CH" sz="1400" b="1" dirty="0">
              <a:solidFill>
                <a:srgbClr val="FFFFFF"/>
              </a:solidFill>
            </a:endParaRPr>
          </a:p>
        </p:txBody>
      </p:sp>
      <p:sp>
        <p:nvSpPr>
          <p:cNvPr id="115718" name="Text Box 9">
            <a:extLst>
              <a:ext uri="{FF2B5EF4-FFF2-40B4-BE49-F238E27FC236}">
                <a16:creationId xmlns:a16="http://schemas.microsoft.com/office/drawing/2014/main" id="{77431B87-526E-E431-10EC-71DC07AFBA36}"/>
              </a:ext>
            </a:extLst>
          </p:cNvPr>
          <p:cNvSpPr txBox="1">
            <a:spLocks noChangeArrowheads="1"/>
          </p:cNvSpPr>
          <p:nvPr/>
        </p:nvSpPr>
        <p:spPr bwMode="auto">
          <a:xfrm>
            <a:off x="5080110" y="3121222"/>
            <a:ext cx="37403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dirty="0">
                <a:solidFill>
                  <a:srgbClr val="FFFFFF"/>
                </a:solidFill>
              </a:rPr>
              <a:t>Una </a:t>
            </a:r>
            <a:r>
              <a:rPr lang="fr-CH" altLang="it-CH" sz="1400" b="1" dirty="0" err="1">
                <a:solidFill>
                  <a:srgbClr val="FFFFFF"/>
                </a:solidFill>
              </a:rPr>
              <a:t>sessione</a:t>
            </a:r>
            <a:r>
              <a:rPr lang="fr-CH" altLang="it-CH" sz="1400" b="1" dirty="0">
                <a:solidFill>
                  <a:srgbClr val="FFFFFF"/>
                </a:solidFill>
              </a:rPr>
              <a:t> </a:t>
            </a:r>
            <a:r>
              <a:rPr lang="fr-CH" altLang="it-CH" sz="1400" b="1" dirty="0" err="1">
                <a:solidFill>
                  <a:srgbClr val="FFFFFF"/>
                </a:solidFill>
              </a:rPr>
              <a:t>della</a:t>
            </a:r>
            <a:r>
              <a:rPr lang="fr-CH" altLang="it-CH" sz="1400" b="1" dirty="0">
                <a:solidFill>
                  <a:srgbClr val="FFFFFF"/>
                </a:solidFill>
              </a:rPr>
              <a:t> Società delle </a:t>
            </a:r>
            <a:r>
              <a:rPr lang="fr-CH" altLang="it-CH" sz="1400" b="1" dirty="0" err="1">
                <a:solidFill>
                  <a:srgbClr val="FFFFFF"/>
                </a:solidFill>
              </a:rPr>
              <a:t>Nazioni</a:t>
            </a:r>
            <a:endParaRPr lang="it-IT" altLang="it-CH" sz="1400" b="1" dirty="0">
              <a:solidFill>
                <a:srgbClr val="FFFFFF"/>
              </a:solidFill>
            </a:endParaRPr>
          </a:p>
        </p:txBody>
      </p:sp>
      <p:pic>
        <p:nvPicPr>
          <p:cNvPr id="123916" name="Picture 12" descr="C:\Users\Enrico\Desktop\I. assembl soc nazioni jpeg.jpg">
            <a:extLst>
              <a:ext uri="{FF2B5EF4-FFF2-40B4-BE49-F238E27FC236}">
                <a16:creationId xmlns:a16="http://schemas.microsoft.com/office/drawing/2014/main" id="{B49FD032-57BB-E8CE-5DA7-83316D01130C}"/>
              </a:ext>
            </a:extLst>
          </p:cNvPr>
          <p:cNvPicPr>
            <a:picLocks noChangeAspect="1" noChangeArrowheads="1"/>
          </p:cNvPicPr>
          <p:nvPr/>
        </p:nvPicPr>
        <p:blipFill>
          <a:blip r:embed="rId5"/>
          <a:srcRect/>
          <a:stretch>
            <a:fillRect/>
          </a:stretch>
        </p:blipFill>
        <p:spPr bwMode="auto">
          <a:xfrm>
            <a:off x="5119432" y="3521863"/>
            <a:ext cx="3497262" cy="2674938"/>
          </a:xfrm>
          <a:prstGeom prst="rect">
            <a:avLst/>
          </a:prstGeom>
          <a:ln w="38100">
            <a:solidFill>
              <a:schemeClr val="tx1"/>
            </a:solidFill>
          </a:ln>
          <a:effectLst>
            <a:outerShdw blurRad="292100" dist="139700" dir="2700000" algn="tl" rotWithShape="0">
              <a:srgbClr val="333333">
                <a:alpha val="65000"/>
              </a:srgbClr>
            </a:outerShdw>
          </a:effectLst>
        </p:spPr>
      </p:pic>
      <p:sp>
        <p:nvSpPr>
          <p:cNvPr id="115720" name="Text Box 3">
            <a:extLst>
              <a:ext uri="{FF2B5EF4-FFF2-40B4-BE49-F238E27FC236}">
                <a16:creationId xmlns:a16="http://schemas.microsoft.com/office/drawing/2014/main" id="{2CCFE11D-B010-F3A0-6740-E9778FC905BB}"/>
              </a:ext>
            </a:extLst>
          </p:cNvPr>
          <p:cNvSpPr txBox="1">
            <a:spLocks noChangeArrowheads="1"/>
          </p:cNvSpPr>
          <p:nvPr/>
        </p:nvSpPr>
        <p:spPr bwMode="auto">
          <a:xfrm>
            <a:off x="881839" y="2511121"/>
            <a:ext cx="1439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dirty="0">
                <a:solidFill>
                  <a:srgbClr val="FFFFFF"/>
                </a:solidFill>
              </a:rPr>
              <a:t>Samuel Herbert</a:t>
            </a:r>
            <a:endParaRPr lang="it-IT" altLang="it-CH" sz="1200" b="1" dirty="0">
              <a:solidFill>
                <a:srgbClr val="FFFFFF"/>
              </a:solidFill>
            </a:endParaRPr>
          </a:p>
        </p:txBody>
      </p:sp>
      <p:sp>
        <p:nvSpPr>
          <p:cNvPr id="115721" name="Slide Number Placeholder 4">
            <a:extLst>
              <a:ext uri="{FF2B5EF4-FFF2-40B4-BE49-F238E27FC236}">
                <a16:creationId xmlns:a16="http://schemas.microsoft.com/office/drawing/2014/main" id="{8332EA2C-EA65-F78F-269D-6AC179A551A7}"/>
              </a:ext>
            </a:extLst>
          </p:cNvPr>
          <p:cNvSpPr>
            <a:spLocks noGrp="1"/>
          </p:cNvSpPr>
          <p:nvPr>
            <p:ph type="sldNum" sz="quarter" idx="12"/>
          </p:nvPr>
        </p:nvSpPr>
        <p:spPr>
          <a:xfrm>
            <a:off x="4471732" y="5799926"/>
            <a:ext cx="6175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A4D6740-291E-49A5-B0F9-3DE142351B2A}" type="slidenum">
              <a:rPr lang="it-IT" altLang="it-CH" sz="1400" b="1" smtClean="0">
                <a:solidFill>
                  <a:srgbClr val="FFFFFF"/>
                </a:solidFill>
              </a:rPr>
              <a:pPr algn="ctr">
                <a:spcBef>
                  <a:spcPct val="0"/>
                </a:spcBef>
                <a:buFontTx/>
                <a:buNone/>
              </a:pPr>
              <a:t>16</a:t>
            </a:fld>
            <a:endParaRPr lang="it-IT" altLang="it-CH" sz="1400" b="1">
              <a:solidFill>
                <a:srgbClr val="FFFFFF"/>
              </a:solidFill>
            </a:endParaRPr>
          </a:p>
        </p:txBody>
      </p:sp>
      <p:sp>
        <p:nvSpPr>
          <p:cNvPr id="2" name="Rettangolo 1">
            <a:extLst>
              <a:ext uri="{FF2B5EF4-FFF2-40B4-BE49-F238E27FC236}">
                <a16:creationId xmlns:a16="http://schemas.microsoft.com/office/drawing/2014/main" id="{5EBC4FC5-7D38-E41B-E9A7-0DF125AF4338}"/>
              </a:ext>
            </a:extLst>
          </p:cNvPr>
          <p:cNvSpPr/>
          <p:nvPr/>
        </p:nvSpPr>
        <p:spPr>
          <a:xfrm>
            <a:off x="1" y="-13034"/>
            <a:ext cx="9148008"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3">
            <a:extLst>
              <a:ext uri="{FF2B5EF4-FFF2-40B4-BE49-F238E27FC236}">
                <a16:creationId xmlns:a16="http://schemas.microsoft.com/office/drawing/2014/main" id="{6663A532-1EFC-1CAF-5B91-3C6642E22AC9}"/>
              </a:ext>
            </a:extLst>
          </p:cNvPr>
          <p:cNvSpPr>
            <a:spLocks noGrp="1"/>
          </p:cNvSpPr>
          <p:nvPr>
            <p:ph type="sldNum" sz="quarter" idx="12"/>
          </p:nvPr>
        </p:nvSpPr>
        <p:spPr>
          <a:xfrm>
            <a:off x="3709988" y="5724525"/>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2B84F60A-1BFC-4618-897B-174C02DE48C3}" type="slidenum">
              <a:rPr lang="it-IT" altLang="it-CH" sz="1400" b="1" smtClean="0">
                <a:solidFill>
                  <a:srgbClr val="FFFFFF"/>
                </a:solidFill>
              </a:rPr>
              <a:pPr algn="ctr">
                <a:spcBef>
                  <a:spcPct val="0"/>
                </a:spcBef>
                <a:buFontTx/>
                <a:buNone/>
              </a:pPr>
              <a:t>17</a:t>
            </a:fld>
            <a:endParaRPr lang="it-IT" altLang="it-CH" sz="1400" b="1">
              <a:solidFill>
                <a:srgbClr val="FFFFFF"/>
              </a:solidFill>
            </a:endParaRPr>
          </a:p>
        </p:txBody>
      </p:sp>
      <p:pic>
        <p:nvPicPr>
          <p:cNvPr id="124931" name="Picture 2" descr="kibbutz">
            <a:extLst>
              <a:ext uri="{FF2B5EF4-FFF2-40B4-BE49-F238E27FC236}">
                <a16:creationId xmlns:a16="http://schemas.microsoft.com/office/drawing/2014/main" id="{6A71E83F-5696-C303-B122-9D08961DB46C}"/>
              </a:ext>
            </a:extLst>
          </p:cNvPr>
          <p:cNvPicPr>
            <a:picLocks noChangeAspect="1" noChangeArrowheads="1"/>
          </p:cNvPicPr>
          <p:nvPr/>
        </p:nvPicPr>
        <p:blipFill>
          <a:blip r:embed="rId3">
            <a:lum bright="-10000" contrast="10000"/>
          </a:blip>
          <a:srcRect/>
          <a:stretch>
            <a:fillRect/>
          </a:stretch>
        </p:blipFill>
        <p:spPr bwMode="auto">
          <a:xfrm>
            <a:off x="179388" y="188913"/>
            <a:ext cx="2808287"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2" name="Picture 3" descr="kibbutz%20dalia%20dreissiger%20jahre">
            <a:extLst>
              <a:ext uri="{FF2B5EF4-FFF2-40B4-BE49-F238E27FC236}">
                <a16:creationId xmlns:a16="http://schemas.microsoft.com/office/drawing/2014/main" id="{95134DB5-6C0B-D53C-CB03-8A714DB19F7C}"/>
              </a:ext>
            </a:extLst>
          </p:cNvPr>
          <p:cNvPicPr>
            <a:picLocks noChangeAspect="1" noChangeArrowheads="1"/>
          </p:cNvPicPr>
          <p:nvPr/>
        </p:nvPicPr>
        <p:blipFill>
          <a:blip r:embed="rId4">
            <a:lum bright="-10000" contrast="10000"/>
          </a:blip>
          <a:srcRect/>
          <a:stretch>
            <a:fillRect/>
          </a:stretch>
        </p:blipFill>
        <p:spPr bwMode="auto">
          <a:xfrm>
            <a:off x="179388" y="2814638"/>
            <a:ext cx="2808287"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3" name="Picture 4" descr="kibbuz Beit Hashita 1928">
            <a:extLst>
              <a:ext uri="{FF2B5EF4-FFF2-40B4-BE49-F238E27FC236}">
                <a16:creationId xmlns:a16="http://schemas.microsoft.com/office/drawing/2014/main" id="{31211BD7-2CFA-EFBD-7AF8-0D01E373EA13}"/>
              </a:ext>
            </a:extLst>
          </p:cNvPr>
          <p:cNvPicPr>
            <a:picLocks noChangeAspect="1" noChangeArrowheads="1"/>
          </p:cNvPicPr>
          <p:nvPr/>
        </p:nvPicPr>
        <p:blipFill>
          <a:blip r:embed="rId5">
            <a:lum bright="-10000" contrast="10000"/>
          </a:blip>
          <a:srcRect/>
          <a:stretch>
            <a:fillRect/>
          </a:stretch>
        </p:blipFill>
        <p:spPr bwMode="auto">
          <a:xfrm>
            <a:off x="5003800" y="4265613"/>
            <a:ext cx="3916363" cy="24685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4" name="Picture 5" descr="Bet Alfa 1921">
            <a:extLst>
              <a:ext uri="{FF2B5EF4-FFF2-40B4-BE49-F238E27FC236}">
                <a16:creationId xmlns:a16="http://schemas.microsoft.com/office/drawing/2014/main" id="{89263163-CFDA-A9EB-29B7-4619391F0AD2}"/>
              </a:ext>
            </a:extLst>
          </p:cNvPr>
          <p:cNvPicPr>
            <a:picLocks noChangeAspect="1" noChangeArrowheads="1"/>
          </p:cNvPicPr>
          <p:nvPr/>
        </p:nvPicPr>
        <p:blipFill rotWithShape="1">
          <a:blip r:embed="rId6">
            <a:lum bright="-10000" contrast="10000"/>
          </a:blip>
          <a:srcRect r="3262"/>
          <a:stretch/>
        </p:blipFill>
        <p:spPr bwMode="auto">
          <a:xfrm>
            <a:off x="179388" y="5026025"/>
            <a:ext cx="2824162" cy="1689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5" name="Picture 6" descr="torre di guardia  e palizzata">
            <a:extLst>
              <a:ext uri="{FF2B5EF4-FFF2-40B4-BE49-F238E27FC236}">
                <a16:creationId xmlns:a16="http://schemas.microsoft.com/office/drawing/2014/main" id="{F79FD4D6-B169-C56D-FFFC-109983CD19D3}"/>
              </a:ext>
            </a:extLst>
          </p:cNvPr>
          <p:cNvPicPr>
            <a:picLocks noChangeAspect="1" noChangeArrowheads="1"/>
          </p:cNvPicPr>
          <p:nvPr/>
        </p:nvPicPr>
        <p:blipFill>
          <a:blip r:embed="rId7">
            <a:lum bright="-10000" contrast="10000"/>
          </a:blip>
          <a:srcRect/>
          <a:stretch>
            <a:fillRect/>
          </a:stretch>
        </p:blipFill>
        <p:spPr bwMode="auto">
          <a:xfrm>
            <a:off x="3132138" y="188913"/>
            <a:ext cx="1852612"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7768" name="Text Box 7">
            <a:extLst>
              <a:ext uri="{FF2B5EF4-FFF2-40B4-BE49-F238E27FC236}">
                <a16:creationId xmlns:a16="http://schemas.microsoft.com/office/drawing/2014/main" id="{BA1113C0-84FA-84B7-8B27-DD5EB3A2924A}"/>
              </a:ext>
            </a:extLst>
          </p:cNvPr>
          <p:cNvSpPr txBox="1">
            <a:spLocks noChangeArrowheads="1"/>
          </p:cNvSpPr>
          <p:nvPr/>
        </p:nvSpPr>
        <p:spPr bwMode="auto">
          <a:xfrm>
            <a:off x="3059113" y="6453188"/>
            <a:ext cx="1511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Bet Alfa 1921</a:t>
            </a:r>
            <a:endParaRPr lang="it-IT" altLang="it-CH" sz="1000" b="1">
              <a:solidFill>
                <a:srgbClr val="FFFFFF"/>
              </a:solidFill>
            </a:endParaRPr>
          </a:p>
        </p:txBody>
      </p:sp>
      <p:sp>
        <p:nvSpPr>
          <p:cNvPr id="117769" name="Text Box 8">
            <a:extLst>
              <a:ext uri="{FF2B5EF4-FFF2-40B4-BE49-F238E27FC236}">
                <a16:creationId xmlns:a16="http://schemas.microsoft.com/office/drawing/2014/main" id="{5089D9D6-9B8F-C78B-3646-36E93E68A5ED}"/>
              </a:ext>
            </a:extLst>
          </p:cNvPr>
          <p:cNvSpPr txBox="1">
            <a:spLocks noChangeArrowheads="1"/>
          </p:cNvSpPr>
          <p:nvPr/>
        </p:nvSpPr>
        <p:spPr bwMode="auto">
          <a:xfrm>
            <a:off x="5003800" y="38608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1928 Kibbutz Beit Hashita</a:t>
            </a:r>
            <a:endParaRPr lang="it-IT" altLang="it-CH" sz="1000" b="1">
              <a:solidFill>
                <a:srgbClr val="FFFFFF"/>
              </a:solidFill>
            </a:endParaRPr>
          </a:p>
        </p:txBody>
      </p:sp>
      <p:sp>
        <p:nvSpPr>
          <p:cNvPr id="117770" name="Text Box 9">
            <a:extLst>
              <a:ext uri="{FF2B5EF4-FFF2-40B4-BE49-F238E27FC236}">
                <a16:creationId xmlns:a16="http://schemas.microsoft.com/office/drawing/2014/main" id="{8A9706F9-C65E-83E7-BE1A-AFA7AA2609BD}"/>
              </a:ext>
            </a:extLst>
          </p:cNvPr>
          <p:cNvSpPr txBox="1">
            <a:spLocks noChangeArrowheads="1"/>
          </p:cNvSpPr>
          <p:nvPr/>
        </p:nvSpPr>
        <p:spPr bwMode="auto">
          <a:xfrm>
            <a:off x="3059113" y="2924175"/>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Dalia  anni ‘30</a:t>
            </a:r>
            <a:endParaRPr lang="it-IT" altLang="it-CH" sz="1000" b="1">
              <a:solidFill>
                <a:srgbClr val="FFFFFF"/>
              </a:solidFill>
            </a:endParaRPr>
          </a:p>
        </p:txBody>
      </p:sp>
      <p:sp>
        <p:nvSpPr>
          <p:cNvPr id="137227" name="Text Box 10">
            <a:extLst>
              <a:ext uri="{FF2B5EF4-FFF2-40B4-BE49-F238E27FC236}">
                <a16:creationId xmlns:a16="http://schemas.microsoft.com/office/drawing/2014/main" id="{60B85319-2201-7AF2-B444-AA6BFAD93341}"/>
              </a:ext>
            </a:extLst>
          </p:cNvPr>
          <p:cNvSpPr txBox="1">
            <a:spLocks noChangeArrowheads="1"/>
          </p:cNvSpPr>
          <p:nvPr/>
        </p:nvSpPr>
        <p:spPr bwMode="auto">
          <a:xfrm>
            <a:off x="3319463" y="4270375"/>
            <a:ext cx="1368425" cy="12001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In </a:t>
            </a:r>
            <a:r>
              <a:rPr lang="fr-CH" altLang="it-CH" sz="1800" b="1" dirty="0" err="1">
                <a:solidFill>
                  <a:schemeClr val="accent4">
                    <a:lumMod val="10000"/>
                  </a:schemeClr>
                </a:solidFill>
              </a:rPr>
              <a:t>Palestina</a:t>
            </a:r>
            <a:r>
              <a:rPr lang="fr-CH" altLang="it-CH" sz="1800" b="1" dirty="0">
                <a:solidFill>
                  <a:schemeClr val="accent4">
                    <a:lumMod val="10000"/>
                  </a:schemeClr>
                </a:solidFill>
              </a:rPr>
              <a:t>  </a:t>
            </a:r>
            <a:r>
              <a:rPr lang="fr-CH" altLang="it-CH" sz="1800" b="1" dirty="0" err="1">
                <a:solidFill>
                  <a:schemeClr val="accent4">
                    <a:lumMod val="10000"/>
                  </a:schemeClr>
                </a:solidFill>
              </a:rPr>
              <a:t>nascono</a:t>
            </a:r>
            <a:r>
              <a:rPr lang="fr-CH" altLang="it-CH" sz="1800" b="1" dirty="0">
                <a:solidFill>
                  <a:schemeClr val="accent4">
                    <a:lumMod val="10000"/>
                  </a:schemeClr>
                </a:solidFill>
              </a:rPr>
              <a:t> i </a:t>
            </a:r>
            <a:r>
              <a:rPr lang="fr-CH" altLang="it-CH" sz="1800" b="1" dirty="0" err="1">
                <a:solidFill>
                  <a:schemeClr val="accent4">
                    <a:lumMod val="10000"/>
                  </a:schemeClr>
                </a:solidFill>
              </a:rPr>
              <a:t>kibbutz</a:t>
            </a:r>
            <a:endParaRPr lang="it-IT" altLang="it-CH" sz="1800" b="1" dirty="0">
              <a:solidFill>
                <a:schemeClr val="accent4">
                  <a:lumMod val="10000"/>
                </a:schemeClr>
              </a:solidFill>
            </a:endParaRPr>
          </a:p>
        </p:txBody>
      </p:sp>
      <p:pic>
        <p:nvPicPr>
          <p:cNvPr id="124940" name="Picture 11" descr="Kibbutz">
            <a:extLst>
              <a:ext uri="{FF2B5EF4-FFF2-40B4-BE49-F238E27FC236}">
                <a16:creationId xmlns:a16="http://schemas.microsoft.com/office/drawing/2014/main" id="{FDF1E64B-3AC1-B5D4-B695-6B016B957333}"/>
              </a:ext>
            </a:extLst>
          </p:cNvPr>
          <p:cNvPicPr>
            <a:picLocks noChangeAspect="1" noChangeArrowheads="1"/>
          </p:cNvPicPr>
          <p:nvPr/>
        </p:nvPicPr>
        <p:blipFill>
          <a:blip r:embed="rId8">
            <a:lum bright="-20000" contrast="10000"/>
          </a:blip>
          <a:srcRect/>
          <a:stretch>
            <a:fillRect/>
          </a:stretch>
        </p:blipFill>
        <p:spPr bwMode="auto">
          <a:xfrm>
            <a:off x="5129213" y="188913"/>
            <a:ext cx="3781425" cy="25209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7773" name="Text Box 12">
            <a:extLst>
              <a:ext uri="{FF2B5EF4-FFF2-40B4-BE49-F238E27FC236}">
                <a16:creationId xmlns:a16="http://schemas.microsoft.com/office/drawing/2014/main" id="{D75DDF09-B302-E203-2F46-C5C4A0B9CF17}"/>
              </a:ext>
            </a:extLst>
          </p:cNvPr>
          <p:cNvSpPr txBox="1">
            <a:spLocks noChangeArrowheads="1"/>
          </p:cNvSpPr>
          <p:nvPr/>
        </p:nvSpPr>
        <p:spPr bwMode="auto">
          <a:xfrm>
            <a:off x="4932363" y="2781300"/>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1934 Kibbutz  Degania Alef</a:t>
            </a:r>
            <a:endParaRPr lang="it-IT" altLang="it-CH" sz="1000" b="1">
              <a:solidFill>
                <a:srgbClr val="FFFFFF"/>
              </a:solidFill>
            </a:endParaRPr>
          </a:p>
        </p:txBody>
      </p:sp>
      <p:pic>
        <p:nvPicPr>
          <p:cNvPr id="124942" name="Picture 13">
            <a:extLst>
              <a:ext uri="{FF2B5EF4-FFF2-40B4-BE49-F238E27FC236}">
                <a16:creationId xmlns:a16="http://schemas.microsoft.com/office/drawing/2014/main" id="{BDF19756-B3F0-395A-B8F2-670B3A6E153C}"/>
              </a:ext>
            </a:extLst>
          </p:cNvPr>
          <p:cNvPicPr>
            <a:picLocks noChangeAspect="1" noChangeArrowheads="1"/>
          </p:cNvPicPr>
          <p:nvPr/>
        </p:nvPicPr>
        <p:blipFill>
          <a:blip r:embed="rId9">
            <a:lum bright="-10000" contrast="10000"/>
          </a:blip>
          <a:srcRect/>
          <a:stretch>
            <a:fillRect/>
          </a:stretch>
        </p:blipFill>
        <p:spPr bwMode="auto">
          <a:xfrm>
            <a:off x="6389688" y="2768600"/>
            <a:ext cx="2520950" cy="14335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7775" name="Text Box 14">
            <a:extLst>
              <a:ext uri="{FF2B5EF4-FFF2-40B4-BE49-F238E27FC236}">
                <a16:creationId xmlns:a16="http://schemas.microsoft.com/office/drawing/2014/main" id="{EFFC294C-8E91-D55C-1B52-48026FE95D47}"/>
              </a:ext>
            </a:extLst>
          </p:cNvPr>
          <p:cNvSpPr txBox="1">
            <a:spLocks noChangeArrowheads="1"/>
          </p:cNvSpPr>
          <p:nvPr/>
        </p:nvSpPr>
        <p:spPr bwMode="auto">
          <a:xfrm>
            <a:off x="5508625" y="3228975"/>
            <a:ext cx="863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Cure dentarie ambulanti</a:t>
            </a:r>
            <a:endParaRPr lang="it-IT" altLang="it-CH" sz="1000" b="1">
              <a:solidFill>
                <a:srgbClr val="FFFFFF"/>
              </a:solidFill>
            </a:endParaRPr>
          </a:p>
        </p:txBody>
      </p:sp>
      <p:sp>
        <p:nvSpPr>
          <p:cNvPr id="2" name="Rettangolo 1">
            <a:extLst>
              <a:ext uri="{FF2B5EF4-FFF2-40B4-BE49-F238E27FC236}">
                <a16:creationId xmlns:a16="http://schemas.microsoft.com/office/drawing/2014/main" id="{8F37AB2E-8A86-9DD1-B7CA-B3698D012C67}"/>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F2E7AF3-6119-E724-677F-5567B7C12003}"/>
              </a:ext>
            </a:extLst>
          </p:cNvPr>
          <p:cNvSpPr/>
          <p:nvPr/>
        </p:nvSpPr>
        <p:spPr>
          <a:xfrm>
            <a:off x="0" y="0"/>
            <a:ext cx="9144000" cy="6858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Immagine 2">
            <a:extLst>
              <a:ext uri="{FF2B5EF4-FFF2-40B4-BE49-F238E27FC236}">
                <a16:creationId xmlns:a16="http://schemas.microsoft.com/office/drawing/2014/main" id="{016D430A-8030-AF9B-86D3-11740F9513E1}"/>
              </a:ext>
            </a:extLst>
          </p:cNvPr>
          <p:cNvPicPr>
            <a:picLocks noChangeAspect="1" noChangeArrowheads="1"/>
          </p:cNvPicPr>
          <p:nvPr/>
        </p:nvPicPr>
        <p:blipFill rotWithShape="1">
          <a:blip r:embed="rId2"/>
          <a:srcRect t="2239" b="2239"/>
          <a:stretch/>
        </p:blipFill>
        <p:spPr bwMode="auto">
          <a:xfrm>
            <a:off x="5003800" y="366713"/>
            <a:ext cx="3711575" cy="2328862"/>
          </a:xfrm>
          <a:prstGeom prst="rect">
            <a:avLst/>
          </a:prstGeom>
          <a:ln w="28575">
            <a:solidFill>
              <a:schemeClr val="tx1"/>
            </a:solidFill>
          </a:ln>
          <a:effectLst>
            <a:outerShdw blurRad="292100" dist="139700" dir="2700000" algn="tl" rotWithShape="0">
              <a:srgbClr val="333333">
                <a:alpha val="65000"/>
              </a:srgbClr>
            </a:outerShdw>
          </a:effectLst>
        </p:spPr>
      </p:pic>
      <p:sp>
        <p:nvSpPr>
          <p:cNvPr id="463876" name="CasellaDiTesto 3">
            <a:extLst>
              <a:ext uri="{FF2B5EF4-FFF2-40B4-BE49-F238E27FC236}">
                <a16:creationId xmlns:a16="http://schemas.microsoft.com/office/drawing/2014/main" id="{D6456327-D770-6DAA-8F6F-B21AFE23D4D6}"/>
              </a:ext>
            </a:extLst>
          </p:cNvPr>
          <p:cNvSpPr txBox="1">
            <a:spLocks noChangeArrowheads="1"/>
          </p:cNvSpPr>
          <p:nvPr/>
        </p:nvSpPr>
        <p:spPr bwMode="auto">
          <a:xfrm>
            <a:off x="6289675" y="2705100"/>
            <a:ext cx="134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Haifa 1934</a:t>
            </a:r>
          </a:p>
        </p:txBody>
      </p:sp>
      <p:pic>
        <p:nvPicPr>
          <p:cNvPr id="7" name="Picture 2" descr="Nessuna descrizione della foto disponibile.">
            <a:extLst>
              <a:ext uri="{FF2B5EF4-FFF2-40B4-BE49-F238E27FC236}">
                <a16:creationId xmlns:a16="http://schemas.microsoft.com/office/drawing/2014/main" id="{8DC8FFB5-AC2C-721E-13AA-76381F61AADC}"/>
              </a:ext>
            </a:extLst>
          </p:cNvPr>
          <p:cNvPicPr>
            <a:picLocks noChangeAspect="1" noChangeArrowheads="1"/>
          </p:cNvPicPr>
          <p:nvPr/>
        </p:nvPicPr>
        <p:blipFill>
          <a:blip r:embed="rId3"/>
          <a:srcRect/>
          <a:stretch>
            <a:fillRect/>
          </a:stretch>
        </p:blipFill>
        <p:spPr bwMode="auto">
          <a:xfrm>
            <a:off x="439738" y="366713"/>
            <a:ext cx="4344987" cy="5616575"/>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2" descr="Potrebbe essere un'immagine in bianco e nero raffigurante cielo e strada">
            <a:extLst>
              <a:ext uri="{FF2B5EF4-FFF2-40B4-BE49-F238E27FC236}">
                <a16:creationId xmlns:a16="http://schemas.microsoft.com/office/drawing/2014/main" id="{97E73195-AC54-C31B-413A-334725B28FDB}"/>
              </a:ext>
            </a:extLst>
          </p:cNvPr>
          <p:cNvPicPr>
            <a:picLocks noChangeAspect="1" noChangeArrowheads="1"/>
          </p:cNvPicPr>
          <p:nvPr/>
        </p:nvPicPr>
        <p:blipFill rotWithShape="1">
          <a:blip r:embed="rId4"/>
          <a:srcRect b="908"/>
          <a:stretch/>
        </p:blipFill>
        <p:spPr bwMode="auto">
          <a:xfrm>
            <a:off x="5003800" y="3141663"/>
            <a:ext cx="3711575" cy="2841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C45DF746-8F62-1D14-C84A-756EC74924D3}"/>
              </a:ext>
            </a:extLst>
          </p:cNvPr>
          <p:cNvSpPr txBox="1"/>
          <p:nvPr/>
        </p:nvSpPr>
        <p:spPr>
          <a:xfrm>
            <a:off x="539750" y="373063"/>
            <a:ext cx="1944688" cy="369887"/>
          </a:xfrm>
          <a:prstGeom prst="rect">
            <a:avLst/>
          </a:prstGeom>
          <a:noFill/>
        </p:spPr>
        <p:txBody>
          <a:bodyPr>
            <a:spAutoFit/>
          </a:bodyPr>
          <a:lstStyle/>
          <a:p>
            <a:pPr>
              <a:defRPr/>
            </a:pPr>
            <a:r>
              <a:rPr lang="en-US" b="1" dirty="0" err="1">
                <a:solidFill>
                  <a:schemeClr val="accent4">
                    <a:lumMod val="10000"/>
                  </a:schemeClr>
                </a:solidFill>
              </a:rPr>
              <a:t>Tulkarem</a:t>
            </a:r>
            <a:r>
              <a:rPr lang="en-US" b="1" dirty="0">
                <a:solidFill>
                  <a:schemeClr val="accent4">
                    <a:lumMod val="10000"/>
                  </a:schemeClr>
                </a:solidFill>
              </a:rPr>
              <a:t> 1933</a:t>
            </a:r>
          </a:p>
        </p:txBody>
      </p:sp>
      <p:sp>
        <p:nvSpPr>
          <p:cNvPr id="5" name="Text Box 3">
            <a:extLst>
              <a:ext uri="{FF2B5EF4-FFF2-40B4-BE49-F238E27FC236}">
                <a16:creationId xmlns:a16="http://schemas.microsoft.com/office/drawing/2014/main" id="{4E968278-E296-181B-482D-62B175A9590F}"/>
              </a:ext>
            </a:extLst>
          </p:cNvPr>
          <p:cNvSpPr txBox="1">
            <a:spLocks noChangeArrowheads="1"/>
          </p:cNvSpPr>
          <p:nvPr/>
        </p:nvSpPr>
        <p:spPr bwMode="auto">
          <a:xfrm>
            <a:off x="1605756" y="6157913"/>
            <a:ext cx="5932487" cy="4000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err="1">
                <a:solidFill>
                  <a:schemeClr val="accent4">
                    <a:lumMod val="10000"/>
                  </a:schemeClr>
                </a:solidFill>
              </a:rPr>
              <a:t>Anni</a:t>
            </a:r>
            <a:r>
              <a:rPr lang="fr-CH" altLang="it-CH" sz="2000" b="1" dirty="0">
                <a:solidFill>
                  <a:schemeClr val="accent4">
                    <a:lumMod val="10000"/>
                  </a:schemeClr>
                </a:solidFill>
              </a:rPr>
              <a:t> ’30 – La </a:t>
            </a:r>
            <a:r>
              <a:rPr lang="fr-CH" altLang="it-CH" sz="2000" b="1" dirty="0" err="1">
                <a:solidFill>
                  <a:schemeClr val="accent4">
                    <a:lumMod val="10000"/>
                  </a:schemeClr>
                </a:solidFill>
              </a:rPr>
              <a:t>Palestina</a:t>
            </a:r>
            <a:r>
              <a:rPr lang="fr-CH" altLang="it-CH" sz="2000" b="1" dirty="0">
                <a:solidFill>
                  <a:schemeClr val="accent4">
                    <a:lumMod val="10000"/>
                  </a:schemeClr>
                </a:solidFill>
              </a:rPr>
              <a:t> </a:t>
            </a:r>
            <a:r>
              <a:rPr lang="fr-CH" altLang="it-CH" sz="2000" b="1" dirty="0" err="1">
                <a:solidFill>
                  <a:schemeClr val="accent4">
                    <a:lumMod val="10000"/>
                  </a:schemeClr>
                </a:solidFill>
              </a:rPr>
              <a:t>sulla</a:t>
            </a:r>
            <a:r>
              <a:rPr lang="fr-CH" altLang="it-CH" sz="2000" b="1" dirty="0">
                <a:solidFill>
                  <a:schemeClr val="accent4">
                    <a:lumMod val="10000"/>
                  </a:schemeClr>
                </a:solidFill>
              </a:rPr>
              <a:t> via </a:t>
            </a:r>
            <a:r>
              <a:rPr lang="fr-CH" altLang="it-CH" sz="2000" b="1" dirty="0" err="1">
                <a:solidFill>
                  <a:schemeClr val="accent4">
                    <a:lumMod val="10000"/>
                  </a:schemeClr>
                </a:solidFill>
              </a:rPr>
              <a:t>del</a:t>
            </a:r>
            <a:r>
              <a:rPr lang="fr-CH" altLang="it-CH" sz="2000" b="1" dirty="0">
                <a:solidFill>
                  <a:schemeClr val="accent4">
                    <a:lumMod val="10000"/>
                  </a:schemeClr>
                </a:solidFill>
              </a:rPr>
              <a:t> </a:t>
            </a:r>
            <a:r>
              <a:rPr lang="fr-CH" altLang="it-CH" sz="2000" b="1" dirty="0" err="1">
                <a:solidFill>
                  <a:schemeClr val="accent4">
                    <a:lumMod val="10000"/>
                  </a:schemeClr>
                </a:solidFill>
              </a:rPr>
              <a:t>progresso</a:t>
            </a:r>
            <a:endParaRPr lang="it-IT" altLang="it-CH" sz="1800" b="1" dirty="0">
              <a:solidFill>
                <a:schemeClr val="accent4">
                  <a:lumMod val="10000"/>
                </a:schemeClr>
              </a:solidFill>
            </a:endParaRPr>
          </a:p>
        </p:txBody>
      </p:sp>
      <p:sp>
        <p:nvSpPr>
          <p:cNvPr id="463881" name="Slide Number Placeholder 3">
            <a:extLst>
              <a:ext uri="{FF2B5EF4-FFF2-40B4-BE49-F238E27FC236}">
                <a16:creationId xmlns:a16="http://schemas.microsoft.com/office/drawing/2014/main" id="{C68F2CED-2310-B99F-8CD1-8A34663E67D9}"/>
              </a:ext>
            </a:extLst>
          </p:cNvPr>
          <p:cNvSpPr>
            <a:spLocks noGrp="1"/>
          </p:cNvSpPr>
          <p:nvPr>
            <p:ph type="sldNum" sz="quarter" idx="12"/>
          </p:nvPr>
        </p:nvSpPr>
        <p:spPr>
          <a:xfrm>
            <a:off x="7885113" y="6197600"/>
            <a:ext cx="620712"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0B3A77-F9C7-4BA1-BC22-90CCD4ED005E}" type="slidenum">
              <a:rPr lang="it-IT" altLang="it-CH" sz="1400" smtClean="0">
                <a:solidFill>
                  <a:srgbClr val="FFFFFF"/>
                </a:solidFill>
              </a:rPr>
              <a:pPr>
                <a:spcBef>
                  <a:spcPct val="0"/>
                </a:spcBef>
                <a:buFontTx/>
                <a:buNone/>
              </a:pPr>
              <a:t>18</a:t>
            </a:fld>
            <a:endParaRPr lang="it-IT" altLang="it-CH" sz="14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Text Box 4">
            <a:extLst>
              <a:ext uri="{FF2B5EF4-FFF2-40B4-BE49-F238E27FC236}">
                <a16:creationId xmlns:a16="http://schemas.microsoft.com/office/drawing/2014/main" id="{68DF7366-A447-B4F9-05F3-892A84B4315A}"/>
              </a:ext>
            </a:extLst>
          </p:cNvPr>
          <p:cNvSpPr txBox="1">
            <a:spLocks noChangeArrowheads="1"/>
          </p:cNvSpPr>
          <p:nvPr/>
        </p:nvSpPr>
        <p:spPr bwMode="auto">
          <a:xfrm>
            <a:off x="7615238" y="226218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pic>
        <p:nvPicPr>
          <p:cNvPr id="249863" name="Picture 6" descr="chek point britannico">
            <a:extLst>
              <a:ext uri="{FF2B5EF4-FFF2-40B4-BE49-F238E27FC236}">
                <a16:creationId xmlns:a16="http://schemas.microsoft.com/office/drawing/2014/main" id="{EB0AED48-378B-74EE-AE0B-DD49FA24255A}"/>
              </a:ext>
            </a:extLst>
          </p:cNvPr>
          <p:cNvPicPr>
            <a:picLocks noChangeAspect="1" noChangeArrowheads="1"/>
          </p:cNvPicPr>
          <p:nvPr/>
        </p:nvPicPr>
        <p:blipFill rotWithShape="1">
          <a:blip r:embed="rId3">
            <a:lum bright="-14000" contrast="22000"/>
          </a:blip>
          <a:srcRect r="5240"/>
          <a:stretch/>
        </p:blipFill>
        <p:spPr bwMode="auto">
          <a:xfrm>
            <a:off x="323850" y="3644900"/>
            <a:ext cx="4248150" cy="2914650"/>
          </a:xfrm>
          <a:prstGeom prst="rect">
            <a:avLst/>
          </a:prstGeom>
          <a:ln w="38100">
            <a:solidFill>
              <a:schemeClr val="tx1"/>
            </a:solid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8833AFFF-059B-44C1-FED9-3C087492D022}"/>
              </a:ext>
            </a:extLst>
          </p:cNvPr>
          <p:cNvPicPr>
            <a:picLocks noChangeAspect="1"/>
          </p:cNvPicPr>
          <p:nvPr/>
        </p:nvPicPr>
        <p:blipFill>
          <a:blip r:embed="rId4"/>
          <a:stretch>
            <a:fillRect/>
          </a:stretch>
        </p:blipFill>
        <p:spPr>
          <a:xfrm>
            <a:off x="323850" y="298450"/>
            <a:ext cx="4248150" cy="3119258"/>
          </a:xfrm>
          <a:prstGeom prst="rect">
            <a:avLst/>
          </a:prstGeom>
          <a:ln w="38100">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234E67AD-03C9-68A3-A2AD-6788ED1A6A08}"/>
              </a:ext>
            </a:extLst>
          </p:cNvPr>
          <p:cNvSpPr txBox="1"/>
          <p:nvPr/>
        </p:nvSpPr>
        <p:spPr>
          <a:xfrm>
            <a:off x="5276850" y="2708275"/>
            <a:ext cx="1189038" cy="254000"/>
          </a:xfrm>
          <a:prstGeom prst="rect">
            <a:avLst/>
          </a:prstGeom>
          <a:noFill/>
        </p:spPr>
        <p:txBody>
          <a:bodyPr>
            <a:spAutoFit/>
          </a:bodyPr>
          <a:lstStyle/>
          <a:p>
            <a:pPr>
              <a:defRPr/>
            </a:pPr>
            <a:r>
              <a:rPr lang="en-US" sz="1050" dirty="0">
                <a:solidFill>
                  <a:srgbClr val="DADADA">
                    <a:lumMod val="10000"/>
                  </a:srgbClr>
                </a:solidFill>
              </a:rPr>
              <a:t>Jenin 1938</a:t>
            </a:r>
          </a:p>
        </p:txBody>
      </p:sp>
      <p:pic>
        <p:nvPicPr>
          <p:cNvPr id="475146" name="Picture 10" descr="Immagine3">
            <a:extLst>
              <a:ext uri="{FF2B5EF4-FFF2-40B4-BE49-F238E27FC236}">
                <a16:creationId xmlns:a16="http://schemas.microsoft.com/office/drawing/2014/main" id="{943285C7-AC09-7C12-6709-9DCA6EED3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988" y="5013325"/>
            <a:ext cx="3968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5147" name="Text Box 11">
            <a:extLst>
              <a:ext uri="{FF2B5EF4-FFF2-40B4-BE49-F238E27FC236}">
                <a16:creationId xmlns:a16="http://schemas.microsoft.com/office/drawing/2014/main" id="{ED41080D-6352-0411-8B8B-B02657C62463}"/>
              </a:ext>
            </a:extLst>
          </p:cNvPr>
          <p:cNvSpPr txBox="1">
            <a:spLocks noChangeArrowheads="1"/>
          </p:cNvSpPr>
          <p:nvPr/>
        </p:nvSpPr>
        <p:spPr bwMode="auto">
          <a:xfrm>
            <a:off x="7552222" y="3339104"/>
            <a:ext cx="10429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dirty="0"/>
              <a:t>1935-1938</a:t>
            </a:r>
            <a:endParaRPr lang="it-IT" altLang="it-CH" sz="1200" b="1" dirty="0"/>
          </a:p>
        </p:txBody>
      </p:sp>
      <p:sp>
        <p:nvSpPr>
          <p:cNvPr id="475148" name="Slide Number Placeholder 3">
            <a:extLst>
              <a:ext uri="{FF2B5EF4-FFF2-40B4-BE49-F238E27FC236}">
                <a16:creationId xmlns:a16="http://schemas.microsoft.com/office/drawing/2014/main" id="{907F1124-FFC8-E829-82F7-33B34CCA3C11}"/>
              </a:ext>
            </a:extLst>
          </p:cNvPr>
          <p:cNvSpPr>
            <a:spLocks noGrp="1"/>
          </p:cNvSpPr>
          <p:nvPr>
            <p:ph type="sldNum" sz="quarter" idx="12"/>
          </p:nvPr>
        </p:nvSpPr>
        <p:spPr>
          <a:xfrm>
            <a:off x="7904163" y="3781425"/>
            <a:ext cx="695325" cy="428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9907F6-D3FE-4486-8088-8FE9D9486A27}" type="slidenum">
              <a:rPr lang="it-IT" altLang="it-CH" sz="1400" b="1" smtClean="0">
                <a:solidFill>
                  <a:srgbClr val="161616"/>
                </a:solidFill>
              </a:rPr>
              <a:pPr>
                <a:spcBef>
                  <a:spcPct val="0"/>
                </a:spcBef>
                <a:buFontTx/>
                <a:buNone/>
              </a:pPr>
              <a:t>19</a:t>
            </a:fld>
            <a:endParaRPr lang="it-IT" altLang="it-CH" sz="1400" b="1">
              <a:solidFill>
                <a:srgbClr val="161616"/>
              </a:solidFill>
            </a:endParaRPr>
          </a:p>
        </p:txBody>
      </p:sp>
      <p:sp>
        <p:nvSpPr>
          <p:cNvPr id="14" name="CasellaDiTesto 5">
            <a:extLst>
              <a:ext uri="{FF2B5EF4-FFF2-40B4-BE49-F238E27FC236}">
                <a16:creationId xmlns:a16="http://schemas.microsoft.com/office/drawing/2014/main" id="{4737EF22-9567-1F9B-462B-6A47EB433B78}"/>
              </a:ext>
            </a:extLst>
          </p:cNvPr>
          <p:cNvSpPr txBox="1">
            <a:spLocks noChangeArrowheads="1"/>
          </p:cNvSpPr>
          <p:nvPr/>
        </p:nvSpPr>
        <p:spPr bwMode="auto">
          <a:xfrm>
            <a:off x="899592" y="476672"/>
            <a:ext cx="2332038" cy="369887"/>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it-CH" altLang="it-CH" dirty="0"/>
              <a:t>LA REPRESSIONE</a:t>
            </a:r>
          </a:p>
        </p:txBody>
      </p:sp>
      <p:sp>
        <p:nvSpPr>
          <p:cNvPr id="475150" name="Rettangolo 14">
            <a:extLst>
              <a:ext uri="{FF2B5EF4-FFF2-40B4-BE49-F238E27FC236}">
                <a16:creationId xmlns:a16="http://schemas.microsoft.com/office/drawing/2014/main" id="{80D20436-8DCB-543C-4D26-905696503D5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Picture 10">
            <a:extLst>
              <a:ext uri="{FF2B5EF4-FFF2-40B4-BE49-F238E27FC236}">
                <a16:creationId xmlns:a16="http://schemas.microsoft.com/office/drawing/2014/main" id="{B252E1CA-DFC7-24D0-98E1-A98660770A5B}"/>
              </a:ext>
            </a:extLst>
          </p:cNvPr>
          <p:cNvPicPr>
            <a:picLocks noChangeAspect="1" noChangeArrowheads="1"/>
          </p:cNvPicPr>
          <p:nvPr/>
        </p:nvPicPr>
        <p:blipFill>
          <a:blip r:embed="rId6"/>
          <a:srcRect/>
          <a:stretch>
            <a:fillRect/>
          </a:stretch>
        </p:blipFill>
        <p:spPr bwMode="auto">
          <a:xfrm>
            <a:off x="4788024" y="310356"/>
            <a:ext cx="3954718" cy="2855711"/>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228339E2-1EBA-FA42-6789-546BBB43365A}"/>
              </a:ext>
            </a:extLst>
          </p:cNvPr>
          <p:cNvSpPr txBox="1"/>
          <p:nvPr/>
        </p:nvSpPr>
        <p:spPr>
          <a:xfrm>
            <a:off x="4868792" y="2831211"/>
            <a:ext cx="3800475" cy="277812"/>
          </a:xfrm>
          <a:prstGeom prst="rect">
            <a:avLst/>
          </a:prstGeom>
          <a:noFill/>
          <a:ln w="28575">
            <a:noFill/>
          </a:ln>
        </p:spPr>
        <p:txBody>
          <a:bodyPr>
            <a:spAutoFit/>
          </a:bodyPr>
          <a:lstStyle/>
          <a:p>
            <a:pPr eaLnBrk="1" hangingPunct="1">
              <a:defRPr/>
            </a:pPr>
            <a:r>
              <a:rPr lang="it-CH" sz="1200" b="1" dirty="0">
                <a:solidFill>
                  <a:schemeClr val="accent4">
                    <a:lumMod val="10000"/>
                  </a:schemeClr>
                </a:solidFill>
                <a:latin typeface="Arial" charset="0"/>
                <a:cs typeface="Arial" charset="0"/>
              </a:rPr>
              <a:t>Arresto di massa, Gerusalemme, settembre 1938</a:t>
            </a:r>
          </a:p>
        </p:txBody>
      </p:sp>
      <p:sp>
        <p:nvSpPr>
          <p:cNvPr id="475145" name="Text Box 5">
            <a:extLst>
              <a:ext uri="{FF2B5EF4-FFF2-40B4-BE49-F238E27FC236}">
                <a16:creationId xmlns:a16="http://schemas.microsoft.com/office/drawing/2014/main" id="{E6DDA7BA-E707-582C-AB42-90776AA2A356}"/>
              </a:ext>
            </a:extLst>
          </p:cNvPr>
          <p:cNvSpPr txBox="1">
            <a:spLocks noChangeArrowheads="1"/>
          </p:cNvSpPr>
          <p:nvPr/>
        </p:nvSpPr>
        <p:spPr bwMode="auto">
          <a:xfrm>
            <a:off x="4770314" y="3249526"/>
            <a:ext cx="2917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dirty="0">
                <a:solidFill>
                  <a:srgbClr val="FFFFFF"/>
                </a:solidFill>
              </a:rPr>
              <a:t>Controlli, checkpoints e demo-             </a:t>
            </a:r>
            <a:r>
              <a:rPr lang="it-CH" altLang="it-CH" sz="1400" b="1" dirty="0" err="1">
                <a:solidFill>
                  <a:srgbClr val="FFFFFF"/>
                </a:solidFill>
              </a:rPr>
              <a:t>lizione</a:t>
            </a:r>
            <a:r>
              <a:rPr lang="it-CH" altLang="it-CH" sz="1400" b="1" dirty="0">
                <a:solidFill>
                  <a:srgbClr val="FFFFFF"/>
                </a:solidFill>
              </a:rPr>
              <a:t> di case "</a:t>
            </a:r>
            <a:r>
              <a:rPr lang="it-CH" altLang="it-CH" sz="1400" b="1" dirty="0" err="1">
                <a:solidFill>
                  <a:srgbClr val="FFFFFF"/>
                </a:solidFill>
              </a:rPr>
              <a:t>english</a:t>
            </a:r>
            <a:r>
              <a:rPr lang="it-CH" altLang="it-CH" sz="1400" b="1" dirty="0">
                <a:solidFill>
                  <a:srgbClr val="FFFFFF"/>
                </a:solidFill>
              </a:rPr>
              <a:t> style"</a:t>
            </a:r>
          </a:p>
        </p:txBody>
      </p:sp>
      <p:pic>
        <p:nvPicPr>
          <p:cNvPr id="6" name="Picture 2" descr="C:\Users\Enrico\Desktop\The Special Night Squads was a death squad organized by Zionists and the British during the Palestinian Revolt in1938. The members would raid and terrorize Palestinian villages at night often disguised as Arabs, numerous Palestinia.jpg">
            <a:extLst>
              <a:ext uri="{FF2B5EF4-FFF2-40B4-BE49-F238E27FC236}">
                <a16:creationId xmlns:a16="http://schemas.microsoft.com/office/drawing/2014/main" id="{1AA0E66E-EF7D-DDE0-5ED6-C012A2ED0CFE}"/>
              </a:ext>
            </a:extLst>
          </p:cNvPr>
          <p:cNvPicPr>
            <a:picLocks noChangeAspect="1" noChangeArrowheads="1"/>
          </p:cNvPicPr>
          <p:nvPr/>
        </p:nvPicPr>
        <p:blipFill>
          <a:blip r:embed="rId7"/>
          <a:srcRect/>
          <a:stretch>
            <a:fillRect/>
          </a:stretch>
        </p:blipFill>
        <p:spPr bwMode="auto">
          <a:xfrm>
            <a:off x="4788024" y="3877616"/>
            <a:ext cx="4002032" cy="267002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2CA0DA5A-A02D-A3F1-52E2-9BE65418CDB3}"/>
              </a:ext>
            </a:extLst>
          </p:cNvPr>
          <p:cNvSpPr txBox="1"/>
          <p:nvPr/>
        </p:nvSpPr>
        <p:spPr>
          <a:xfrm>
            <a:off x="730758" y="3128550"/>
            <a:ext cx="1717167" cy="261610"/>
          </a:xfrm>
          <a:prstGeom prst="rect">
            <a:avLst/>
          </a:prstGeom>
          <a:noFill/>
        </p:spPr>
        <p:txBody>
          <a:bodyPr wrap="square">
            <a:spAutoFit/>
          </a:bodyPr>
          <a:lstStyle/>
          <a:p>
            <a:pPr eaLnBrk="1" hangingPunct="1">
              <a:defRPr/>
            </a:pPr>
            <a:r>
              <a:rPr lang="it-CH" sz="1100" b="1" dirty="0">
                <a:solidFill>
                  <a:schemeClr val="accent4">
                    <a:lumMod val="10000"/>
                  </a:schemeClr>
                </a:solidFill>
                <a:latin typeface="Arial" charset="0"/>
                <a:cs typeface="Arial" charset="0"/>
              </a:rPr>
              <a:t>Demolizione punitiva</a:t>
            </a:r>
          </a:p>
        </p:txBody>
      </p:sp>
      <p:pic>
        <p:nvPicPr>
          <p:cNvPr id="9" name="Immagine 8">
            <a:extLst>
              <a:ext uri="{FF2B5EF4-FFF2-40B4-BE49-F238E27FC236}">
                <a16:creationId xmlns:a16="http://schemas.microsoft.com/office/drawing/2014/main" id="{E21D2E36-AEC4-9966-FDD8-1E594E4DF1E7}"/>
              </a:ext>
            </a:extLst>
          </p:cNvPr>
          <p:cNvPicPr>
            <a:picLocks noChangeAspect="1"/>
          </p:cNvPicPr>
          <p:nvPr/>
        </p:nvPicPr>
        <p:blipFill>
          <a:blip r:embed="rId8"/>
          <a:stretch>
            <a:fillRect/>
          </a:stretch>
        </p:blipFill>
        <p:spPr>
          <a:xfrm>
            <a:off x="4778755" y="6138227"/>
            <a:ext cx="3420152" cy="47552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ABF2B3E2-3150-0DFB-179C-E273AACEF149}"/>
              </a:ext>
            </a:extLst>
          </p:cNvPr>
          <p:cNvSpPr/>
          <p:nvPr/>
        </p:nvSpPr>
        <p:spPr>
          <a:xfrm>
            <a:off x="395536" y="332656"/>
            <a:ext cx="8352928" cy="6192688"/>
          </a:xfrm>
          <a:prstGeom prst="rect">
            <a:avLst/>
          </a:prstGeom>
          <a:solidFill>
            <a:schemeClr val="tx1"/>
          </a:solidFill>
          <a:ln w="12700">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285F76AE-9E7D-B4B7-04BF-C6BD4FB46C6D}"/>
              </a:ext>
            </a:extLst>
          </p:cNvPr>
          <p:cNvSpPr txBox="1"/>
          <p:nvPr/>
        </p:nvSpPr>
        <p:spPr>
          <a:xfrm>
            <a:off x="3764254" y="2141713"/>
            <a:ext cx="4824536" cy="1477328"/>
          </a:xfrm>
          <a:prstGeom prst="rect">
            <a:avLst/>
          </a:prstGeom>
          <a:noFill/>
        </p:spPr>
        <p:txBody>
          <a:bodyPr wrap="square" rtlCol="0">
            <a:spAutoFit/>
          </a:bodyPr>
          <a:lstStyle/>
          <a:p>
            <a:pPr algn="ctr"/>
            <a:r>
              <a:rPr lang="it-CH" sz="3000" dirty="0">
                <a:solidFill>
                  <a:schemeClr val="accent4">
                    <a:lumMod val="10000"/>
                  </a:schemeClr>
                </a:solidFill>
              </a:rPr>
              <a:t>"Noi scacceremo gli                   Arabi e prenderemo                           il loro posto". </a:t>
            </a:r>
          </a:p>
        </p:txBody>
      </p:sp>
      <p:pic>
        <p:nvPicPr>
          <p:cNvPr id="1027" name="Picture 3" descr="Ben-Gurion, Epilogue | documentary Channel">
            <a:extLst>
              <a:ext uri="{FF2B5EF4-FFF2-40B4-BE49-F238E27FC236}">
                <a16:creationId xmlns:a16="http://schemas.microsoft.com/office/drawing/2014/main" id="{51670FC7-3E70-21DE-2C0E-105B18A5D0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88"/>
          <a:stretch/>
        </p:blipFill>
        <p:spPr bwMode="auto">
          <a:xfrm>
            <a:off x="1115616" y="1988840"/>
            <a:ext cx="2818262" cy="1821902"/>
          </a:xfrm>
          <a:prstGeom prst="rect">
            <a:avLst/>
          </a:prstGeom>
          <a:ln w="381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0DB341EB-F8D1-CD5F-6C1E-66DD7D28E261}"/>
              </a:ext>
            </a:extLst>
          </p:cNvPr>
          <p:cNvSpPr txBox="1"/>
          <p:nvPr/>
        </p:nvSpPr>
        <p:spPr>
          <a:xfrm>
            <a:off x="1037183" y="3934469"/>
            <a:ext cx="2880320" cy="1000274"/>
          </a:xfrm>
          <a:prstGeom prst="rect">
            <a:avLst/>
          </a:prstGeom>
          <a:noFill/>
        </p:spPr>
        <p:txBody>
          <a:bodyPr wrap="square" rtlCol="0">
            <a:spAutoFit/>
          </a:bodyPr>
          <a:lstStyle/>
          <a:p>
            <a:pPr algn="ctr"/>
            <a:r>
              <a:rPr lang="en-US" b="1" dirty="0">
                <a:solidFill>
                  <a:schemeClr val="accent4">
                    <a:lumMod val="10000"/>
                  </a:schemeClr>
                </a:solidFill>
              </a:rPr>
              <a:t>Ben Gurion  1886 - 1973</a:t>
            </a:r>
          </a:p>
          <a:p>
            <a:pPr algn="ctr"/>
            <a:endParaRPr lang="en-US" sz="500" dirty="0">
              <a:solidFill>
                <a:schemeClr val="accent4">
                  <a:lumMod val="10000"/>
                </a:schemeClr>
              </a:solidFill>
            </a:endParaRPr>
          </a:p>
          <a:p>
            <a:pPr algn="ctr"/>
            <a:r>
              <a:rPr lang="en-US" dirty="0">
                <a:solidFill>
                  <a:schemeClr val="accent4">
                    <a:lumMod val="10000"/>
                  </a:schemeClr>
                </a:solidFill>
              </a:rPr>
              <a:t>Primo </a:t>
            </a:r>
            <a:r>
              <a:rPr lang="en-US" dirty="0" err="1">
                <a:solidFill>
                  <a:schemeClr val="accent4">
                    <a:lumMod val="10000"/>
                  </a:schemeClr>
                </a:solidFill>
              </a:rPr>
              <a:t>ministro</a:t>
            </a:r>
            <a:r>
              <a:rPr lang="en-US" dirty="0">
                <a:solidFill>
                  <a:schemeClr val="accent4">
                    <a:lumMod val="10000"/>
                  </a:schemeClr>
                </a:solidFill>
              </a:rPr>
              <a:t> di </a:t>
            </a:r>
            <a:r>
              <a:rPr lang="en-US" dirty="0" err="1">
                <a:solidFill>
                  <a:schemeClr val="accent4">
                    <a:lumMod val="10000"/>
                  </a:schemeClr>
                </a:solidFill>
              </a:rPr>
              <a:t>Israele</a:t>
            </a:r>
            <a:endParaRPr lang="en-US" dirty="0">
              <a:solidFill>
                <a:schemeClr val="accent4">
                  <a:lumMod val="10000"/>
                </a:schemeClr>
              </a:solidFill>
            </a:endParaRPr>
          </a:p>
          <a:p>
            <a:pPr algn="ctr"/>
            <a:r>
              <a:rPr lang="en-US" dirty="0">
                <a:solidFill>
                  <a:schemeClr val="accent4">
                    <a:lumMod val="10000"/>
                  </a:schemeClr>
                </a:solidFill>
              </a:rPr>
              <a:t>1948 - 1953 e 1955 - 1963</a:t>
            </a:r>
            <a:endParaRPr lang="en-US" dirty="0"/>
          </a:p>
        </p:txBody>
      </p:sp>
      <p:sp>
        <p:nvSpPr>
          <p:cNvPr id="3" name="CasellaDiTesto 2">
            <a:extLst>
              <a:ext uri="{FF2B5EF4-FFF2-40B4-BE49-F238E27FC236}">
                <a16:creationId xmlns:a16="http://schemas.microsoft.com/office/drawing/2014/main" id="{11B5350B-15E8-30E9-534C-4C61EBA13876}"/>
              </a:ext>
            </a:extLst>
          </p:cNvPr>
          <p:cNvSpPr txBox="1"/>
          <p:nvPr/>
        </p:nvSpPr>
        <p:spPr>
          <a:xfrm>
            <a:off x="4736362" y="3992434"/>
            <a:ext cx="2880320" cy="1200329"/>
          </a:xfrm>
          <a:prstGeom prst="rect">
            <a:avLst/>
          </a:prstGeom>
          <a:solidFill>
            <a:srgbClr val="FFFF00"/>
          </a:solidFill>
          <a:ln w="12700">
            <a:solidFill>
              <a:schemeClr val="accent4">
                <a:lumMod val="10000"/>
              </a:schemeClr>
            </a:solidFill>
          </a:ln>
        </p:spPr>
        <p:txBody>
          <a:bodyPr wrap="square" rtlCol="0">
            <a:spAutoFit/>
          </a:bodyPr>
          <a:lstStyle/>
          <a:p>
            <a:pPr algn="ctr"/>
            <a:r>
              <a:rPr lang="en-US" sz="2400" b="1" dirty="0">
                <a:solidFill>
                  <a:schemeClr val="accent4">
                    <a:lumMod val="10000"/>
                  </a:schemeClr>
                </a:solidFill>
              </a:rPr>
              <a:t>Un classico </a:t>
            </a:r>
            <a:r>
              <a:rPr lang="en-US" sz="2400" b="1" dirty="0" err="1">
                <a:solidFill>
                  <a:schemeClr val="accent4">
                    <a:lumMod val="10000"/>
                  </a:schemeClr>
                </a:solidFill>
              </a:rPr>
              <a:t>caso</a:t>
            </a:r>
            <a:r>
              <a:rPr lang="en-US" sz="2400" b="1" dirty="0">
                <a:solidFill>
                  <a:schemeClr val="accent4">
                    <a:lumMod val="10000"/>
                  </a:schemeClr>
                </a:solidFill>
              </a:rPr>
              <a:t> di </a:t>
            </a:r>
            <a:r>
              <a:rPr lang="en-US" sz="2400" b="1" dirty="0" err="1">
                <a:solidFill>
                  <a:schemeClr val="accent4">
                    <a:lumMod val="10000"/>
                  </a:schemeClr>
                </a:solidFill>
              </a:rPr>
              <a:t>colonizzazione</a:t>
            </a:r>
            <a:r>
              <a:rPr lang="en-US" sz="2400" b="1" dirty="0">
                <a:solidFill>
                  <a:schemeClr val="accent4">
                    <a:lumMod val="10000"/>
                  </a:schemeClr>
                </a:solidFill>
              </a:rPr>
              <a:t> di </a:t>
            </a:r>
            <a:r>
              <a:rPr lang="en-US" sz="2400" b="1" dirty="0" err="1">
                <a:solidFill>
                  <a:schemeClr val="accent4">
                    <a:lumMod val="10000"/>
                  </a:schemeClr>
                </a:solidFill>
              </a:rPr>
              <a:t>insediamento</a:t>
            </a:r>
            <a:endParaRPr lang="en-US" sz="2400" b="1" dirty="0">
              <a:solidFill>
                <a:schemeClr val="accent4">
                  <a:lumMod val="10000"/>
                </a:schemeClr>
              </a:solidFill>
            </a:endParaRPr>
          </a:p>
        </p:txBody>
      </p:sp>
      <p:sp>
        <p:nvSpPr>
          <p:cNvPr id="2" name="Slide Number Placeholder 3">
            <a:extLst>
              <a:ext uri="{FF2B5EF4-FFF2-40B4-BE49-F238E27FC236}">
                <a16:creationId xmlns:a16="http://schemas.microsoft.com/office/drawing/2014/main" id="{55998DD4-EB7A-1D53-850B-8AEA27E7ADC1}"/>
              </a:ext>
            </a:extLst>
          </p:cNvPr>
          <p:cNvSpPr>
            <a:spLocks noGrp="1"/>
          </p:cNvSpPr>
          <p:nvPr>
            <p:ph type="sldNum" sz="quarter" idx="12"/>
          </p:nvPr>
        </p:nvSpPr>
        <p:spPr>
          <a:xfrm>
            <a:off x="8459968" y="5262939"/>
            <a:ext cx="408422" cy="382437"/>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958E1E19-33AE-4A22-97AB-64223FFD6DB4}" type="slidenum">
              <a:rPr lang="it-IT" altLang="it-CH" sz="1400" b="1" smtClean="0"/>
              <a:pPr>
                <a:spcBef>
                  <a:spcPct val="0"/>
                </a:spcBef>
                <a:buFontTx/>
                <a:buNone/>
                <a:defRPr/>
              </a:pPr>
              <a:t>2</a:t>
            </a:fld>
            <a:endParaRPr lang="it-IT" altLang="it-CH" sz="1400" b="1" dirty="0"/>
          </a:p>
        </p:txBody>
      </p:sp>
    </p:spTree>
    <p:extLst>
      <p:ext uri="{BB962C8B-B14F-4D97-AF65-F5344CB8AC3E}">
        <p14:creationId xmlns:p14="http://schemas.microsoft.com/office/powerpoint/2010/main" val="4088459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Number Placeholder 4">
            <a:extLst>
              <a:ext uri="{FF2B5EF4-FFF2-40B4-BE49-F238E27FC236}">
                <a16:creationId xmlns:a16="http://schemas.microsoft.com/office/drawing/2014/main" id="{6837D2F7-0CF8-4582-8430-BFBEAD9DD187}"/>
              </a:ext>
            </a:extLst>
          </p:cNvPr>
          <p:cNvSpPr>
            <a:spLocks noGrp="1"/>
          </p:cNvSpPr>
          <p:nvPr>
            <p:ph type="sldNum" sz="quarter" idx="12"/>
          </p:nvPr>
        </p:nvSpPr>
        <p:spPr>
          <a:xfrm>
            <a:off x="6499225" y="762000"/>
            <a:ext cx="609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B371243B-BAA4-40E5-99C1-DB8B01451C6F}" type="slidenum">
              <a:rPr lang="it-IT" altLang="it-CH" sz="1400" b="1" smtClean="0">
                <a:solidFill>
                  <a:srgbClr val="FFFFFF"/>
                </a:solidFill>
              </a:rPr>
              <a:pPr algn="ctr">
                <a:spcBef>
                  <a:spcPct val="0"/>
                </a:spcBef>
                <a:buFontTx/>
                <a:buNone/>
              </a:pPr>
              <a:t>20</a:t>
            </a:fld>
            <a:endParaRPr lang="it-IT" altLang="it-CH" sz="1400" b="1">
              <a:solidFill>
                <a:srgbClr val="FFFFFF"/>
              </a:solidFill>
            </a:endParaRPr>
          </a:p>
        </p:txBody>
      </p:sp>
      <p:sp>
        <p:nvSpPr>
          <p:cNvPr id="481283" name="Rectangle 7">
            <a:extLst>
              <a:ext uri="{FF2B5EF4-FFF2-40B4-BE49-F238E27FC236}">
                <a16:creationId xmlns:a16="http://schemas.microsoft.com/office/drawing/2014/main" id="{AE05FCBD-0E1F-4D8C-3D81-6AB019539CE8}"/>
              </a:ext>
            </a:extLst>
          </p:cNvPr>
          <p:cNvSpPr>
            <a:spLocks noGrp="1" noChangeArrowheads="1"/>
          </p:cNvSpPr>
          <p:nvPr>
            <p:ph type="title"/>
          </p:nvPr>
        </p:nvSpPr>
        <p:spPr>
          <a:xfrm>
            <a:off x="7812088" y="333375"/>
            <a:ext cx="982662" cy="363538"/>
          </a:xfrm>
        </p:spPr>
        <p:txBody>
          <a:bodyPr/>
          <a:lstStyle/>
          <a:p>
            <a:pPr eaLnBrk="1" hangingPunct="1"/>
            <a:r>
              <a:rPr lang="fr-FR" altLang="it-CH" sz="800">
                <a:solidFill>
                  <a:schemeClr val="bg1"/>
                </a:solidFill>
              </a:rPr>
              <a:t>1937 piano Peel</a:t>
            </a:r>
          </a:p>
        </p:txBody>
      </p:sp>
      <p:pic>
        <p:nvPicPr>
          <p:cNvPr id="233476" name="Picture 2" descr="piano PEEL">
            <a:extLst>
              <a:ext uri="{FF2B5EF4-FFF2-40B4-BE49-F238E27FC236}">
                <a16:creationId xmlns:a16="http://schemas.microsoft.com/office/drawing/2014/main" id="{31539122-B69A-F847-3C85-2A307A89699A}"/>
              </a:ext>
            </a:extLst>
          </p:cNvPr>
          <p:cNvPicPr>
            <a:picLocks noGrp="1" noChangeAspect="1" noChangeArrowheads="1"/>
          </p:cNvPicPr>
          <p:nvPr>
            <p:ph sz="half" idx="4294967295"/>
          </p:nvPr>
        </p:nvPicPr>
        <p:blipFill>
          <a:blip r:embed="rId3"/>
          <a:srcRect/>
          <a:stretch>
            <a:fillRect/>
          </a:stretch>
        </p:blipFill>
        <p:spPr>
          <a:xfrm>
            <a:off x="900113" y="484188"/>
            <a:ext cx="3125787" cy="5969000"/>
          </a:xfrm>
          <a:ln w="28575">
            <a:solidFill>
              <a:schemeClr val="tx1"/>
            </a:solidFill>
          </a:ln>
          <a:effectLst>
            <a:outerShdw blurRad="292100" dist="139700" dir="2700000" algn="tl" rotWithShape="0">
              <a:srgbClr val="333333">
                <a:alpha val="65000"/>
              </a:srgbClr>
            </a:outerShdw>
          </a:effectLst>
        </p:spPr>
      </p:pic>
      <p:sp>
        <p:nvSpPr>
          <p:cNvPr id="233477" name="Text Box 3">
            <a:extLst>
              <a:ext uri="{FF2B5EF4-FFF2-40B4-BE49-F238E27FC236}">
                <a16:creationId xmlns:a16="http://schemas.microsoft.com/office/drawing/2014/main" id="{68A9B2DA-ECA0-5734-BA5A-E88A4B37A94A}"/>
              </a:ext>
            </a:extLst>
          </p:cNvPr>
          <p:cNvSpPr txBox="1">
            <a:spLocks noChangeArrowheads="1"/>
          </p:cNvSpPr>
          <p:nvPr/>
        </p:nvSpPr>
        <p:spPr bwMode="auto">
          <a:xfrm>
            <a:off x="4572000" y="1687513"/>
            <a:ext cx="3671888" cy="1508125"/>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sz="2000" dirty="0"/>
              <a:t>1937</a:t>
            </a:r>
          </a:p>
          <a:p>
            <a:pPr>
              <a:defRPr/>
            </a:pPr>
            <a:r>
              <a:rPr lang="fr-CH" altLang="it-CH" dirty="0"/>
              <a:t>Il piano di </a:t>
            </a:r>
            <a:r>
              <a:rPr lang="fr-CH" altLang="it-CH" dirty="0" err="1"/>
              <a:t>spartizione</a:t>
            </a:r>
            <a:r>
              <a:rPr lang="fr-CH" altLang="it-CH" dirty="0"/>
              <a:t> </a:t>
            </a:r>
            <a:r>
              <a:rPr lang="fr-CH" altLang="it-CH" dirty="0" err="1"/>
              <a:t>della</a:t>
            </a:r>
            <a:r>
              <a:rPr lang="fr-CH" altLang="it-CH" dirty="0"/>
              <a:t> Palestina </a:t>
            </a:r>
            <a:r>
              <a:rPr lang="fr-CH" altLang="it-CH" dirty="0" err="1"/>
              <a:t>proposto</a:t>
            </a:r>
            <a:r>
              <a:rPr lang="fr-CH" altLang="it-CH" dirty="0"/>
              <a:t> dalla </a:t>
            </a:r>
            <a:r>
              <a:rPr lang="fr-CH" altLang="it-CH" dirty="0" err="1"/>
              <a:t>commissione</a:t>
            </a:r>
            <a:r>
              <a:rPr lang="fr-CH" altLang="it-CH" dirty="0"/>
              <a:t> </a:t>
            </a:r>
            <a:r>
              <a:rPr lang="fr-CH" altLang="it-CH" dirty="0" err="1"/>
              <a:t>reale</a:t>
            </a:r>
            <a:r>
              <a:rPr lang="fr-CH" altLang="it-CH" dirty="0"/>
              <a:t> </a:t>
            </a:r>
            <a:r>
              <a:rPr lang="fr-CH" altLang="it-CH" dirty="0" err="1"/>
              <a:t>britannica</a:t>
            </a:r>
            <a:r>
              <a:rPr lang="fr-CH" altLang="it-CH" dirty="0"/>
              <a:t> d’</a:t>
            </a:r>
            <a:r>
              <a:rPr lang="fr-CH" altLang="it-CH" dirty="0" err="1"/>
              <a:t>inchiesta</a:t>
            </a:r>
            <a:r>
              <a:rPr lang="fr-CH" altLang="it-CH" dirty="0"/>
              <a:t> </a:t>
            </a:r>
            <a:r>
              <a:rPr lang="fr-CH" altLang="it-CH" dirty="0" err="1"/>
              <a:t>diretta</a:t>
            </a:r>
            <a:r>
              <a:rPr lang="fr-CH" altLang="it-CH" dirty="0"/>
              <a:t> da lord Peel</a:t>
            </a:r>
            <a:endParaRPr lang="it-IT" altLang="it-CH" dirty="0"/>
          </a:p>
        </p:txBody>
      </p:sp>
      <p:pic>
        <p:nvPicPr>
          <p:cNvPr id="233478" name="Picture 4" descr="la commissiione peel nov 1936">
            <a:extLst>
              <a:ext uri="{FF2B5EF4-FFF2-40B4-BE49-F238E27FC236}">
                <a16:creationId xmlns:a16="http://schemas.microsoft.com/office/drawing/2014/main" id="{4E1BA08A-E287-4119-5057-D5385EB6D8C5}"/>
              </a:ext>
            </a:extLst>
          </p:cNvPr>
          <p:cNvPicPr>
            <a:picLocks noChangeAspect="1" noChangeArrowheads="1"/>
          </p:cNvPicPr>
          <p:nvPr/>
        </p:nvPicPr>
        <p:blipFill>
          <a:blip r:embed="rId4"/>
          <a:srcRect/>
          <a:stretch>
            <a:fillRect/>
          </a:stretch>
        </p:blipFill>
        <p:spPr bwMode="auto">
          <a:xfrm>
            <a:off x="4572000" y="3662363"/>
            <a:ext cx="3671888" cy="2797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1287" name="Text Box 5">
            <a:extLst>
              <a:ext uri="{FF2B5EF4-FFF2-40B4-BE49-F238E27FC236}">
                <a16:creationId xmlns:a16="http://schemas.microsoft.com/office/drawing/2014/main" id="{CDE63009-3DC3-F40C-923D-ECA1F9D95526}"/>
              </a:ext>
            </a:extLst>
          </p:cNvPr>
          <p:cNvSpPr txBox="1">
            <a:spLocks noChangeArrowheads="1"/>
          </p:cNvSpPr>
          <p:nvPr/>
        </p:nvSpPr>
        <p:spPr bwMode="auto">
          <a:xfrm>
            <a:off x="4610100" y="3373438"/>
            <a:ext cx="36718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 Commissione Peel a Gerusalemme in novembre 1936</a:t>
            </a:r>
            <a:endParaRPr lang="it-IT" altLang="it-CH" sz="1000" b="1">
              <a:solidFill>
                <a:srgbClr val="FFFFFF"/>
              </a:solidFill>
            </a:endParaRPr>
          </a:p>
        </p:txBody>
      </p:sp>
      <p:pic>
        <p:nvPicPr>
          <p:cNvPr id="233480" name="Picture 6" descr="bandiera inglese">
            <a:extLst>
              <a:ext uri="{FF2B5EF4-FFF2-40B4-BE49-F238E27FC236}">
                <a16:creationId xmlns:a16="http://schemas.microsoft.com/office/drawing/2014/main" id="{96F12AF3-22E1-2C22-155A-34A0370F2DEA}"/>
              </a:ext>
            </a:extLst>
          </p:cNvPr>
          <p:cNvPicPr>
            <a:picLocks noChangeAspect="1" noChangeArrowheads="1"/>
          </p:cNvPicPr>
          <p:nvPr/>
        </p:nvPicPr>
        <p:blipFill>
          <a:blip r:embed="rId5"/>
          <a:srcRect/>
          <a:stretch>
            <a:fillRect/>
          </a:stretch>
        </p:blipFill>
        <p:spPr bwMode="auto">
          <a:xfrm>
            <a:off x="4572000" y="503238"/>
            <a:ext cx="1719263" cy="860425"/>
          </a:xfrm>
          <a:prstGeom prst="rect">
            <a:avLst/>
          </a:prstGeom>
          <a:ln>
            <a:noFill/>
          </a:ln>
          <a:effectLst>
            <a:outerShdw blurRad="292100" dist="139700" dir="2700000" algn="tl" rotWithShape="0">
              <a:srgbClr val="333333">
                <a:alpha val="65000"/>
              </a:srgbClr>
            </a:outerShdw>
          </a:effectLst>
        </p:spPr>
      </p:pic>
      <p:pic>
        <p:nvPicPr>
          <p:cNvPr id="233481" name="Picture 8" descr="C:\Users\Enrico\Enrico\Documenti\AA Enrico nuovo\Palestina\A Foto\Diversi\ps)hc48.gif">
            <a:extLst>
              <a:ext uri="{FF2B5EF4-FFF2-40B4-BE49-F238E27FC236}">
                <a16:creationId xmlns:a16="http://schemas.microsoft.com/office/drawing/2014/main" id="{B67055A1-7977-7EBE-67E0-E1670FF582A5}"/>
              </a:ext>
            </a:extLst>
          </p:cNvPr>
          <p:cNvPicPr>
            <a:picLocks noChangeAspect="1" noChangeArrowheads="1"/>
          </p:cNvPicPr>
          <p:nvPr/>
        </p:nvPicPr>
        <p:blipFill>
          <a:blip r:embed="rId6"/>
          <a:srcRect/>
          <a:stretch>
            <a:fillRect/>
          </a:stretch>
        </p:blipFill>
        <p:spPr bwMode="auto">
          <a:xfrm>
            <a:off x="7367588" y="515938"/>
            <a:ext cx="863600" cy="860425"/>
          </a:xfrm>
          <a:prstGeom prst="rect">
            <a:avLst/>
          </a:prstGeom>
          <a:ln>
            <a:noFill/>
          </a:ln>
          <a:effectLst>
            <a:outerShdw blurRad="292100" dist="139700" dir="2700000" algn="tl" rotWithShape="0">
              <a:srgbClr val="333333">
                <a:alpha val="65000"/>
              </a:srgbClr>
            </a:outerShdw>
          </a:effectLst>
        </p:spPr>
      </p:pic>
      <p:sp>
        <p:nvSpPr>
          <p:cNvPr id="481290" name="Rettangolo 9">
            <a:extLst>
              <a:ext uri="{FF2B5EF4-FFF2-40B4-BE49-F238E27FC236}">
                <a16:creationId xmlns:a16="http://schemas.microsoft.com/office/drawing/2014/main" id="{B5B483B7-C061-8FD4-69B8-D32D3E62E09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Number Placeholder 3">
            <a:extLst>
              <a:ext uri="{FF2B5EF4-FFF2-40B4-BE49-F238E27FC236}">
                <a16:creationId xmlns:a16="http://schemas.microsoft.com/office/drawing/2014/main" id="{6AAFFF8C-77D9-ADE9-780C-6FD058644BCE}"/>
              </a:ext>
            </a:extLst>
          </p:cNvPr>
          <p:cNvSpPr>
            <a:spLocks noGrp="1"/>
          </p:cNvSpPr>
          <p:nvPr>
            <p:ph type="sldNum" sz="quarter" idx="12"/>
          </p:nvPr>
        </p:nvSpPr>
        <p:spPr>
          <a:xfrm>
            <a:off x="8316913" y="3203575"/>
            <a:ext cx="4968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3F0A7F-6851-437A-AA04-189FF3502769}" type="slidenum">
              <a:rPr lang="it-IT" altLang="it-CH" sz="1400" b="1" smtClean="0">
                <a:solidFill>
                  <a:srgbClr val="FFFFFF"/>
                </a:solidFill>
              </a:rPr>
              <a:pPr>
                <a:spcBef>
                  <a:spcPct val="0"/>
                </a:spcBef>
                <a:buFontTx/>
                <a:buNone/>
              </a:pPr>
              <a:t>21</a:t>
            </a:fld>
            <a:endParaRPr lang="it-IT" altLang="it-CH" sz="1400" b="1">
              <a:solidFill>
                <a:srgbClr val="FFFFFF"/>
              </a:solidFill>
            </a:endParaRPr>
          </a:p>
        </p:txBody>
      </p:sp>
      <p:pic>
        <p:nvPicPr>
          <p:cNvPr id="263171" name="Picture 2" descr="Haganah">
            <a:extLst>
              <a:ext uri="{FF2B5EF4-FFF2-40B4-BE49-F238E27FC236}">
                <a16:creationId xmlns:a16="http://schemas.microsoft.com/office/drawing/2014/main" id="{4E8258C8-D8D9-CF15-6E66-5723B4B0CFB2}"/>
              </a:ext>
            </a:extLst>
          </p:cNvPr>
          <p:cNvPicPr>
            <a:picLocks noChangeAspect="1" noChangeArrowheads="1"/>
          </p:cNvPicPr>
          <p:nvPr/>
        </p:nvPicPr>
        <p:blipFill>
          <a:blip r:embed="rId3"/>
          <a:srcRect/>
          <a:stretch>
            <a:fillRect/>
          </a:stretch>
        </p:blipFill>
        <p:spPr bwMode="auto">
          <a:xfrm>
            <a:off x="187325" y="188913"/>
            <a:ext cx="2497138" cy="25193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2964" name="Text Box 3">
            <a:extLst>
              <a:ext uri="{FF2B5EF4-FFF2-40B4-BE49-F238E27FC236}">
                <a16:creationId xmlns:a16="http://schemas.microsoft.com/office/drawing/2014/main" id="{272E5959-04C8-35D8-6E9E-2342E9A28A5A}"/>
              </a:ext>
            </a:extLst>
          </p:cNvPr>
          <p:cNvSpPr txBox="1">
            <a:spLocks noChangeArrowheads="1"/>
          </p:cNvSpPr>
          <p:nvPr/>
        </p:nvSpPr>
        <p:spPr bwMode="auto">
          <a:xfrm>
            <a:off x="2901950" y="2927350"/>
            <a:ext cx="50847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u="sng">
                <a:solidFill>
                  <a:srgbClr val="FFFFFF"/>
                </a:solidFill>
              </a:rPr>
              <a:t>Prima</a:t>
            </a:r>
            <a:r>
              <a:rPr lang="fr-CH" altLang="it-CH" sz="1400">
                <a:solidFill>
                  <a:srgbClr val="FFFFFF"/>
                </a:solidFill>
              </a:rPr>
              <a:t> dell’entrata in vigore della risoluzione ONU 181 e della dichiarazione dello Stato di Israele i sionisti attaccano e scacciano centinaia di migliaia di Palestinesi, operano numerosi massacri  (i più noti sono  Deir Yasine 250 vittime e Tantura 200 vittime) e occupano parte del territorio destinato allo Stato arabo.</a:t>
            </a:r>
            <a:endParaRPr lang="it-IT" altLang="it-CH" sz="1400">
              <a:solidFill>
                <a:srgbClr val="FFFFFF"/>
              </a:solidFill>
            </a:endParaRPr>
          </a:p>
        </p:txBody>
      </p:sp>
      <p:sp>
        <p:nvSpPr>
          <p:cNvPr id="552965" name="Text Box 4">
            <a:extLst>
              <a:ext uri="{FF2B5EF4-FFF2-40B4-BE49-F238E27FC236}">
                <a16:creationId xmlns:a16="http://schemas.microsoft.com/office/drawing/2014/main" id="{608C05D3-53FD-CC1F-0C79-789FC78F8A06}"/>
              </a:ext>
            </a:extLst>
          </p:cNvPr>
          <p:cNvSpPr txBox="1">
            <a:spLocks noChangeArrowheads="1"/>
          </p:cNvSpPr>
          <p:nvPr/>
        </p:nvSpPr>
        <p:spPr bwMode="auto">
          <a:xfrm>
            <a:off x="2871788" y="922338"/>
            <a:ext cx="32845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La principale milizia sionista Haganah : in aprile 1948 contava più di 100’000 miliziani contro 5’000 combattenti arabi</a:t>
            </a:r>
            <a:endParaRPr lang="it-IT" altLang="it-CH" sz="1400">
              <a:solidFill>
                <a:srgbClr val="FFFFFF"/>
              </a:solidFill>
            </a:endParaRPr>
          </a:p>
        </p:txBody>
      </p:sp>
      <p:pic>
        <p:nvPicPr>
          <p:cNvPr id="263174" name="Picture 5">
            <a:extLst>
              <a:ext uri="{FF2B5EF4-FFF2-40B4-BE49-F238E27FC236}">
                <a16:creationId xmlns:a16="http://schemas.microsoft.com/office/drawing/2014/main" id="{2968B2AF-37CE-BA09-00E2-73E058FA7F26}"/>
              </a:ext>
            </a:extLst>
          </p:cNvPr>
          <p:cNvPicPr>
            <a:picLocks noChangeAspect="1" noChangeArrowheads="1"/>
          </p:cNvPicPr>
          <p:nvPr/>
        </p:nvPicPr>
        <p:blipFill>
          <a:blip r:embed="rId4">
            <a:lum bright="-10000" contrast="12000"/>
          </a:blip>
          <a:srcRect/>
          <a:stretch>
            <a:fillRect/>
          </a:stretch>
        </p:blipFill>
        <p:spPr bwMode="auto">
          <a:xfrm>
            <a:off x="7451725" y="4437063"/>
            <a:ext cx="1504950" cy="22320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63175" name="Picture 6" descr="milizia sionista">
            <a:extLst>
              <a:ext uri="{FF2B5EF4-FFF2-40B4-BE49-F238E27FC236}">
                <a16:creationId xmlns:a16="http://schemas.microsoft.com/office/drawing/2014/main" id="{4A21F712-50C4-AE99-16AF-B78549B9ABD5}"/>
              </a:ext>
            </a:extLst>
          </p:cNvPr>
          <p:cNvPicPr>
            <a:picLocks noChangeAspect="1" noChangeArrowheads="1"/>
          </p:cNvPicPr>
          <p:nvPr/>
        </p:nvPicPr>
        <p:blipFill>
          <a:blip r:embed="rId5">
            <a:lum bright="-10000" contrast="12000"/>
          </a:blip>
          <a:srcRect/>
          <a:stretch>
            <a:fillRect/>
          </a:stretch>
        </p:blipFill>
        <p:spPr bwMode="auto">
          <a:xfrm>
            <a:off x="179388" y="2781300"/>
            <a:ext cx="2505075" cy="15843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2968" name="Text Box 7">
            <a:extLst>
              <a:ext uri="{FF2B5EF4-FFF2-40B4-BE49-F238E27FC236}">
                <a16:creationId xmlns:a16="http://schemas.microsoft.com/office/drawing/2014/main" id="{B8182915-4F00-B419-AD2B-BC29CB6219E0}"/>
              </a:ext>
            </a:extLst>
          </p:cNvPr>
          <p:cNvSpPr txBox="1">
            <a:spLocks noChangeArrowheads="1"/>
          </p:cNvSpPr>
          <p:nvPr/>
        </p:nvSpPr>
        <p:spPr bwMode="auto">
          <a:xfrm>
            <a:off x="4067175" y="6237288"/>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Miliziani sionisti</a:t>
            </a:r>
            <a:endParaRPr lang="it-IT" altLang="it-CH" sz="1000" b="1">
              <a:solidFill>
                <a:srgbClr val="FFFFFF"/>
              </a:solidFill>
            </a:endParaRPr>
          </a:p>
        </p:txBody>
      </p:sp>
      <p:pic>
        <p:nvPicPr>
          <p:cNvPr id="263177" name="Picture 8" descr="battaglione corazzato del palmach">
            <a:extLst>
              <a:ext uri="{FF2B5EF4-FFF2-40B4-BE49-F238E27FC236}">
                <a16:creationId xmlns:a16="http://schemas.microsoft.com/office/drawing/2014/main" id="{653FFFFA-BF4D-B293-6C70-7D83F8219DA6}"/>
              </a:ext>
            </a:extLst>
          </p:cNvPr>
          <p:cNvPicPr>
            <a:picLocks noChangeAspect="1" noChangeArrowheads="1"/>
          </p:cNvPicPr>
          <p:nvPr/>
        </p:nvPicPr>
        <p:blipFill>
          <a:blip r:embed="rId6">
            <a:lum bright="-10000" contrast="28000"/>
          </a:blip>
          <a:srcRect/>
          <a:stretch>
            <a:fillRect/>
          </a:stretch>
        </p:blipFill>
        <p:spPr bwMode="auto">
          <a:xfrm>
            <a:off x="179388" y="4437063"/>
            <a:ext cx="7200900" cy="22447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2970" name="Text Box 9">
            <a:extLst>
              <a:ext uri="{FF2B5EF4-FFF2-40B4-BE49-F238E27FC236}">
                <a16:creationId xmlns:a16="http://schemas.microsoft.com/office/drawing/2014/main" id="{2D10FF45-C8AC-F773-AFC2-7C6C32656E83}"/>
              </a:ext>
            </a:extLst>
          </p:cNvPr>
          <p:cNvSpPr txBox="1">
            <a:spLocks noChangeArrowheads="1"/>
          </p:cNvSpPr>
          <p:nvPr/>
        </p:nvSpPr>
        <p:spPr bwMode="auto">
          <a:xfrm>
            <a:off x="3995738" y="4652963"/>
            <a:ext cx="316865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Battaglione corazzato del Palmach</a:t>
            </a:r>
            <a:endParaRPr lang="it-IT" altLang="it-CH" sz="1400" b="1">
              <a:solidFill>
                <a:srgbClr val="000000"/>
              </a:solidFill>
            </a:endParaRPr>
          </a:p>
        </p:txBody>
      </p:sp>
      <p:sp>
        <p:nvSpPr>
          <p:cNvPr id="552971" name="Text Box 10">
            <a:extLst>
              <a:ext uri="{FF2B5EF4-FFF2-40B4-BE49-F238E27FC236}">
                <a16:creationId xmlns:a16="http://schemas.microsoft.com/office/drawing/2014/main" id="{93609E47-BD42-5540-8440-446F89042903}"/>
              </a:ext>
            </a:extLst>
          </p:cNvPr>
          <p:cNvSpPr txBox="1">
            <a:spLocks noChangeArrowheads="1"/>
          </p:cNvSpPr>
          <p:nvPr/>
        </p:nvSpPr>
        <p:spPr bwMode="auto">
          <a:xfrm>
            <a:off x="8205788" y="4149725"/>
            <a:ext cx="7191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Irgun</a:t>
            </a:r>
            <a:endParaRPr lang="it-IT" altLang="it-CH" sz="1200" b="1">
              <a:solidFill>
                <a:srgbClr val="FFFFFF"/>
              </a:solidFill>
            </a:endParaRPr>
          </a:p>
        </p:txBody>
      </p:sp>
      <p:sp>
        <p:nvSpPr>
          <p:cNvPr id="552972" name="Text Box 11">
            <a:extLst>
              <a:ext uri="{FF2B5EF4-FFF2-40B4-BE49-F238E27FC236}">
                <a16:creationId xmlns:a16="http://schemas.microsoft.com/office/drawing/2014/main" id="{8BFA45D8-10E1-8877-B703-2049A497E59B}"/>
              </a:ext>
            </a:extLst>
          </p:cNvPr>
          <p:cNvSpPr txBox="1">
            <a:spLocks noChangeArrowheads="1"/>
          </p:cNvSpPr>
          <p:nvPr/>
        </p:nvSpPr>
        <p:spPr bwMode="auto">
          <a:xfrm>
            <a:off x="2871788" y="415925"/>
            <a:ext cx="1150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Haganah</a:t>
            </a:r>
            <a:endParaRPr lang="it-IT" altLang="it-CH" sz="1400" b="1">
              <a:solidFill>
                <a:srgbClr val="FFFFFF"/>
              </a:solidFill>
            </a:endParaRPr>
          </a:p>
        </p:txBody>
      </p:sp>
      <p:pic>
        <p:nvPicPr>
          <p:cNvPr id="263181" name="Picture 13" descr="C:\Users\Enrico\Desktop\1948 Parata dell'Irgun a Tel Aviv.jpg">
            <a:extLst>
              <a:ext uri="{FF2B5EF4-FFF2-40B4-BE49-F238E27FC236}">
                <a16:creationId xmlns:a16="http://schemas.microsoft.com/office/drawing/2014/main" id="{E72280C1-E44A-8203-D03A-4D213FF4AF3B}"/>
              </a:ext>
            </a:extLst>
          </p:cNvPr>
          <p:cNvPicPr>
            <a:picLocks noChangeAspect="1" noChangeArrowheads="1"/>
          </p:cNvPicPr>
          <p:nvPr/>
        </p:nvPicPr>
        <p:blipFill>
          <a:blip r:embed="rId7"/>
          <a:srcRect/>
          <a:stretch>
            <a:fillRect/>
          </a:stretch>
        </p:blipFill>
        <p:spPr bwMode="auto">
          <a:xfrm>
            <a:off x="6427788" y="188913"/>
            <a:ext cx="2497137" cy="22177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2974" name="Text Box 10">
            <a:extLst>
              <a:ext uri="{FF2B5EF4-FFF2-40B4-BE49-F238E27FC236}">
                <a16:creationId xmlns:a16="http://schemas.microsoft.com/office/drawing/2014/main" id="{11956166-2A8F-8E74-F87A-8C472D6BA624}"/>
              </a:ext>
            </a:extLst>
          </p:cNvPr>
          <p:cNvSpPr txBox="1">
            <a:spLocks noChangeArrowheads="1"/>
          </p:cNvSpPr>
          <p:nvPr/>
        </p:nvSpPr>
        <p:spPr bwMode="auto">
          <a:xfrm>
            <a:off x="6427788" y="2393950"/>
            <a:ext cx="25606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Sfilata del Irgun, Tel Aviv ,1948</a:t>
            </a:r>
            <a:endParaRPr lang="it-IT" altLang="it-CH" sz="1200" b="1">
              <a:solidFill>
                <a:srgbClr val="FFFFFF"/>
              </a:solidFill>
            </a:endParaRPr>
          </a:p>
        </p:txBody>
      </p:sp>
      <p:sp>
        <p:nvSpPr>
          <p:cNvPr id="552975" name="Rettangolo 14">
            <a:extLst>
              <a:ext uri="{FF2B5EF4-FFF2-40B4-BE49-F238E27FC236}">
                <a16:creationId xmlns:a16="http://schemas.microsoft.com/office/drawing/2014/main" id="{EFACED95-146E-872C-AA6B-3882C78F460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7E35160E-2C4B-7557-4FB4-367F050FCA50}"/>
              </a:ext>
            </a:extLst>
          </p:cNvPr>
          <p:cNvSpPr txBox="1"/>
          <p:nvPr/>
        </p:nvSpPr>
        <p:spPr>
          <a:xfrm>
            <a:off x="2955925" y="1970088"/>
            <a:ext cx="2287588" cy="676275"/>
          </a:xfrm>
          <a:prstGeom prst="rect">
            <a:avLst/>
          </a:prstGeom>
          <a:solidFill>
            <a:srgbClr val="FFFF00"/>
          </a:solidFill>
          <a:ln w="12700">
            <a:solidFill>
              <a:schemeClr val="accent4">
                <a:lumMod val="10000"/>
              </a:schemeClr>
            </a:solidFill>
          </a:ln>
        </p:spPr>
        <p:txBody>
          <a:bodyPr>
            <a:spAutoFit/>
          </a:bodyPr>
          <a:lstStyle/>
          <a:p>
            <a:pPr>
              <a:defRPr/>
            </a:pPr>
            <a:r>
              <a:rPr lang="en-US" sz="2000" b="1" dirty="0">
                <a:solidFill>
                  <a:schemeClr val="accent4">
                    <a:lumMod val="10000"/>
                  </a:schemeClr>
                </a:solidFill>
              </a:rPr>
              <a:t>1947 - 1948                                    </a:t>
            </a:r>
            <a:r>
              <a:rPr lang="en-US" b="1" dirty="0">
                <a:solidFill>
                  <a:schemeClr val="accent4">
                    <a:lumMod val="10000"/>
                  </a:schemeClr>
                </a:solidFill>
              </a:rPr>
              <a:t>Le </a:t>
            </a:r>
            <a:r>
              <a:rPr lang="en-US" b="1" dirty="0" err="1">
                <a:solidFill>
                  <a:schemeClr val="accent4">
                    <a:lumMod val="10000"/>
                  </a:schemeClr>
                </a:solidFill>
              </a:rPr>
              <a:t>milizie</a:t>
            </a:r>
            <a:r>
              <a:rPr lang="en-US" b="1" dirty="0">
                <a:solidFill>
                  <a:schemeClr val="accent4">
                    <a:lumMod val="10000"/>
                  </a:schemeClr>
                </a:solidFill>
              </a:rPr>
              <a:t> </a:t>
            </a:r>
            <a:r>
              <a:rPr lang="en-US" b="1" dirty="0" err="1">
                <a:solidFill>
                  <a:schemeClr val="accent4">
                    <a:lumMod val="10000"/>
                  </a:schemeClr>
                </a:solidFill>
              </a:rPr>
              <a:t>sioniste</a:t>
            </a:r>
            <a:endParaRPr lang="en-US" b="1" dirty="0">
              <a:solidFill>
                <a:schemeClr val="accent4">
                  <a:lumMod val="10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le fasi storiche di Israele mappe semplici e chiare">
            <a:extLst>
              <a:ext uri="{FF2B5EF4-FFF2-40B4-BE49-F238E27FC236}">
                <a16:creationId xmlns:a16="http://schemas.microsoft.com/office/drawing/2014/main" id="{65F05591-554A-E42D-6706-F735960B98B8}"/>
              </a:ext>
            </a:extLst>
          </p:cNvPr>
          <p:cNvPicPr>
            <a:picLocks noChangeAspect="1" noChangeArrowheads="1"/>
          </p:cNvPicPr>
          <p:nvPr/>
        </p:nvPicPr>
        <p:blipFill rotWithShape="1">
          <a:blip r:embed="rId3">
            <a:lum bright="-10000" contrast="8000"/>
          </a:blip>
          <a:srcRect l="68696" t="1534" r="1316" b="53421"/>
          <a:stretch/>
        </p:blipFill>
        <p:spPr bwMode="auto">
          <a:xfrm>
            <a:off x="5076056" y="404664"/>
            <a:ext cx="3606353" cy="6020510"/>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540678" name="Rettangolo 6">
            <a:extLst>
              <a:ext uri="{FF2B5EF4-FFF2-40B4-BE49-F238E27FC236}">
                <a16:creationId xmlns:a16="http://schemas.microsoft.com/office/drawing/2014/main" id="{5F5C5185-A42C-D0CC-185B-E0C073A6C2F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C176E9CE-4D3E-3952-7239-4D60A7EE7CC7}"/>
              </a:ext>
            </a:extLst>
          </p:cNvPr>
          <p:cNvSpPr txBox="1"/>
          <p:nvPr/>
        </p:nvSpPr>
        <p:spPr>
          <a:xfrm>
            <a:off x="1373965" y="1158481"/>
            <a:ext cx="2543175" cy="2246769"/>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3000" dirty="0"/>
              <a:t>1947</a:t>
            </a:r>
            <a:r>
              <a:rPr lang="en-US" sz="2000" dirty="0"/>
              <a:t> </a:t>
            </a:r>
          </a:p>
          <a:p>
            <a:pPr>
              <a:defRPr/>
            </a:pPr>
            <a:r>
              <a:rPr lang="en-US" sz="2000" dirty="0"/>
              <a:t>La gran </a:t>
            </a:r>
            <a:r>
              <a:rPr lang="en-US" sz="2000" dirty="0" err="1"/>
              <a:t>Bretagna</a:t>
            </a:r>
            <a:r>
              <a:rPr lang="en-US" sz="2000" dirty="0"/>
              <a:t> </a:t>
            </a:r>
            <a:r>
              <a:rPr lang="en-US" sz="2000" dirty="0" err="1"/>
              <a:t>rinuncia</a:t>
            </a:r>
            <a:r>
              <a:rPr lang="en-US" sz="2000" dirty="0"/>
              <a:t> al </a:t>
            </a:r>
            <a:r>
              <a:rPr lang="en-US" sz="2000" dirty="0" err="1"/>
              <a:t>Mandato</a:t>
            </a:r>
            <a:r>
              <a:rPr lang="en-US" sz="2000" dirty="0"/>
              <a:t> di </a:t>
            </a:r>
            <a:r>
              <a:rPr lang="en-US" sz="2000" dirty="0" err="1"/>
              <a:t>amministrare</a:t>
            </a:r>
            <a:r>
              <a:rPr lang="en-US" sz="2000" dirty="0"/>
              <a:t> la </a:t>
            </a:r>
            <a:r>
              <a:rPr lang="en-US" sz="2000" dirty="0" err="1"/>
              <a:t>Palestina</a:t>
            </a:r>
            <a:r>
              <a:rPr lang="en-US" sz="2000" dirty="0"/>
              <a:t>.</a:t>
            </a:r>
          </a:p>
        </p:txBody>
      </p:sp>
      <p:sp>
        <p:nvSpPr>
          <p:cNvPr id="540680" name="Slide Number Placeholder 4">
            <a:extLst>
              <a:ext uri="{FF2B5EF4-FFF2-40B4-BE49-F238E27FC236}">
                <a16:creationId xmlns:a16="http://schemas.microsoft.com/office/drawing/2014/main" id="{959D69D0-5D75-4988-CB51-32608AF74326}"/>
              </a:ext>
            </a:extLst>
          </p:cNvPr>
          <p:cNvSpPr>
            <a:spLocks noGrp="1"/>
          </p:cNvSpPr>
          <p:nvPr>
            <p:ph type="sldNum" sz="quarter" idx="12"/>
          </p:nvPr>
        </p:nvSpPr>
        <p:spPr>
          <a:xfrm>
            <a:off x="7766050" y="3997325"/>
            <a:ext cx="693738" cy="52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16A342-1B53-454B-AF85-90CE13A48EBB}" type="slidenum">
              <a:rPr lang="it-IT" altLang="it-CH" sz="1400" b="1" smtClean="0">
                <a:solidFill>
                  <a:srgbClr val="FFFFFF"/>
                </a:solidFill>
              </a:rPr>
              <a:pPr>
                <a:spcBef>
                  <a:spcPct val="0"/>
                </a:spcBef>
                <a:buFontTx/>
                <a:buNone/>
              </a:pPr>
              <a:t>22</a:t>
            </a:fld>
            <a:endParaRPr lang="it-IT" altLang="it-CH" sz="1400" b="1">
              <a:solidFill>
                <a:srgbClr val="FFFFFF"/>
              </a:solidFill>
            </a:endParaRPr>
          </a:p>
        </p:txBody>
      </p:sp>
      <p:sp>
        <p:nvSpPr>
          <p:cNvPr id="130053" name="Text Box 3">
            <a:extLst>
              <a:ext uri="{FF2B5EF4-FFF2-40B4-BE49-F238E27FC236}">
                <a16:creationId xmlns:a16="http://schemas.microsoft.com/office/drawing/2014/main" id="{AF3A7FB4-6B8F-A920-0D9A-D324A55B9F23}"/>
              </a:ext>
            </a:extLst>
          </p:cNvPr>
          <p:cNvSpPr txBox="1">
            <a:spLocks noChangeArrowheads="1"/>
          </p:cNvSpPr>
          <p:nvPr/>
        </p:nvSpPr>
        <p:spPr bwMode="auto">
          <a:xfrm>
            <a:off x="1138804" y="4839237"/>
            <a:ext cx="3013495" cy="584775"/>
          </a:xfrm>
          <a:prstGeom prst="rect">
            <a:avLst/>
          </a:prstGeom>
          <a:solidFill>
            <a:srgbClr val="FFFF00"/>
          </a:solidFill>
          <a:ln w="12700">
            <a:solidFill>
              <a:schemeClr val="accent4">
                <a:lumMod val="10000"/>
              </a:schemeClr>
            </a:solid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1600" b="1" dirty="0">
                <a:solidFill>
                  <a:schemeClr val="accent4">
                    <a:lumMod val="10000"/>
                  </a:schemeClr>
                </a:solidFill>
                <a:cs typeface="Arial" charset="0"/>
              </a:rPr>
              <a:t>1947 - Circa il 6 % delle terre sono di </a:t>
            </a:r>
            <a:r>
              <a:rPr lang="fr-CH" altLang="it-CH" sz="1600" b="1" dirty="0" err="1">
                <a:solidFill>
                  <a:schemeClr val="accent4">
                    <a:lumMod val="10000"/>
                  </a:schemeClr>
                </a:solidFill>
                <a:cs typeface="Arial" charset="0"/>
              </a:rPr>
              <a:t>proprietà</a:t>
            </a:r>
            <a:r>
              <a:rPr lang="fr-CH" altLang="it-CH" sz="1600" b="1" dirty="0">
                <a:solidFill>
                  <a:schemeClr val="accent4">
                    <a:lumMod val="10000"/>
                  </a:schemeClr>
                </a:solidFill>
                <a:cs typeface="Arial" charset="0"/>
              </a:rPr>
              <a:t> </a:t>
            </a:r>
            <a:r>
              <a:rPr lang="fr-CH" altLang="it-CH" sz="1600" b="1" dirty="0" err="1">
                <a:solidFill>
                  <a:schemeClr val="accent4">
                    <a:lumMod val="10000"/>
                  </a:schemeClr>
                </a:solidFill>
                <a:cs typeface="Arial" charset="0"/>
              </a:rPr>
              <a:t>ebraica</a:t>
            </a:r>
            <a:r>
              <a:rPr lang="fr-CH" altLang="it-CH" sz="1600" b="1" dirty="0">
                <a:solidFill>
                  <a:schemeClr val="accent4">
                    <a:lumMod val="10000"/>
                  </a:schemeClr>
                </a:solidFill>
                <a:cs typeface="Arial" charset="0"/>
              </a:rPr>
              <a:t>. </a:t>
            </a:r>
            <a:endParaRPr lang="it-IT" altLang="it-CH" sz="1600" b="1" dirty="0">
              <a:solidFill>
                <a:schemeClr val="accent4">
                  <a:lumMod val="10000"/>
                </a:schemeClr>
              </a:solidFill>
              <a:cs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4">
            <a:extLst>
              <a:ext uri="{FF2B5EF4-FFF2-40B4-BE49-F238E27FC236}">
                <a16:creationId xmlns:a16="http://schemas.microsoft.com/office/drawing/2014/main" id="{92185153-C340-21DD-2DC0-3304F4D60ED8}"/>
              </a:ext>
            </a:extLst>
          </p:cNvPr>
          <p:cNvSpPr>
            <a:spLocks noGrp="1"/>
          </p:cNvSpPr>
          <p:nvPr>
            <p:ph type="sldNum" sz="quarter" idx="12"/>
          </p:nvPr>
        </p:nvSpPr>
        <p:spPr>
          <a:xfrm>
            <a:off x="6875463" y="4868863"/>
            <a:ext cx="549275"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9B1CBAF-9902-4421-A690-326A8DB3B1CD}" type="slidenum">
              <a:rPr lang="it-IT" altLang="it-CH" sz="1400" b="1" smtClean="0">
                <a:solidFill>
                  <a:srgbClr val="FFFFFF"/>
                </a:solidFill>
              </a:rPr>
              <a:pPr>
                <a:spcBef>
                  <a:spcPct val="0"/>
                </a:spcBef>
                <a:buFontTx/>
                <a:buNone/>
              </a:pPr>
              <a:t>23</a:t>
            </a:fld>
            <a:endParaRPr lang="it-IT" altLang="it-CH" sz="1400" b="1">
              <a:solidFill>
                <a:srgbClr val="FFFFFF"/>
              </a:solidFill>
            </a:endParaRPr>
          </a:p>
        </p:txBody>
      </p:sp>
      <p:sp>
        <p:nvSpPr>
          <p:cNvPr id="157699" name="Rectangle 5">
            <a:extLst>
              <a:ext uri="{FF2B5EF4-FFF2-40B4-BE49-F238E27FC236}">
                <a16:creationId xmlns:a16="http://schemas.microsoft.com/office/drawing/2014/main" id="{997AE8CD-E7D3-2147-386F-470FAE586A1F}"/>
              </a:ext>
            </a:extLst>
          </p:cNvPr>
          <p:cNvSpPr>
            <a:spLocks noGrp="1" noChangeArrowheads="1"/>
          </p:cNvSpPr>
          <p:nvPr>
            <p:ph type="title"/>
          </p:nvPr>
        </p:nvSpPr>
        <p:spPr>
          <a:xfrm>
            <a:off x="5870575" y="2022475"/>
            <a:ext cx="2806700" cy="1800225"/>
          </a:xfrm>
          <a:solidFill>
            <a:srgbClr val="FFFF00"/>
          </a:solidFill>
          <a:ln w="19050">
            <a:solidFill>
              <a:schemeClr val="accent4">
                <a:lumMod val="10000"/>
              </a:schemeClr>
            </a:solidFill>
          </a:ln>
        </p:spPr>
        <p:txBody>
          <a:bodyPr/>
          <a:lstStyle/>
          <a:p>
            <a:pPr eaLnBrk="1" hangingPunct="1">
              <a:defRPr/>
            </a:pPr>
            <a:r>
              <a:rPr lang="fr-CH" altLang="it-CH" sz="2700" b="1" dirty="0" err="1">
                <a:solidFill>
                  <a:schemeClr val="accent4">
                    <a:lumMod val="10000"/>
                  </a:schemeClr>
                </a:solidFill>
              </a:rPr>
              <a:t>Palestina</a:t>
            </a:r>
            <a:br>
              <a:rPr lang="fr-CH" altLang="it-CH" sz="2000" b="1" dirty="0">
                <a:solidFill>
                  <a:schemeClr val="accent4">
                    <a:lumMod val="10000"/>
                  </a:schemeClr>
                </a:solidFill>
              </a:rPr>
            </a:br>
            <a:br>
              <a:rPr lang="fr-CH" altLang="it-CH" sz="2000" b="1" dirty="0">
                <a:solidFill>
                  <a:schemeClr val="accent4">
                    <a:lumMod val="10000"/>
                  </a:schemeClr>
                </a:solidFill>
              </a:rPr>
            </a:br>
            <a:r>
              <a:rPr lang="fr-CH" altLang="it-CH" sz="2000" b="1" dirty="0">
                <a:solidFill>
                  <a:schemeClr val="accent4">
                    <a:lumMod val="10000"/>
                  </a:schemeClr>
                </a:solidFill>
              </a:rPr>
              <a:t> </a:t>
            </a:r>
            <a:r>
              <a:rPr lang="fr-CH" altLang="it-CH" sz="2000" b="1" dirty="0" err="1">
                <a:solidFill>
                  <a:schemeClr val="accent4">
                    <a:lumMod val="10000"/>
                  </a:schemeClr>
                </a:solidFill>
              </a:rPr>
              <a:t>demografia</a:t>
            </a:r>
            <a:r>
              <a:rPr lang="fr-CH" altLang="it-CH" sz="2000" b="1" dirty="0">
                <a:solidFill>
                  <a:schemeClr val="accent4">
                    <a:lumMod val="10000"/>
                  </a:schemeClr>
                </a:solidFill>
              </a:rPr>
              <a:t> </a:t>
            </a:r>
            <a:br>
              <a:rPr lang="fr-CH" altLang="it-CH" sz="2000" b="1" dirty="0">
                <a:solidFill>
                  <a:schemeClr val="accent4">
                    <a:lumMod val="10000"/>
                  </a:schemeClr>
                </a:solidFill>
              </a:rPr>
            </a:br>
            <a:r>
              <a:rPr lang="fr-CH" altLang="it-CH" sz="2000" b="1" dirty="0">
                <a:solidFill>
                  <a:schemeClr val="accent4">
                    <a:lumMod val="10000"/>
                  </a:schemeClr>
                </a:solidFill>
              </a:rPr>
              <a:t>dal 1918 al 1948</a:t>
            </a:r>
            <a:endParaRPr lang="fr-FR" altLang="it-CH" sz="2000" b="1" dirty="0">
              <a:solidFill>
                <a:schemeClr val="accent4">
                  <a:lumMod val="10000"/>
                </a:schemeClr>
              </a:solidFill>
            </a:endParaRPr>
          </a:p>
        </p:txBody>
      </p:sp>
      <p:pic>
        <p:nvPicPr>
          <p:cNvPr id="131076" name="Picture 3" descr="popolazioni dal 1918 al 1948">
            <a:extLst>
              <a:ext uri="{FF2B5EF4-FFF2-40B4-BE49-F238E27FC236}">
                <a16:creationId xmlns:a16="http://schemas.microsoft.com/office/drawing/2014/main" id="{9668B709-559B-9FB0-18EB-C7982434AFEA}"/>
              </a:ext>
            </a:extLst>
          </p:cNvPr>
          <p:cNvPicPr>
            <a:picLocks noGrp="1" noChangeAspect="1" noChangeArrowheads="1"/>
          </p:cNvPicPr>
          <p:nvPr>
            <p:ph idx="4294967295"/>
          </p:nvPr>
        </p:nvPicPr>
        <p:blipFill rotWithShape="1">
          <a:blip r:embed="rId3"/>
          <a:srcRect r="42501"/>
          <a:stretch/>
        </p:blipFill>
        <p:spPr>
          <a:xfrm>
            <a:off x="611188" y="438150"/>
            <a:ext cx="4968875" cy="5981700"/>
          </a:xfrm>
          <a:ln w="12700">
            <a:solidFill>
              <a:schemeClr val="tx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9FD25C0-7681-0C1B-1F6E-E733468D12C0}"/>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5">
            <a:extLst>
              <a:ext uri="{FF2B5EF4-FFF2-40B4-BE49-F238E27FC236}">
                <a16:creationId xmlns:a16="http://schemas.microsoft.com/office/drawing/2014/main" id="{F6DD345A-F208-9FB1-9591-FBDF5F28EB2A}"/>
              </a:ext>
            </a:extLst>
          </p:cNvPr>
          <p:cNvSpPr>
            <a:spLocks noGrp="1" noChangeArrowheads="1"/>
          </p:cNvSpPr>
          <p:nvPr>
            <p:ph type="title"/>
          </p:nvPr>
        </p:nvSpPr>
        <p:spPr>
          <a:xfrm>
            <a:off x="7691438" y="944563"/>
            <a:ext cx="730250" cy="561975"/>
          </a:xfrm>
        </p:spPr>
        <p:txBody>
          <a:bodyPr/>
          <a:lstStyle/>
          <a:p>
            <a:pPr eaLnBrk="1" hangingPunct="1"/>
            <a:r>
              <a:rPr lang="fr-FR" altLang="it-CH" sz="800">
                <a:solidFill>
                  <a:schemeClr val="bg1"/>
                </a:solidFill>
              </a:rPr>
              <a:t>Risoluzione 181</a:t>
            </a:r>
          </a:p>
        </p:txBody>
      </p:sp>
      <p:sp>
        <p:nvSpPr>
          <p:cNvPr id="548867" name="Slide Number Placeholder 4">
            <a:extLst>
              <a:ext uri="{FF2B5EF4-FFF2-40B4-BE49-F238E27FC236}">
                <a16:creationId xmlns:a16="http://schemas.microsoft.com/office/drawing/2014/main" id="{6377A12D-88E3-E4AF-FD3F-B08BE7F5F1BA}"/>
              </a:ext>
            </a:extLst>
          </p:cNvPr>
          <p:cNvSpPr>
            <a:spLocks noGrp="1"/>
          </p:cNvSpPr>
          <p:nvPr>
            <p:ph type="sldNum" sz="quarter" idx="12"/>
          </p:nvPr>
        </p:nvSpPr>
        <p:spPr>
          <a:xfrm>
            <a:off x="8369300" y="6132513"/>
            <a:ext cx="6588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902D62-E8D4-4906-963E-46B5776DDD18}" type="slidenum">
              <a:rPr lang="it-IT" altLang="it-CH" sz="1400" smtClean="0">
                <a:solidFill>
                  <a:srgbClr val="FFFFFF"/>
                </a:solidFill>
              </a:rPr>
              <a:pPr>
                <a:spcBef>
                  <a:spcPct val="0"/>
                </a:spcBef>
                <a:buFontTx/>
                <a:buNone/>
              </a:pPr>
              <a:t>24</a:t>
            </a:fld>
            <a:endParaRPr lang="it-IT" altLang="it-CH" sz="1400" dirty="0">
              <a:solidFill>
                <a:srgbClr val="FFFFFF"/>
              </a:solidFill>
            </a:endParaRPr>
          </a:p>
        </p:txBody>
      </p:sp>
      <p:pic>
        <p:nvPicPr>
          <p:cNvPr id="261123" name="Picture 2" descr="le fasi storiche di Israele mappe semplici e chiare">
            <a:extLst>
              <a:ext uri="{FF2B5EF4-FFF2-40B4-BE49-F238E27FC236}">
                <a16:creationId xmlns:a16="http://schemas.microsoft.com/office/drawing/2014/main" id="{D4BB7E11-6BAD-6303-50BC-D9C44705CEAF}"/>
              </a:ext>
            </a:extLst>
          </p:cNvPr>
          <p:cNvPicPr>
            <a:picLocks noChangeAspect="1" noChangeArrowheads="1"/>
          </p:cNvPicPr>
          <p:nvPr/>
        </p:nvPicPr>
        <p:blipFill rotWithShape="1">
          <a:blip r:embed="rId3"/>
          <a:srcRect/>
          <a:stretch/>
        </p:blipFill>
        <p:spPr bwMode="auto">
          <a:xfrm>
            <a:off x="448774" y="317362"/>
            <a:ext cx="3290887" cy="6140450"/>
          </a:xfrm>
          <a:prstGeom prst="rect">
            <a:avLst/>
          </a:prstGeom>
          <a:ln w="38100">
            <a:solidFill>
              <a:schemeClr val="tx1"/>
            </a:solidFill>
          </a:ln>
          <a:effectLst>
            <a:outerShdw blurRad="292100" dist="139700" dir="2700000" algn="tl" rotWithShape="0">
              <a:srgbClr val="333333">
                <a:alpha val="65000"/>
              </a:srgbClr>
            </a:outerShdw>
          </a:effectLst>
        </p:spPr>
      </p:pic>
      <p:sp>
        <p:nvSpPr>
          <p:cNvPr id="548869" name="Rettangolo 6">
            <a:extLst>
              <a:ext uri="{FF2B5EF4-FFF2-40B4-BE49-F238E27FC236}">
                <a16:creationId xmlns:a16="http://schemas.microsoft.com/office/drawing/2014/main" id="{4F71384B-827E-9992-BA51-EF79D404834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8" name="Text Box 3">
            <a:extLst>
              <a:ext uri="{FF2B5EF4-FFF2-40B4-BE49-F238E27FC236}">
                <a16:creationId xmlns:a16="http://schemas.microsoft.com/office/drawing/2014/main" id="{C87048BE-9D9F-9319-1735-553839A03146}"/>
              </a:ext>
            </a:extLst>
          </p:cNvPr>
          <p:cNvSpPr txBox="1">
            <a:spLocks noChangeArrowheads="1"/>
          </p:cNvSpPr>
          <p:nvPr/>
        </p:nvSpPr>
        <p:spPr bwMode="auto">
          <a:xfrm>
            <a:off x="4111987" y="3826027"/>
            <a:ext cx="4392613" cy="2678113"/>
          </a:xfrm>
          <a:prstGeom prst="rect">
            <a:avLst/>
          </a:prstGeom>
          <a:solidFill>
            <a:srgbClr val="FFFF00"/>
          </a:solidFill>
          <a:ln w="12700">
            <a:solidFill>
              <a:schemeClr val="accent4">
                <a:lumMod val="10000"/>
              </a:schemeClr>
            </a:solidFill>
          </a:ln>
        </p:spPr>
        <p:txBody>
          <a:bodyPr tIns="137160" bIns="137160">
            <a:spAutoFit/>
          </a:bodyPr>
          <a:lstStyle>
            <a:defPPr>
              <a:defRPr lang="it-CH"/>
            </a:defPPr>
            <a:lvl1pPr algn="ctr" eaLnBrk="1" hangingPunct="1">
              <a:spcBef>
                <a:spcPct val="50000"/>
              </a:spcBef>
              <a:defRPr sz="2400" b="1">
                <a:solidFill>
                  <a:schemeClr val="accent4">
                    <a:lumMod val="10000"/>
                  </a:schemeClr>
                </a:solidFill>
                <a:cs typeface="Arial" charset="0"/>
              </a:defRPr>
            </a:lvl1pPr>
          </a:lstStyle>
          <a:p>
            <a:pPr>
              <a:defRPr/>
            </a:pPr>
            <a:r>
              <a:rPr lang="it-CH" altLang="it-CH" dirty="0"/>
              <a:t>29 novembre 1947</a:t>
            </a:r>
          </a:p>
          <a:p>
            <a:pPr>
              <a:defRPr/>
            </a:pPr>
            <a:r>
              <a:rPr lang="it-CH" altLang="it-CH" sz="1800" dirty="0"/>
              <a:t>L’Assemblea generale dell’ONU adotta la</a:t>
            </a:r>
            <a:r>
              <a:rPr lang="it-CH" altLang="it-CH" dirty="0"/>
              <a:t> </a:t>
            </a:r>
            <a:r>
              <a:rPr lang="it-CH" altLang="it-CH" u="sng" dirty="0"/>
              <a:t>Risoluzione 181                               </a:t>
            </a:r>
            <a:r>
              <a:rPr lang="it-CH" altLang="it-CH" sz="1800" dirty="0"/>
              <a:t>che prevede la spartizione della Palestina in due Stati:</a:t>
            </a:r>
          </a:p>
          <a:p>
            <a:pPr>
              <a:defRPr/>
            </a:pPr>
            <a:r>
              <a:rPr lang="it-CH" altLang="it-CH" sz="1800" dirty="0"/>
              <a:t>1 Stato ebraico     e                                               1 Stato arabo</a:t>
            </a:r>
          </a:p>
        </p:txBody>
      </p:sp>
      <p:pic>
        <p:nvPicPr>
          <p:cNvPr id="3" name="Immagine 2">
            <a:extLst>
              <a:ext uri="{FF2B5EF4-FFF2-40B4-BE49-F238E27FC236}">
                <a16:creationId xmlns:a16="http://schemas.microsoft.com/office/drawing/2014/main" id="{3D963C37-2B01-F373-7C7C-4384B0BC7B69}"/>
              </a:ext>
            </a:extLst>
          </p:cNvPr>
          <p:cNvPicPr>
            <a:picLocks noChangeAspect="1"/>
          </p:cNvPicPr>
          <p:nvPr/>
        </p:nvPicPr>
        <p:blipFill>
          <a:blip r:embed="rId4"/>
          <a:stretch>
            <a:fillRect/>
          </a:stretch>
        </p:blipFill>
        <p:spPr>
          <a:xfrm>
            <a:off x="6950869" y="1711942"/>
            <a:ext cx="1481137" cy="1909763"/>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5">
            <a:extLst>
              <a:ext uri="{FF2B5EF4-FFF2-40B4-BE49-F238E27FC236}">
                <a16:creationId xmlns:a16="http://schemas.microsoft.com/office/drawing/2014/main" id="{51E7A4EE-E6E1-C442-6B24-D81F957D9296}"/>
              </a:ext>
            </a:extLst>
          </p:cNvPr>
          <p:cNvSpPr txBox="1">
            <a:spLocks noChangeArrowheads="1"/>
          </p:cNvSpPr>
          <p:nvPr/>
        </p:nvSpPr>
        <p:spPr bwMode="auto">
          <a:xfrm>
            <a:off x="4188435" y="301331"/>
            <a:ext cx="4223762" cy="1077218"/>
          </a:xfrm>
          <a:prstGeom prst="rect">
            <a:avLst/>
          </a:prstGeom>
          <a:noFill/>
          <a:ln w="12700">
            <a:noFill/>
          </a:ln>
        </p:spPr>
        <p:txBody>
          <a:bodyPr wrap="square" tIns="91440" b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2200" b="1" kern="0" dirty="0"/>
              <a:t>17 </a:t>
            </a:r>
            <a:r>
              <a:rPr lang="en-US" altLang="en-US" sz="2200" b="1" kern="0" dirty="0" err="1"/>
              <a:t>novembre</a:t>
            </a:r>
            <a:r>
              <a:rPr lang="en-US" altLang="en-US" sz="2200" b="1" kern="0" dirty="0"/>
              <a:t> 1947</a:t>
            </a:r>
          </a:p>
          <a:p>
            <a:pPr algn="ctr" eaLnBrk="1" fontAlgn="auto" hangingPunct="1">
              <a:spcBef>
                <a:spcPct val="0"/>
              </a:spcBef>
              <a:spcAft>
                <a:spcPts val="0"/>
              </a:spcAft>
              <a:buFontTx/>
              <a:buNone/>
              <a:defRPr/>
            </a:pPr>
            <a:r>
              <a:rPr lang="en-US" altLang="en-US" sz="1800" b="1" kern="0" dirty="0" err="1"/>
              <a:t>Segretamente</a:t>
            </a:r>
            <a:r>
              <a:rPr lang="en-US" altLang="en-US" sz="1800" b="1" kern="0" dirty="0"/>
              <a:t> il re di </a:t>
            </a:r>
            <a:r>
              <a:rPr lang="en-US" altLang="en-US" sz="1800" b="1" kern="0" dirty="0" err="1"/>
              <a:t>Giordania</a:t>
            </a:r>
            <a:r>
              <a:rPr lang="en-US" altLang="en-US" sz="1800" b="1" kern="0" dirty="0"/>
              <a:t> e </a:t>
            </a:r>
            <a:r>
              <a:rPr lang="en-US" altLang="en-US" sz="1800" b="1" kern="0" dirty="0" err="1"/>
              <a:t>i</a:t>
            </a:r>
            <a:r>
              <a:rPr lang="en-US" altLang="en-US" sz="1800" b="1" kern="0" dirty="0"/>
              <a:t> </a:t>
            </a:r>
            <a:r>
              <a:rPr lang="en-US" altLang="en-US" sz="1800" b="1" kern="0" dirty="0" err="1"/>
              <a:t>Sionisti</a:t>
            </a:r>
            <a:r>
              <a:rPr lang="en-US" altLang="en-US" sz="1800" b="1" kern="0" dirty="0"/>
              <a:t> </a:t>
            </a:r>
            <a:r>
              <a:rPr lang="en-US" altLang="en-US" sz="1800" b="1" kern="0" dirty="0" err="1"/>
              <a:t>si</a:t>
            </a:r>
            <a:r>
              <a:rPr lang="en-US" altLang="en-US" sz="1800" b="1" kern="0" dirty="0"/>
              <a:t> </a:t>
            </a:r>
            <a:r>
              <a:rPr lang="en-US" altLang="en-US" sz="1800" b="1" kern="0" dirty="0" err="1"/>
              <a:t>spartiscono</a:t>
            </a:r>
            <a:r>
              <a:rPr lang="en-US" altLang="en-US" sz="1800" b="1" kern="0" dirty="0"/>
              <a:t> la </a:t>
            </a:r>
            <a:r>
              <a:rPr lang="en-US" altLang="en-US" sz="1800" b="1" kern="0" dirty="0" err="1"/>
              <a:t>Palestina</a:t>
            </a:r>
            <a:endParaRPr lang="en-US" altLang="en-US" sz="1800" b="1" kern="0" dirty="0"/>
          </a:p>
        </p:txBody>
      </p:sp>
      <p:pic>
        <p:nvPicPr>
          <p:cNvPr id="1439746" name="Picture 2" descr="Golda Meir (1898-1978). Signer of the Declaration of Independence of  Israel, 1948. Israeli Ambassador to the U.S.S… | Jewish culture, Jewish  history, Israel history">
            <a:extLst>
              <a:ext uri="{FF2B5EF4-FFF2-40B4-BE49-F238E27FC236}">
                <a16:creationId xmlns:a16="http://schemas.microsoft.com/office/drawing/2014/main" id="{4CD90EFD-9FF4-710B-60B2-2FEB3C946249}"/>
              </a:ext>
            </a:extLst>
          </p:cNvPr>
          <p:cNvPicPr>
            <a:picLocks noChangeAspect="1" noChangeArrowheads="1"/>
          </p:cNvPicPr>
          <p:nvPr/>
        </p:nvPicPr>
        <p:blipFill>
          <a:blip r:embed="rId5"/>
          <a:srcRect/>
          <a:stretch>
            <a:fillRect/>
          </a:stretch>
        </p:blipFill>
        <p:spPr bwMode="auto">
          <a:xfrm>
            <a:off x="4196413" y="1678605"/>
            <a:ext cx="1304925" cy="1943100"/>
          </a:xfrm>
          <a:prstGeom prst="rect">
            <a:avLst/>
          </a:prstGeom>
          <a:ln w="28575">
            <a:solidFill>
              <a:schemeClr val="tx1"/>
            </a:solidFill>
          </a:ln>
          <a:effectLst>
            <a:outerShdw blurRad="292100" dist="139700" dir="2700000" algn="tl" rotWithShape="0">
              <a:srgbClr val="333333">
                <a:alpha val="65000"/>
              </a:srgbClr>
            </a:outerShdw>
          </a:effectLst>
        </p:spPr>
      </p:pic>
      <p:sp>
        <p:nvSpPr>
          <p:cNvPr id="5" name="CasellaDiTesto 9">
            <a:extLst>
              <a:ext uri="{FF2B5EF4-FFF2-40B4-BE49-F238E27FC236}">
                <a16:creationId xmlns:a16="http://schemas.microsoft.com/office/drawing/2014/main" id="{A013F8CB-2139-BDD2-F67B-D33325D1FB18}"/>
              </a:ext>
            </a:extLst>
          </p:cNvPr>
          <p:cNvSpPr txBox="1">
            <a:spLocks noChangeArrowheads="1"/>
          </p:cNvSpPr>
          <p:nvPr/>
        </p:nvSpPr>
        <p:spPr bwMode="auto">
          <a:xfrm>
            <a:off x="6027084" y="3056449"/>
            <a:ext cx="919931" cy="55399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r>
              <a:rPr lang="it-CH" altLang="en-US" sz="1000" kern="0" dirty="0"/>
              <a:t>Re  Abdullah I. di Giordania</a:t>
            </a:r>
            <a:endParaRPr lang="en-US" altLang="en-US" sz="1000" kern="0" dirty="0"/>
          </a:p>
        </p:txBody>
      </p:sp>
      <p:sp>
        <p:nvSpPr>
          <p:cNvPr id="6" name="CasellaDiTesto 9">
            <a:extLst>
              <a:ext uri="{FF2B5EF4-FFF2-40B4-BE49-F238E27FC236}">
                <a16:creationId xmlns:a16="http://schemas.microsoft.com/office/drawing/2014/main" id="{9603A8C2-C0DF-75F2-CF2E-6702847DC853}"/>
              </a:ext>
            </a:extLst>
          </p:cNvPr>
          <p:cNvSpPr txBox="1">
            <a:spLocks noChangeArrowheads="1"/>
          </p:cNvSpPr>
          <p:nvPr/>
        </p:nvSpPr>
        <p:spPr bwMode="auto">
          <a:xfrm>
            <a:off x="5542958" y="1755703"/>
            <a:ext cx="830263" cy="2460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it-CH" altLang="en-US" sz="1000" kern="0" dirty="0"/>
              <a:t>Golda Meir</a:t>
            </a:r>
            <a:endParaRPr lang="en-US" altLang="en-US" sz="1000" kern="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3">
            <a:extLst>
              <a:ext uri="{FF2B5EF4-FFF2-40B4-BE49-F238E27FC236}">
                <a16:creationId xmlns:a16="http://schemas.microsoft.com/office/drawing/2014/main" id="{7C81B003-BC04-384B-8E68-CBFF6CEBD446}"/>
              </a:ext>
            </a:extLst>
          </p:cNvPr>
          <p:cNvPicPr>
            <a:picLocks noChangeAspect="1"/>
          </p:cNvPicPr>
          <p:nvPr/>
        </p:nvPicPr>
        <p:blipFill>
          <a:blip r:embed="rId3"/>
          <a:srcRect/>
          <a:stretch>
            <a:fillRect/>
          </a:stretch>
        </p:blipFill>
        <p:spPr bwMode="auto">
          <a:xfrm>
            <a:off x="6023972" y="2243084"/>
            <a:ext cx="2734877" cy="1953266"/>
          </a:xfrm>
          <a:prstGeom prst="rect">
            <a:avLst/>
          </a:prstGeom>
          <a:ln w="28575">
            <a:solidFill>
              <a:schemeClr val="tx1"/>
            </a:solidFill>
          </a:ln>
          <a:effectLst>
            <a:outerShdw blurRad="292100" dist="139700" dir="2700000" algn="tl" rotWithShape="0">
              <a:srgbClr val="333333">
                <a:alpha val="65000"/>
              </a:srgbClr>
            </a:outerShdw>
          </a:effectLst>
        </p:spPr>
      </p:pic>
      <p:sp>
        <p:nvSpPr>
          <p:cNvPr id="654341" name="Text Box 8">
            <a:extLst>
              <a:ext uri="{FF2B5EF4-FFF2-40B4-BE49-F238E27FC236}">
                <a16:creationId xmlns:a16="http://schemas.microsoft.com/office/drawing/2014/main" id="{FFC6A8B2-9D6F-12D3-BF41-C48A141F7838}"/>
              </a:ext>
            </a:extLst>
          </p:cNvPr>
          <p:cNvSpPr txBox="1">
            <a:spLocks noChangeArrowheads="1"/>
          </p:cNvSpPr>
          <p:nvPr/>
        </p:nvSpPr>
        <p:spPr bwMode="auto">
          <a:xfrm>
            <a:off x="3995936" y="548680"/>
            <a:ext cx="4762913" cy="1554272"/>
          </a:xfrm>
          <a:prstGeom prst="rect">
            <a:avLst/>
          </a:prstGeom>
          <a:solidFill>
            <a:srgbClr val="FFFF00"/>
          </a:solidFill>
          <a:ln w="12700">
            <a:solidFill>
              <a:schemeClr val="accent4">
                <a:lumMod val="10000"/>
              </a:schemeClr>
            </a:solidFill>
          </a:ln>
        </p:spPr>
        <p:txBody>
          <a:bodyPr wrap="square" bIns="91440">
            <a:spAutoFit/>
          </a:bodyPr>
          <a:lstStyle>
            <a:defPPr>
              <a:defRPr lang="it-CH"/>
            </a:defPPr>
            <a:lvl1pPr algn="ctr">
              <a:defRPr b="1">
                <a:solidFill>
                  <a:schemeClr val="accent4">
                    <a:lumMod val="10000"/>
                  </a:schemeClr>
                </a:solidFill>
              </a:defRPr>
            </a:lvl1pPr>
          </a:lstStyle>
          <a:p>
            <a:pPr>
              <a:defRPr/>
            </a:pPr>
            <a:r>
              <a:rPr lang="fr-CH" altLang="it-CH" sz="2000" dirty="0"/>
              <a:t>1948 - 1949                                                          </a:t>
            </a:r>
            <a:r>
              <a:rPr lang="fr-CH" altLang="it-CH" dirty="0"/>
              <a:t>I </a:t>
            </a:r>
            <a:r>
              <a:rPr lang="fr-CH" altLang="it-CH" dirty="0" err="1"/>
              <a:t>sionisti</a:t>
            </a:r>
            <a:r>
              <a:rPr lang="fr-CH" altLang="it-CH" dirty="0"/>
              <a:t> </a:t>
            </a:r>
            <a:r>
              <a:rPr lang="fr-CH" altLang="it-CH" dirty="0" err="1"/>
              <a:t>iniziano</a:t>
            </a:r>
            <a:r>
              <a:rPr lang="fr-CH" altLang="it-CH" dirty="0"/>
              <a:t> </a:t>
            </a:r>
            <a:r>
              <a:rPr lang="fr-CH" altLang="it-CH" dirty="0" err="1"/>
              <a:t>immediatamente</a:t>
            </a:r>
            <a:r>
              <a:rPr lang="fr-CH" altLang="it-CH" dirty="0"/>
              <a:t> la </a:t>
            </a:r>
            <a:r>
              <a:rPr lang="fr-CH" altLang="it-CH" dirty="0" err="1"/>
              <a:t>pulizia</a:t>
            </a:r>
            <a:r>
              <a:rPr lang="fr-CH" altLang="it-CH" dirty="0"/>
              <a:t> </a:t>
            </a:r>
            <a:r>
              <a:rPr lang="fr-CH" altLang="it-CH" dirty="0" err="1"/>
              <a:t>etnica</a:t>
            </a:r>
            <a:r>
              <a:rPr lang="fr-CH" altLang="it-CH" dirty="0"/>
              <a:t> e </a:t>
            </a:r>
            <a:r>
              <a:rPr lang="fr-CH" altLang="it-CH" u="sng" dirty="0" err="1"/>
              <a:t>uccidono</a:t>
            </a:r>
            <a:r>
              <a:rPr lang="fr-CH" altLang="it-CH" u="sng" dirty="0"/>
              <a:t> o </a:t>
            </a:r>
            <a:r>
              <a:rPr lang="fr-CH" altLang="it-CH" u="sng" dirty="0" err="1"/>
              <a:t>scacciano</a:t>
            </a:r>
            <a:r>
              <a:rPr lang="fr-CH" altLang="it-CH" u="sng" dirty="0"/>
              <a:t> </a:t>
            </a:r>
            <a:r>
              <a:rPr lang="fr-CH" altLang="it-CH" dirty="0"/>
              <a:t>circa 850’000 Palestinesi e </a:t>
            </a:r>
            <a:r>
              <a:rPr lang="fr-CH" altLang="it-CH" dirty="0" err="1"/>
              <a:t>distruggono</a:t>
            </a:r>
            <a:r>
              <a:rPr lang="fr-CH" altLang="it-CH" dirty="0"/>
              <a:t> circa 500 </a:t>
            </a:r>
            <a:r>
              <a:rPr lang="fr-CH" altLang="it-CH" dirty="0" err="1"/>
              <a:t>città</a:t>
            </a:r>
            <a:r>
              <a:rPr lang="fr-CH" altLang="it-CH" dirty="0"/>
              <a:t> e </a:t>
            </a:r>
            <a:r>
              <a:rPr lang="fr-CH" altLang="it-CH" dirty="0" err="1"/>
              <a:t>villaggi</a:t>
            </a:r>
            <a:r>
              <a:rPr lang="fr-CH" altLang="it-CH" dirty="0"/>
              <a:t> palestinesi</a:t>
            </a:r>
            <a:endParaRPr lang="it-IT" altLang="it-CH" dirty="0"/>
          </a:p>
        </p:txBody>
      </p:sp>
      <p:sp>
        <p:nvSpPr>
          <p:cNvPr id="160778" name="CasellaDiTesto 4">
            <a:extLst>
              <a:ext uri="{FF2B5EF4-FFF2-40B4-BE49-F238E27FC236}">
                <a16:creationId xmlns:a16="http://schemas.microsoft.com/office/drawing/2014/main" id="{924D770F-1BC8-6504-D0B3-2A604BDD68D5}"/>
              </a:ext>
            </a:extLst>
          </p:cNvPr>
          <p:cNvSpPr txBox="1">
            <a:spLocks noChangeArrowheads="1"/>
          </p:cNvSpPr>
          <p:nvPr/>
        </p:nvSpPr>
        <p:spPr bwMode="auto">
          <a:xfrm>
            <a:off x="6023972" y="2324586"/>
            <a:ext cx="12239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dirty="0" err="1">
                <a:solidFill>
                  <a:srgbClr val="000000"/>
                </a:solidFill>
              </a:rPr>
              <a:t>Kafr</a:t>
            </a:r>
            <a:r>
              <a:rPr lang="en-US" altLang="en-US" sz="1400" b="1" dirty="0">
                <a:solidFill>
                  <a:srgbClr val="000000"/>
                </a:solidFill>
              </a:rPr>
              <a:t> </a:t>
            </a:r>
            <a:r>
              <a:rPr lang="en-US" altLang="en-US" sz="1400" b="1" dirty="0" err="1">
                <a:solidFill>
                  <a:srgbClr val="000000"/>
                </a:solidFill>
              </a:rPr>
              <a:t>Bir'im</a:t>
            </a:r>
            <a:endParaRPr lang="en-US" altLang="en-US" sz="1400" b="1" dirty="0">
              <a:solidFill>
                <a:srgbClr val="000000"/>
              </a:solidFill>
            </a:endParaRPr>
          </a:p>
        </p:txBody>
      </p:sp>
      <p:sp>
        <p:nvSpPr>
          <p:cNvPr id="160781" name="Rettangolo 19">
            <a:extLst>
              <a:ext uri="{FF2B5EF4-FFF2-40B4-BE49-F238E27FC236}">
                <a16:creationId xmlns:a16="http://schemas.microsoft.com/office/drawing/2014/main" id="{707CB434-AB7F-A9DD-F27A-2BBF7C7EF81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Picture 16" descr="C:\Users\Enrico\Enrico\Documenti\AA Enrico nuovo\Palestina\A Foto\Distruzioni\Villaggio Suba distrutto in luglio 1948 jpeg.jpg">
            <a:extLst>
              <a:ext uri="{FF2B5EF4-FFF2-40B4-BE49-F238E27FC236}">
                <a16:creationId xmlns:a16="http://schemas.microsoft.com/office/drawing/2014/main" id="{66E87789-3E5D-C313-606F-25ECB425072E}"/>
              </a:ext>
            </a:extLst>
          </p:cNvPr>
          <p:cNvPicPr>
            <a:picLocks noChangeAspect="1" noChangeArrowheads="1"/>
          </p:cNvPicPr>
          <p:nvPr/>
        </p:nvPicPr>
        <p:blipFill>
          <a:blip r:embed="rId4"/>
          <a:srcRect b="9198"/>
          <a:stretch>
            <a:fillRect/>
          </a:stretch>
        </p:blipFill>
        <p:spPr bwMode="auto">
          <a:xfrm>
            <a:off x="4055953" y="4323026"/>
            <a:ext cx="4735405" cy="1764092"/>
          </a:xfrm>
          <a:prstGeom prst="rect">
            <a:avLst/>
          </a:prstGeom>
          <a:ln w="28575">
            <a:solidFill>
              <a:schemeClr val="tx1"/>
            </a:solidFill>
          </a:ln>
          <a:effectLst>
            <a:outerShdw blurRad="292100" dist="139700" dir="2700000" algn="tl" rotWithShape="0">
              <a:srgbClr val="333333">
                <a:alpha val="65000"/>
              </a:srgbClr>
            </a:outerShdw>
          </a:effectLst>
        </p:spPr>
      </p:pic>
      <p:sp>
        <p:nvSpPr>
          <p:cNvPr id="160783" name="Text Box 11">
            <a:extLst>
              <a:ext uri="{FF2B5EF4-FFF2-40B4-BE49-F238E27FC236}">
                <a16:creationId xmlns:a16="http://schemas.microsoft.com/office/drawing/2014/main" id="{F785BB4E-676C-39CD-DBD0-2998206C1332}"/>
              </a:ext>
            </a:extLst>
          </p:cNvPr>
          <p:cNvSpPr txBox="1">
            <a:spLocks noChangeArrowheads="1"/>
          </p:cNvSpPr>
          <p:nvPr/>
        </p:nvSpPr>
        <p:spPr bwMode="auto">
          <a:xfrm>
            <a:off x="6137058" y="4323026"/>
            <a:ext cx="2654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b="1" dirty="0" err="1">
                <a:solidFill>
                  <a:srgbClr val="000000"/>
                </a:solidFill>
              </a:rPr>
              <a:t>Suba</a:t>
            </a:r>
            <a:r>
              <a:rPr lang="fr-CH" altLang="it-CH" sz="1400" b="1" dirty="0">
                <a:solidFill>
                  <a:srgbClr val="000000"/>
                </a:solidFill>
              </a:rPr>
              <a:t>, </a:t>
            </a:r>
            <a:r>
              <a:rPr lang="fr-CH" altLang="it-CH" sz="1400" b="1" dirty="0" err="1">
                <a:solidFill>
                  <a:srgbClr val="000000"/>
                </a:solidFill>
              </a:rPr>
              <a:t>distrutto</a:t>
            </a:r>
            <a:r>
              <a:rPr lang="fr-CH" altLang="it-CH" sz="1400" b="1" dirty="0">
                <a:solidFill>
                  <a:srgbClr val="000000"/>
                </a:solidFill>
              </a:rPr>
              <a:t> in </a:t>
            </a:r>
            <a:r>
              <a:rPr lang="fr-CH" altLang="it-CH" sz="1400" b="1" dirty="0" err="1">
                <a:solidFill>
                  <a:srgbClr val="000000"/>
                </a:solidFill>
              </a:rPr>
              <a:t>luglio</a:t>
            </a:r>
            <a:r>
              <a:rPr lang="fr-CH" altLang="it-CH" sz="1400" b="1" dirty="0">
                <a:solidFill>
                  <a:srgbClr val="000000"/>
                </a:solidFill>
              </a:rPr>
              <a:t> 1948</a:t>
            </a:r>
            <a:endParaRPr lang="it-IT" altLang="it-CH" sz="1400" b="1" dirty="0">
              <a:solidFill>
                <a:srgbClr val="000000"/>
              </a:solidFill>
            </a:endParaRPr>
          </a:p>
        </p:txBody>
      </p:sp>
      <p:sp>
        <p:nvSpPr>
          <p:cNvPr id="3" name="Rettangolo 2">
            <a:extLst>
              <a:ext uri="{FF2B5EF4-FFF2-40B4-BE49-F238E27FC236}">
                <a16:creationId xmlns:a16="http://schemas.microsoft.com/office/drawing/2014/main" id="{77173F28-AB3A-8B4F-981E-ADE43EA40C02}"/>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7">
            <a:extLst>
              <a:ext uri="{FF2B5EF4-FFF2-40B4-BE49-F238E27FC236}">
                <a16:creationId xmlns:a16="http://schemas.microsoft.com/office/drawing/2014/main" id="{5DE9431B-1617-7B55-F7A0-3176F8127DC4}"/>
              </a:ext>
            </a:extLst>
          </p:cNvPr>
          <p:cNvPicPr>
            <a:picLocks noChangeAspect="1" noChangeArrowheads="1"/>
          </p:cNvPicPr>
          <p:nvPr/>
        </p:nvPicPr>
        <p:blipFill>
          <a:blip r:embed="rId5">
            <a:lum bright="-8000" contrast="10000"/>
          </a:blip>
          <a:srcRect/>
          <a:stretch>
            <a:fillRect/>
          </a:stretch>
        </p:blipFill>
        <p:spPr>
          <a:xfrm>
            <a:off x="517446" y="581771"/>
            <a:ext cx="3252925" cy="5509729"/>
          </a:xfrm>
          <a:prstGeom prst="rect">
            <a:avLst/>
          </a:prstGeom>
          <a:ln w="28575">
            <a:solidFill>
              <a:schemeClr val="tx1"/>
            </a:solidFill>
          </a:ln>
          <a:effectLst>
            <a:outerShdw blurRad="292100" dist="139700" dir="2700000" algn="tl" rotWithShape="0">
              <a:srgbClr val="333333">
                <a:alpha val="65000"/>
              </a:srgbClr>
            </a:outerShdw>
          </a:effectLst>
        </p:spPr>
      </p:pic>
      <p:sp>
        <p:nvSpPr>
          <p:cNvPr id="11" name="Ovale 10">
            <a:extLst>
              <a:ext uri="{FF2B5EF4-FFF2-40B4-BE49-F238E27FC236}">
                <a16:creationId xmlns:a16="http://schemas.microsoft.com/office/drawing/2014/main" id="{85110EBE-D7CE-480C-891D-0D7922F147D4}"/>
              </a:ext>
            </a:extLst>
          </p:cNvPr>
          <p:cNvSpPr/>
          <p:nvPr/>
        </p:nvSpPr>
        <p:spPr bwMode="auto">
          <a:xfrm rot="2616733">
            <a:off x="790878" y="3818970"/>
            <a:ext cx="538118" cy="1008112"/>
          </a:xfrm>
          <a:prstGeom prst="ellipse">
            <a:avLst/>
          </a:prstGeom>
          <a:noFill/>
          <a:ln w="28575" cap="flat" cmpd="sng" algn="ctr">
            <a:solidFill>
              <a:schemeClr val="accent4">
                <a:lumMod val="1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FF00"/>
              </a:solidFill>
              <a:effectLst/>
              <a:latin typeface="Arial" charset="0"/>
            </a:endParaRPr>
          </a:p>
        </p:txBody>
      </p:sp>
      <p:sp>
        <p:nvSpPr>
          <p:cNvPr id="4" name="CasellaDiTesto 3">
            <a:extLst>
              <a:ext uri="{FF2B5EF4-FFF2-40B4-BE49-F238E27FC236}">
                <a16:creationId xmlns:a16="http://schemas.microsoft.com/office/drawing/2014/main" id="{16B79251-CFEF-1044-150B-F51141C947CD}"/>
              </a:ext>
            </a:extLst>
          </p:cNvPr>
          <p:cNvSpPr txBox="1"/>
          <p:nvPr/>
        </p:nvSpPr>
        <p:spPr>
          <a:xfrm>
            <a:off x="3950015" y="2447419"/>
            <a:ext cx="2007399" cy="1477328"/>
          </a:xfrm>
          <a:prstGeom prst="rect">
            <a:avLst/>
          </a:prstGeom>
          <a:noFill/>
        </p:spPr>
        <p:txBody>
          <a:bodyPr wrap="square" rtlCol="0">
            <a:spAutoFit/>
          </a:bodyPr>
          <a:lstStyle/>
          <a:p>
            <a:pPr algn="ctr"/>
            <a:r>
              <a:rPr lang="en-US" b="1" dirty="0"/>
              <a:t>I </a:t>
            </a:r>
            <a:r>
              <a:rPr lang="en-US" b="1" dirty="0" err="1"/>
              <a:t>sionisti</a:t>
            </a:r>
            <a:r>
              <a:rPr lang="en-US" b="1" dirty="0"/>
              <a:t> non </a:t>
            </a:r>
            <a:r>
              <a:rPr lang="en-US" b="1" dirty="0" err="1"/>
              <a:t>rispettano</a:t>
            </a:r>
            <a:r>
              <a:rPr lang="en-US" b="1" dirty="0"/>
              <a:t> la 181 e </a:t>
            </a:r>
            <a:r>
              <a:rPr lang="en-US" b="1" dirty="0" err="1"/>
              <a:t>i</a:t>
            </a:r>
            <a:r>
              <a:rPr lang="en-US" b="1" dirty="0"/>
              <a:t> Palestinesi </a:t>
            </a:r>
            <a:r>
              <a:rPr lang="en-US" b="1" dirty="0" err="1"/>
              <a:t>sono</a:t>
            </a:r>
            <a:r>
              <a:rPr lang="en-US" b="1" dirty="0"/>
              <a:t>                   </a:t>
            </a:r>
            <a:r>
              <a:rPr lang="en-US" b="1" dirty="0" err="1"/>
              <a:t>fuori</a:t>
            </a:r>
            <a:r>
              <a:rPr lang="en-US" b="1" dirty="0"/>
              <a:t> </a:t>
            </a:r>
            <a:r>
              <a:rPr lang="en-US" b="1" dirty="0" err="1"/>
              <a:t>gioco</a:t>
            </a:r>
            <a:r>
              <a:rPr lang="en-US" b="1" dirty="0"/>
              <a:t>.</a:t>
            </a:r>
          </a:p>
        </p:txBody>
      </p:sp>
      <p:sp>
        <p:nvSpPr>
          <p:cNvPr id="5" name="Slide Number Placeholder 4">
            <a:extLst>
              <a:ext uri="{FF2B5EF4-FFF2-40B4-BE49-F238E27FC236}">
                <a16:creationId xmlns:a16="http://schemas.microsoft.com/office/drawing/2014/main" id="{4518B586-DA08-0F96-39D0-4CD804600A91}"/>
              </a:ext>
            </a:extLst>
          </p:cNvPr>
          <p:cNvSpPr>
            <a:spLocks noGrp="1"/>
          </p:cNvSpPr>
          <p:nvPr>
            <p:ph type="sldNum" sz="quarter" idx="12"/>
          </p:nvPr>
        </p:nvSpPr>
        <p:spPr>
          <a:xfrm>
            <a:off x="8157418" y="6233857"/>
            <a:ext cx="658813" cy="3806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902D62-E8D4-4906-963E-46B5776DDD18}" type="slidenum">
              <a:rPr lang="it-IT" altLang="it-CH" sz="1400" smtClean="0">
                <a:solidFill>
                  <a:srgbClr val="FFFFFF"/>
                </a:solidFill>
              </a:rPr>
              <a:pPr>
                <a:spcBef>
                  <a:spcPct val="0"/>
                </a:spcBef>
                <a:buFontTx/>
                <a:buNone/>
              </a:pPr>
              <a:t>25</a:t>
            </a:fld>
            <a:endParaRPr lang="it-IT" altLang="it-CH" sz="1400" dirty="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6">
            <a:extLst>
              <a:ext uri="{FF2B5EF4-FFF2-40B4-BE49-F238E27FC236}">
                <a16:creationId xmlns:a16="http://schemas.microsoft.com/office/drawing/2014/main" id="{D6AB0277-3DF8-42AE-6A42-223914218A27}"/>
              </a:ext>
            </a:extLst>
          </p:cNvPr>
          <p:cNvSpPr>
            <a:spLocks noGrp="1"/>
          </p:cNvSpPr>
          <p:nvPr>
            <p:ph type="sldNum" sz="quarter" idx="12"/>
          </p:nvPr>
        </p:nvSpPr>
        <p:spPr>
          <a:xfrm>
            <a:off x="7826359" y="6250582"/>
            <a:ext cx="5746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67DE2D1B-8DE9-4BBB-8E42-5E962EFEF7B7}" type="slidenum">
              <a:rPr lang="it-IT" altLang="it-CH" sz="1400" b="1" smtClean="0">
                <a:solidFill>
                  <a:srgbClr val="FFFFFF"/>
                </a:solidFill>
              </a:rPr>
              <a:pPr algn="ctr">
                <a:spcBef>
                  <a:spcPct val="0"/>
                </a:spcBef>
                <a:buFontTx/>
                <a:buNone/>
              </a:pPr>
              <a:t>26</a:t>
            </a:fld>
            <a:endParaRPr lang="it-IT" altLang="it-CH" sz="1400" b="1" dirty="0">
              <a:solidFill>
                <a:srgbClr val="FFFFFF"/>
              </a:solidFill>
            </a:endParaRPr>
          </a:p>
        </p:txBody>
      </p:sp>
      <p:pic>
        <p:nvPicPr>
          <p:cNvPr id="159748" name="Picture 3" descr="bandiera israeliana 2 jpg">
            <a:extLst>
              <a:ext uri="{FF2B5EF4-FFF2-40B4-BE49-F238E27FC236}">
                <a16:creationId xmlns:a16="http://schemas.microsoft.com/office/drawing/2014/main" id="{250D6168-5E2E-D783-1FC9-320DFFDD5736}"/>
              </a:ext>
            </a:extLst>
          </p:cNvPr>
          <p:cNvPicPr>
            <a:picLocks noGrp="1" noChangeAspect="1" noChangeArrowheads="1"/>
          </p:cNvPicPr>
          <p:nvPr>
            <p:ph sz="half" idx="2"/>
          </p:nvPr>
        </p:nvPicPr>
        <p:blipFill>
          <a:blip r:embed="rId3"/>
          <a:srcRect/>
          <a:stretch>
            <a:fillRect/>
          </a:stretch>
        </p:blipFill>
        <p:spPr>
          <a:xfrm>
            <a:off x="2198592" y="4098703"/>
            <a:ext cx="954052" cy="697730"/>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176131" name="Text Box 2">
            <a:extLst>
              <a:ext uri="{FF2B5EF4-FFF2-40B4-BE49-F238E27FC236}">
                <a16:creationId xmlns:a16="http://schemas.microsoft.com/office/drawing/2014/main" id="{9DA69364-2D7E-52D1-E8F9-984C66B15C08}"/>
              </a:ext>
            </a:extLst>
          </p:cNvPr>
          <p:cNvSpPr txBox="1">
            <a:spLocks noChangeArrowheads="1"/>
          </p:cNvSpPr>
          <p:nvPr/>
        </p:nvSpPr>
        <p:spPr bwMode="auto">
          <a:xfrm>
            <a:off x="611560" y="5157192"/>
            <a:ext cx="4128116" cy="984885"/>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14 </a:t>
            </a:r>
            <a:r>
              <a:rPr lang="fr-CH" altLang="it-CH" sz="2200" b="1" dirty="0" err="1">
                <a:solidFill>
                  <a:schemeClr val="accent4">
                    <a:lumMod val="10000"/>
                  </a:schemeClr>
                </a:solidFill>
              </a:rPr>
              <a:t>maggio</a:t>
            </a:r>
            <a:r>
              <a:rPr lang="fr-CH" altLang="it-CH" sz="2200" b="1" dirty="0">
                <a:solidFill>
                  <a:schemeClr val="accent4">
                    <a:lumMod val="10000"/>
                  </a:schemeClr>
                </a:solidFill>
              </a:rPr>
              <a:t> 1948                                </a:t>
            </a:r>
            <a:r>
              <a:rPr lang="fr-CH" altLang="it-CH" sz="2200" dirty="0">
                <a:solidFill>
                  <a:schemeClr val="accent4">
                    <a:lumMod val="10000"/>
                  </a:schemeClr>
                </a:solidFill>
              </a:rPr>
              <a:t>    </a:t>
            </a:r>
            <a:r>
              <a:rPr lang="fr-CH" altLang="it-CH" sz="2200" b="1" dirty="0">
                <a:solidFill>
                  <a:schemeClr val="accent4">
                    <a:lumMod val="10000"/>
                  </a:schemeClr>
                </a:solidFill>
              </a:rPr>
              <a:t>                  </a:t>
            </a:r>
            <a:r>
              <a:rPr lang="fr-CH" altLang="it-CH" sz="1800" b="1" dirty="0">
                <a:solidFill>
                  <a:schemeClr val="accent4">
                    <a:lumMod val="10000"/>
                  </a:schemeClr>
                </a:solidFill>
              </a:rPr>
              <a:t>Ben </a:t>
            </a:r>
            <a:r>
              <a:rPr lang="fr-CH" altLang="it-CH" sz="1800" b="1" dirty="0" err="1">
                <a:solidFill>
                  <a:schemeClr val="accent4">
                    <a:lumMod val="10000"/>
                  </a:schemeClr>
                </a:solidFill>
              </a:rPr>
              <a:t>Gurion</a:t>
            </a:r>
            <a:r>
              <a:rPr lang="fr-CH" altLang="it-CH" sz="1800" b="1" dirty="0">
                <a:solidFill>
                  <a:schemeClr val="accent4">
                    <a:lumMod val="10000"/>
                  </a:schemeClr>
                </a:solidFill>
              </a:rPr>
              <a:t> </a:t>
            </a:r>
            <a:r>
              <a:rPr lang="en-US" altLang="it-CH" sz="1800" b="1" dirty="0" err="1">
                <a:solidFill>
                  <a:schemeClr val="accent4">
                    <a:lumMod val="10000"/>
                  </a:schemeClr>
                </a:solidFill>
              </a:rPr>
              <a:t>dichiara</a:t>
            </a:r>
            <a:r>
              <a:rPr lang="en-US" altLang="it-CH" sz="1800" b="1" dirty="0">
                <a:solidFill>
                  <a:schemeClr val="accent4">
                    <a:lumMod val="10000"/>
                  </a:schemeClr>
                </a:solidFill>
              </a:rPr>
              <a:t> </a:t>
            </a:r>
            <a:r>
              <a:rPr lang="en-US" altLang="it-CH" sz="1800" b="1" dirty="0" err="1">
                <a:solidFill>
                  <a:schemeClr val="accent4">
                    <a:lumMod val="10000"/>
                  </a:schemeClr>
                </a:solidFill>
              </a:rPr>
              <a:t>unilateralmente</a:t>
            </a:r>
            <a:r>
              <a:rPr lang="en-US" altLang="it-CH" sz="1800" b="1" dirty="0">
                <a:solidFill>
                  <a:schemeClr val="accent4">
                    <a:lumMod val="10000"/>
                  </a:schemeClr>
                </a:solidFill>
              </a:rPr>
              <a:t> lo </a:t>
            </a:r>
            <a:r>
              <a:rPr lang="en-US" altLang="it-CH" sz="1800" b="1" dirty="0" err="1">
                <a:solidFill>
                  <a:schemeClr val="accent4">
                    <a:lumMod val="10000"/>
                  </a:schemeClr>
                </a:solidFill>
              </a:rPr>
              <a:t>Stato</a:t>
            </a:r>
            <a:r>
              <a:rPr lang="en-US" altLang="it-CH" sz="1800" b="1" dirty="0">
                <a:solidFill>
                  <a:schemeClr val="accent4">
                    <a:lumMod val="10000"/>
                  </a:schemeClr>
                </a:solidFill>
              </a:rPr>
              <a:t> di </a:t>
            </a:r>
            <a:r>
              <a:rPr lang="en-US" altLang="it-CH" sz="1800" b="1" dirty="0" err="1">
                <a:solidFill>
                  <a:schemeClr val="accent4">
                    <a:lumMod val="10000"/>
                  </a:schemeClr>
                </a:solidFill>
              </a:rPr>
              <a:t>Israele</a:t>
            </a:r>
            <a:endParaRPr lang="it-IT" altLang="it-CH" sz="1800" b="1" dirty="0">
              <a:solidFill>
                <a:schemeClr val="accent4">
                  <a:lumMod val="10000"/>
                </a:schemeClr>
              </a:solidFill>
            </a:endParaRPr>
          </a:p>
        </p:txBody>
      </p:sp>
      <p:sp>
        <p:nvSpPr>
          <p:cNvPr id="155653" name="Rettangolo 1">
            <a:extLst>
              <a:ext uri="{FF2B5EF4-FFF2-40B4-BE49-F238E27FC236}">
                <a16:creationId xmlns:a16="http://schemas.microsoft.com/office/drawing/2014/main" id="{979613B0-D02E-9728-63F6-DE9760FEFC9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55656" name="Picture 8" descr="The creation of Israel | Anne Frank House">
            <a:extLst>
              <a:ext uri="{FF2B5EF4-FFF2-40B4-BE49-F238E27FC236}">
                <a16:creationId xmlns:a16="http://schemas.microsoft.com/office/drawing/2014/main" id="{D5C7F7AF-615B-281A-C49B-A196D04402BA}"/>
              </a:ext>
            </a:extLst>
          </p:cNvPr>
          <p:cNvPicPr>
            <a:picLocks noChangeAspect="1" noChangeArrowheads="1"/>
          </p:cNvPicPr>
          <p:nvPr/>
        </p:nvPicPr>
        <p:blipFill>
          <a:blip r:embed="rId4"/>
          <a:srcRect/>
          <a:stretch>
            <a:fillRect/>
          </a:stretch>
        </p:blipFill>
        <p:spPr bwMode="auto">
          <a:xfrm>
            <a:off x="611560" y="642319"/>
            <a:ext cx="4128116" cy="3095625"/>
          </a:xfrm>
          <a:prstGeom prst="rect">
            <a:avLst/>
          </a:prstGeom>
          <a:ln w="38100">
            <a:solidFill>
              <a:schemeClr val="tx1"/>
            </a:solidFill>
          </a:ln>
          <a:effectLst>
            <a:outerShdw blurRad="292100" dist="139700" dir="2700000" algn="tl" rotWithShape="0">
              <a:srgbClr val="333333">
                <a:alpha val="65000"/>
              </a:srgbClr>
            </a:outerShdw>
          </a:effectLst>
        </p:spPr>
      </p:pic>
      <p:pic>
        <p:nvPicPr>
          <p:cNvPr id="2" name="Picture 2" descr="1947 war">
            <a:extLst>
              <a:ext uri="{FF2B5EF4-FFF2-40B4-BE49-F238E27FC236}">
                <a16:creationId xmlns:a16="http://schemas.microsoft.com/office/drawing/2014/main" id="{012ECD3B-15FD-3C98-1DF4-814B630FA3DB}"/>
              </a:ext>
            </a:extLst>
          </p:cNvPr>
          <p:cNvPicPr>
            <a:picLocks noChangeAspect="1" noChangeArrowheads="1"/>
          </p:cNvPicPr>
          <p:nvPr/>
        </p:nvPicPr>
        <p:blipFill>
          <a:blip r:embed="rId5"/>
          <a:srcRect/>
          <a:stretch>
            <a:fillRect/>
          </a:stretch>
        </p:blipFill>
        <p:spPr bwMode="auto">
          <a:xfrm>
            <a:off x="5351236" y="642319"/>
            <a:ext cx="3141872" cy="3110391"/>
          </a:xfrm>
          <a:prstGeom prst="rect">
            <a:avLst/>
          </a:prstGeom>
          <a:ln w="381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6BD757D6-EC44-EB77-F686-7399BA9AACF1}"/>
              </a:ext>
            </a:extLst>
          </p:cNvPr>
          <p:cNvSpPr txBox="1">
            <a:spLocks noChangeArrowheads="1"/>
          </p:cNvSpPr>
          <p:nvPr/>
        </p:nvSpPr>
        <p:spPr bwMode="auto">
          <a:xfrm>
            <a:off x="5272114" y="5157192"/>
            <a:ext cx="3165690" cy="984885"/>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15 </a:t>
            </a:r>
            <a:r>
              <a:rPr lang="fr-CH" altLang="it-CH" sz="2200" b="1" dirty="0" err="1">
                <a:solidFill>
                  <a:schemeClr val="accent4">
                    <a:lumMod val="10000"/>
                  </a:schemeClr>
                </a:solidFill>
              </a:rPr>
              <a:t>maggio</a:t>
            </a:r>
            <a:r>
              <a:rPr lang="fr-CH" altLang="it-CH" sz="2200" b="1" dirty="0">
                <a:solidFill>
                  <a:schemeClr val="accent4">
                    <a:lumMod val="10000"/>
                  </a:schemeClr>
                </a:solidFill>
              </a:rPr>
              <a:t> 1948                  </a:t>
            </a:r>
            <a:r>
              <a:rPr lang="fr-CH" altLang="it-CH" sz="1800" b="1" dirty="0" err="1">
                <a:solidFill>
                  <a:schemeClr val="accent4">
                    <a:lumMod val="10000"/>
                  </a:schemeClr>
                </a:solidFill>
              </a:rPr>
              <a:t>Inizia</a:t>
            </a:r>
            <a:r>
              <a:rPr lang="fr-CH" altLang="it-CH" sz="1800" b="1" dirty="0">
                <a:solidFill>
                  <a:schemeClr val="accent4">
                    <a:lumMod val="10000"/>
                  </a:schemeClr>
                </a:solidFill>
              </a:rPr>
              <a:t> la I. guerra arabo-</a:t>
            </a:r>
            <a:r>
              <a:rPr lang="fr-CH" altLang="it-CH" sz="1800" b="1" dirty="0" err="1">
                <a:solidFill>
                  <a:schemeClr val="accent4">
                    <a:lumMod val="10000"/>
                  </a:schemeClr>
                </a:solidFill>
              </a:rPr>
              <a:t>israeliana</a:t>
            </a:r>
            <a:endParaRPr lang="fr-CH" altLang="it-CH" sz="1800" b="1" dirty="0">
              <a:solidFill>
                <a:schemeClr val="accent4">
                  <a:lumMod val="10000"/>
                </a:schemeClr>
              </a:solidFill>
            </a:endParaRPr>
          </a:p>
        </p:txBody>
      </p:sp>
      <p:pic>
        <p:nvPicPr>
          <p:cNvPr id="5" name="Picture 10" descr="libano">
            <a:extLst>
              <a:ext uri="{FF2B5EF4-FFF2-40B4-BE49-F238E27FC236}">
                <a16:creationId xmlns:a16="http://schemas.microsoft.com/office/drawing/2014/main" id="{862A7521-40BE-48F5-2EDD-29AEF0427896}"/>
              </a:ext>
            </a:extLst>
          </p:cNvPr>
          <p:cNvPicPr>
            <a:picLocks noChangeAspect="1" noChangeArrowheads="1"/>
          </p:cNvPicPr>
          <p:nvPr/>
        </p:nvPicPr>
        <p:blipFill>
          <a:blip r:embed="rId6"/>
          <a:srcRect/>
          <a:stretch>
            <a:fillRect/>
          </a:stretch>
        </p:blipFill>
        <p:spPr bwMode="auto">
          <a:xfrm>
            <a:off x="6592324" y="4629426"/>
            <a:ext cx="487433" cy="325281"/>
          </a:xfrm>
          <a:prstGeom prst="rect">
            <a:avLst/>
          </a:prstGeom>
          <a:ln>
            <a:noFill/>
          </a:ln>
          <a:effectLst>
            <a:outerShdw blurRad="292100" dist="139700" dir="2700000" algn="tl" rotWithShape="0">
              <a:srgbClr val="333333">
                <a:alpha val="65000"/>
              </a:srgbClr>
            </a:outerShdw>
          </a:effectLst>
        </p:spPr>
      </p:pic>
      <p:pic>
        <p:nvPicPr>
          <p:cNvPr id="6" name="Picture 11" descr="Syria">
            <a:extLst>
              <a:ext uri="{FF2B5EF4-FFF2-40B4-BE49-F238E27FC236}">
                <a16:creationId xmlns:a16="http://schemas.microsoft.com/office/drawing/2014/main" id="{90F81450-AEF2-1368-3D9F-1076D7C8CDAE}"/>
              </a:ext>
            </a:extLst>
          </p:cNvPr>
          <p:cNvPicPr>
            <a:picLocks noChangeAspect="1" noChangeArrowheads="1"/>
          </p:cNvPicPr>
          <p:nvPr/>
        </p:nvPicPr>
        <p:blipFill>
          <a:blip r:embed="rId7"/>
          <a:srcRect/>
          <a:stretch>
            <a:fillRect/>
          </a:stretch>
        </p:blipFill>
        <p:spPr bwMode="auto">
          <a:xfrm>
            <a:off x="5554231" y="4632254"/>
            <a:ext cx="566162" cy="365339"/>
          </a:xfrm>
          <a:prstGeom prst="rect">
            <a:avLst/>
          </a:prstGeom>
          <a:ln>
            <a:noFill/>
          </a:ln>
          <a:effectLst>
            <a:outerShdw blurRad="292100" dist="139700" dir="2700000" algn="tl" rotWithShape="0">
              <a:srgbClr val="333333">
                <a:alpha val="65000"/>
              </a:srgbClr>
            </a:outerShdw>
          </a:effectLst>
        </p:spPr>
      </p:pic>
      <p:pic>
        <p:nvPicPr>
          <p:cNvPr id="7" name="Picture 12">
            <a:extLst>
              <a:ext uri="{FF2B5EF4-FFF2-40B4-BE49-F238E27FC236}">
                <a16:creationId xmlns:a16="http://schemas.microsoft.com/office/drawing/2014/main" id="{0CD9EAB9-9291-B944-596B-6E59DA2E2AF7}"/>
              </a:ext>
            </a:extLst>
          </p:cNvPr>
          <p:cNvPicPr>
            <a:picLocks noChangeAspect="1" noChangeArrowheads="1"/>
          </p:cNvPicPr>
          <p:nvPr/>
        </p:nvPicPr>
        <p:blipFill rotWithShape="1">
          <a:blip r:embed="rId8"/>
          <a:srcRect r="13327" b="18147"/>
          <a:stretch/>
        </p:blipFill>
        <p:spPr bwMode="auto">
          <a:xfrm>
            <a:off x="6939478" y="3951332"/>
            <a:ext cx="1034808" cy="489614"/>
          </a:xfrm>
          <a:prstGeom prst="rect">
            <a:avLst/>
          </a:prstGeom>
          <a:ln>
            <a:noFill/>
          </a:ln>
          <a:effectLst>
            <a:outerShdw blurRad="292100" dist="139700" dir="2700000" algn="tl" rotWithShape="0">
              <a:srgbClr val="333333">
                <a:alpha val="65000"/>
              </a:srgbClr>
            </a:outerShdw>
          </a:effectLst>
        </p:spPr>
      </p:pic>
      <p:pic>
        <p:nvPicPr>
          <p:cNvPr id="8" name="Picture 13">
            <a:extLst>
              <a:ext uri="{FF2B5EF4-FFF2-40B4-BE49-F238E27FC236}">
                <a16:creationId xmlns:a16="http://schemas.microsoft.com/office/drawing/2014/main" id="{63D697CE-42BF-CDF9-6741-F2C251D61B2E}"/>
              </a:ext>
            </a:extLst>
          </p:cNvPr>
          <p:cNvPicPr>
            <a:picLocks noChangeAspect="1" noChangeArrowheads="1"/>
          </p:cNvPicPr>
          <p:nvPr/>
        </p:nvPicPr>
        <p:blipFill>
          <a:blip r:embed="rId9"/>
          <a:srcRect/>
          <a:stretch>
            <a:fillRect/>
          </a:stretch>
        </p:blipFill>
        <p:spPr bwMode="auto">
          <a:xfrm>
            <a:off x="7551688" y="4653614"/>
            <a:ext cx="562009" cy="375049"/>
          </a:xfrm>
          <a:prstGeom prst="rect">
            <a:avLst/>
          </a:prstGeom>
          <a:ln>
            <a:noFill/>
          </a:ln>
          <a:effectLst>
            <a:outerShdw blurRad="292100" dist="139700" dir="2700000" algn="tl" rotWithShape="0">
              <a:srgbClr val="333333">
                <a:alpha val="65000"/>
              </a:srgbClr>
            </a:outerShdw>
          </a:effectLst>
        </p:spPr>
      </p:pic>
      <p:pic>
        <p:nvPicPr>
          <p:cNvPr id="9" name="Picture 19">
            <a:extLst>
              <a:ext uri="{FF2B5EF4-FFF2-40B4-BE49-F238E27FC236}">
                <a16:creationId xmlns:a16="http://schemas.microsoft.com/office/drawing/2014/main" id="{E0D72573-0578-0ECA-8ABF-821014C3E47E}"/>
              </a:ext>
            </a:extLst>
          </p:cNvPr>
          <p:cNvPicPr>
            <a:picLocks noChangeAspect="1" noChangeArrowheads="1"/>
          </p:cNvPicPr>
          <p:nvPr/>
        </p:nvPicPr>
        <p:blipFill>
          <a:blip r:embed="rId10"/>
          <a:srcRect/>
          <a:stretch>
            <a:fillRect/>
          </a:stretch>
        </p:blipFill>
        <p:spPr bwMode="auto">
          <a:xfrm>
            <a:off x="5872820" y="3951332"/>
            <a:ext cx="804527" cy="53688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5" name="Picture 4" descr="se ne vanno per forza 2">
            <a:extLst>
              <a:ext uri="{FF2B5EF4-FFF2-40B4-BE49-F238E27FC236}">
                <a16:creationId xmlns:a16="http://schemas.microsoft.com/office/drawing/2014/main" id="{8AD4CB7C-BE8E-F9C8-F001-CD63CFC722CD}"/>
              </a:ext>
            </a:extLst>
          </p:cNvPr>
          <p:cNvPicPr>
            <a:picLocks noChangeAspect="1" noChangeArrowheads="1"/>
          </p:cNvPicPr>
          <p:nvPr/>
        </p:nvPicPr>
        <p:blipFill>
          <a:blip r:embed="rId3"/>
          <a:srcRect/>
          <a:stretch>
            <a:fillRect/>
          </a:stretch>
        </p:blipFill>
        <p:spPr bwMode="auto">
          <a:xfrm>
            <a:off x="265701" y="4001251"/>
            <a:ext cx="3960812" cy="2636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50533" name="Text Box 7">
            <a:extLst>
              <a:ext uri="{FF2B5EF4-FFF2-40B4-BE49-F238E27FC236}">
                <a16:creationId xmlns:a16="http://schemas.microsoft.com/office/drawing/2014/main" id="{B6E4630E-F1AF-BC0B-DAF5-9CDFB36D00AE}"/>
              </a:ext>
            </a:extLst>
          </p:cNvPr>
          <p:cNvSpPr txBox="1">
            <a:spLocks noChangeArrowheads="1"/>
          </p:cNvSpPr>
          <p:nvPr/>
        </p:nvSpPr>
        <p:spPr bwMode="auto">
          <a:xfrm>
            <a:off x="183566" y="3416279"/>
            <a:ext cx="28432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 milizie sioniste costringono i palestinesi ad andarsene</a:t>
            </a:r>
            <a:endParaRPr lang="it-IT" altLang="it-CH" sz="1400" b="1">
              <a:solidFill>
                <a:srgbClr val="FFFFFF"/>
              </a:solidFill>
            </a:endParaRPr>
          </a:p>
        </p:txBody>
      </p:sp>
      <p:sp>
        <p:nvSpPr>
          <p:cNvPr id="150534" name="Text Box 9">
            <a:extLst>
              <a:ext uri="{FF2B5EF4-FFF2-40B4-BE49-F238E27FC236}">
                <a16:creationId xmlns:a16="http://schemas.microsoft.com/office/drawing/2014/main" id="{965DC9F9-1407-27BA-6E13-3BBB81A489A5}"/>
              </a:ext>
            </a:extLst>
          </p:cNvPr>
          <p:cNvSpPr txBox="1">
            <a:spLocks noChangeArrowheads="1"/>
          </p:cNvSpPr>
          <p:nvPr/>
        </p:nvSpPr>
        <p:spPr bwMode="auto">
          <a:xfrm>
            <a:off x="4200525" y="4732338"/>
            <a:ext cx="863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dirty="0"/>
              <a:t>1948- 1949</a:t>
            </a:r>
            <a:endParaRPr lang="it-IT" altLang="it-CH" sz="2400" b="1" dirty="0"/>
          </a:p>
        </p:txBody>
      </p:sp>
      <p:sp>
        <p:nvSpPr>
          <p:cNvPr id="150537" name="Slide Number Placeholder 3">
            <a:extLst>
              <a:ext uri="{FF2B5EF4-FFF2-40B4-BE49-F238E27FC236}">
                <a16:creationId xmlns:a16="http://schemas.microsoft.com/office/drawing/2014/main" id="{D771AA6F-0D04-BB5B-53FC-AC6E6ACF52A5}"/>
              </a:ext>
            </a:extLst>
          </p:cNvPr>
          <p:cNvSpPr>
            <a:spLocks noGrp="1"/>
          </p:cNvSpPr>
          <p:nvPr>
            <p:ph type="sldNum" sz="quarter" idx="12"/>
          </p:nvPr>
        </p:nvSpPr>
        <p:spPr>
          <a:xfrm>
            <a:off x="7693793" y="3476270"/>
            <a:ext cx="6016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E6ED5D-C262-476E-8EA2-151098EC415C}" type="slidenum">
              <a:rPr lang="it-IT" altLang="it-CH" sz="1400" b="1" smtClean="0">
                <a:solidFill>
                  <a:srgbClr val="FFFFFF"/>
                </a:solidFill>
              </a:rPr>
              <a:pPr>
                <a:spcBef>
                  <a:spcPct val="0"/>
                </a:spcBef>
                <a:buFontTx/>
                <a:buNone/>
              </a:pPr>
              <a:t>27</a:t>
            </a:fld>
            <a:endParaRPr lang="it-IT" altLang="it-CH" sz="1400" b="1" dirty="0">
              <a:solidFill>
                <a:srgbClr val="FFFFFF"/>
              </a:solidFill>
            </a:endParaRPr>
          </a:p>
        </p:txBody>
      </p:sp>
      <p:pic>
        <p:nvPicPr>
          <p:cNvPr id="2" name="Immagine 1">
            <a:extLst>
              <a:ext uri="{FF2B5EF4-FFF2-40B4-BE49-F238E27FC236}">
                <a16:creationId xmlns:a16="http://schemas.microsoft.com/office/drawing/2014/main" id="{AA5C52A5-A8C6-6EF6-A9FA-3878F66795CF}"/>
              </a:ext>
            </a:extLst>
          </p:cNvPr>
          <p:cNvPicPr>
            <a:picLocks noChangeAspect="1"/>
          </p:cNvPicPr>
          <p:nvPr/>
        </p:nvPicPr>
        <p:blipFill>
          <a:blip r:embed="rId4"/>
          <a:stretch>
            <a:fillRect/>
          </a:stretch>
        </p:blipFill>
        <p:spPr>
          <a:xfrm>
            <a:off x="5028405" y="4022328"/>
            <a:ext cx="3843337" cy="2641600"/>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78C83213-A1DB-19F6-9CB8-F382DAA0C4B5}"/>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descr="profughi 1948 1">
            <a:extLst>
              <a:ext uri="{FF2B5EF4-FFF2-40B4-BE49-F238E27FC236}">
                <a16:creationId xmlns:a16="http://schemas.microsoft.com/office/drawing/2014/main" id="{9475677F-5127-2C80-EC6A-1AAD7C3DA2E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rcRect/>
          <a:stretch/>
        </p:blipFill>
        <p:spPr bwMode="auto">
          <a:xfrm>
            <a:off x="4860031" y="347664"/>
            <a:ext cx="4011711" cy="2934534"/>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5" name="Picture 3" descr="gli abitanti di Al-Faluja costretti ad andarsene">
            <a:extLst>
              <a:ext uri="{FF2B5EF4-FFF2-40B4-BE49-F238E27FC236}">
                <a16:creationId xmlns:a16="http://schemas.microsoft.com/office/drawing/2014/main" id="{B11C85D8-9FEC-C089-0C57-DCC8A9B55F22}"/>
              </a:ext>
            </a:extLst>
          </p:cNvPr>
          <p:cNvPicPr>
            <a:picLocks noChangeAspect="1" noChangeArrowheads="1"/>
          </p:cNvPicPr>
          <p:nvPr/>
        </p:nvPicPr>
        <p:blipFill>
          <a:blip r:embed="rId7">
            <a:lum bright="-10000" contrast="10000"/>
          </a:blip>
          <a:srcRect/>
          <a:stretch>
            <a:fillRect/>
          </a:stretch>
        </p:blipFill>
        <p:spPr bwMode="auto">
          <a:xfrm>
            <a:off x="265701" y="347664"/>
            <a:ext cx="4342709" cy="293048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2041" name="Text Box 8">
            <a:extLst>
              <a:ext uri="{FF2B5EF4-FFF2-40B4-BE49-F238E27FC236}">
                <a16:creationId xmlns:a16="http://schemas.microsoft.com/office/drawing/2014/main" id="{A5454BDF-B050-6BA9-B9A5-B64D8A70BD4D}"/>
              </a:ext>
            </a:extLst>
          </p:cNvPr>
          <p:cNvSpPr txBox="1">
            <a:spLocks noChangeArrowheads="1"/>
          </p:cNvSpPr>
          <p:nvPr/>
        </p:nvSpPr>
        <p:spPr bwMode="auto">
          <a:xfrm>
            <a:off x="2935025" y="3455071"/>
            <a:ext cx="4186760" cy="369332"/>
          </a:xfrm>
          <a:prstGeom prst="rect">
            <a:avLst/>
          </a:prstGeom>
          <a:solidFill>
            <a:srgbClr val="FFFF00"/>
          </a:solidFill>
          <a:ln w="1905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La </a:t>
            </a:r>
            <a:r>
              <a:rPr lang="fr-CH" altLang="it-CH" sz="1800" b="1" dirty="0" err="1">
                <a:solidFill>
                  <a:schemeClr val="accent4">
                    <a:lumMod val="10000"/>
                  </a:schemeClr>
                </a:solidFill>
              </a:rPr>
              <a:t>cacciata</a:t>
            </a:r>
            <a:r>
              <a:rPr lang="fr-CH" altLang="it-CH" sz="1800" b="1" dirty="0">
                <a:solidFill>
                  <a:schemeClr val="accent4">
                    <a:lumMod val="10000"/>
                  </a:schemeClr>
                </a:solidFill>
              </a:rPr>
              <a:t> dei Palestinesi continua </a:t>
            </a:r>
            <a:endParaRPr lang="it-IT" altLang="it-CH" sz="1800" b="1" dirty="0">
              <a:solidFill>
                <a:schemeClr val="accent4">
                  <a:lumMod val="10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4">
            <a:extLst>
              <a:ext uri="{FF2B5EF4-FFF2-40B4-BE49-F238E27FC236}">
                <a16:creationId xmlns:a16="http://schemas.microsoft.com/office/drawing/2014/main" id="{8B9A00E5-307B-3450-DA04-5B5967EA80D2}"/>
              </a:ext>
            </a:extLst>
          </p:cNvPr>
          <p:cNvSpPr>
            <a:spLocks noGrp="1"/>
          </p:cNvSpPr>
          <p:nvPr>
            <p:ph type="sldNum" sz="quarter" idx="12"/>
          </p:nvPr>
        </p:nvSpPr>
        <p:spPr>
          <a:xfrm>
            <a:off x="7682629" y="5801311"/>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DE4126-10A5-4F45-92B0-05D4AEC94BE6}" type="slidenum">
              <a:rPr lang="it-IT" altLang="it-CH" sz="1400" b="1" smtClean="0">
                <a:solidFill>
                  <a:srgbClr val="FFFFFF"/>
                </a:solidFill>
              </a:rPr>
              <a:pPr>
                <a:spcBef>
                  <a:spcPct val="0"/>
                </a:spcBef>
                <a:buFontTx/>
                <a:buNone/>
              </a:pPr>
              <a:t>28</a:t>
            </a:fld>
            <a:endParaRPr lang="it-IT" altLang="it-CH" sz="1400" b="1" dirty="0">
              <a:solidFill>
                <a:srgbClr val="FFFFFF"/>
              </a:solidFill>
            </a:endParaRPr>
          </a:p>
        </p:txBody>
      </p:sp>
      <p:pic>
        <p:nvPicPr>
          <p:cNvPr id="153603" name="Picture 5" descr="08_tentcampjordan">
            <a:extLst>
              <a:ext uri="{FF2B5EF4-FFF2-40B4-BE49-F238E27FC236}">
                <a16:creationId xmlns:a16="http://schemas.microsoft.com/office/drawing/2014/main" id="{F50E121C-C63A-E601-9FFF-B7CA1C61AE65}"/>
              </a:ext>
            </a:extLst>
          </p:cNvPr>
          <p:cNvPicPr>
            <a:picLocks noGrp="1" noChangeAspect="1" noChangeArrowheads="1"/>
          </p:cNvPicPr>
          <p:nvPr>
            <p:ph/>
          </p:nvPr>
        </p:nvPicPr>
        <p:blipFill>
          <a:blip r:embed="rId3"/>
          <a:srcRect/>
          <a:stretch>
            <a:fillRect/>
          </a:stretch>
        </p:blipFill>
        <p:spPr>
          <a:xfrm>
            <a:off x="1042988" y="404813"/>
            <a:ext cx="7278687" cy="5160962"/>
          </a:xfrm>
          <a:ln w="28575">
            <a:solidFill>
              <a:schemeClr val="tx1"/>
            </a:solidFill>
          </a:ln>
          <a:effectLst>
            <a:outerShdw blurRad="292100" dist="139700" dir="2700000" algn="tl" rotWithShape="0">
              <a:srgbClr val="333333">
                <a:alpha val="65000"/>
              </a:srgbClr>
            </a:outerShdw>
          </a:effectLst>
        </p:spPr>
      </p:pic>
      <p:sp>
        <p:nvSpPr>
          <p:cNvPr id="5" name="CasellaDiTesto 1">
            <a:extLst>
              <a:ext uri="{FF2B5EF4-FFF2-40B4-BE49-F238E27FC236}">
                <a16:creationId xmlns:a16="http://schemas.microsoft.com/office/drawing/2014/main" id="{60168DD8-A9E4-F9AB-0F8C-7D69D8646E46}"/>
              </a:ext>
            </a:extLst>
          </p:cNvPr>
          <p:cNvSpPr txBox="1">
            <a:spLocks noChangeArrowheads="1"/>
          </p:cNvSpPr>
          <p:nvPr/>
        </p:nvSpPr>
        <p:spPr bwMode="auto">
          <a:xfrm>
            <a:off x="1537419" y="5801311"/>
            <a:ext cx="6069161" cy="338554"/>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sz="1600" dirty="0"/>
              <a:t>I </a:t>
            </a:r>
            <a:r>
              <a:rPr lang="en-US" altLang="en-US" sz="1600" dirty="0" err="1"/>
              <a:t>profughi</a:t>
            </a:r>
            <a:r>
              <a:rPr lang="en-US" altLang="en-US" sz="1600" dirty="0"/>
              <a:t> palestinesi </a:t>
            </a:r>
            <a:r>
              <a:rPr lang="en-US" altLang="en-US" sz="1600" dirty="0" err="1"/>
              <a:t>vengono</a:t>
            </a:r>
            <a:r>
              <a:rPr lang="en-US" altLang="en-US" sz="1600" dirty="0"/>
              <a:t> </a:t>
            </a:r>
            <a:r>
              <a:rPr lang="en-US" altLang="en-US" sz="1600" dirty="0" err="1"/>
              <a:t>installati</a:t>
            </a:r>
            <a:r>
              <a:rPr lang="en-US" altLang="en-US" sz="1600" dirty="0"/>
              <a:t> in </a:t>
            </a:r>
            <a:r>
              <a:rPr lang="en-US" altLang="en-US" sz="1600" dirty="0" err="1"/>
              <a:t>campi</a:t>
            </a:r>
            <a:r>
              <a:rPr lang="en-US" altLang="en-US" sz="1600" dirty="0"/>
              <a:t> di </a:t>
            </a:r>
            <a:r>
              <a:rPr lang="en-US" altLang="en-US" sz="1600" dirty="0" err="1"/>
              <a:t>fortuna</a:t>
            </a:r>
            <a:endParaRPr lang="en-US" altLang="en-US" sz="1600" dirty="0"/>
          </a:p>
        </p:txBody>
      </p:sp>
      <p:sp>
        <p:nvSpPr>
          <p:cNvPr id="2" name="Rettangolo 1">
            <a:extLst>
              <a:ext uri="{FF2B5EF4-FFF2-40B4-BE49-F238E27FC236}">
                <a16:creationId xmlns:a16="http://schemas.microsoft.com/office/drawing/2014/main" id="{0E6CF4F0-33BF-D9ED-20D9-CD20E74A72D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4">
            <a:extLst>
              <a:ext uri="{FF2B5EF4-FFF2-40B4-BE49-F238E27FC236}">
                <a16:creationId xmlns:a16="http://schemas.microsoft.com/office/drawing/2014/main" id="{79167438-3C3D-1948-2FCA-F04A604F3699}"/>
              </a:ext>
            </a:extLst>
          </p:cNvPr>
          <p:cNvSpPr>
            <a:spLocks noGrp="1"/>
          </p:cNvSpPr>
          <p:nvPr>
            <p:ph type="sldNum" sz="quarter" idx="12"/>
          </p:nvPr>
        </p:nvSpPr>
        <p:spPr>
          <a:xfrm>
            <a:off x="8127303" y="5878715"/>
            <a:ext cx="547687" cy="404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7E8680-2820-4146-8083-8E4213C713C4}" type="slidenum">
              <a:rPr lang="it-IT" altLang="it-CH" sz="1400" b="1" smtClean="0">
                <a:solidFill>
                  <a:srgbClr val="FFFFFF"/>
                </a:solidFill>
              </a:rPr>
              <a:pPr>
                <a:spcBef>
                  <a:spcPct val="0"/>
                </a:spcBef>
                <a:buFontTx/>
                <a:buNone/>
              </a:pPr>
              <a:t>29</a:t>
            </a:fld>
            <a:endParaRPr lang="it-IT" altLang="it-CH" sz="1400" b="1" dirty="0">
              <a:solidFill>
                <a:srgbClr val="FFFFFF"/>
              </a:solidFill>
            </a:endParaRPr>
          </a:p>
        </p:txBody>
      </p:sp>
      <p:sp>
        <p:nvSpPr>
          <p:cNvPr id="2" name="Rettangolo 1">
            <a:extLst>
              <a:ext uri="{FF2B5EF4-FFF2-40B4-BE49-F238E27FC236}">
                <a16:creationId xmlns:a16="http://schemas.microsoft.com/office/drawing/2014/main" id="{888E2D92-1E8E-96CD-2B63-61D774624D19}"/>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2">
            <a:extLst>
              <a:ext uri="{FF2B5EF4-FFF2-40B4-BE49-F238E27FC236}">
                <a16:creationId xmlns:a16="http://schemas.microsoft.com/office/drawing/2014/main" id="{D3F81594-1B2E-F32C-2153-E86971779C92}"/>
              </a:ext>
            </a:extLst>
          </p:cNvPr>
          <p:cNvPicPr>
            <a:picLocks noChangeAspect="1" noChangeArrowheads="1"/>
          </p:cNvPicPr>
          <p:nvPr/>
        </p:nvPicPr>
        <p:blipFill rotWithShape="1">
          <a:blip r:embed="rId3">
            <a:lum bright="-10000"/>
          </a:blip>
          <a:srcRect l="23568" r="17522" b="4568"/>
          <a:stretch/>
        </p:blipFill>
        <p:spPr bwMode="auto">
          <a:xfrm>
            <a:off x="1128067" y="435460"/>
            <a:ext cx="2553668" cy="5853070"/>
          </a:xfrm>
          <a:prstGeom prst="rect">
            <a:avLst/>
          </a:prstGeom>
          <a:ln w="28575">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E112285F-0812-7CF3-78B1-4445EB3F09E8}"/>
              </a:ext>
            </a:extLst>
          </p:cNvPr>
          <p:cNvSpPr/>
          <p:nvPr/>
        </p:nvSpPr>
        <p:spPr>
          <a:xfrm>
            <a:off x="2693626" y="4885959"/>
            <a:ext cx="608835" cy="486358"/>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ttangolo 5">
            <a:extLst>
              <a:ext uri="{FF2B5EF4-FFF2-40B4-BE49-F238E27FC236}">
                <a16:creationId xmlns:a16="http://schemas.microsoft.com/office/drawing/2014/main" id="{9B06F61D-A977-8785-78FF-308481F10C9D}"/>
              </a:ext>
            </a:extLst>
          </p:cNvPr>
          <p:cNvSpPr/>
          <p:nvPr/>
        </p:nvSpPr>
        <p:spPr>
          <a:xfrm>
            <a:off x="1131119" y="4942621"/>
            <a:ext cx="581547" cy="379412"/>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ttangolo 6">
            <a:extLst>
              <a:ext uri="{FF2B5EF4-FFF2-40B4-BE49-F238E27FC236}">
                <a16:creationId xmlns:a16="http://schemas.microsoft.com/office/drawing/2014/main" id="{FD4F2BDE-0938-8814-5CCA-BE3ED97B9FB2}"/>
              </a:ext>
            </a:extLst>
          </p:cNvPr>
          <p:cNvSpPr/>
          <p:nvPr/>
        </p:nvSpPr>
        <p:spPr>
          <a:xfrm>
            <a:off x="1087161" y="1781286"/>
            <a:ext cx="256137" cy="279490"/>
          </a:xfrm>
          <a:prstGeom prst="rect">
            <a:avLst/>
          </a:prstGeom>
          <a:solidFill>
            <a:srgbClr val="AAC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CasellaDiTesto 7">
            <a:extLst>
              <a:ext uri="{FF2B5EF4-FFF2-40B4-BE49-F238E27FC236}">
                <a16:creationId xmlns:a16="http://schemas.microsoft.com/office/drawing/2014/main" id="{C70D6906-2ACA-2148-F2AB-D11B1DCDE712}"/>
              </a:ext>
            </a:extLst>
          </p:cNvPr>
          <p:cNvSpPr txBox="1"/>
          <p:nvPr/>
        </p:nvSpPr>
        <p:spPr>
          <a:xfrm>
            <a:off x="2675464" y="4388497"/>
            <a:ext cx="1029644" cy="307777"/>
          </a:xfrm>
          <a:prstGeom prst="rect">
            <a:avLst/>
          </a:prstGeom>
          <a:noFill/>
        </p:spPr>
        <p:txBody>
          <a:bodyPr wrap="square">
            <a:spAutoFit/>
          </a:bodyPr>
          <a:lstStyle/>
          <a:p>
            <a:pPr>
              <a:defRPr/>
            </a:pPr>
            <a:r>
              <a:rPr lang="en-US" sz="1400" b="1" dirty="0" err="1">
                <a:solidFill>
                  <a:schemeClr val="accent4">
                    <a:lumMod val="10000"/>
                  </a:schemeClr>
                </a:solidFill>
              </a:rPr>
              <a:t>Giordania</a:t>
            </a:r>
            <a:endParaRPr lang="en-US" sz="1400" b="1" dirty="0">
              <a:solidFill>
                <a:schemeClr val="accent4">
                  <a:lumMod val="10000"/>
                </a:schemeClr>
              </a:solidFill>
            </a:endParaRPr>
          </a:p>
        </p:txBody>
      </p:sp>
      <p:sp>
        <p:nvSpPr>
          <p:cNvPr id="9" name="CasellaDiTesto 8">
            <a:extLst>
              <a:ext uri="{FF2B5EF4-FFF2-40B4-BE49-F238E27FC236}">
                <a16:creationId xmlns:a16="http://schemas.microsoft.com/office/drawing/2014/main" id="{8A5DB7D9-641E-6BE8-5D36-224F620B2384}"/>
              </a:ext>
            </a:extLst>
          </p:cNvPr>
          <p:cNvSpPr txBox="1"/>
          <p:nvPr/>
        </p:nvSpPr>
        <p:spPr>
          <a:xfrm>
            <a:off x="1053395" y="4886101"/>
            <a:ext cx="857451" cy="523220"/>
          </a:xfrm>
          <a:prstGeom prst="rect">
            <a:avLst/>
          </a:prstGeom>
          <a:noFill/>
        </p:spPr>
        <p:txBody>
          <a:bodyPr wrap="square">
            <a:spAutoFit/>
          </a:bodyPr>
          <a:lstStyle/>
          <a:p>
            <a:pPr algn="ctr">
              <a:defRPr/>
            </a:pPr>
            <a:r>
              <a:rPr lang="en-US" sz="1400" b="1" dirty="0" err="1">
                <a:solidFill>
                  <a:schemeClr val="accent4">
                    <a:lumMod val="10000"/>
                  </a:schemeClr>
                </a:solidFill>
              </a:rPr>
              <a:t>Egitto</a:t>
            </a:r>
            <a:r>
              <a:rPr lang="en-US" sz="1400" b="1" dirty="0">
                <a:solidFill>
                  <a:schemeClr val="accent4">
                    <a:lumMod val="10000"/>
                  </a:schemeClr>
                </a:solidFill>
              </a:rPr>
              <a:t> (Sinai)</a:t>
            </a:r>
          </a:p>
        </p:txBody>
      </p:sp>
      <p:sp>
        <p:nvSpPr>
          <p:cNvPr id="10" name="CasellaDiTesto 9">
            <a:extLst>
              <a:ext uri="{FF2B5EF4-FFF2-40B4-BE49-F238E27FC236}">
                <a16:creationId xmlns:a16="http://schemas.microsoft.com/office/drawing/2014/main" id="{3718C7A4-54A0-B02D-CCFA-849A94AFA555}"/>
              </a:ext>
            </a:extLst>
          </p:cNvPr>
          <p:cNvSpPr txBox="1"/>
          <p:nvPr/>
        </p:nvSpPr>
        <p:spPr>
          <a:xfrm rot="16200000">
            <a:off x="2865903" y="897276"/>
            <a:ext cx="648766" cy="307777"/>
          </a:xfrm>
          <a:prstGeom prst="rect">
            <a:avLst/>
          </a:prstGeom>
          <a:noFill/>
        </p:spPr>
        <p:txBody>
          <a:bodyPr wrap="square">
            <a:spAutoFit/>
          </a:bodyPr>
          <a:lstStyle/>
          <a:p>
            <a:pPr>
              <a:defRPr/>
            </a:pPr>
            <a:r>
              <a:rPr lang="en-US" sz="1400" b="1" dirty="0" err="1">
                <a:solidFill>
                  <a:schemeClr val="accent4">
                    <a:lumMod val="10000"/>
                  </a:schemeClr>
                </a:solidFill>
              </a:rPr>
              <a:t>Siria</a:t>
            </a:r>
            <a:endParaRPr lang="en-US" sz="1400" b="1" dirty="0">
              <a:solidFill>
                <a:schemeClr val="accent4">
                  <a:lumMod val="10000"/>
                </a:schemeClr>
              </a:solidFill>
            </a:endParaRPr>
          </a:p>
        </p:txBody>
      </p:sp>
      <p:sp>
        <p:nvSpPr>
          <p:cNvPr id="11" name="CasellaDiTesto 10">
            <a:extLst>
              <a:ext uri="{FF2B5EF4-FFF2-40B4-BE49-F238E27FC236}">
                <a16:creationId xmlns:a16="http://schemas.microsoft.com/office/drawing/2014/main" id="{35EA76A6-8B3B-678A-39FC-272C38B9CD48}"/>
              </a:ext>
            </a:extLst>
          </p:cNvPr>
          <p:cNvSpPr txBox="1"/>
          <p:nvPr/>
        </p:nvSpPr>
        <p:spPr>
          <a:xfrm>
            <a:off x="1157878" y="465238"/>
            <a:ext cx="970967" cy="738664"/>
          </a:xfrm>
          <a:prstGeom prst="rect">
            <a:avLst/>
          </a:prstGeom>
          <a:noFill/>
        </p:spPr>
        <p:txBody>
          <a:bodyPr wrap="square">
            <a:spAutoFit/>
          </a:bodyPr>
          <a:lstStyle/>
          <a:p>
            <a:pPr>
              <a:defRPr/>
            </a:pPr>
            <a:r>
              <a:rPr lang="en-US" sz="1400" b="1" dirty="0">
                <a:solidFill>
                  <a:schemeClr val="accent4">
                    <a:lumMod val="10000"/>
                  </a:schemeClr>
                </a:solidFill>
              </a:rPr>
              <a:t>Mare </a:t>
            </a:r>
          </a:p>
          <a:p>
            <a:pPr>
              <a:defRPr/>
            </a:pPr>
            <a:r>
              <a:rPr lang="en-US" sz="1400" b="1" dirty="0" err="1">
                <a:solidFill>
                  <a:schemeClr val="accent4">
                    <a:lumMod val="10000"/>
                  </a:schemeClr>
                </a:solidFill>
              </a:rPr>
              <a:t>Mediter</a:t>
            </a:r>
            <a:r>
              <a:rPr lang="en-US" sz="1400" b="1" dirty="0">
                <a:solidFill>
                  <a:schemeClr val="accent4">
                    <a:lumMod val="10000"/>
                  </a:schemeClr>
                </a:solidFill>
              </a:rPr>
              <a:t>-</a:t>
            </a:r>
          </a:p>
          <a:p>
            <a:pPr>
              <a:defRPr/>
            </a:pPr>
            <a:r>
              <a:rPr lang="en-US" sz="1400" b="1" dirty="0" err="1">
                <a:solidFill>
                  <a:schemeClr val="accent4">
                    <a:lumMod val="10000"/>
                  </a:schemeClr>
                </a:solidFill>
              </a:rPr>
              <a:t>raneo</a:t>
            </a:r>
            <a:endParaRPr lang="en-US" sz="1400" b="1" dirty="0">
              <a:solidFill>
                <a:schemeClr val="accent4">
                  <a:lumMod val="10000"/>
                </a:schemeClr>
              </a:solidFill>
            </a:endParaRPr>
          </a:p>
        </p:txBody>
      </p:sp>
      <p:sp>
        <p:nvSpPr>
          <p:cNvPr id="12" name="CasellaDiTesto 11">
            <a:extLst>
              <a:ext uri="{FF2B5EF4-FFF2-40B4-BE49-F238E27FC236}">
                <a16:creationId xmlns:a16="http://schemas.microsoft.com/office/drawing/2014/main" id="{4BC0398B-1888-3E2A-C2A7-D0E51B1DD64B}"/>
              </a:ext>
            </a:extLst>
          </p:cNvPr>
          <p:cNvSpPr txBox="1"/>
          <p:nvPr/>
        </p:nvSpPr>
        <p:spPr>
          <a:xfrm>
            <a:off x="2631423" y="445386"/>
            <a:ext cx="862491" cy="307777"/>
          </a:xfrm>
          <a:prstGeom prst="rect">
            <a:avLst/>
          </a:prstGeom>
          <a:noFill/>
        </p:spPr>
        <p:txBody>
          <a:bodyPr wrap="square">
            <a:spAutoFit/>
          </a:bodyPr>
          <a:lstStyle/>
          <a:p>
            <a:pPr>
              <a:defRPr/>
            </a:pPr>
            <a:r>
              <a:rPr lang="en-US" sz="1400" b="1" dirty="0" err="1">
                <a:solidFill>
                  <a:schemeClr val="accent4">
                    <a:lumMod val="10000"/>
                  </a:schemeClr>
                </a:solidFill>
              </a:rPr>
              <a:t>Libano</a:t>
            </a:r>
            <a:endParaRPr lang="en-US" sz="1400" b="1" dirty="0">
              <a:solidFill>
                <a:schemeClr val="accent4">
                  <a:lumMod val="10000"/>
                </a:schemeClr>
              </a:solidFill>
            </a:endParaRPr>
          </a:p>
        </p:txBody>
      </p:sp>
      <p:sp>
        <p:nvSpPr>
          <p:cNvPr id="13" name="CasellaDiTesto 12">
            <a:extLst>
              <a:ext uri="{FF2B5EF4-FFF2-40B4-BE49-F238E27FC236}">
                <a16:creationId xmlns:a16="http://schemas.microsoft.com/office/drawing/2014/main" id="{7E9A051B-A094-0860-1374-2D15E84346FC}"/>
              </a:ext>
            </a:extLst>
          </p:cNvPr>
          <p:cNvSpPr txBox="1"/>
          <p:nvPr/>
        </p:nvSpPr>
        <p:spPr>
          <a:xfrm>
            <a:off x="2490428" y="2264611"/>
            <a:ext cx="406396" cy="338554"/>
          </a:xfrm>
          <a:prstGeom prst="rect">
            <a:avLst/>
          </a:prstGeom>
          <a:solidFill>
            <a:srgbClr val="DF9146"/>
          </a:solidFill>
        </p:spPr>
        <p:txBody>
          <a:bodyPr wrap="square" lIns="0" tIns="45720" rIns="0" bIns="45720" rtlCol="0">
            <a:spAutoFit/>
          </a:bodyPr>
          <a:lstStyle/>
          <a:p>
            <a:r>
              <a:rPr lang="en-US" sz="800" b="1" dirty="0" err="1">
                <a:solidFill>
                  <a:schemeClr val="accent4">
                    <a:lumMod val="10000"/>
                  </a:schemeClr>
                </a:solidFill>
              </a:rPr>
              <a:t>Cisgior-dania</a:t>
            </a:r>
            <a:endParaRPr lang="en-US" sz="800" b="1" dirty="0">
              <a:solidFill>
                <a:schemeClr val="accent4">
                  <a:lumMod val="10000"/>
                </a:schemeClr>
              </a:solidFill>
            </a:endParaRPr>
          </a:p>
        </p:txBody>
      </p:sp>
      <p:sp>
        <p:nvSpPr>
          <p:cNvPr id="14" name="Text Box 3">
            <a:extLst>
              <a:ext uri="{FF2B5EF4-FFF2-40B4-BE49-F238E27FC236}">
                <a16:creationId xmlns:a16="http://schemas.microsoft.com/office/drawing/2014/main" id="{F89EB259-AA5D-45D6-FC34-352CC7807911}"/>
              </a:ext>
            </a:extLst>
          </p:cNvPr>
          <p:cNvSpPr txBox="1">
            <a:spLocks noChangeArrowheads="1"/>
          </p:cNvSpPr>
          <p:nvPr/>
        </p:nvSpPr>
        <p:spPr bwMode="auto">
          <a:xfrm>
            <a:off x="3858093" y="2151727"/>
            <a:ext cx="1782007" cy="1277273"/>
          </a:xfrm>
          <a:prstGeom prst="rect">
            <a:avLst/>
          </a:prstGeom>
          <a:solidFill>
            <a:srgbClr val="FFFF00"/>
          </a:solidFill>
          <a:ln w="12700">
            <a:solidFill>
              <a:schemeClr val="accent4">
                <a:lumMod val="10000"/>
              </a:schemeClr>
            </a:solid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200" b="1" dirty="0">
                <a:solidFill>
                  <a:schemeClr val="accent4">
                    <a:lumMod val="10000"/>
                  </a:schemeClr>
                </a:solidFill>
                <a:cs typeface="Arial" charset="0"/>
              </a:rPr>
              <a:t>1949</a:t>
            </a:r>
          </a:p>
          <a:p>
            <a:pPr algn="ctr" eaLnBrk="1" hangingPunct="1">
              <a:spcBef>
                <a:spcPct val="50000"/>
              </a:spcBef>
              <a:buFontTx/>
              <a:buNone/>
              <a:defRPr/>
            </a:pPr>
            <a:r>
              <a:rPr lang="fr-CH" altLang="it-CH" sz="2200" b="1" dirty="0" err="1">
                <a:solidFill>
                  <a:schemeClr val="accent4">
                    <a:lumMod val="10000"/>
                  </a:schemeClr>
                </a:solidFill>
                <a:cs typeface="Arial" charset="0"/>
              </a:rPr>
              <a:t>Gli</a:t>
            </a:r>
            <a:r>
              <a:rPr lang="fr-CH" altLang="it-CH" sz="2200" b="1" dirty="0">
                <a:solidFill>
                  <a:schemeClr val="accent4">
                    <a:lumMod val="10000"/>
                  </a:schemeClr>
                </a:solidFill>
                <a:cs typeface="Arial" charset="0"/>
              </a:rPr>
              <a:t> </a:t>
            </a:r>
            <a:r>
              <a:rPr lang="fr-CH" altLang="it-CH" sz="2200" b="1" dirty="0" err="1">
                <a:solidFill>
                  <a:schemeClr val="accent4">
                    <a:lumMod val="10000"/>
                  </a:schemeClr>
                </a:solidFill>
                <a:cs typeface="Arial" charset="0"/>
              </a:rPr>
              <a:t>armistizi</a:t>
            </a:r>
            <a:r>
              <a:rPr lang="fr-CH" altLang="it-CH" sz="2200" b="1" dirty="0">
                <a:solidFill>
                  <a:schemeClr val="accent4">
                    <a:lumMod val="10000"/>
                  </a:schemeClr>
                </a:solidFill>
                <a:cs typeface="Arial" charset="0"/>
              </a:rPr>
              <a:t> di </a:t>
            </a:r>
            <a:r>
              <a:rPr lang="fr-CH" altLang="it-CH" sz="2200" b="1" dirty="0" err="1">
                <a:solidFill>
                  <a:schemeClr val="accent4">
                    <a:lumMod val="10000"/>
                  </a:schemeClr>
                </a:solidFill>
                <a:cs typeface="Arial" charset="0"/>
              </a:rPr>
              <a:t>Rodi</a:t>
            </a:r>
            <a:endParaRPr lang="it-IT" altLang="it-CH" sz="2200" b="1" dirty="0">
              <a:solidFill>
                <a:schemeClr val="accent4">
                  <a:lumMod val="10000"/>
                </a:schemeClr>
              </a:solidFill>
              <a:cs typeface="Arial" charset="0"/>
            </a:endParaRPr>
          </a:p>
        </p:txBody>
      </p:sp>
      <p:sp>
        <p:nvSpPr>
          <p:cNvPr id="15" name="Ovale 14">
            <a:extLst>
              <a:ext uri="{FF2B5EF4-FFF2-40B4-BE49-F238E27FC236}">
                <a16:creationId xmlns:a16="http://schemas.microsoft.com/office/drawing/2014/main" id="{53EB9EC7-51F7-E9BC-3A59-9D9B7842555F}"/>
              </a:ext>
            </a:extLst>
          </p:cNvPr>
          <p:cNvSpPr/>
          <p:nvPr/>
        </p:nvSpPr>
        <p:spPr>
          <a:xfrm rot="2499144">
            <a:off x="1450846" y="2940971"/>
            <a:ext cx="442038" cy="945755"/>
          </a:xfrm>
          <a:prstGeom prst="ellipse">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partition_armistice">
            <a:extLst>
              <a:ext uri="{FF2B5EF4-FFF2-40B4-BE49-F238E27FC236}">
                <a16:creationId xmlns:a16="http://schemas.microsoft.com/office/drawing/2014/main" id="{767285C7-1319-D438-A1F1-5DC0B9A7A711}"/>
              </a:ext>
            </a:extLst>
          </p:cNvPr>
          <p:cNvPicPr>
            <a:picLocks noChangeAspect="1" noChangeArrowheads="1"/>
          </p:cNvPicPr>
          <p:nvPr/>
        </p:nvPicPr>
        <p:blipFill>
          <a:blip r:embed="rId4">
            <a:lum bright="-10000" contrast="10000"/>
          </a:blip>
          <a:srcRect/>
          <a:stretch>
            <a:fillRect/>
          </a:stretch>
        </p:blipFill>
        <p:spPr bwMode="auto">
          <a:xfrm>
            <a:off x="5841000" y="430456"/>
            <a:ext cx="2146508" cy="5853071"/>
          </a:xfrm>
          <a:prstGeom prst="rect">
            <a:avLst/>
          </a:prstGeom>
          <a:ln>
            <a:noFill/>
          </a:ln>
          <a:effectLst>
            <a:outerShdw blurRad="292100" dist="139700" dir="2700000" algn="tl" rotWithShape="0">
              <a:srgbClr val="333333">
                <a:alpha val="65000"/>
              </a:srgbClr>
            </a:outerShdw>
          </a:effectLst>
        </p:spPr>
      </p:pic>
      <p:sp>
        <p:nvSpPr>
          <p:cNvPr id="17" name="Text Box 4">
            <a:extLst>
              <a:ext uri="{FF2B5EF4-FFF2-40B4-BE49-F238E27FC236}">
                <a16:creationId xmlns:a16="http://schemas.microsoft.com/office/drawing/2014/main" id="{4BE55F45-FF52-4F9A-A6C2-9111BD861C55}"/>
              </a:ext>
            </a:extLst>
          </p:cNvPr>
          <p:cNvSpPr txBox="1">
            <a:spLocks noChangeArrowheads="1"/>
          </p:cNvSpPr>
          <p:nvPr/>
        </p:nvSpPr>
        <p:spPr bwMode="auto">
          <a:xfrm>
            <a:off x="5881800" y="1331684"/>
            <a:ext cx="9348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dirty="0">
                <a:solidFill>
                  <a:srgbClr val="000000"/>
                </a:solidFill>
              </a:rPr>
              <a:t>Mare </a:t>
            </a:r>
            <a:r>
              <a:rPr lang="fr-CH" altLang="it-CH" sz="1200" b="1" dirty="0" err="1">
                <a:solidFill>
                  <a:srgbClr val="000000"/>
                </a:solidFill>
              </a:rPr>
              <a:t>Merditer-raneo</a:t>
            </a:r>
            <a:endParaRPr lang="it-IT" altLang="it-CH" sz="1200" b="1" dirty="0">
              <a:solidFill>
                <a:srgbClr val="000000"/>
              </a:solidFill>
            </a:endParaRPr>
          </a:p>
        </p:txBody>
      </p:sp>
      <p:sp>
        <p:nvSpPr>
          <p:cNvPr id="24" name="CasellaDiTesto 23">
            <a:extLst>
              <a:ext uri="{FF2B5EF4-FFF2-40B4-BE49-F238E27FC236}">
                <a16:creationId xmlns:a16="http://schemas.microsoft.com/office/drawing/2014/main" id="{7FD6099F-7F96-E101-DD8D-3DEF71960395}"/>
              </a:ext>
            </a:extLst>
          </p:cNvPr>
          <p:cNvSpPr txBox="1"/>
          <p:nvPr/>
        </p:nvSpPr>
        <p:spPr>
          <a:xfrm>
            <a:off x="4046738" y="4211275"/>
            <a:ext cx="1709687" cy="1015663"/>
          </a:xfrm>
          <a:prstGeom prst="rect">
            <a:avLst/>
          </a:prstGeom>
          <a:noFill/>
        </p:spPr>
        <p:txBody>
          <a:bodyPr wrap="square" rtlCol="0">
            <a:spAutoFit/>
          </a:bodyPr>
          <a:lstStyle/>
          <a:p>
            <a:pPr algn="r"/>
            <a:r>
              <a:rPr lang="en-US" sz="2000" b="1" dirty="0" err="1"/>
              <a:t>Confronto</a:t>
            </a:r>
            <a:r>
              <a:rPr lang="en-US" sz="2000" b="1" dirty="0"/>
              <a:t> 181 - </a:t>
            </a:r>
            <a:r>
              <a:rPr lang="en-US" sz="2000" b="1" dirty="0" err="1"/>
              <a:t>Armistizi</a:t>
            </a:r>
            <a:endParaRPr lang="en-US" sz="2000" b="1" dirty="0"/>
          </a:p>
        </p:txBody>
      </p:sp>
      <p:sp>
        <p:nvSpPr>
          <p:cNvPr id="25" name="CasellaDiTesto 24">
            <a:extLst>
              <a:ext uri="{FF2B5EF4-FFF2-40B4-BE49-F238E27FC236}">
                <a16:creationId xmlns:a16="http://schemas.microsoft.com/office/drawing/2014/main" id="{E3C53A13-C285-6216-DDCA-33B835CFE30E}"/>
              </a:ext>
            </a:extLst>
          </p:cNvPr>
          <p:cNvSpPr txBox="1"/>
          <p:nvPr/>
        </p:nvSpPr>
        <p:spPr>
          <a:xfrm>
            <a:off x="3828836" y="517491"/>
            <a:ext cx="1449091" cy="1015663"/>
          </a:xfrm>
          <a:prstGeom prst="rect">
            <a:avLst/>
          </a:prstGeom>
          <a:noFill/>
        </p:spPr>
        <p:txBody>
          <a:bodyPr wrap="square" rtlCol="0">
            <a:spAutoFit/>
          </a:bodyPr>
          <a:lstStyle/>
          <a:p>
            <a:r>
              <a:rPr lang="en-US" sz="2000" b="1" dirty="0"/>
              <a:t>Gaza </a:t>
            </a:r>
            <a:r>
              <a:rPr lang="en-US" sz="2000" b="1" dirty="0" err="1"/>
              <a:t>rimane</a:t>
            </a:r>
            <a:r>
              <a:rPr lang="en-US" sz="2000" b="1" dirty="0"/>
              <a:t> </a:t>
            </a:r>
            <a:r>
              <a:rPr lang="en-US" sz="2000" b="1" dirty="0" err="1"/>
              <a:t>all’Egitto</a:t>
            </a:r>
            <a:endParaRPr lang="en-US" sz="2000" b="1" dirty="0"/>
          </a:p>
        </p:txBody>
      </p:sp>
      <p:sp>
        <p:nvSpPr>
          <p:cNvPr id="26" name="CasellaDiTesto 25">
            <a:extLst>
              <a:ext uri="{FF2B5EF4-FFF2-40B4-BE49-F238E27FC236}">
                <a16:creationId xmlns:a16="http://schemas.microsoft.com/office/drawing/2014/main" id="{F378FB9D-7A21-DF34-1E26-CE507AF3C7A0}"/>
              </a:ext>
            </a:extLst>
          </p:cNvPr>
          <p:cNvSpPr txBox="1"/>
          <p:nvPr/>
        </p:nvSpPr>
        <p:spPr>
          <a:xfrm>
            <a:off x="3939756" y="5386402"/>
            <a:ext cx="1805732" cy="954107"/>
          </a:xfrm>
          <a:prstGeom prst="rect">
            <a:avLst/>
          </a:prstGeom>
          <a:noFill/>
        </p:spPr>
        <p:txBody>
          <a:bodyPr wrap="square" rtlCol="0">
            <a:spAutoFit/>
          </a:bodyPr>
          <a:lstStyle/>
          <a:p>
            <a:pPr algn="r"/>
            <a:r>
              <a:rPr lang="en-US" sz="1400" dirty="0"/>
              <a:t>I </a:t>
            </a:r>
            <a:r>
              <a:rPr lang="en-US" sz="1400" dirty="0" err="1"/>
              <a:t>sionisti</a:t>
            </a:r>
            <a:r>
              <a:rPr lang="en-US" sz="1400" dirty="0"/>
              <a:t> </a:t>
            </a:r>
            <a:r>
              <a:rPr lang="en-US" sz="1400" dirty="0" err="1"/>
              <a:t>si</a:t>
            </a:r>
            <a:r>
              <a:rPr lang="en-US" sz="1400" dirty="0"/>
              <a:t> </a:t>
            </a:r>
            <a:r>
              <a:rPr lang="en-US" sz="1400" dirty="0" err="1"/>
              <a:t>sono</a:t>
            </a:r>
            <a:r>
              <a:rPr lang="en-US" sz="1400" dirty="0"/>
              <a:t> </a:t>
            </a:r>
            <a:r>
              <a:rPr lang="en-US" sz="1400" dirty="0" err="1"/>
              <a:t>attenuti</a:t>
            </a:r>
            <a:r>
              <a:rPr lang="en-US" sz="1400" dirty="0"/>
              <a:t> </a:t>
            </a:r>
            <a:r>
              <a:rPr lang="en-US" sz="1400" dirty="0" err="1"/>
              <a:t>all’accordo</a:t>
            </a:r>
            <a:r>
              <a:rPr lang="en-US" sz="1400" dirty="0"/>
              <a:t> con il re di </a:t>
            </a:r>
            <a:r>
              <a:rPr lang="en-US" sz="1400" dirty="0" err="1"/>
              <a:t>Giordania</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descr="Premium Vector | Map of middle east with borders of countries">
            <a:extLst>
              <a:ext uri="{FF2B5EF4-FFF2-40B4-BE49-F238E27FC236}">
                <a16:creationId xmlns:a16="http://schemas.microsoft.com/office/drawing/2014/main" id="{8309E229-11DD-2AE1-A410-A6709FD75DB1}"/>
              </a:ext>
            </a:extLst>
          </p:cNvPr>
          <p:cNvPicPr>
            <a:picLocks noChangeAspect="1" noChangeArrowheads="1"/>
          </p:cNvPicPr>
          <p:nvPr/>
        </p:nvPicPr>
        <p:blipFill rotWithShape="1">
          <a:blip r:embed="rId2">
            <a:lum bright="-10000"/>
          </a:blip>
          <a:srcRect l="2639" t="7653" r="3140" b="8712"/>
          <a:stretch/>
        </p:blipFill>
        <p:spPr bwMode="auto">
          <a:xfrm>
            <a:off x="107950" y="117475"/>
            <a:ext cx="7461250" cy="6624638"/>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91139" name="CasellaDiTesto 2">
            <a:extLst>
              <a:ext uri="{FF2B5EF4-FFF2-40B4-BE49-F238E27FC236}">
                <a16:creationId xmlns:a16="http://schemas.microsoft.com/office/drawing/2014/main" id="{9BE9B9C9-BF60-1FD1-465C-1E5A3FA4F612}"/>
              </a:ext>
            </a:extLst>
          </p:cNvPr>
          <p:cNvSpPr txBox="1">
            <a:spLocks noChangeArrowheads="1"/>
          </p:cNvSpPr>
          <p:nvPr/>
        </p:nvSpPr>
        <p:spPr bwMode="auto">
          <a:xfrm>
            <a:off x="7698958" y="3488368"/>
            <a:ext cx="12319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t>La </a:t>
            </a:r>
            <a:r>
              <a:rPr lang="en-US" altLang="en-US" sz="1800" dirty="0" err="1"/>
              <a:t>Palestina</a:t>
            </a:r>
            <a:r>
              <a:rPr lang="en-US" altLang="en-US" sz="1800" dirty="0"/>
              <a:t> è </a:t>
            </a:r>
            <a:r>
              <a:rPr lang="en-US" altLang="en-US" sz="1800" dirty="0" err="1"/>
              <a:t>parte</a:t>
            </a:r>
            <a:r>
              <a:rPr lang="en-US" altLang="en-US" sz="1800" dirty="0"/>
              <a:t> del Medio Oriente</a:t>
            </a:r>
          </a:p>
        </p:txBody>
      </p:sp>
      <p:sp>
        <p:nvSpPr>
          <p:cNvPr id="4" name="CasellaDiTesto 3">
            <a:extLst>
              <a:ext uri="{FF2B5EF4-FFF2-40B4-BE49-F238E27FC236}">
                <a16:creationId xmlns:a16="http://schemas.microsoft.com/office/drawing/2014/main" id="{91606325-B1FD-8409-0A76-EE2BE591C74E}"/>
              </a:ext>
            </a:extLst>
          </p:cNvPr>
          <p:cNvSpPr txBox="1"/>
          <p:nvPr/>
        </p:nvSpPr>
        <p:spPr>
          <a:xfrm>
            <a:off x="539750" y="5949950"/>
            <a:ext cx="1757363" cy="430213"/>
          </a:xfrm>
          <a:prstGeom prst="rect">
            <a:avLst/>
          </a:prstGeom>
          <a:solidFill>
            <a:srgbClr val="FFFF00"/>
          </a:solidFill>
          <a:ln>
            <a:solidFill>
              <a:schemeClr val="accent4">
                <a:lumMod val="10000"/>
              </a:schemeClr>
            </a:solidFill>
          </a:ln>
        </p:spPr>
        <p:txBody>
          <a:bodyPr>
            <a:spAutoFit/>
          </a:bodyPr>
          <a:lstStyle/>
          <a:p>
            <a:pPr algn="ctr">
              <a:defRPr/>
            </a:pPr>
            <a:r>
              <a:rPr lang="en-US" sz="2200" b="1" dirty="0">
                <a:solidFill>
                  <a:schemeClr val="accent4">
                    <a:lumMod val="10000"/>
                  </a:schemeClr>
                </a:solidFill>
              </a:rPr>
              <a:t>PALESTINA </a:t>
            </a:r>
          </a:p>
        </p:txBody>
      </p:sp>
      <p:sp>
        <p:nvSpPr>
          <p:cNvPr id="15" name="Ovale 14">
            <a:extLst>
              <a:ext uri="{FF2B5EF4-FFF2-40B4-BE49-F238E27FC236}">
                <a16:creationId xmlns:a16="http://schemas.microsoft.com/office/drawing/2014/main" id="{FC0DC924-6D1C-C578-DDA2-392AE7EB7C84}"/>
              </a:ext>
            </a:extLst>
          </p:cNvPr>
          <p:cNvSpPr/>
          <p:nvPr/>
        </p:nvSpPr>
        <p:spPr>
          <a:xfrm rot="535885">
            <a:off x="2097088" y="2157413"/>
            <a:ext cx="401637" cy="1008062"/>
          </a:xfrm>
          <a:prstGeom prst="ellipse">
            <a:avLst/>
          </a:prstGeom>
          <a:no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05F95046-A803-E670-70A4-ECB3531366B6}"/>
              </a:ext>
            </a:extLst>
          </p:cNvPr>
          <p:cNvSpPr/>
          <p:nvPr/>
        </p:nvSpPr>
        <p:spPr>
          <a:xfrm>
            <a:off x="0" y="26988"/>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lide Number Placeholder 6">
            <a:extLst>
              <a:ext uri="{FF2B5EF4-FFF2-40B4-BE49-F238E27FC236}">
                <a16:creationId xmlns:a16="http://schemas.microsoft.com/office/drawing/2014/main" id="{95819E20-3CB2-B8B7-07CE-81A8BEFF4B9D}"/>
              </a:ext>
            </a:extLst>
          </p:cNvPr>
          <p:cNvSpPr>
            <a:spLocks noGrp="1"/>
          </p:cNvSpPr>
          <p:nvPr>
            <p:ph type="sldNum" sz="quarter" idx="12"/>
          </p:nvPr>
        </p:nvSpPr>
        <p:spPr>
          <a:xfrm>
            <a:off x="8001000" y="5976983"/>
            <a:ext cx="477888" cy="530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AF1BE0-7C24-46BB-B470-B2D0BB47D3DE}" type="slidenum">
              <a:rPr lang="it-IT" altLang="it-CH" sz="1400" b="1" smtClean="0">
                <a:solidFill>
                  <a:srgbClr val="FFFFFF"/>
                </a:solidFill>
              </a:rPr>
              <a:pPr>
                <a:spcBef>
                  <a:spcPct val="0"/>
                </a:spcBef>
                <a:buFontTx/>
                <a:buNone/>
              </a:pPr>
              <a:t>3</a:t>
            </a:fld>
            <a:endParaRPr lang="it-IT" altLang="it-CH" sz="1400" b="1" dirty="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49 gli ebrei internatia Cipro arrivano a Haifa">
            <a:extLst>
              <a:ext uri="{FF2B5EF4-FFF2-40B4-BE49-F238E27FC236}">
                <a16:creationId xmlns:a16="http://schemas.microsoft.com/office/drawing/2014/main" id="{5BBC25D7-A091-827B-ABB7-9AD5582FD8EA}"/>
              </a:ext>
            </a:extLst>
          </p:cNvPr>
          <p:cNvPicPr>
            <a:picLocks noChangeAspect="1" noChangeArrowheads="1"/>
          </p:cNvPicPr>
          <p:nvPr/>
        </p:nvPicPr>
        <p:blipFill>
          <a:blip r:embed="rId2"/>
          <a:srcRect/>
          <a:stretch>
            <a:fillRect/>
          </a:stretch>
        </p:blipFill>
        <p:spPr bwMode="auto">
          <a:xfrm>
            <a:off x="1042988" y="404813"/>
            <a:ext cx="7058025" cy="5495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56675" name="CasellaDiTesto 2">
            <a:extLst>
              <a:ext uri="{FF2B5EF4-FFF2-40B4-BE49-F238E27FC236}">
                <a16:creationId xmlns:a16="http://schemas.microsoft.com/office/drawing/2014/main" id="{54AEAF90-4F49-81DF-7196-26688DECEE1F}"/>
              </a:ext>
            </a:extLst>
          </p:cNvPr>
          <p:cNvSpPr txBox="1">
            <a:spLocks noChangeArrowheads="1"/>
          </p:cNvSpPr>
          <p:nvPr/>
        </p:nvSpPr>
        <p:spPr bwMode="auto">
          <a:xfrm>
            <a:off x="755650" y="6078538"/>
            <a:ext cx="7632700"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a:solidFill>
                  <a:schemeClr val="accent4">
                    <a:lumMod val="10000"/>
                  </a:schemeClr>
                </a:solidFill>
              </a:rPr>
              <a:t>Dal 1948 </a:t>
            </a:r>
            <a:r>
              <a:rPr lang="en-US" altLang="en-US" sz="1800" b="1" dirty="0" err="1">
                <a:solidFill>
                  <a:schemeClr val="accent4">
                    <a:lumMod val="10000"/>
                  </a:schemeClr>
                </a:solidFill>
              </a:rPr>
              <a:t>arrivano</a:t>
            </a:r>
            <a:r>
              <a:rPr lang="en-US" altLang="en-US" sz="1800" b="1" dirty="0">
                <a:solidFill>
                  <a:schemeClr val="accent4">
                    <a:lumMod val="10000"/>
                  </a:schemeClr>
                </a:solidFill>
              </a:rPr>
              <a:t> </a:t>
            </a:r>
            <a:r>
              <a:rPr lang="en-US" altLang="en-US" sz="1800" b="1" dirty="0" err="1">
                <a:solidFill>
                  <a:schemeClr val="accent4">
                    <a:lumMod val="10000"/>
                  </a:schemeClr>
                </a:solidFill>
              </a:rPr>
              <a:t>centinaia</a:t>
            </a:r>
            <a:r>
              <a:rPr lang="en-US" altLang="en-US" sz="1800" b="1" dirty="0">
                <a:solidFill>
                  <a:schemeClr val="accent4">
                    <a:lumMod val="10000"/>
                  </a:schemeClr>
                </a:solidFill>
              </a:rPr>
              <a:t> di </a:t>
            </a:r>
            <a:r>
              <a:rPr lang="en-US" altLang="en-US" sz="1800" b="1" dirty="0" err="1">
                <a:solidFill>
                  <a:schemeClr val="accent4">
                    <a:lumMod val="10000"/>
                  </a:schemeClr>
                </a:solidFill>
              </a:rPr>
              <a:t>migliaia</a:t>
            </a:r>
            <a:r>
              <a:rPr lang="en-US" altLang="en-US" sz="1800" b="1" dirty="0">
                <a:solidFill>
                  <a:schemeClr val="accent4">
                    <a:lumMod val="10000"/>
                  </a:schemeClr>
                </a:solidFill>
              </a:rPr>
              <a:t> di </a:t>
            </a:r>
            <a:r>
              <a:rPr lang="en-US" altLang="en-US" sz="1800" b="1" dirty="0" err="1">
                <a:solidFill>
                  <a:schemeClr val="accent4">
                    <a:lumMod val="10000"/>
                  </a:schemeClr>
                </a:solidFill>
              </a:rPr>
              <a:t>immigranti</a:t>
            </a:r>
            <a:r>
              <a:rPr lang="en-US" altLang="en-US" sz="1800" b="1" dirty="0">
                <a:solidFill>
                  <a:schemeClr val="accent4">
                    <a:lumMod val="10000"/>
                  </a:schemeClr>
                </a:solidFill>
              </a:rPr>
              <a:t> </a:t>
            </a:r>
            <a:r>
              <a:rPr lang="en-US" altLang="en-US" sz="1800" b="1" dirty="0" err="1">
                <a:solidFill>
                  <a:schemeClr val="accent4">
                    <a:lumMod val="10000"/>
                  </a:schemeClr>
                </a:solidFill>
              </a:rPr>
              <a:t>ebraici</a:t>
            </a:r>
            <a:r>
              <a:rPr lang="en-US" altLang="en-US" sz="1800" b="1" dirty="0">
                <a:solidFill>
                  <a:schemeClr val="accent4">
                    <a:lumMod val="10000"/>
                  </a:schemeClr>
                </a:solidFill>
              </a:rPr>
              <a:t> </a:t>
            </a:r>
            <a:r>
              <a:rPr lang="en-US" altLang="en-US" sz="1800" b="1" dirty="0" err="1">
                <a:solidFill>
                  <a:schemeClr val="accent4">
                    <a:lumMod val="10000"/>
                  </a:schemeClr>
                </a:solidFill>
              </a:rPr>
              <a:t>europei</a:t>
            </a:r>
            <a:endParaRPr lang="en-US" altLang="en-US" sz="1800" b="1" dirty="0">
              <a:solidFill>
                <a:schemeClr val="accent4">
                  <a:lumMod val="10000"/>
                </a:schemeClr>
              </a:solidFill>
            </a:endParaRPr>
          </a:p>
        </p:txBody>
      </p:sp>
      <p:sp>
        <p:nvSpPr>
          <p:cNvPr id="180228" name="Slide Number Placeholder 3">
            <a:extLst>
              <a:ext uri="{FF2B5EF4-FFF2-40B4-BE49-F238E27FC236}">
                <a16:creationId xmlns:a16="http://schemas.microsoft.com/office/drawing/2014/main" id="{8DF806C7-DFC4-2560-27DB-522CB510BB63}"/>
              </a:ext>
            </a:extLst>
          </p:cNvPr>
          <p:cNvSpPr>
            <a:spLocks noGrp="1"/>
          </p:cNvSpPr>
          <p:nvPr>
            <p:ph type="sldNum" sz="quarter" idx="12"/>
          </p:nvPr>
        </p:nvSpPr>
        <p:spPr>
          <a:xfrm>
            <a:off x="8101013" y="5402263"/>
            <a:ext cx="5064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FE7C16-F0AE-484A-A06B-AAFB5C1DA4AF}" type="slidenum">
              <a:rPr lang="it-IT" altLang="it-CH" sz="1400" b="1" smtClean="0">
                <a:solidFill>
                  <a:srgbClr val="FFFFFF"/>
                </a:solidFill>
              </a:rPr>
              <a:pPr>
                <a:spcBef>
                  <a:spcPct val="0"/>
                </a:spcBef>
                <a:buFontTx/>
                <a:buNone/>
              </a:pPr>
              <a:t>30</a:t>
            </a:fld>
            <a:endParaRPr lang="it-IT" altLang="it-CH" sz="1400" b="1">
              <a:solidFill>
                <a:srgbClr val="FFFFFF"/>
              </a:solidFill>
            </a:endParaRPr>
          </a:p>
        </p:txBody>
      </p:sp>
      <p:sp>
        <p:nvSpPr>
          <p:cNvPr id="3" name="Rettangolo 2">
            <a:extLst>
              <a:ext uri="{FF2B5EF4-FFF2-40B4-BE49-F238E27FC236}">
                <a16:creationId xmlns:a16="http://schemas.microsoft.com/office/drawing/2014/main" id="{3159EA9E-B88E-EA88-F452-01040F4116DB}"/>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3">
            <a:extLst>
              <a:ext uri="{FF2B5EF4-FFF2-40B4-BE49-F238E27FC236}">
                <a16:creationId xmlns:a16="http://schemas.microsoft.com/office/drawing/2014/main" id="{4BD1219F-9FBA-0816-E367-6D877C19EFD0}"/>
              </a:ext>
            </a:extLst>
          </p:cNvPr>
          <p:cNvSpPr>
            <a:spLocks noGrp="1"/>
          </p:cNvSpPr>
          <p:nvPr>
            <p:ph type="sldNum" sz="quarter" idx="12"/>
          </p:nvPr>
        </p:nvSpPr>
        <p:spPr>
          <a:xfrm>
            <a:off x="8253413" y="6332538"/>
            <a:ext cx="5048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5B7ACD-9288-409B-9222-64C16FCEC1D9}" type="slidenum">
              <a:rPr lang="it-IT" altLang="it-CH" sz="1400" b="1" smtClean="0">
                <a:solidFill>
                  <a:srgbClr val="FFFFFF"/>
                </a:solidFill>
              </a:rPr>
              <a:pPr>
                <a:spcBef>
                  <a:spcPct val="0"/>
                </a:spcBef>
                <a:buFontTx/>
                <a:buNone/>
              </a:pPr>
              <a:t>31</a:t>
            </a:fld>
            <a:endParaRPr lang="it-IT" altLang="it-CH" sz="1400" b="1">
              <a:solidFill>
                <a:srgbClr val="FFFFFF"/>
              </a:solidFill>
            </a:endParaRPr>
          </a:p>
        </p:txBody>
      </p:sp>
      <p:sp>
        <p:nvSpPr>
          <p:cNvPr id="181251" name="Text Box 5">
            <a:extLst>
              <a:ext uri="{FF2B5EF4-FFF2-40B4-BE49-F238E27FC236}">
                <a16:creationId xmlns:a16="http://schemas.microsoft.com/office/drawing/2014/main" id="{E515F5C3-14D8-2FD9-6C32-B5A8603FD43D}"/>
              </a:ext>
            </a:extLst>
          </p:cNvPr>
          <p:cNvSpPr txBox="1">
            <a:spLocks noChangeArrowheads="1"/>
          </p:cNvSpPr>
          <p:nvPr/>
        </p:nvSpPr>
        <p:spPr bwMode="auto">
          <a:xfrm>
            <a:off x="4822825" y="333375"/>
            <a:ext cx="1150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Operazione solomon color : gli israeliani trasportano   in Israele gli ebrei etiopi</a:t>
            </a:r>
            <a:endParaRPr lang="it-IT" altLang="it-CH" sz="1200" b="1">
              <a:solidFill>
                <a:srgbClr val="FFFFFF"/>
              </a:solidFill>
            </a:endParaRPr>
          </a:p>
        </p:txBody>
      </p:sp>
      <p:pic>
        <p:nvPicPr>
          <p:cNvPr id="159751" name="Picture 6" descr="ebrei iemeniti trasportati in israele 1949">
            <a:extLst>
              <a:ext uri="{FF2B5EF4-FFF2-40B4-BE49-F238E27FC236}">
                <a16:creationId xmlns:a16="http://schemas.microsoft.com/office/drawing/2014/main" id="{5ED56E7A-7F52-D76F-CE69-3F87E77DBBCD}"/>
              </a:ext>
            </a:extLst>
          </p:cNvPr>
          <p:cNvPicPr>
            <a:picLocks noChangeAspect="1" noChangeArrowheads="1"/>
          </p:cNvPicPr>
          <p:nvPr/>
        </p:nvPicPr>
        <p:blipFill>
          <a:blip r:embed="rId3"/>
          <a:srcRect/>
          <a:stretch>
            <a:fillRect/>
          </a:stretch>
        </p:blipFill>
        <p:spPr bwMode="auto">
          <a:xfrm>
            <a:off x="360363" y="260350"/>
            <a:ext cx="3241675" cy="24685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1253" name="Text Box 7">
            <a:extLst>
              <a:ext uri="{FF2B5EF4-FFF2-40B4-BE49-F238E27FC236}">
                <a16:creationId xmlns:a16="http://schemas.microsoft.com/office/drawing/2014/main" id="{D0ADC543-D372-8208-2864-8C4AF5011244}"/>
              </a:ext>
            </a:extLst>
          </p:cNvPr>
          <p:cNvSpPr txBox="1">
            <a:spLocks noChangeArrowheads="1"/>
          </p:cNvSpPr>
          <p:nvPr/>
        </p:nvSpPr>
        <p:spPr bwMode="auto">
          <a:xfrm>
            <a:off x="288925" y="2781300"/>
            <a:ext cx="176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1949 Arrivano gli ebrei jemeniti</a:t>
            </a:r>
            <a:endParaRPr lang="it-IT" altLang="it-CH" sz="1200" b="1">
              <a:solidFill>
                <a:srgbClr val="FFFFFF"/>
              </a:solidFill>
            </a:endParaRPr>
          </a:p>
        </p:txBody>
      </p:sp>
      <p:pic>
        <p:nvPicPr>
          <p:cNvPr id="159753" name="Picture 8" descr="aliya">
            <a:extLst>
              <a:ext uri="{FF2B5EF4-FFF2-40B4-BE49-F238E27FC236}">
                <a16:creationId xmlns:a16="http://schemas.microsoft.com/office/drawing/2014/main" id="{B0934D15-79DB-6BD4-E94C-812FE838E1B6}"/>
              </a:ext>
            </a:extLst>
          </p:cNvPr>
          <p:cNvPicPr>
            <a:picLocks noChangeAspect="1" noChangeArrowheads="1"/>
          </p:cNvPicPr>
          <p:nvPr/>
        </p:nvPicPr>
        <p:blipFill>
          <a:blip r:embed="rId4"/>
          <a:srcRect/>
          <a:stretch>
            <a:fillRect/>
          </a:stretch>
        </p:blipFill>
        <p:spPr bwMode="auto">
          <a:xfrm>
            <a:off x="4037013" y="1749425"/>
            <a:ext cx="552450" cy="696913"/>
          </a:xfrm>
          <a:prstGeom prst="rect">
            <a:avLst/>
          </a:prstGeom>
          <a:ln>
            <a:noFill/>
          </a:ln>
          <a:effectLst>
            <a:outerShdw blurRad="292100" dist="139700" dir="2700000" algn="tl" rotWithShape="0">
              <a:srgbClr val="333333">
                <a:alpha val="65000"/>
              </a:srgbClr>
            </a:outerShdw>
          </a:effectLst>
        </p:spPr>
      </p:pic>
      <p:pic>
        <p:nvPicPr>
          <p:cNvPr id="159754" name="Picture 9" descr="bandiera israeliana 2 jpg">
            <a:extLst>
              <a:ext uri="{FF2B5EF4-FFF2-40B4-BE49-F238E27FC236}">
                <a16:creationId xmlns:a16="http://schemas.microsoft.com/office/drawing/2014/main" id="{6484F077-5D58-C181-E1C7-1CB51B5FD874}"/>
              </a:ext>
            </a:extLst>
          </p:cNvPr>
          <p:cNvPicPr>
            <a:picLocks noChangeAspect="1" noChangeArrowheads="1"/>
          </p:cNvPicPr>
          <p:nvPr/>
        </p:nvPicPr>
        <p:blipFill>
          <a:blip r:embed="rId5">
            <a:lum bright="-8000" contrast="10000"/>
          </a:blip>
          <a:srcRect/>
          <a:stretch>
            <a:fillRect/>
          </a:stretch>
        </p:blipFill>
        <p:spPr bwMode="auto">
          <a:xfrm>
            <a:off x="3922713" y="642938"/>
            <a:ext cx="793750" cy="581025"/>
          </a:xfrm>
          <a:prstGeom prst="rect">
            <a:avLst/>
          </a:prstGeom>
          <a:ln>
            <a:noFill/>
          </a:ln>
          <a:effectLst>
            <a:outerShdw blurRad="292100" dist="139700" dir="2700000" algn="tl" rotWithShape="0">
              <a:srgbClr val="333333">
                <a:alpha val="65000"/>
              </a:srgbClr>
            </a:outerShdw>
          </a:effectLst>
        </p:spPr>
      </p:pic>
      <p:pic>
        <p:nvPicPr>
          <p:cNvPr id="159755" name="Picture 10" descr="t1985 arrivo falascià">
            <a:extLst>
              <a:ext uri="{FF2B5EF4-FFF2-40B4-BE49-F238E27FC236}">
                <a16:creationId xmlns:a16="http://schemas.microsoft.com/office/drawing/2014/main" id="{9D96B803-322D-2004-3BD5-4450289AB491}"/>
              </a:ext>
            </a:extLst>
          </p:cNvPr>
          <p:cNvPicPr>
            <a:picLocks noChangeAspect="1" noChangeArrowheads="1"/>
          </p:cNvPicPr>
          <p:nvPr/>
        </p:nvPicPr>
        <p:blipFill>
          <a:blip r:embed="rId6"/>
          <a:srcRect/>
          <a:stretch>
            <a:fillRect/>
          </a:stretch>
        </p:blipFill>
        <p:spPr bwMode="auto">
          <a:xfrm>
            <a:off x="414338" y="3429000"/>
            <a:ext cx="2770187" cy="2771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1257" name="Text Box 11">
            <a:extLst>
              <a:ext uri="{FF2B5EF4-FFF2-40B4-BE49-F238E27FC236}">
                <a16:creationId xmlns:a16="http://schemas.microsoft.com/office/drawing/2014/main" id="{142A0F80-1F8D-F7F4-98B3-7816F5C96110}"/>
              </a:ext>
            </a:extLst>
          </p:cNvPr>
          <p:cNvSpPr txBox="1">
            <a:spLocks noChangeArrowheads="1"/>
          </p:cNvSpPr>
          <p:nvPr/>
        </p:nvSpPr>
        <p:spPr bwMode="auto">
          <a:xfrm>
            <a:off x="350838" y="6283325"/>
            <a:ext cx="29908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t>1985</a:t>
            </a:r>
            <a:r>
              <a:rPr lang="fr-CH" altLang="it-CH" sz="1400">
                <a:solidFill>
                  <a:srgbClr val="FFFFFF"/>
                </a:solidFill>
              </a:rPr>
              <a:t>    Arrivano i falascià etiopi</a:t>
            </a:r>
            <a:endParaRPr lang="it-IT" altLang="it-CH" sz="1400">
              <a:solidFill>
                <a:srgbClr val="FFFFFF"/>
              </a:solidFill>
            </a:endParaRPr>
          </a:p>
        </p:txBody>
      </p:sp>
      <p:pic>
        <p:nvPicPr>
          <p:cNvPr id="16" name="Picture 14" descr="a0047">
            <a:extLst>
              <a:ext uri="{FF2B5EF4-FFF2-40B4-BE49-F238E27FC236}">
                <a16:creationId xmlns:a16="http://schemas.microsoft.com/office/drawing/2014/main" id="{67EE161B-B944-483F-0F84-D4A40D260579}"/>
              </a:ext>
            </a:extLst>
          </p:cNvPr>
          <p:cNvPicPr>
            <a:picLocks noChangeAspect="1" noChangeArrowheads="1"/>
          </p:cNvPicPr>
          <p:nvPr/>
        </p:nvPicPr>
        <p:blipFill>
          <a:blip r:embed="rId7"/>
          <a:srcRect/>
          <a:stretch>
            <a:fillRect/>
          </a:stretch>
        </p:blipFill>
        <p:spPr bwMode="auto">
          <a:xfrm>
            <a:off x="4956175" y="234950"/>
            <a:ext cx="3841750" cy="2525713"/>
          </a:xfrm>
          <a:prstGeom prst="rect">
            <a:avLst/>
          </a:prstGeom>
          <a:ln w="12700">
            <a:noFill/>
            <a:miter lim="800000"/>
            <a:headEnd/>
            <a:tailEnd/>
          </a:ln>
          <a:effectLst>
            <a:outerShdw blurRad="292100" dist="139700" dir="2700000" algn="tl" rotWithShape="0">
              <a:srgbClr val="333333">
                <a:alpha val="65000"/>
              </a:srgbClr>
            </a:outerShdw>
          </a:effectLst>
        </p:spPr>
      </p:pic>
      <p:sp>
        <p:nvSpPr>
          <p:cNvPr id="181259" name="Text Box 7">
            <a:extLst>
              <a:ext uri="{FF2B5EF4-FFF2-40B4-BE49-F238E27FC236}">
                <a16:creationId xmlns:a16="http://schemas.microsoft.com/office/drawing/2014/main" id="{A83B2F96-E241-0866-A877-FB0FA465F8DB}"/>
              </a:ext>
            </a:extLst>
          </p:cNvPr>
          <p:cNvSpPr txBox="1">
            <a:spLocks noChangeArrowheads="1"/>
          </p:cNvSpPr>
          <p:nvPr/>
        </p:nvSpPr>
        <p:spPr bwMode="auto">
          <a:xfrm>
            <a:off x="7335838" y="2838450"/>
            <a:ext cx="142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1990 Arrivano gli ebrei americani</a:t>
            </a:r>
            <a:endParaRPr lang="it-IT" altLang="it-CH" sz="1200" b="1">
              <a:solidFill>
                <a:srgbClr val="FFFFFF"/>
              </a:solidFill>
            </a:endParaRPr>
          </a:p>
        </p:txBody>
      </p:sp>
      <p:pic>
        <p:nvPicPr>
          <p:cNvPr id="13" name="Picture 8" descr="C:\Users\Enrico\Desktop\imm j.jpg">
            <a:extLst>
              <a:ext uri="{FF2B5EF4-FFF2-40B4-BE49-F238E27FC236}">
                <a16:creationId xmlns:a16="http://schemas.microsoft.com/office/drawing/2014/main" id="{F6900955-415B-1309-7C29-DB32200404F9}"/>
              </a:ext>
            </a:extLst>
          </p:cNvPr>
          <p:cNvPicPr>
            <a:picLocks noChangeAspect="1" noChangeArrowheads="1"/>
          </p:cNvPicPr>
          <p:nvPr/>
        </p:nvPicPr>
        <p:blipFill>
          <a:blip r:embed="rId8"/>
          <a:srcRect/>
          <a:stretch>
            <a:fillRect/>
          </a:stretch>
        </p:blipFill>
        <p:spPr bwMode="auto">
          <a:xfrm>
            <a:off x="3311525" y="3397250"/>
            <a:ext cx="5446713" cy="2838450"/>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5ECA6742-91B7-016B-DF72-D6F271B24C70}"/>
              </a:ext>
            </a:extLst>
          </p:cNvPr>
          <p:cNvSpPr txBox="1"/>
          <p:nvPr/>
        </p:nvSpPr>
        <p:spPr>
          <a:xfrm>
            <a:off x="1981200" y="2881313"/>
            <a:ext cx="5113338" cy="369887"/>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fr-CH" altLang="it-CH" b="1" dirty="0">
                <a:solidFill>
                  <a:schemeClr val="accent4">
                    <a:lumMod val="10000"/>
                  </a:schemeClr>
                </a:solidFill>
              </a:rPr>
              <a:t>L’</a:t>
            </a:r>
            <a:r>
              <a:rPr lang="fr-CH" altLang="it-CH" b="1" dirty="0" err="1">
                <a:solidFill>
                  <a:schemeClr val="accent4">
                    <a:lumMod val="10000"/>
                  </a:schemeClr>
                </a:solidFill>
              </a:rPr>
              <a:t>immigrazione</a:t>
            </a:r>
            <a:r>
              <a:rPr lang="fr-CH" altLang="it-CH" b="1" dirty="0">
                <a:solidFill>
                  <a:schemeClr val="accent4">
                    <a:lumMod val="10000"/>
                  </a:schemeClr>
                </a:solidFill>
              </a:rPr>
              <a:t> </a:t>
            </a:r>
            <a:r>
              <a:rPr lang="fr-CH" altLang="it-CH" b="1" dirty="0" err="1">
                <a:solidFill>
                  <a:schemeClr val="accent4">
                    <a:lumMod val="10000"/>
                  </a:schemeClr>
                </a:solidFill>
              </a:rPr>
              <a:t>ebraica</a:t>
            </a:r>
            <a:r>
              <a:rPr lang="fr-CH" altLang="it-CH" b="1" dirty="0">
                <a:solidFill>
                  <a:schemeClr val="accent4">
                    <a:lumMod val="10000"/>
                  </a:schemeClr>
                </a:solidFill>
              </a:rPr>
              <a:t> in </a:t>
            </a:r>
            <a:r>
              <a:rPr lang="fr-CH" altLang="it-CH" b="1" dirty="0" err="1">
                <a:solidFill>
                  <a:schemeClr val="accent4">
                    <a:lumMod val="10000"/>
                  </a:schemeClr>
                </a:solidFill>
              </a:rPr>
              <a:t>Palestina</a:t>
            </a:r>
            <a:r>
              <a:rPr lang="fr-CH" altLang="it-CH" b="1" dirty="0">
                <a:solidFill>
                  <a:schemeClr val="accent4">
                    <a:lumMod val="10000"/>
                  </a:schemeClr>
                </a:solidFill>
              </a:rPr>
              <a:t> / </a:t>
            </a:r>
            <a:r>
              <a:rPr lang="fr-CH" altLang="it-CH" b="1" dirty="0" err="1">
                <a:solidFill>
                  <a:schemeClr val="accent4">
                    <a:lumMod val="10000"/>
                  </a:schemeClr>
                </a:solidFill>
              </a:rPr>
              <a:t>Israele</a:t>
            </a:r>
            <a:endParaRPr lang="fr-CH" altLang="it-CH" b="1" dirty="0">
              <a:solidFill>
                <a:schemeClr val="accent4">
                  <a:lumMod val="10000"/>
                </a:schemeClr>
              </a:solidFill>
            </a:endParaRPr>
          </a:p>
        </p:txBody>
      </p:sp>
      <p:sp>
        <p:nvSpPr>
          <p:cNvPr id="181262" name="CasellaDiTesto 2">
            <a:extLst>
              <a:ext uri="{FF2B5EF4-FFF2-40B4-BE49-F238E27FC236}">
                <a16:creationId xmlns:a16="http://schemas.microsoft.com/office/drawing/2014/main" id="{C22BE871-BB7F-531F-F1CA-40CFF0CCB94E}"/>
              </a:ext>
            </a:extLst>
          </p:cNvPr>
          <p:cNvSpPr txBox="1">
            <a:spLocks noChangeArrowheads="1"/>
          </p:cNvSpPr>
          <p:nvPr/>
        </p:nvSpPr>
        <p:spPr bwMode="auto">
          <a:xfrm>
            <a:off x="3602038" y="6291263"/>
            <a:ext cx="447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Oggi mediamente arrivano 20’000 immigranti all’anno</a:t>
            </a:r>
          </a:p>
        </p:txBody>
      </p:sp>
      <p:sp>
        <p:nvSpPr>
          <p:cNvPr id="3" name="CasellaDiTesto 2">
            <a:extLst>
              <a:ext uri="{FF2B5EF4-FFF2-40B4-BE49-F238E27FC236}">
                <a16:creationId xmlns:a16="http://schemas.microsoft.com/office/drawing/2014/main" id="{7D372889-712F-5AA7-6B89-FE54A9F4BFE0}"/>
              </a:ext>
            </a:extLst>
          </p:cNvPr>
          <p:cNvSpPr txBox="1"/>
          <p:nvPr/>
        </p:nvSpPr>
        <p:spPr>
          <a:xfrm>
            <a:off x="3889375" y="3533775"/>
            <a:ext cx="1114425" cy="646113"/>
          </a:xfrm>
          <a:prstGeom prst="rect">
            <a:avLst/>
          </a:prstGeom>
          <a:noFill/>
        </p:spPr>
        <p:txBody>
          <a:bodyPr>
            <a:spAutoFit/>
          </a:bodyPr>
          <a:lstStyle/>
          <a:p>
            <a:pPr>
              <a:defRPr/>
            </a:pPr>
            <a:r>
              <a:rPr lang="en-US" sz="1200" b="1" dirty="0">
                <a:solidFill>
                  <a:schemeClr val="accent4">
                    <a:lumMod val="10000"/>
                  </a:schemeClr>
                </a:solidFill>
              </a:rPr>
              <a:t>1948-1950</a:t>
            </a:r>
          </a:p>
          <a:p>
            <a:pPr>
              <a:defRPr/>
            </a:pPr>
            <a:r>
              <a:rPr lang="en-US" sz="1200" b="1" dirty="0">
                <a:solidFill>
                  <a:schemeClr val="accent4">
                    <a:lumMod val="10000"/>
                  </a:schemeClr>
                </a:solidFill>
              </a:rPr>
              <a:t>Fondazione di Israele</a:t>
            </a:r>
          </a:p>
        </p:txBody>
      </p:sp>
      <p:sp>
        <p:nvSpPr>
          <p:cNvPr id="17" name="CasellaDiTesto 16">
            <a:extLst>
              <a:ext uri="{FF2B5EF4-FFF2-40B4-BE49-F238E27FC236}">
                <a16:creationId xmlns:a16="http://schemas.microsoft.com/office/drawing/2014/main" id="{9E62E267-3BAA-C8D7-949E-2827F694A277}"/>
              </a:ext>
            </a:extLst>
          </p:cNvPr>
          <p:cNvSpPr txBox="1"/>
          <p:nvPr/>
        </p:nvSpPr>
        <p:spPr>
          <a:xfrm>
            <a:off x="7094538" y="3554413"/>
            <a:ext cx="933450" cy="646112"/>
          </a:xfrm>
          <a:prstGeom prst="rect">
            <a:avLst/>
          </a:prstGeom>
          <a:noFill/>
        </p:spPr>
        <p:txBody>
          <a:bodyPr>
            <a:spAutoFit/>
          </a:bodyPr>
          <a:lstStyle/>
          <a:p>
            <a:pPr>
              <a:defRPr/>
            </a:pPr>
            <a:r>
              <a:rPr lang="en-US" sz="1200" b="1" dirty="0">
                <a:solidFill>
                  <a:schemeClr val="accent4">
                    <a:lumMod val="10000"/>
                  </a:schemeClr>
                </a:solidFill>
              </a:rPr>
              <a:t>1990-1991</a:t>
            </a:r>
          </a:p>
          <a:p>
            <a:pPr>
              <a:defRPr/>
            </a:pPr>
            <a:r>
              <a:rPr lang="en-US" sz="1200" b="1" dirty="0" err="1">
                <a:solidFill>
                  <a:schemeClr val="accent4">
                    <a:lumMod val="10000"/>
                  </a:schemeClr>
                </a:solidFill>
              </a:rPr>
              <a:t>Caduta</a:t>
            </a:r>
            <a:r>
              <a:rPr lang="en-US" sz="1200" b="1" dirty="0">
                <a:solidFill>
                  <a:schemeClr val="accent4">
                    <a:lumMod val="10000"/>
                  </a:schemeClr>
                </a:solidFill>
              </a:rPr>
              <a:t> </a:t>
            </a:r>
            <a:r>
              <a:rPr lang="en-US" sz="1200" b="1" dirty="0" err="1">
                <a:solidFill>
                  <a:schemeClr val="accent4">
                    <a:lumMod val="10000"/>
                  </a:schemeClr>
                </a:solidFill>
              </a:rPr>
              <a:t>dell’URSS</a:t>
            </a:r>
            <a:endParaRPr lang="en-US" sz="1200" b="1" dirty="0">
              <a:solidFill>
                <a:schemeClr val="accent4">
                  <a:lumMod val="10000"/>
                </a:schemeClr>
              </a:solidFill>
            </a:endParaRPr>
          </a:p>
        </p:txBody>
      </p:sp>
      <p:sp>
        <p:nvSpPr>
          <p:cNvPr id="4" name="Rettangolo 3">
            <a:extLst>
              <a:ext uri="{FF2B5EF4-FFF2-40B4-BE49-F238E27FC236}">
                <a16:creationId xmlns:a16="http://schemas.microsoft.com/office/drawing/2014/main" id="{EB41D0C6-843C-3848-2017-A7E5CCE8EC41}"/>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3">
            <a:extLst>
              <a:ext uri="{FF2B5EF4-FFF2-40B4-BE49-F238E27FC236}">
                <a16:creationId xmlns:a16="http://schemas.microsoft.com/office/drawing/2014/main" id="{0146B790-3171-56CC-20CE-1EDA14C5A61C}"/>
              </a:ext>
            </a:extLst>
          </p:cNvPr>
          <p:cNvSpPr>
            <a:spLocks noGrp="1"/>
          </p:cNvSpPr>
          <p:nvPr>
            <p:ph type="sldNum" sz="quarter" idx="12"/>
          </p:nvPr>
        </p:nvSpPr>
        <p:spPr>
          <a:xfrm>
            <a:off x="5405438" y="3255963"/>
            <a:ext cx="622300" cy="401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B2F570F-7FCB-4815-9F60-59D463406625}" type="slidenum">
              <a:rPr lang="it-IT" altLang="it-CH" sz="1400" b="1" smtClean="0">
                <a:solidFill>
                  <a:srgbClr val="FFFFFF"/>
                </a:solidFill>
              </a:rPr>
              <a:pPr>
                <a:spcBef>
                  <a:spcPct val="0"/>
                </a:spcBef>
                <a:buFontTx/>
                <a:buNone/>
              </a:pPr>
              <a:t>32</a:t>
            </a:fld>
            <a:endParaRPr lang="it-IT" altLang="it-CH" sz="1400" b="1" dirty="0">
              <a:solidFill>
                <a:srgbClr val="FFFFFF"/>
              </a:solidFill>
            </a:endParaRPr>
          </a:p>
        </p:txBody>
      </p:sp>
      <p:pic>
        <p:nvPicPr>
          <p:cNvPr id="160771" name="Picture 2">
            <a:extLst>
              <a:ext uri="{FF2B5EF4-FFF2-40B4-BE49-F238E27FC236}">
                <a16:creationId xmlns:a16="http://schemas.microsoft.com/office/drawing/2014/main" id="{AD0047A5-DBDA-2548-E89F-055BE8E923CD}"/>
              </a:ext>
            </a:extLst>
          </p:cNvPr>
          <p:cNvPicPr>
            <a:picLocks noChangeAspect="1" noChangeArrowheads="1"/>
          </p:cNvPicPr>
          <p:nvPr/>
        </p:nvPicPr>
        <p:blipFill>
          <a:blip r:embed="rId3">
            <a:lum bright="-10000" contrast="10000"/>
          </a:blip>
          <a:srcRect/>
          <a:stretch>
            <a:fillRect/>
          </a:stretch>
        </p:blipFill>
        <p:spPr bwMode="auto">
          <a:xfrm>
            <a:off x="2339975" y="0"/>
            <a:ext cx="2987675" cy="1997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2" name="Picture 3">
            <a:extLst>
              <a:ext uri="{FF2B5EF4-FFF2-40B4-BE49-F238E27FC236}">
                <a16:creationId xmlns:a16="http://schemas.microsoft.com/office/drawing/2014/main" id="{6678F721-31B7-8C92-D683-67E15D60537B}"/>
              </a:ext>
            </a:extLst>
          </p:cNvPr>
          <p:cNvPicPr>
            <a:picLocks noChangeAspect="1" noChangeArrowheads="1"/>
          </p:cNvPicPr>
          <p:nvPr/>
        </p:nvPicPr>
        <p:blipFill>
          <a:blip r:embed="rId4">
            <a:lum bright="-10000" contrast="10000"/>
          </a:blip>
          <a:srcRect/>
          <a:stretch>
            <a:fillRect/>
          </a:stretch>
        </p:blipFill>
        <p:spPr bwMode="auto">
          <a:xfrm>
            <a:off x="2339975" y="2076450"/>
            <a:ext cx="2952750" cy="1973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3" name="Picture 4">
            <a:extLst>
              <a:ext uri="{FF2B5EF4-FFF2-40B4-BE49-F238E27FC236}">
                <a16:creationId xmlns:a16="http://schemas.microsoft.com/office/drawing/2014/main" id="{A7CD1B82-DB31-7577-24D3-6DCBBF6DF791}"/>
              </a:ext>
            </a:extLst>
          </p:cNvPr>
          <p:cNvPicPr>
            <a:picLocks noChangeAspect="1" noChangeArrowheads="1"/>
          </p:cNvPicPr>
          <p:nvPr/>
        </p:nvPicPr>
        <p:blipFill>
          <a:blip r:embed="rId5">
            <a:lum bright="-10000" contrast="10000"/>
          </a:blip>
          <a:srcRect/>
          <a:stretch>
            <a:fillRect/>
          </a:stretch>
        </p:blipFill>
        <p:spPr bwMode="auto">
          <a:xfrm>
            <a:off x="5435600" y="0"/>
            <a:ext cx="3708400" cy="24780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5" name="Picture 6">
            <a:extLst>
              <a:ext uri="{FF2B5EF4-FFF2-40B4-BE49-F238E27FC236}">
                <a16:creationId xmlns:a16="http://schemas.microsoft.com/office/drawing/2014/main" id="{09DEB605-74B8-8E8E-4B98-ECC58B91873F}"/>
              </a:ext>
            </a:extLst>
          </p:cNvPr>
          <p:cNvPicPr>
            <a:picLocks noChangeAspect="1" noChangeArrowheads="1"/>
          </p:cNvPicPr>
          <p:nvPr/>
        </p:nvPicPr>
        <p:blipFill>
          <a:blip r:embed="rId6">
            <a:lum bright="-10000" contrast="10000"/>
          </a:blip>
          <a:srcRect/>
          <a:stretch>
            <a:fillRect/>
          </a:stretch>
        </p:blipFill>
        <p:spPr bwMode="auto">
          <a:xfrm>
            <a:off x="6457950" y="2838450"/>
            <a:ext cx="2686050" cy="4019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6" name="Picture 7">
            <a:extLst>
              <a:ext uri="{FF2B5EF4-FFF2-40B4-BE49-F238E27FC236}">
                <a16:creationId xmlns:a16="http://schemas.microsoft.com/office/drawing/2014/main" id="{B18431E4-5E71-4656-2959-8702C8C39BB9}"/>
              </a:ext>
            </a:extLst>
          </p:cNvPr>
          <p:cNvPicPr>
            <a:picLocks noChangeAspect="1" noChangeArrowheads="1"/>
          </p:cNvPicPr>
          <p:nvPr/>
        </p:nvPicPr>
        <p:blipFill>
          <a:blip r:embed="rId7">
            <a:lum bright="-10000" contrast="10000"/>
          </a:blip>
          <a:srcRect/>
          <a:stretch>
            <a:fillRect/>
          </a:stretch>
        </p:blipFill>
        <p:spPr bwMode="auto">
          <a:xfrm>
            <a:off x="0" y="3429000"/>
            <a:ext cx="2244725" cy="3429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04808" name="Text Box 8">
            <a:extLst>
              <a:ext uri="{FF2B5EF4-FFF2-40B4-BE49-F238E27FC236}">
                <a16:creationId xmlns:a16="http://schemas.microsoft.com/office/drawing/2014/main" id="{89635DDE-CF71-1C5E-283D-B7B5C263B05B}"/>
              </a:ext>
            </a:extLst>
          </p:cNvPr>
          <p:cNvSpPr txBox="1">
            <a:spLocks noChangeArrowheads="1"/>
          </p:cNvSpPr>
          <p:nvPr/>
        </p:nvSpPr>
        <p:spPr bwMode="auto">
          <a:xfrm>
            <a:off x="5435600" y="2420938"/>
            <a:ext cx="3708400" cy="5238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err="1">
                <a:solidFill>
                  <a:schemeClr val="accent4">
                    <a:lumMod val="10000"/>
                  </a:schemeClr>
                </a:solidFill>
              </a:rPr>
              <a:t>Gli</a:t>
            </a:r>
            <a:r>
              <a:rPr lang="fr-CH" altLang="it-CH" sz="1400" b="1" dirty="0">
                <a:solidFill>
                  <a:schemeClr val="accent4">
                    <a:lumMod val="10000"/>
                  </a:schemeClr>
                </a:solidFill>
              </a:rPr>
              <a:t> </a:t>
            </a:r>
            <a:r>
              <a:rPr lang="fr-CH" altLang="it-CH" sz="1400" b="1" dirty="0" err="1">
                <a:solidFill>
                  <a:schemeClr val="accent4">
                    <a:lumMod val="10000"/>
                  </a:schemeClr>
                </a:solidFill>
              </a:rPr>
              <a:t>immigranti</a:t>
            </a:r>
            <a:r>
              <a:rPr lang="fr-CH" altLang="it-CH" sz="1400" b="1" dirty="0">
                <a:solidFill>
                  <a:schemeClr val="accent4">
                    <a:lumMod val="10000"/>
                  </a:schemeClr>
                </a:solidFill>
              </a:rPr>
              <a:t> </a:t>
            </a:r>
            <a:r>
              <a:rPr lang="fr-CH" altLang="it-CH" sz="1400" b="1" dirty="0" err="1">
                <a:solidFill>
                  <a:schemeClr val="accent4">
                    <a:lumMod val="10000"/>
                  </a:schemeClr>
                </a:solidFill>
              </a:rPr>
              <a:t>ebrei</a:t>
            </a:r>
            <a:r>
              <a:rPr lang="fr-CH" altLang="it-CH" sz="1400" b="1" dirty="0">
                <a:solidFill>
                  <a:schemeClr val="accent4">
                    <a:lumMod val="10000"/>
                  </a:schemeClr>
                </a:solidFill>
              </a:rPr>
              <a:t> </a:t>
            </a:r>
            <a:r>
              <a:rPr lang="fr-CH" altLang="it-CH" sz="1400" b="1" dirty="0" err="1">
                <a:solidFill>
                  <a:schemeClr val="accent4">
                    <a:lumMod val="10000"/>
                  </a:schemeClr>
                </a:solidFill>
              </a:rPr>
              <a:t>prendono</a:t>
            </a:r>
            <a:r>
              <a:rPr lang="fr-CH" altLang="it-CH" sz="1400" b="1" dirty="0">
                <a:solidFill>
                  <a:schemeClr val="accent4">
                    <a:lumMod val="10000"/>
                  </a:schemeClr>
                </a:solidFill>
              </a:rPr>
              <a:t> </a:t>
            </a:r>
            <a:r>
              <a:rPr lang="fr-CH" altLang="it-CH" sz="1400" b="1" dirty="0" err="1">
                <a:solidFill>
                  <a:schemeClr val="accent4">
                    <a:lumMod val="10000"/>
                  </a:schemeClr>
                </a:solidFill>
              </a:rPr>
              <a:t>possesso</a:t>
            </a:r>
            <a:r>
              <a:rPr lang="fr-CH" altLang="it-CH" sz="1400" b="1" dirty="0">
                <a:solidFill>
                  <a:schemeClr val="accent4">
                    <a:lumMod val="10000"/>
                  </a:schemeClr>
                </a:solidFill>
              </a:rPr>
              <a:t> delle </a:t>
            </a:r>
            <a:r>
              <a:rPr lang="fr-CH" altLang="it-CH" sz="1400" b="1" dirty="0" err="1">
                <a:solidFill>
                  <a:schemeClr val="accent4">
                    <a:lumMod val="10000"/>
                  </a:schemeClr>
                </a:solidFill>
              </a:rPr>
              <a:t>proprietà</a:t>
            </a:r>
            <a:r>
              <a:rPr lang="fr-CH" altLang="it-CH" sz="1400" b="1" dirty="0">
                <a:solidFill>
                  <a:schemeClr val="accent4">
                    <a:lumMod val="10000"/>
                  </a:schemeClr>
                </a:solidFill>
              </a:rPr>
              <a:t> </a:t>
            </a:r>
            <a:r>
              <a:rPr lang="fr-CH" altLang="it-CH" sz="1400" b="1" dirty="0" err="1">
                <a:solidFill>
                  <a:schemeClr val="accent4">
                    <a:lumMod val="10000"/>
                  </a:schemeClr>
                </a:solidFill>
              </a:rPr>
              <a:t>confiscate</a:t>
            </a:r>
            <a:r>
              <a:rPr lang="fr-CH" altLang="it-CH" sz="1400" b="1" dirty="0">
                <a:solidFill>
                  <a:schemeClr val="accent4">
                    <a:lumMod val="10000"/>
                  </a:schemeClr>
                </a:solidFill>
              </a:rPr>
              <a:t> ai palestinesi</a:t>
            </a:r>
            <a:endParaRPr lang="it-IT" altLang="it-CH" sz="1400" b="1" dirty="0">
              <a:solidFill>
                <a:schemeClr val="accent4">
                  <a:lumMod val="10000"/>
                </a:schemeClr>
              </a:solidFill>
            </a:endParaRPr>
          </a:p>
        </p:txBody>
      </p:sp>
      <p:pic>
        <p:nvPicPr>
          <p:cNvPr id="160778" name="Picture 9" descr="1949 i coloni ebraici prendono possesso di Tarshiha 2">
            <a:extLst>
              <a:ext uri="{FF2B5EF4-FFF2-40B4-BE49-F238E27FC236}">
                <a16:creationId xmlns:a16="http://schemas.microsoft.com/office/drawing/2014/main" id="{6EE30CD5-32C7-39C6-BFBE-FE7E3BC368E7}"/>
              </a:ext>
            </a:extLst>
          </p:cNvPr>
          <p:cNvPicPr>
            <a:picLocks noChangeAspect="1" noChangeArrowheads="1"/>
          </p:cNvPicPr>
          <p:nvPr/>
        </p:nvPicPr>
        <p:blipFill>
          <a:blip r:embed="rId8">
            <a:lum bright="-2000" contrast="20000"/>
          </a:blip>
          <a:srcRect/>
          <a:stretch>
            <a:fillRect/>
          </a:stretch>
        </p:blipFill>
        <p:spPr bwMode="auto">
          <a:xfrm>
            <a:off x="0" y="0"/>
            <a:ext cx="2244725" cy="33575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5">
            <a:extLst>
              <a:ext uri="{FF2B5EF4-FFF2-40B4-BE49-F238E27FC236}">
                <a16:creationId xmlns:a16="http://schemas.microsoft.com/office/drawing/2014/main" id="{AAB64F2B-DBCA-5D4B-7188-207EA90D5ADE}"/>
              </a:ext>
            </a:extLst>
          </p:cNvPr>
          <p:cNvPicPr>
            <a:picLocks noChangeAspect="1" noChangeArrowheads="1"/>
          </p:cNvPicPr>
          <p:nvPr/>
        </p:nvPicPr>
        <p:blipFill>
          <a:blip r:embed="rId9">
            <a:lum bright="-10000" contrast="16000"/>
          </a:blip>
          <a:srcRect/>
          <a:stretch>
            <a:fillRect/>
          </a:stretch>
        </p:blipFill>
        <p:spPr bwMode="auto">
          <a:xfrm>
            <a:off x="2339975" y="4124325"/>
            <a:ext cx="4032250" cy="2733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EB5C793B-64A5-302A-677D-78AB5CB86B5F}"/>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1">
            <a:extLst>
              <a:ext uri="{FF2B5EF4-FFF2-40B4-BE49-F238E27FC236}">
                <a16:creationId xmlns:a16="http://schemas.microsoft.com/office/drawing/2014/main" id="{1A28042E-E3FA-6CD8-AD29-98A5C50A6D3F}"/>
              </a:ext>
            </a:extLst>
          </p:cNvPr>
          <p:cNvSpPr>
            <a:spLocks noGrp="1"/>
          </p:cNvSpPr>
          <p:nvPr>
            <p:ph type="sldNum" sz="quarter" idx="12"/>
          </p:nvPr>
        </p:nvSpPr>
        <p:spPr>
          <a:xfrm>
            <a:off x="4632237" y="1606731"/>
            <a:ext cx="585787" cy="428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FC3230E-FE00-414F-8A78-7AF3E7D1A11D}" type="slidenum">
              <a:rPr lang="it-IT" altLang="it-CH" sz="1400" b="1" smtClean="0">
                <a:solidFill>
                  <a:srgbClr val="FFFFFF"/>
                </a:solidFill>
              </a:rPr>
              <a:pPr>
                <a:spcBef>
                  <a:spcPct val="0"/>
                </a:spcBef>
                <a:buFontTx/>
                <a:buNone/>
              </a:pPr>
              <a:t>33</a:t>
            </a:fld>
            <a:endParaRPr lang="it-IT" altLang="it-CH" sz="1400" b="1" dirty="0">
              <a:solidFill>
                <a:srgbClr val="FFFFFF"/>
              </a:solidFill>
            </a:endParaRPr>
          </a:p>
        </p:txBody>
      </p:sp>
      <p:pic>
        <p:nvPicPr>
          <p:cNvPr id="306179" name="Picture 2" descr="An Israeli Home Sale">
            <a:extLst>
              <a:ext uri="{FF2B5EF4-FFF2-40B4-BE49-F238E27FC236}">
                <a16:creationId xmlns:a16="http://schemas.microsoft.com/office/drawing/2014/main" id="{24C59A69-9642-71AA-3D8F-154FB33EB823}"/>
              </a:ext>
            </a:extLst>
          </p:cNvPr>
          <p:cNvPicPr>
            <a:picLocks noChangeAspect="1" noChangeArrowheads="1"/>
          </p:cNvPicPr>
          <p:nvPr/>
        </p:nvPicPr>
        <p:blipFill>
          <a:blip r:embed="rId3"/>
          <a:srcRect/>
          <a:stretch>
            <a:fillRect/>
          </a:stretch>
        </p:blipFill>
        <p:spPr bwMode="auto">
          <a:xfrm>
            <a:off x="539552" y="404664"/>
            <a:ext cx="3351261" cy="2433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5348" name="TextBox 3">
            <a:extLst>
              <a:ext uri="{FF2B5EF4-FFF2-40B4-BE49-F238E27FC236}">
                <a16:creationId xmlns:a16="http://schemas.microsoft.com/office/drawing/2014/main" id="{4A54955C-A3E2-C9AD-A756-EE874354CC4B}"/>
              </a:ext>
            </a:extLst>
          </p:cNvPr>
          <p:cNvSpPr txBox="1">
            <a:spLocks noChangeArrowheads="1"/>
          </p:cNvSpPr>
          <p:nvPr/>
        </p:nvSpPr>
        <p:spPr bwMode="auto">
          <a:xfrm>
            <a:off x="484657" y="2912613"/>
            <a:ext cx="3476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dirty="0">
                <a:solidFill>
                  <a:srgbClr val="FFFFFF"/>
                </a:solidFill>
              </a:rPr>
              <a:t>Villa </a:t>
            </a:r>
            <a:r>
              <a:rPr lang="en-US" altLang="it-CH" sz="1200" dirty="0" err="1">
                <a:solidFill>
                  <a:srgbClr val="FFFFFF"/>
                </a:solidFill>
              </a:rPr>
              <a:t>palestinese</a:t>
            </a:r>
            <a:r>
              <a:rPr lang="en-US" altLang="it-CH" sz="1200" dirty="0">
                <a:solidFill>
                  <a:srgbClr val="FFFFFF"/>
                </a:solidFill>
              </a:rPr>
              <a:t> </a:t>
            </a:r>
            <a:r>
              <a:rPr lang="en-US" altLang="it-CH" sz="1200" dirty="0" err="1">
                <a:solidFill>
                  <a:srgbClr val="FFFFFF"/>
                </a:solidFill>
              </a:rPr>
              <a:t>confiscata</a:t>
            </a:r>
            <a:r>
              <a:rPr lang="en-US" altLang="it-CH" sz="1200" dirty="0">
                <a:solidFill>
                  <a:srgbClr val="FFFFFF"/>
                </a:solidFill>
              </a:rPr>
              <a:t> </a:t>
            </a:r>
            <a:r>
              <a:rPr lang="en-US" altLang="it-CH" sz="1200" dirty="0" err="1">
                <a:solidFill>
                  <a:srgbClr val="FFFFFF"/>
                </a:solidFill>
              </a:rPr>
              <a:t>dai</a:t>
            </a:r>
            <a:r>
              <a:rPr lang="en-US" altLang="it-CH" sz="1200" dirty="0">
                <a:solidFill>
                  <a:srgbClr val="FFFFFF"/>
                </a:solidFill>
              </a:rPr>
              <a:t> </a:t>
            </a:r>
            <a:r>
              <a:rPr lang="en-US" altLang="it-CH" sz="1200" dirty="0" err="1">
                <a:solidFill>
                  <a:srgbClr val="FFFFFF"/>
                </a:solidFill>
              </a:rPr>
              <a:t>sionisti</a:t>
            </a:r>
            <a:r>
              <a:rPr lang="en-US" altLang="it-CH" sz="1200" dirty="0">
                <a:solidFill>
                  <a:srgbClr val="FFFFFF"/>
                </a:solidFill>
              </a:rPr>
              <a:t> </a:t>
            </a:r>
            <a:r>
              <a:rPr lang="en-US" altLang="it-CH" sz="1200" dirty="0" err="1">
                <a:solidFill>
                  <a:srgbClr val="FFFFFF"/>
                </a:solidFill>
              </a:rPr>
              <a:t>nel</a:t>
            </a:r>
            <a:r>
              <a:rPr lang="en-US" altLang="it-CH" sz="1200" dirty="0">
                <a:solidFill>
                  <a:srgbClr val="FFFFFF"/>
                </a:solidFill>
              </a:rPr>
              <a:t> 1948.  </a:t>
            </a:r>
            <a:endParaRPr lang="it-IT" altLang="it-CH" sz="1200" dirty="0">
              <a:solidFill>
                <a:srgbClr val="FFFFFF"/>
              </a:solidFill>
            </a:endParaRPr>
          </a:p>
        </p:txBody>
      </p:sp>
      <p:sp>
        <p:nvSpPr>
          <p:cNvPr id="185349" name="TextBox 5">
            <a:extLst>
              <a:ext uri="{FF2B5EF4-FFF2-40B4-BE49-F238E27FC236}">
                <a16:creationId xmlns:a16="http://schemas.microsoft.com/office/drawing/2014/main" id="{58F353DC-017E-185F-A05D-9A27F88A2AF1}"/>
              </a:ext>
            </a:extLst>
          </p:cNvPr>
          <p:cNvSpPr txBox="1">
            <a:spLocks noChangeArrowheads="1"/>
          </p:cNvSpPr>
          <p:nvPr/>
        </p:nvSpPr>
        <p:spPr bwMode="auto">
          <a:xfrm>
            <a:off x="5042065" y="513156"/>
            <a:ext cx="114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it-CH" sz="1200" dirty="0" err="1">
                <a:solidFill>
                  <a:srgbClr val="FFFFFF"/>
                </a:solidFill>
              </a:rPr>
              <a:t>Katamon</a:t>
            </a:r>
            <a:r>
              <a:rPr lang="en-US" altLang="it-CH" sz="1200" dirty="0">
                <a:solidFill>
                  <a:srgbClr val="FFFFFF"/>
                </a:solidFill>
              </a:rPr>
              <a:t> House a </a:t>
            </a:r>
            <a:r>
              <a:rPr lang="en-US" altLang="it-CH" sz="1200" dirty="0" err="1">
                <a:solidFill>
                  <a:srgbClr val="FFFFFF"/>
                </a:solidFill>
              </a:rPr>
              <a:t>Gerusalemme</a:t>
            </a:r>
            <a:r>
              <a:rPr lang="en-US" altLang="it-CH" sz="1200" dirty="0">
                <a:solidFill>
                  <a:srgbClr val="FFFFFF"/>
                </a:solidFill>
              </a:rPr>
              <a:t>. </a:t>
            </a:r>
            <a:r>
              <a:rPr lang="en-US" altLang="it-CH" sz="1200" dirty="0" err="1">
                <a:solidFill>
                  <a:srgbClr val="FFFFFF"/>
                </a:solidFill>
              </a:rPr>
              <a:t>Confiscata</a:t>
            </a:r>
            <a:r>
              <a:rPr lang="en-US" altLang="it-CH" sz="1200" dirty="0">
                <a:solidFill>
                  <a:srgbClr val="FFFFFF"/>
                </a:solidFill>
              </a:rPr>
              <a:t> </a:t>
            </a:r>
            <a:r>
              <a:rPr lang="en-US" altLang="it-CH" sz="1200" dirty="0" err="1">
                <a:solidFill>
                  <a:srgbClr val="FFFFFF"/>
                </a:solidFill>
              </a:rPr>
              <a:t>nel</a:t>
            </a:r>
            <a:r>
              <a:rPr lang="en-US" altLang="it-CH" sz="1200" dirty="0">
                <a:solidFill>
                  <a:srgbClr val="FFFFFF"/>
                </a:solidFill>
              </a:rPr>
              <a:t> 1948</a:t>
            </a:r>
          </a:p>
        </p:txBody>
      </p:sp>
      <p:sp>
        <p:nvSpPr>
          <p:cNvPr id="743431" name="TextBox 8">
            <a:extLst>
              <a:ext uri="{FF2B5EF4-FFF2-40B4-BE49-F238E27FC236}">
                <a16:creationId xmlns:a16="http://schemas.microsoft.com/office/drawing/2014/main" id="{79DC0CA8-D27C-A8CA-5A9C-554C12B89EF6}"/>
              </a:ext>
            </a:extLst>
          </p:cNvPr>
          <p:cNvSpPr txBox="1">
            <a:spLocks noChangeArrowheads="1"/>
          </p:cNvSpPr>
          <p:nvPr/>
        </p:nvSpPr>
        <p:spPr bwMode="auto">
          <a:xfrm>
            <a:off x="4213958" y="2158248"/>
            <a:ext cx="1789536" cy="1570037"/>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600" b="1" dirty="0">
                <a:solidFill>
                  <a:schemeClr val="accent4">
                    <a:lumMod val="10000"/>
                  </a:schemeClr>
                </a:solidFill>
              </a:rPr>
              <a:t>1948-49</a:t>
            </a:r>
            <a:r>
              <a:rPr lang="it-CH" altLang="it-CH" sz="1600" b="1" u="sng" dirty="0">
                <a:solidFill>
                  <a:schemeClr val="accent4">
                    <a:lumMod val="10000"/>
                  </a:schemeClr>
                </a:solidFill>
              </a:rPr>
              <a:t> </a:t>
            </a:r>
          </a:p>
          <a:p>
            <a:pPr algn="ctr" eaLnBrk="1" hangingPunct="1">
              <a:spcBef>
                <a:spcPct val="0"/>
              </a:spcBef>
              <a:buFontTx/>
              <a:buNone/>
              <a:defRPr/>
            </a:pPr>
            <a:r>
              <a:rPr lang="it-CH" altLang="it-CH" sz="1600" b="1" dirty="0">
                <a:solidFill>
                  <a:schemeClr val="accent4">
                    <a:lumMod val="10000"/>
                  </a:schemeClr>
                </a:solidFill>
              </a:rPr>
              <a:t>I sionisti confiscano e occupano le proprietà dei Palestinesi</a:t>
            </a:r>
            <a:endParaRPr lang="it-IT" altLang="it-CH" sz="1600" b="1" dirty="0">
              <a:solidFill>
                <a:schemeClr val="accent4">
                  <a:lumMod val="10000"/>
                </a:schemeClr>
              </a:solidFill>
            </a:endParaRPr>
          </a:p>
        </p:txBody>
      </p:sp>
      <p:sp>
        <p:nvSpPr>
          <p:cNvPr id="185352" name="TextBox 10">
            <a:extLst>
              <a:ext uri="{FF2B5EF4-FFF2-40B4-BE49-F238E27FC236}">
                <a16:creationId xmlns:a16="http://schemas.microsoft.com/office/drawing/2014/main" id="{BE18B413-1C48-A372-AE2D-F7AD1E3C8440}"/>
              </a:ext>
            </a:extLst>
          </p:cNvPr>
          <p:cNvSpPr txBox="1">
            <a:spLocks noChangeArrowheads="1"/>
          </p:cNvSpPr>
          <p:nvPr/>
        </p:nvSpPr>
        <p:spPr bwMode="auto">
          <a:xfrm>
            <a:off x="420288" y="3549814"/>
            <a:ext cx="3768552" cy="27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dirty="0">
                <a:solidFill>
                  <a:srgbClr val="FFFFFF"/>
                </a:solidFill>
              </a:rPr>
              <a:t>Oggi le case di </a:t>
            </a:r>
            <a:r>
              <a:rPr lang="it-CH" altLang="it-CH" sz="1200" dirty="0" err="1">
                <a:solidFill>
                  <a:srgbClr val="FFFFFF"/>
                </a:solidFill>
              </a:rPr>
              <a:t>Deir</a:t>
            </a:r>
            <a:r>
              <a:rPr lang="it-CH" altLang="it-CH" sz="1200" dirty="0">
                <a:solidFill>
                  <a:srgbClr val="FFFFFF"/>
                </a:solidFill>
              </a:rPr>
              <a:t> Yassin sono abitate  dai sionisti</a:t>
            </a:r>
            <a:endParaRPr lang="it-IT" altLang="it-CH" sz="1200" dirty="0">
              <a:solidFill>
                <a:srgbClr val="FFFFFF"/>
              </a:solidFill>
            </a:endParaRPr>
          </a:p>
        </p:txBody>
      </p:sp>
      <p:pic>
        <p:nvPicPr>
          <p:cNvPr id="185354" name="Immagine 2">
            <a:extLst>
              <a:ext uri="{FF2B5EF4-FFF2-40B4-BE49-F238E27FC236}">
                <a16:creationId xmlns:a16="http://schemas.microsoft.com/office/drawing/2014/main" id="{8D249117-7F64-05CB-12FB-D9B11102C25A}"/>
              </a:ext>
            </a:extLst>
          </p:cNvPr>
          <p:cNvPicPr>
            <a:picLocks noChangeAspect="1"/>
          </p:cNvPicPr>
          <p:nvPr/>
        </p:nvPicPr>
        <p:blipFill>
          <a:blip r:embed="rId4">
            <a:extLst>
              <a:ext uri="{28A0092B-C50C-407E-A947-70E740481C1C}">
                <a14:useLocalDpi xmlns:a14="http://schemas.microsoft.com/office/drawing/2010/main" val="0"/>
              </a:ext>
            </a:extLst>
          </a:blip>
          <a:srcRect l="7021" t="4333" r="12692" b="9554"/>
          <a:stretch>
            <a:fillRect/>
          </a:stretch>
        </p:blipFill>
        <p:spPr bwMode="auto">
          <a:xfrm>
            <a:off x="6247208" y="433032"/>
            <a:ext cx="2414042" cy="328234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5355" name="Immagine 4">
            <a:extLst>
              <a:ext uri="{FF2B5EF4-FFF2-40B4-BE49-F238E27FC236}">
                <a16:creationId xmlns:a16="http://schemas.microsoft.com/office/drawing/2014/main" id="{998D6540-1035-A835-7BA3-7329E6736060}"/>
              </a:ext>
            </a:extLst>
          </p:cNvPr>
          <p:cNvPicPr>
            <a:picLocks noChangeAspect="1"/>
          </p:cNvPicPr>
          <p:nvPr/>
        </p:nvPicPr>
        <p:blipFill>
          <a:blip r:embed="rId5">
            <a:extLst>
              <a:ext uri="{28A0092B-C50C-407E-A947-70E740481C1C}">
                <a14:useLocalDpi xmlns:a14="http://schemas.microsoft.com/office/drawing/2010/main" val="0"/>
              </a:ext>
            </a:extLst>
          </a:blip>
          <a:srcRect l="5301" t="6340" r="8936" b="11743"/>
          <a:stretch>
            <a:fillRect/>
          </a:stretch>
        </p:blipFill>
        <p:spPr bwMode="auto">
          <a:xfrm>
            <a:off x="539551" y="3922797"/>
            <a:ext cx="3351262" cy="237938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5356" name="Rettangolo 11">
            <a:extLst>
              <a:ext uri="{FF2B5EF4-FFF2-40B4-BE49-F238E27FC236}">
                <a16:creationId xmlns:a16="http://schemas.microsoft.com/office/drawing/2014/main" id="{A09E5234-86BF-30F1-86C5-124A2FA28E7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4A4CFC52-73B0-C10C-2A4C-FEFF0F0800D2}"/>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Immagine 5">
            <a:extLst>
              <a:ext uri="{FF2B5EF4-FFF2-40B4-BE49-F238E27FC236}">
                <a16:creationId xmlns:a16="http://schemas.microsoft.com/office/drawing/2014/main" id="{E9629B70-811D-ECFB-20D1-80AD6CADD34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7121" y="3929685"/>
            <a:ext cx="4411881" cy="236560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10">
            <a:extLst>
              <a:ext uri="{FF2B5EF4-FFF2-40B4-BE49-F238E27FC236}">
                <a16:creationId xmlns:a16="http://schemas.microsoft.com/office/drawing/2014/main" id="{C1E717E0-80BD-1CAB-0954-0C7F1A4E6753}"/>
              </a:ext>
            </a:extLst>
          </p:cNvPr>
          <p:cNvSpPr txBox="1">
            <a:spLocks noChangeArrowheads="1"/>
          </p:cNvSpPr>
          <p:nvPr/>
        </p:nvSpPr>
        <p:spPr bwMode="auto">
          <a:xfrm>
            <a:off x="4249369" y="6302180"/>
            <a:ext cx="44118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dirty="0">
                <a:solidFill>
                  <a:srgbClr val="FFFFFF"/>
                </a:solidFill>
              </a:rPr>
              <a:t>Quartiere palestinese di Gerusalemme confiscato dai sionisti</a:t>
            </a:r>
            <a:endParaRPr lang="it-IT" altLang="it-CH" sz="1200" dirty="0">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2">
            <a:extLst>
              <a:ext uri="{FF2B5EF4-FFF2-40B4-BE49-F238E27FC236}">
                <a16:creationId xmlns:a16="http://schemas.microsoft.com/office/drawing/2014/main" id="{F36C0C6A-9D54-B797-864E-8F1C831D820D}"/>
              </a:ext>
            </a:extLst>
          </p:cNvPr>
          <p:cNvPicPr>
            <a:picLocks noChangeAspect="1" noChangeArrowheads="1"/>
          </p:cNvPicPr>
          <p:nvPr/>
        </p:nvPicPr>
        <p:blipFill>
          <a:blip r:embed="rId3"/>
          <a:srcRect/>
          <a:stretch>
            <a:fillRect/>
          </a:stretch>
        </p:blipFill>
        <p:spPr bwMode="auto">
          <a:xfrm>
            <a:off x="250825" y="188913"/>
            <a:ext cx="3384550" cy="1414462"/>
          </a:xfrm>
          <a:prstGeom prst="rect">
            <a:avLst/>
          </a:prstGeom>
          <a:ln>
            <a:noFill/>
          </a:ln>
          <a:effectLst>
            <a:outerShdw blurRad="292100" dist="139700" dir="2700000" algn="tl" rotWithShape="0">
              <a:srgbClr val="333333">
                <a:alpha val="65000"/>
              </a:srgbClr>
            </a:outerShdw>
          </a:effectLst>
        </p:spPr>
      </p:pic>
      <p:sp>
        <p:nvSpPr>
          <p:cNvPr id="206851" name="Text Box 3">
            <a:extLst>
              <a:ext uri="{FF2B5EF4-FFF2-40B4-BE49-F238E27FC236}">
                <a16:creationId xmlns:a16="http://schemas.microsoft.com/office/drawing/2014/main" id="{CB32CF54-EAC5-2B67-4603-297766831243}"/>
              </a:ext>
            </a:extLst>
          </p:cNvPr>
          <p:cNvSpPr txBox="1">
            <a:spLocks noChangeArrowheads="1"/>
          </p:cNvSpPr>
          <p:nvPr/>
        </p:nvSpPr>
        <p:spPr bwMode="auto">
          <a:xfrm>
            <a:off x="261938" y="2038350"/>
            <a:ext cx="3168650" cy="195421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1949</a:t>
            </a:r>
            <a:r>
              <a:rPr lang="fr-CH" altLang="it-CH" sz="2400" b="1" dirty="0">
                <a:solidFill>
                  <a:schemeClr val="accent4">
                    <a:lumMod val="10000"/>
                  </a:schemeClr>
                </a:solidFill>
              </a:rPr>
              <a:t> L’ONU </a:t>
            </a:r>
            <a:r>
              <a:rPr lang="fr-CH" altLang="it-CH" sz="2400" b="1" dirty="0" err="1">
                <a:solidFill>
                  <a:schemeClr val="accent4">
                    <a:lumMod val="10000"/>
                  </a:schemeClr>
                </a:solidFill>
              </a:rPr>
              <a:t>crea</a:t>
            </a:r>
            <a:r>
              <a:rPr lang="fr-CH" altLang="it-CH" sz="2400" b="1" dirty="0">
                <a:solidFill>
                  <a:schemeClr val="accent4">
                    <a:lumMod val="10000"/>
                  </a:schemeClr>
                </a:solidFill>
              </a:rPr>
              <a:t> l’UNRWA, </a:t>
            </a:r>
            <a:r>
              <a:rPr lang="fr-CH" altLang="it-CH" sz="2400" b="1" dirty="0" err="1">
                <a:solidFill>
                  <a:schemeClr val="accent4">
                    <a:lumMod val="10000"/>
                  </a:schemeClr>
                </a:solidFill>
              </a:rPr>
              <a:t>agenzia</a:t>
            </a:r>
            <a:r>
              <a:rPr lang="fr-CH" altLang="it-CH" sz="2400" b="1" dirty="0">
                <a:solidFill>
                  <a:schemeClr val="accent4">
                    <a:lumMod val="10000"/>
                  </a:schemeClr>
                </a:solidFill>
              </a:rPr>
              <a:t> per l’</a:t>
            </a:r>
            <a:r>
              <a:rPr lang="fr-CH" altLang="it-CH" sz="2400" b="1" dirty="0" err="1">
                <a:solidFill>
                  <a:schemeClr val="accent4">
                    <a:lumMod val="10000"/>
                  </a:schemeClr>
                </a:solidFill>
              </a:rPr>
              <a:t>aiuto</a:t>
            </a:r>
            <a:r>
              <a:rPr lang="fr-CH" altLang="it-CH" sz="2400" b="1" dirty="0">
                <a:solidFill>
                  <a:schemeClr val="accent4">
                    <a:lumMod val="10000"/>
                  </a:schemeClr>
                </a:solidFill>
              </a:rPr>
              <a:t> ai </a:t>
            </a:r>
            <a:r>
              <a:rPr lang="fr-CH" altLang="it-CH" sz="2400" b="1" dirty="0" err="1">
                <a:solidFill>
                  <a:schemeClr val="accent4">
                    <a:lumMod val="10000"/>
                  </a:schemeClr>
                </a:solidFill>
              </a:rPr>
              <a:t>profughi</a:t>
            </a:r>
            <a:r>
              <a:rPr lang="fr-CH" altLang="it-CH" sz="2400" b="1" dirty="0">
                <a:solidFill>
                  <a:schemeClr val="accent4">
                    <a:lumMod val="10000"/>
                  </a:schemeClr>
                </a:solidFill>
              </a:rPr>
              <a:t> palestinesi.</a:t>
            </a:r>
          </a:p>
          <a:p>
            <a:pPr algn="ctr" eaLnBrk="1" hangingPunct="1">
              <a:spcBef>
                <a:spcPct val="50000"/>
              </a:spcBef>
              <a:buFontTx/>
              <a:buNone/>
              <a:defRPr/>
            </a:pPr>
            <a:r>
              <a:rPr lang="fr-CH" altLang="it-CH" sz="1400" b="1" dirty="0">
                <a:solidFill>
                  <a:schemeClr val="accent4">
                    <a:lumMod val="10000"/>
                  </a:schemeClr>
                </a:solidFill>
              </a:rPr>
              <a:t>L’UNRWA </a:t>
            </a:r>
            <a:r>
              <a:rPr lang="fr-CH" altLang="it-CH" sz="1400" b="1" dirty="0" err="1">
                <a:solidFill>
                  <a:schemeClr val="accent4">
                    <a:lumMod val="10000"/>
                  </a:schemeClr>
                </a:solidFill>
              </a:rPr>
              <a:t>inizia</a:t>
            </a:r>
            <a:r>
              <a:rPr lang="fr-CH" altLang="it-CH" sz="1400" b="1" dirty="0">
                <a:solidFill>
                  <a:schemeClr val="accent4">
                    <a:lumMod val="10000"/>
                  </a:schemeClr>
                </a:solidFill>
              </a:rPr>
              <a:t> l’</a:t>
            </a:r>
            <a:r>
              <a:rPr lang="fr-CH" altLang="it-CH" sz="1400" b="1" dirty="0" err="1">
                <a:solidFill>
                  <a:schemeClr val="accent4">
                    <a:lumMod val="10000"/>
                  </a:schemeClr>
                </a:solidFill>
              </a:rPr>
              <a:t>attività</a:t>
            </a:r>
            <a:r>
              <a:rPr lang="fr-CH" altLang="it-CH" sz="1400" b="1" dirty="0">
                <a:solidFill>
                  <a:schemeClr val="accent4">
                    <a:lumMod val="10000"/>
                  </a:schemeClr>
                </a:solidFill>
              </a:rPr>
              <a:t> </a:t>
            </a:r>
            <a:r>
              <a:rPr lang="fr-CH" altLang="it-CH" sz="1400" b="1" dirty="0" err="1">
                <a:solidFill>
                  <a:schemeClr val="accent4">
                    <a:lumMod val="10000"/>
                  </a:schemeClr>
                </a:solidFill>
              </a:rPr>
              <a:t>nel</a:t>
            </a:r>
            <a:r>
              <a:rPr lang="fr-CH" altLang="it-CH" sz="1400" b="1" dirty="0">
                <a:solidFill>
                  <a:schemeClr val="accent4">
                    <a:lumMod val="10000"/>
                  </a:schemeClr>
                </a:solidFill>
              </a:rPr>
              <a:t> 1950</a:t>
            </a:r>
            <a:endParaRPr lang="it-IT" altLang="it-CH" sz="2400" b="1" dirty="0">
              <a:solidFill>
                <a:schemeClr val="accent4">
                  <a:lumMod val="10000"/>
                </a:schemeClr>
              </a:solidFill>
            </a:endParaRPr>
          </a:p>
        </p:txBody>
      </p:sp>
      <p:pic>
        <p:nvPicPr>
          <p:cNvPr id="161797" name="Picture 4">
            <a:extLst>
              <a:ext uri="{FF2B5EF4-FFF2-40B4-BE49-F238E27FC236}">
                <a16:creationId xmlns:a16="http://schemas.microsoft.com/office/drawing/2014/main" id="{4148D71F-9B9D-B233-DC97-30AD11A2A2AA}"/>
              </a:ext>
            </a:extLst>
          </p:cNvPr>
          <p:cNvPicPr>
            <a:picLocks noChangeAspect="1" noChangeArrowheads="1"/>
          </p:cNvPicPr>
          <p:nvPr/>
        </p:nvPicPr>
        <p:blipFill>
          <a:blip r:embed="rId4">
            <a:lum bright="-10000" contrast="10000"/>
          </a:blip>
          <a:srcRect/>
          <a:stretch>
            <a:fillRect/>
          </a:stretch>
        </p:blipFill>
        <p:spPr bwMode="auto">
          <a:xfrm>
            <a:off x="6011863" y="2492375"/>
            <a:ext cx="2952750" cy="2135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798" name="Picture 5">
            <a:extLst>
              <a:ext uri="{FF2B5EF4-FFF2-40B4-BE49-F238E27FC236}">
                <a16:creationId xmlns:a16="http://schemas.microsoft.com/office/drawing/2014/main" id="{652C99D2-0A58-ED10-5691-9423693E1958}"/>
              </a:ext>
            </a:extLst>
          </p:cNvPr>
          <p:cNvPicPr>
            <a:picLocks noChangeAspect="1" noChangeArrowheads="1"/>
          </p:cNvPicPr>
          <p:nvPr/>
        </p:nvPicPr>
        <p:blipFill>
          <a:blip r:embed="rId5">
            <a:lum bright="-10000" contrast="10000"/>
          </a:blip>
          <a:srcRect/>
          <a:stretch>
            <a:fillRect/>
          </a:stretch>
        </p:blipFill>
        <p:spPr bwMode="auto">
          <a:xfrm>
            <a:off x="3059113" y="4724400"/>
            <a:ext cx="2808287" cy="1982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799" name="Picture 6">
            <a:extLst>
              <a:ext uri="{FF2B5EF4-FFF2-40B4-BE49-F238E27FC236}">
                <a16:creationId xmlns:a16="http://schemas.microsoft.com/office/drawing/2014/main" id="{A7EFEBD2-725E-7103-6B3F-13E95037F209}"/>
              </a:ext>
            </a:extLst>
          </p:cNvPr>
          <p:cNvPicPr>
            <a:picLocks noChangeAspect="1" noChangeArrowheads="1"/>
          </p:cNvPicPr>
          <p:nvPr/>
        </p:nvPicPr>
        <p:blipFill>
          <a:blip r:embed="rId6">
            <a:lum bright="-10000" contrast="10000"/>
          </a:blip>
          <a:srcRect/>
          <a:stretch>
            <a:fillRect/>
          </a:stretch>
        </p:blipFill>
        <p:spPr bwMode="auto">
          <a:xfrm>
            <a:off x="179388" y="4724400"/>
            <a:ext cx="2808287" cy="1984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0" name="Picture 7">
            <a:extLst>
              <a:ext uri="{FF2B5EF4-FFF2-40B4-BE49-F238E27FC236}">
                <a16:creationId xmlns:a16="http://schemas.microsoft.com/office/drawing/2014/main" id="{E307CF02-EB7B-4C92-6816-F9AFD2A137F2}"/>
              </a:ext>
            </a:extLst>
          </p:cNvPr>
          <p:cNvPicPr>
            <a:picLocks noChangeAspect="1" noChangeArrowheads="1"/>
          </p:cNvPicPr>
          <p:nvPr/>
        </p:nvPicPr>
        <p:blipFill>
          <a:blip r:embed="rId7">
            <a:lum bright="-10000" contrast="10000"/>
          </a:blip>
          <a:srcRect/>
          <a:stretch>
            <a:fillRect/>
          </a:stretch>
        </p:blipFill>
        <p:spPr bwMode="auto">
          <a:xfrm>
            <a:off x="3744913" y="1733550"/>
            <a:ext cx="2122487" cy="28908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1" name="Picture 8" descr="unwra fornisce acqua">
            <a:extLst>
              <a:ext uri="{FF2B5EF4-FFF2-40B4-BE49-F238E27FC236}">
                <a16:creationId xmlns:a16="http://schemas.microsoft.com/office/drawing/2014/main" id="{7ED829F3-E575-86F0-BB0F-18481B876331}"/>
              </a:ext>
            </a:extLst>
          </p:cNvPr>
          <p:cNvPicPr>
            <a:picLocks noChangeAspect="1" noChangeArrowheads="1"/>
          </p:cNvPicPr>
          <p:nvPr/>
        </p:nvPicPr>
        <p:blipFill>
          <a:blip r:embed="rId8">
            <a:lum bright="-10000" contrast="10000"/>
          </a:blip>
          <a:srcRect/>
          <a:stretch>
            <a:fillRect/>
          </a:stretch>
        </p:blipFill>
        <p:spPr bwMode="auto">
          <a:xfrm>
            <a:off x="6011863" y="188913"/>
            <a:ext cx="2952750" cy="22336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2" name="Picture 9" descr="rj-wadidleil-32">
            <a:extLst>
              <a:ext uri="{FF2B5EF4-FFF2-40B4-BE49-F238E27FC236}">
                <a16:creationId xmlns:a16="http://schemas.microsoft.com/office/drawing/2014/main" id="{EDD69FC1-4485-879A-041B-EBB3701EE455}"/>
              </a:ext>
            </a:extLst>
          </p:cNvPr>
          <p:cNvPicPr>
            <a:picLocks noChangeAspect="1" noChangeArrowheads="1"/>
          </p:cNvPicPr>
          <p:nvPr/>
        </p:nvPicPr>
        <p:blipFill>
          <a:blip r:embed="rId9">
            <a:lum bright="-10000" contrast="10000"/>
          </a:blip>
          <a:srcRect/>
          <a:stretch>
            <a:fillRect/>
          </a:stretch>
        </p:blipFill>
        <p:spPr bwMode="auto">
          <a:xfrm>
            <a:off x="6011863" y="4697413"/>
            <a:ext cx="2952750" cy="2033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3" name="Picture 11" descr="C:\Users\Enrico\Desktop\El Sultan camp jpeg.jpg">
            <a:extLst>
              <a:ext uri="{FF2B5EF4-FFF2-40B4-BE49-F238E27FC236}">
                <a16:creationId xmlns:a16="http://schemas.microsoft.com/office/drawing/2014/main" id="{0074FA6A-A234-0893-38CE-2D06DA1EB441}"/>
              </a:ext>
            </a:extLst>
          </p:cNvPr>
          <p:cNvPicPr>
            <a:picLocks noChangeAspect="1" noChangeArrowheads="1"/>
          </p:cNvPicPr>
          <p:nvPr/>
        </p:nvPicPr>
        <p:blipFill>
          <a:blip r:embed="rId10"/>
          <a:srcRect/>
          <a:stretch>
            <a:fillRect/>
          </a:stretch>
        </p:blipFill>
        <p:spPr bwMode="auto">
          <a:xfrm>
            <a:off x="3744913" y="190500"/>
            <a:ext cx="2122487" cy="1412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89451" name="Slide Number Placeholder 3">
            <a:extLst>
              <a:ext uri="{FF2B5EF4-FFF2-40B4-BE49-F238E27FC236}">
                <a16:creationId xmlns:a16="http://schemas.microsoft.com/office/drawing/2014/main" id="{3CF0E813-2EC2-56A4-66F7-B0A65748C2E3}"/>
              </a:ext>
            </a:extLst>
          </p:cNvPr>
          <p:cNvSpPr>
            <a:spLocks noGrp="1"/>
          </p:cNvSpPr>
          <p:nvPr>
            <p:ph type="sldNum" sz="quarter" idx="12"/>
          </p:nvPr>
        </p:nvSpPr>
        <p:spPr>
          <a:xfrm>
            <a:off x="1727200" y="4178300"/>
            <a:ext cx="43180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3264253-4CA3-4D10-8BF5-ABA4A166EA60}" type="slidenum">
              <a:rPr lang="it-IT" altLang="it-CH" sz="1400" b="1" smtClean="0">
                <a:solidFill>
                  <a:srgbClr val="FFFFFF"/>
                </a:solidFill>
              </a:rPr>
              <a:pPr>
                <a:spcBef>
                  <a:spcPct val="0"/>
                </a:spcBef>
                <a:buFontTx/>
                <a:buNone/>
              </a:pPr>
              <a:t>34</a:t>
            </a:fld>
            <a:endParaRPr lang="it-IT" altLang="it-CH" sz="1400" b="1">
              <a:solidFill>
                <a:srgbClr val="FFFFFF"/>
              </a:solidFill>
            </a:endParaRPr>
          </a:p>
        </p:txBody>
      </p:sp>
      <p:sp>
        <p:nvSpPr>
          <p:cNvPr id="2" name="Rettangolo 1">
            <a:extLst>
              <a:ext uri="{FF2B5EF4-FFF2-40B4-BE49-F238E27FC236}">
                <a16:creationId xmlns:a16="http://schemas.microsoft.com/office/drawing/2014/main" id="{CB8137FD-2593-EF77-4957-C1C9E3564B1E}"/>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Slide Number Placeholder 3">
            <a:extLst>
              <a:ext uri="{FF2B5EF4-FFF2-40B4-BE49-F238E27FC236}">
                <a16:creationId xmlns:a16="http://schemas.microsoft.com/office/drawing/2014/main" id="{88385061-D325-02B3-661C-9D1709A23EDE}"/>
              </a:ext>
            </a:extLst>
          </p:cNvPr>
          <p:cNvSpPr>
            <a:spLocks noGrp="1"/>
          </p:cNvSpPr>
          <p:nvPr>
            <p:ph type="sldNum" sz="quarter" idx="12"/>
          </p:nvPr>
        </p:nvSpPr>
        <p:spPr>
          <a:xfrm>
            <a:off x="6131729" y="2688999"/>
            <a:ext cx="627063"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351A4B76-2F9F-4856-A95A-E3BD5C10D48E}" type="slidenum">
              <a:rPr lang="it-IT" altLang="it-CH" sz="1400" b="1" smtClean="0"/>
              <a:pPr algn="ctr">
                <a:spcBef>
                  <a:spcPct val="0"/>
                </a:spcBef>
                <a:buFontTx/>
                <a:buNone/>
              </a:pPr>
              <a:t>35</a:t>
            </a:fld>
            <a:endParaRPr lang="it-IT" altLang="it-CH" sz="1400" b="1" dirty="0"/>
          </a:p>
        </p:txBody>
      </p:sp>
      <p:sp>
        <p:nvSpPr>
          <p:cNvPr id="198660" name="Text Box 3">
            <a:extLst>
              <a:ext uri="{FF2B5EF4-FFF2-40B4-BE49-F238E27FC236}">
                <a16:creationId xmlns:a16="http://schemas.microsoft.com/office/drawing/2014/main" id="{F6F4297F-3EFA-B259-A12B-185DB83EF181}"/>
              </a:ext>
            </a:extLst>
          </p:cNvPr>
          <p:cNvSpPr txBox="1">
            <a:spLocks noChangeArrowheads="1"/>
          </p:cNvSpPr>
          <p:nvPr/>
        </p:nvSpPr>
        <p:spPr bwMode="auto">
          <a:xfrm>
            <a:off x="4547405" y="581828"/>
            <a:ext cx="3795713" cy="1815882"/>
          </a:xfrm>
          <a:prstGeom prst="rect">
            <a:avLst/>
          </a:prstGeom>
          <a:solidFill>
            <a:srgbClr val="FFFF00"/>
          </a:solidFill>
          <a:ln w="1905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L’OLP,                                    la </a:t>
            </a:r>
            <a:r>
              <a:rPr lang="fr-CH" altLang="it-CH" sz="2800" b="1" dirty="0" err="1">
                <a:solidFill>
                  <a:schemeClr val="accent4">
                    <a:lumMod val="10000"/>
                  </a:schemeClr>
                </a:solidFill>
              </a:rPr>
              <a:t>resistenza</a:t>
            </a:r>
            <a:r>
              <a:rPr lang="fr-CH" altLang="it-CH" sz="2800" b="1" dirty="0">
                <a:solidFill>
                  <a:schemeClr val="accent4">
                    <a:lumMod val="10000"/>
                  </a:schemeClr>
                </a:solidFill>
              </a:rPr>
              <a:t> </a:t>
            </a:r>
            <a:r>
              <a:rPr lang="fr-CH" altLang="it-CH" sz="2800" b="1" dirty="0" err="1">
                <a:solidFill>
                  <a:schemeClr val="accent4">
                    <a:lumMod val="10000"/>
                  </a:schemeClr>
                </a:solidFill>
              </a:rPr>
              <a:t>palestinese</a:t>
            </a:r>
            <a:r>
              <a:rPr lang="fr-CH" altLang="it-CH" sz="2800" b="1" dirty="0">
                <a:solidFill>
                  <a:schemeClr val="accent4">
                    <a:lumMod val="10000"/>
                  </a:schemeClr>
                </a:solidFill>
              </a:rPr>
              <a:t>                            e Yasser Arafat</a:t>
            </a:r>
            <a:endParaRPr lang="fr-CH" altLang="it-CH" sz="1400" b="1" dirty="0">
              <a:solidFill>
                <a:schemeClr val="accent4">
                  <a:lumMod val="10000"/>
                </a:schemeClr>
              </a:solidFill>
            </a:endParaRPr>
          </a:p>
        </p:txBody>
      </p:sp>
      <p:pic>
        <p:nvPicPr>
          <p:cNvPr id="157701" name="Picture 4" descr="Y Arafat">
            <a:extLst>
              <a:ext uri="{FF2B5EF4-FFF2-40B4-BE49-F238E27FC236}">
                <a16:creationId xmlns:a16="http://schemas.microsoft.com/office/drawing/2014/main" id="{5AE14D97-0A20-CCBB-BCAE-AE51F9B65461}"/>
              </a:ext>
            </a:extLst>
          </p:cNvPr>
          <p:cNvPicPr>
            <a:picLocks noChangeAspect="1" noChangeArrowheads="1"/>
          </p:cNvPicPr>
          <p:nvPr/>
        </p:nvPicPr>
        <p:blipFill>
          <a:blip r:embed="rId4">
            <a:lum bright="-10000" contrast="10000"/>
          </a:blip>
          <a:srcRect/>
          <a:stretch>
            <a:fillRect/>
          </a:stretch>
        </p:blipFill>
        <p:spPr bwMode="auto">
          <a:xfrm>
            <a:off x="726281" y="620688"/>
            <a:ext cx="3529012" cy="5327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B0CB6B17-7C13-1C34-F767-355E5789AA1F}"/>
              </a:ext>
            </a:extLst>
          </p:cNvPr>
          <p:cNvSpPr/>
          <p:nvPr/>
        </p:nvSpPr>
        <p:spPr>
          <a:xfrm>
            <a:off x="-1" y="-13745"/>
            <a:ext cx="915848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4867" name="Picture 2" descr="religione0002">
            <a:extLst>
              <a:ext uri="{FF2B5EF4-FFF2-40B4-BE49-F238E27FC236}">
                <a16:creationId xmlns:a16="http://schemas.microsoft.com/office/drawing/2014/main" id="{A7E9BA4A-F187-B2A8-4BE1-7B0844FABC26}"/>
              </a:ext>
            </a:extLst>
          </p:cNvPr>
          <p:cNvPicPr>
            <a:picLocks noChangeAspect="1" noChangeArrowheads="1"/>
          </p:cNvPicPr>
          <p:nvPr/>
        </p:nvPicPr>
        <p:blipFill>
          <a:blip r:embed="rId5"/>
          <a:srcRect/>
          <a:stretch>
            <a:fillRect/>
          </a:stretch>
        </p:blipFill>
        <p:spPr bwMode="auto">
          <a:xfrm>
            <a:off x="4503282" y="3415255"/>
            <a:ext cx="3864431" cy="253308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7AB44857-CA9B-0673-6F99-4BC295439801}"/>
              </a:ext>
            </a:extLst>
          </p:cNvPr>
          <p:cNvSpPr txBox="1"/>
          <p:nvPr/>
        </p:nvSpPr>
        <p:spPr>
          <a:xfrm>
            <a:off x="1403648" y="5980750"/>
            <a:ext cx="1584176" cy="369332"/>
          </a:xfrm>
          <a:prstGeom prst="rect">
            <a:avLst/>
          </a:prstGeom>
          <a:noFill/>
        </p:spPr>
        <p:txBody>
          <a:bodyPr wrap="square" rtlCol="0">
            <a:spAutoFit/>
          </a:bodyPr>
          <a:lstStyle/>
          <a:p>
            <a:r>
              <a:rPr lang="en-US" dirty="0"/>
              <a:t>Yasser Arafat</a:t>
            </a:r>
          </a:p>
        </p:txBody>
      </p:sp>
      <p:sp>
        <p:nvSpPr>
          <p:cNvPr id="4" name="CasellaDiTesto 3">
            <a:extLst>
              <a:ext uri="{FF2B5EF4-FFF2-40B4-BE49-F238E27FC236}">
                <a16:creationId xmlns:a16="http://schemas.microsoft.com/office/drawing/2014/main" id="{72AD6B1B-3E20-E515-F669-E5AD56A3A2D7}"/>
              </a:ext>
            </a:extLst>
          </p:cNvPr>
          <p:cNvSpPr txBox="1"/>
          <p:nvPr/>
        </p:nvSpPr>
        <p:spPr>
          <a:xfrm>
            <a:off x="3347864" y="5980750"/>
            <a:ext cx="5328592" cy="369332"/>
          </a:xfrm>
          <a:prstGeom prst="rect">
            <a:avLst/>
          </a:prstGeom>
          <a:noFill/>
        </p:spPr>
        <p:txBody>
          <a:bodyPr wrap="square" rtlCol="0">
            <a:spAutoFit/>
          </a:bodyPr>
          <a:lstStyle/>
          <a:p>
            <a:r>
              <a:rPr lang="en-US" dirty="0"/>
              <a:t>La </a:t>
            </a:r>
            <a:r>
              <a:rPr lang="en-US" dirty="0" err="1"/>
              <a:t>resistenza</a:t>
            </a:r>
            <a:r>
              <a:rPr lang="en-US" dirty="0"/>
              <a:t> </a:t>
            </a:r>
            <a:r>
              <a:rPr lang="en-US" dirty="0" err="1"/>
              <a:t>palestinese</a:t>
            </a:r>
            <a:r>
              <a:rPr lang="en-US" dirty="0"/>
              <a:t>; per </a:t>
            </a:r>
            <a:r>
              <a:rPr lang="en-US" dirty="0" err="1"/>
              <a:t>Israele</a:t>
            </a:r>
            <a:r>
              <a:rPr lang="en-US" dirty="0"/>
              <a:t> è </a:t>
            </a:r>
            <a:r>
              <a:rPr lang="en-US" dirty="0" err="1"/>
              <a:t>terrorismo</a:t>
            </a:r>
            <a:endParaRPr lang="en-US" dirty="0"/>
          </a:p>
        </p:txBody>
      </p:sp>
    </p:spTree>
  </p:cSld>
  <p:clrMapOvr>
    <a:overrideClrMapping bg1="dk2" tx1="lt1" bg2="dk1"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7">
            <a:extLst>
              <a:ext uri="{FF2B5EF4-FFF2-40B4-BE49-F238E27FC236}">
                <a16:creationId xmlns:a16="http://schemas.microsoft.com/office/drawing/2014/main" id="{4C2CDEFC-C7D2-59B1-9AB7-DB26FC18D683}"/>
              </a:ext>
            </a:extLst>
          </p:cNvPr>
          <p:cNvSpPr>
            <a:spLocks noGrp="1"/>
          </p:cNvSpPr>
          <p:nvPr>
            <p:ph type="sldNum" sz="quarter" idx="12"/>
          </p:nvPr>
        </p:nvSpPr>
        <p:spPr>
          <a:xfrm>
            <a:off x="4321175" y="6192838"/>
            <a:ext cx="6111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6971BEA-9B7A-4FAA-88DE-48F59CC35999}" type="slidenum">
              <a:rPr lang="it-IT" altLang="it-CH" sz="1400" b="1" smtClean="0">
                <a:solidFill>
                  <a:srgbClr val="FFFFFF"/>
                </a:solidFill>
              </a:rPr>
              <a:pPr>
                <a:spcBef>
                  <a:spcPct val="0"/>
                </a:spcBef>
                <a:buFontTx/>
                <a:buNone/>
              </a:pPr>
              <a:t>36</a:t>
            </a:fld>
            <a:endParaRPr lang="it-IT" altLang="it-CH" sz="1400" b="1" dirty="0">
              <a:solidFill>
                <a:srgbClr val="FFFFFF"/>
              </a:solidFill>
            </a:endParaRPr>
          </a:p>
        </p:txBody>
      </p:sp>
      <p:pic>
        <p:nvPicPr>
          <p:cNvPr id="184323" name="Picture 3" descr="250px-Al-Farida,_Lebanon_pre-1967_war">
            <a:extLst>
              <a:ext uri="{FF2B5EF4-FFF2-40B4-BE49-F238E27FC236}">
                <a16:creationId xmlns:a16="http://schemas.microsoft.com/office/drawing/2014/main" id="{ADE6172A-BC5C-ACB6-F96B-C0E6F6FB918C}"/>
              </a:ext>
            </a:extLst>
          </p:cNvPr>
          <p:cNvPicPr>
            <a:picLocks noGrp="1" noChangeAspect="1" noChangeArrowheads="1"/>
          </p:cNvPicPr>
          <p:nvPr>
            <p:ph sz="quarter" idx="2"/>
          </p:nvPr>
        </p:nvPicPr>
        <p:blipFill>
          <a:blip r:embed="rId3">
            <a:lum bright="-10000" contrast="10000"/>
          </a:blip>
          <a:srcRect/>
          <a:stretch>
            <a:fillRect/>
          </a:stretch>
        </p:blipFill>
        <p:spPr>
          <a:xfrm>
            <a:off x="5338763" y="4340225"/>
            <a:ext cx="3529012" cy="2314575"/>
          </a:xfrm>
          <a:effectLst>
            <a:outerShdw blurRad="292100" dist="139700" dir="2700000" algn="tl" rotWithShape="0">
              <a:srgbClr val="333333">
                <a:alpha val="65000"/>
              </a:srgbClr>
            </a:outerShdw>
          </a:effectLst>
        </p:spPr>
      </p:pic>
      <p:sp>
        <p:nvSpPr>
          <p:cNvPr id="197636" name="Text Box 4">
            <a:extLst>
              <a:ext uri="{FF2B5EF4-FFF2-40B4-BE49-F238E27FC236}">
                <a16:creationId xmlns:a16="http://schemas.microsoft.com/office/drawing/2014/main" id="{597C0256-CB91-BDC9-0D72-4B4FE6106448}"/>
              </a:ext>
            </a:extLst>
          </p:cNvPr>
          <p:cNvSpPr txBox="1">
            <a:spLocks noChangeArrowheads="1"/>
          </p:cNvSpPr>
          <p:nvPr/>
        </p:nvSpPr>
        <p:spPr bwMode="auto">
          <a:xfrm>
            <a:off x="5353050" y="3059113"/>
            <a:ext cx="3381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dirty="0" err="1">
                <a:solidFill>
                  <a:srgbClr val="FFFFFF"/>
                </a:solidFill>
              </a:rPr>
              <a:t>Israele</a:t>
            </a:r>
            <a:r>
              <a:rPr lang="fr-CH" altLang="it-CH" sz="1400" dirty="0">
                <a:solidFill>
                  <a:srgbClr val="FFFFFF"/>
                </a:solidFill>
              </a:rPr>
              <a:t> </a:t>
            </a:r>
            <a:r>
              <a:rPr lang="fr-CH" altLang="it-CH" sz="1400" dirty="0" err="1">
                <a:solidFill>
                  <a:srgbClr val="FFFFFF"/>
                </a:solidFill>
              </a:rPr>
              <a:t>conquista</a:t>
            </a:r>
            <a:r>
              <a:rPr lang="fr-CH" altLang="it-CH" sz="1400" dirty="0">
                <a:solidFill>
                  <a:srgbClr val="FFFFFF"/>
                </a:solidFill>
              </a:rPr>
              <a:t> il </a:t>
            </a:r>
            <a:r>
              <a:rPr lang="fr-CH" altLang="it-CH" sz="1400" dirty="0" err="1">
                <a:solidFill>
                  <a:srgbClr val="FFFFFF"/>
                </a:solidFill>
              </a:rPr>
              <a:t>Sinai</a:t>
            </a:r>
            <a:r>
              <a:rPr lang="fr-CH" altLang="it-CH" sz="1400" dirty="0">
                <a:solidFill>
                  <a:srgbClr val="FFFFFF"/>
                </a:solidFill>
              </a:rPr>
              <a:t>, la </a:t>
            </a:r>
            <a:r>
              <a:rPr lang="fr-CH" altLang="it-CH" sz="1400" dirty="0" err="1">
                <a:solidFill>
                  <a:srgbClr val="FFFFFF"/>
                </a:solidFill>
              </a:rPr>
              <a:t>Cisgiordania</a:t>
            </a:r>
            <a:r>
              <a:rPr lang="fr-CH" altLang="it-CH" sz="1400" dirty="0">
                <a:solidFill>
                  <a:srgbClr val="FFFFFF"/>
                </a:solidFill>
              </a:rPr>
              <a:t> con </a:t>
            </a:r>
            <a:r>
              <a:rPr lang="fr-CH" altLang="it-CH" sz="1400" dirty="0" err="1">
                <a:solidFill>
                  <a:srgbClr val="FFFFFF"/>
                </a:solidFill>
              </a:rPr>
              <a:t>Gerusalemme</a:t>
            </a:r>
            <a:r>
              <a:rPr lang="fr-CH" altLang="it-CH" sz="1400" dirty="0">
                <a:solidFill>
                  <a:srgbClr val="FFFFFF"/>
                </a:solidFill>
              </a:rPr>
              <a:t> Est, </a:t>
            </a:r>
            <a:r>
              <a:rPr lang="fr-CH" altLang="it-CH" sz="1400" b="1" dirty="0">
                <a:solidFill>
                  <a:srgbClr val="FFFFFF"/>
                </a:solidFill>
              </a:rPr>
              <a:t>la </a:t>
            </a:r>
            <a:r>
              <a:rPr lang="fr-CH" altLang="it-CH" sz="1400" b="1" dirty="0" err="1">
                <a:solidFill>
                  <a:srgbClr val="FFFFFF"/>
                </a:solidFill>
              </a:rPr>
              <a:t>Striscia</a:t>
            </a:r>
            <a:r>
              <a:rPr lang="fr-CH" altLang="it-CH" sz="1400" b="1" dirty="0">
                <a:solidFill>
                  <a:srgbClr val="FFFFFF"/>
                </a:solidFill>
              </a:rPr>
              <a:t> di Gaza</a:t>
            </a:r>
            <a:r>
              <a:rPr lang="fr-CH" altLang="it-CH" sz="1400" dirty="0">
                <a:solidFill>
                  <a:srgbClr val="FFFFFF"/>
                </a:solidFill>
              </a:rPr>
              <a:t> e parte delle </a:t>
            </a:r>
            <a:r>
              <a:rPr lang="fr-CH" altLang="it-CH" sz="1400" dirty="0" err="1">
                <a:solidFill>
                  <a:srgbClr val="FFFFFF"/>
                </a:solidFill>
              </a:rPr>
              <a:t>alture</a:t>
            </a:r>
            <a:r>
              <a:rPr lang="fr-CH" altLang="it-CH" sz="1400" dirty="0">
                <a:solidFill>
                  <a:srgbClr val="FFFFFF"/>
                </a:solidFill>
              </a:rPr>
              <a:t> </a:t>
            </a:r>
            <a:r>
              <a:rPr lang="fr-CH" altLang="it-CH" sz="1400" dirty="0" err="1">
                <a:solidFill>
                  <a:srgbClr val="FFFFFF"/>
                </a:solidFill>
              </a:rPr>
              <a:t>del</a:t>
            </a:r>
            <a:r>
              <a:rPr lang="fr-CH" altLang="it-CH" sz="1400" dirty="0">
                <a:solidFill>
                  <a:srgbClr val="FFFFFF"/>
                </a:solidFill>
              </a:rPr>
              <a:t> Golan.</a:t>
            </a:r>
          </a:p>
        </p:txBody>
      </p:sp>
      <p:sp>
        <p:nvSpPr>
          <p:cNvPr id="197637" name="Text Box 5">
            <a:extLst>
              <a:ext uri="{FF2B5EF4-FFF2-40B4-BE49-F238E27FC236}">
                <a16:creationId xmlns:a16="http://schemas.microsoft.com/office/drawing/2014/main" id="{513D1569-E5BB-24A4-F3C6-BE4DA12312A4}"/>
              </a:ext>
            </a:extLst>
          </p:cNvPr>
          <p:cNvSpPr txBox="1">
            <a:spLocks noChangeArrowheads="1"/>
          </p:cNvSpPr>
          <p:nvPr/>
        </p:nvSpPr>
        <p:spPr bwMode="auto">
          <a:xfrm>
            <a:off x="4321175" y="5229225"/>
            <a:ext cx="1009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Il sogno di Nasser</a:t>
            </a:r>
            <a:endParaRPr lang="it-IT" altLang="it-CH" sz="1400" b="1">
              <a:solidFill>
                <a:srgbClr val="FFFFFF"/>
              </a:solidFill>
            </a:endParaRPr>
          </a:p>
        </p:txBody>
      </p:sp>
      <p:pic>
        <p:nvPicPr>
          <p:cNvPr id="184327" name="Picture 8" descr="[SPON.31.08.07.IV.jpg]">
            <a:extLst>
              <a:ext uri="{FF2B5EF4-FFF2-40B4-BE49-F238E27FC236}">
                <a16:creationId xmlns:a16="http://schemas.microsoft.com/office/drawing/2014/main" id="{1F63D48B-CB00-9BEC-2F63-2060069F7016}"/>
              </a:ext>
            </a:extLst>
          </p:cNvPr>
          <p:cNvPicPr>
            <a:picLocks noChangeAspect="1" noChangeArrowheads="1"/>
          </p:cNvPicPr>
          <p:nvPr/>
        </p:nvPicPr>
        <p:blipFill>
          <a:blip r:embed="rId4"/>
          <a:srcRect l="12770" t="13899" r="15027" b="21420"/>
          <a:stretch>
            <a:fillRect/>
          </a:stretch>
        </p:blipFill>
        <p:spPr bwMode="auto">
          <a:xfrm>
            <a:off x="5332413" y="214313"/>
            <a:ext cx="3500437" cy="2428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7639" name="TextBox 10">
            <a:extLst>
              <a:ext uri="{FF2B5EF4-FFF2-40B4-BE49-F238E27FC236}">
                <a16:creationId xmlns:a16="http://schemas.microsoft.com/office/drawing/2014/main" id="{BEB6B610-04B7-1888-A4C3-CF2BFF03C40A}"/>
              </a:ext>
            </a:extLst>
          </p:cNvPr>
          <p:cNvSpPr txBox="1">
            <a:spLocks noChangeArrowheads="1"/>
          </p:cNvSpPr>
          <p:nvPr/>
        </p:nvSpPr>
        <p:spPr bwMode="auto">
          <a:xfrm>
            <a:off x="4760913" y="214313"/>
            <a:ext cx="5000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900" b="1">
                <a:solidFill>
                  <a:srgbClr val="FFFFFF"/>
                </a:solidFill>
              </a:rPr>
              <a:t>Sinai</a:t>
            </a:r>
            <a:endParaRPr lang="en-US" altLang="it-CH" sz="900" b="1">
              <a:solidFill>
                <a:srgbClr val="FFFFFF"/>
              </a:solidFill>
            </a:endParaRPr>
          </a:p>
        </p:txBody>
      </p:sp>
      <p:pic>
        <p:nvPicPr>
          <p:cNvPr id="184329" name="Picture 10" descr="C:\Users\Enrico\Desktop\aa.jpg">
            <a:extLst>
              <a:ext uri="{FF2B5EF4-FFF2-40B4-BE49-F238E27FC236}">
                <a16:creationId xmlns:a16="http://schemas.microsoft.com/office/drawing/2014/main" id="{F4714237-B44F-10BB-185E-B532B21C1D96}"/>
              </a:ext>
            </a:extLst>
          </p:cNvPr>
          <p:cNvPicPr>
            <a:picLocks noChangeAspect="1" noChangeArrowheads="1"/>
          </p:cNvPicPr>
          <p:nvPr/>
        </p:nvPicPr>
        <p:blipFill>
          <a:blip r:embed="rId5"/>
          <a:srcRect/>
          <a:stretch>
            <a:fillRect/>
          </a:stretch>
        </p:blipFill>
        <p:spPr bwMode="auto">
          <a:xfrm>
            <a:off x="322263" y="214313"/>
            <a:ext cx="3719512" cy="6454775"/>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20CA6F8D-6213-27D8-F9A8-EDEF46DFDF95}"/>
              </a:ext>
            </a:extLst>
          </p:cNvPr>
          <p:cNvSpPr txBox="1"/>
          <p:nvPr/>
        </p:nvSpPr>
        <p:spPr>
          <a:xfrm>
            <a:off x="441325" y="549275"/>
            <a:ext cx="1152525" cy="460375"/>
          </a:xfrm>
          <a:prstGeom prst="rect">
            <a:avLst/>
          </a:prstGeom>
          <a:noFill/>
        </p:spPr>
        <p:txBody>
          <a:bodyPr>
            <a:spAutoFit/>
          </a:bodyPr>
          <a:lstStyle/>
          <a:p>
            <a:pPr eaLnBrk="1" hangingPunct="1">
              <a:defRPr/>
            </a:pPr>
            <a:r>
              <a:rPr lang="it-CH" sz="1200" b="1" dirty="0">
                <a:solidFill>
                  <a:schemeClr val="accent4">
                    <a:lumMod val="10000"/>
                  </a:schemeClr>
                </a:solidFill>
                <a:latin typeface="Arial" charset="0"/>
                <a:cs typeface="Arial" charset="0"/>
              </a:rPr>
              <a:t>Mare Mediterraneo</a:t>
            </a:r>
          </a:p>
        </p:txBody>
      </p:sp>
      <p:sp>
        <p:nvSpPr>
          <p:cNvPr id="184326" name="Text Box 7">
            <a:extLst>
              <a:ext uri="{FF2B5EF4-FFF2-40B4-BE49-F238E27FC236}">
                <a16:creationId xmlns:a16="http://schemas.microsoft.com/office/drawing/2014/main" id="{D56E3FD1-7886-1809-61A9-ECA4204BD35F}"/>
              </a:ext>
            </a:extLst>
          </p:cNvPr>
          <p:cNvSpPr txBox="1">
            <a:spLocks noChangeArrowheads="1"/>
          </p:cNvSpPr>
          <p:nvPr/>
        </p:nvSpPr>
        <p:spPr bwMode="auto">
          <a:xfrm>
            <a:off x="4114800" y="1042988"/>
            <a:ext cx="1146175" cy="1600200"/>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800" b="1" dirty="0">
                <a:solidFill>
                  <a:schemeClr val="accent4">
                    <a:lumMod val="10000"/>
                  </a:schemeClr>
                </a:solidFill>
                <a:cs typeface="Arial" charset="0"/>
              </a:rPr>
              <a:t>1967</a:t>
            </a:r>
          </a:p>
          <a:p>
            <a:pPr algn="ctr" eaLnBrk="1" hangingPunct="1">
              <a:spcBef>
                <a:spcPct val="50000"/>
              </a:spcBef>
              <a:buFontTx/>
              <a:buNone/>
              <a:defRPr/>
            </a:pPr>
            <a:r>
              <a:rPr lang="fr-CH" altLang="it-CH" sz="2000" b="1" dirty="0">
                <a:solidFill>
                  <a:schemeClr val="accent4">
                    <a:lumMod val="10000"/>
                  </a:schemeClr>
                </a:solidFill>
                <a:cs typeface="Arial" charset="0"/>
              </a:rPr>
              <a:t>Guerra dei </a:t>
            </a:r>
            <a:r>
              <a:rPr lang="fr-CH" altLang="it-CH" sz="2000" b="1" dirty="0" err="1">
                <a:solidFill>
                  <a:schemeClr val="accent4">
                    <a:lumMod val="10000"/>
                  </a:schemeClr>
                </a:solidFill>
                <a:cs typeface="Arial" charset="0"/>
              </a:rPr>
              <a:t>sei</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giorni</a:t>
            </a:r>
            <a:endParaRPr lang="it-IT" altLang="it-CH" sz="2000" b="1" dirty="0">
              <a:solidFill>
                <a:schemeClr val="accent4">
                  <a:lumMod val="10000"/>
                </a:schemeClr>
              </a:solidFill>
              <a:cs typeface="Arial" charset="0"/>
            </a:endParaRPr>
          </a:p>
        </p:txBody>
      </p:sp>
      <p:sp>
        <p:nvSpPr>
          <p:cNvPr id="2" name="Rettangolo 1">
            <a:extLst>
              <a:ext uri="{FF2B5EF4-FFF2-40B4-BE49-F238E27FC236}">
                <a16:creationId xmlns:a16="http://schemas.microsoft.com/office/drawing/2014/main" id="{3B77CBEF-D881-1605-02F5-BA428C9C4A82}"/>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e 4">
            <a:extLst>
              <a:ext uri="{FF2B5EF4-FFF2-40B4-BE49-F238E27FC236}">
                <a16:creationId xmlns:a16="http://schemas.microsoft.com/office/drawing/2014/main" id="{97063306-1C3B-B09A-7FE9-730321B53279}"/>
              </a:ext>
            </a:extLst>
          </p:cNvPr>
          <p:cNvSpPr/>
          <p:nvPr/>
        </p:nvSpPr>
        <p:spPr>
          <a:xfrm rot="2021381">
            <a:off x="1943424" y="2420889"/>
            <a:ext cx="504056" cy="7200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egnaposto numero diapositiva 1">
            <a:extLst>
              <a:ext uri="{FF2B5EF4-FFF2-40B4-BE49-F238E27FC236}">
                <a16:creationId xmlns:a16="http://schemas.microsoft.com/office/drawing/2014/main" id="{33138DBE-3DC0-AE89-FDD7-B22F89594157}"/>
              </a:ext>
            </a:extLst>
          </p:cNvPr>
          <p:cNvSpPr>
            <a:spLocks noGrp="1"/>
          </p:cNvSpPr>
          <p:nvPr>
            <p:ph type="sldNum" sz="quarter" idx="12"/>
          </p:nvPr>
        </p:nvSpPr>
        <p:spPr>
          <a:xfrm>
            <a:off x="7788272" y="3179503"/>
            <a:ext cx="587375" cy="32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43A605-B3F5-41EB-A12A-B94936991CF3}" type="slidenum">
              <a:rPr lang="it-IT" altLang="en-US" sz="1400" b="1" smtClean="0">
                <a:solidFill>
                  <a:srgbClr val="FFFFFF"/>
                </a:solidFill>
              </a:rPr>
              <a:pPr>
                <a:spcBef>
                  <a:spcPct val="0"/>
                </a:spcBef>
                <a:buFontTx/>
                <a:buNone/>
              </a:pPr>
              <a:t>37</a:t>
            </a:fld>
            <a:endParaRPr lang="it-IT" altLang="en-US" sz="1400" b="1" dirty="0">
              <a:solidFill>
                <a:srgbClr val="FFFFFF"/>
              </a:solidFill>
            </a:endParaRPr>
          </a:p>
        </p:txBody>
      </p:sp>
      <p:pic>
        <p:nvPicPr>
          <p:cNvPr id="1510402" name="Picture 2" descr="C:\Users\Enrico\Desktop\Ariel j.jpg">
            <a:extLst>
              <a:ext uri="{FF2B5EF4-FFF2-40B4-BE49-F238E27FC236}">
                <a16:creationId xmlns:a16="http://schemas.microsoft.com/office/drawing/2014/main" id="{04ABB6B4-B4E7-D49C-2AF2-E41D8D10648B}"/>
              </a:ext>
            </a:extLst>
          </p:cNvPr>
          <p:cNvPicPr>
            <a:picLocks noChangeAspect="1" noChangeArrowheads="1"/>
          </p:cNvPicPr>
          <p:nvPr/>
        </p:nvPicPr>
        <p:blipFill rotWithShape="1">
          <a:blip r:embed="rId3"/>
          <a:srcRect b="8097"/>
          <a:stretch/>
        </p:blipFill>
        <p:spPr bwMode="auto">
          <a:xfrm>
            <a:off x="507115" y="3934296"/>
            <a:ext cx="3920869" cy="2602361"/>
          </a:xfrm>
          <a:prstGeom prst="rect">
            <a:avLst/>
          </a:prstGeom>
          <a:ln w="28575">
            <a:solidFill>
              <a:schemeClr val="tx1"/>
            </a:solidFill>
          </a:ln>
          <a:effectLst>
            <a:outerShdw blurRad="292100" dist="139700" dir="2700000" algn="tl" rotWithShape="0">
              <a:srgbClr val="333333">
                <a:alpha val="65000"/>
              </a:srgbClr>
            </a:outerShdw>
          </a:effectLst>
        </p:spPr>
      </p:pic>
      <p:sp>
        <p:nvSpPr>
          <p:cNvPr id="209924" name="Rettangolo 4">
            <a:extLst>
              <a:ext uri="{FF2B5EF4-FFF2-40B4-BE49-F238E27FC236}">
                <a16:creationId xmlns:a16="http://schemas.microsoft.com/office/drawing/2014/main" id="{5216CA1B-8EC4-4903-65AA-B93C2BC5556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ACD45179-BBC4-72A6-4871-9957BF34F7CE}"/>
              </a:ext>
            </a:extLst>
          </p:cNvPr>
          <p:cNvSpPr txBox="1"/>
          <p:nvPr/>
        </p:nvSpPr>
        <p:spPr>
          <a:xfrm>
            <a:off x="485623" y="3072892"/>
            <a:ext cx="7254730" cy="584775"/>
          </a:xfrm>
          <a:prstGeom prst="rect">
            <a:avLst/>
          </a:prstGeom>
          <a:solidFill>
            <a:srgbClr val="FFFF00"/>
          </a:solidFill>
          <a:ln w="12700">
            <a:solidFill>
              <a:schemeClr val="accent4">
                <a:lumMod val="10000"/>
              </a:schemeClr>
            </a:solidFill>
          </a:ln>
        </p:spPr>
        <p:txBody>
          <a:bodyPr wrap="square">
            <a:spAutoFit/>
          </a:bodyPr>
          <a:lstStyle/>
          <a:p>
            <a:pPr algn="ctr">
              <a:defRPr/>
            </a:pPr>
            <a:r>
              <a:rPr lang="en-US" sz="1600" b="1" dirty="0">
                <a:solidFill>
                  <a:schemeClr val="accent4">
                    <a:lumMod val="10000"/>
                  </a:schemeClr>
                </a:solidFill>
              </a:rPr>
              <a:t>In </a:t>
            </a:r>
            <a:r>
              <a:rPr lang="en-US" sz="1600" b="1" dirty="0" err="1">
                <a:solidFill>
                  <a:schemeClr val="accent4">
                    <a:lumMod val="10000"/>
                  </a:schemeClr>
                </a:solidFill>
              </a:rPr>
              <a:t>contrasto</a:t>
            </a:r>
            <a:r>
              <a:rPr lang="en-US" sz="1600" b="1" dirty="0">
                <a:solidFill>
                  <a:schemeClr val="accent4">
                    <a:lumMod val="10000"/>
                  </a:schemeClr>
                </a:solidFill>
              </a:rPr>
              <a:t> con le </a:t>
            </a:r>
            <a:r>
              <a:rPr lang="en-US" sz="1600" b="1" dirty="0" err="1">
                <a:solidFill>
                  <a:schemeClr val="accent4">
                    <a:lumMod val="10000"/>
                  </a:schemeClr>
                </a:solidFill>
              </a:rPr>
              <a:t>convenzioni</a:t>
            </a:r>
            <a:r>
              <a:rPr lang="en-US" sz="1600" b="1" dirty="0">
                <a:solidFill>
                  <a:schemeClr val="accent4">
                    <a:lumMod val="10000"/>
                  </a:schemeClr>
                </a:solidFill>
              </a:rPr>
              <a:t> </a:t>
            </a:r>
            <a:r>
              <a:rPr lang="en-US" sz="1600" b="1" dirty="0" err="1">
                <a:solidFill>
                  <a:schemeClr val="accent4">
                    <a:lumMod val="10000"/>
                  </a:schemeClr>
                </a:solidFill>
              </a:rPr>
              <a:t>internazionali</a:t>
            </a:r>
            <a:r>
              <a:rPr lang="en-US" sz="1600" b="1" dirty="0">
                <a:solidFill>
                  <a:schemeClr val="accent4">
                    <a:lumMod val="10000"/>
                  </a:schemeClr>
                </a:solidFill>
              </a:rPr>
              <a:t> </a:t>
            </a:r>
            <a:r>
              <a:rPr lang="en-US" sz="1600" b="1" dirty="0" err="1">
                <a:solidFill>
                  <a:schemeClr val="accent4">
                    <a:lumMod val="10000"/>
                  </a:schemeClr>
                </a:solidFill>
              </a:rPr>
              <a:t>Israele</a:t>
            </a:r>
            <a:r>
              <a:rPr lang="en-US" sz="1600" b="1" dirty="0">
                <a:solidFill>
                  <a:schemeClr val="accent4">
                    <a:lumMod val="10000"/>
                  </a:schemeClr>
                </a:solidFill>
              </a:rPr>
              <a:t> ha </a:t>
            </a:r>
            <a:r>
              <a:rPr lang="en-US" sz="1600" b="1" dirty="0" err="1">
                <a:solidFill>
                  <a:schemeClr val="accent4">
                    <a:lumMod val="10000"/>
                  </a:schemeClr>
                </a:solidFill>
              </a:rPr>
              <a:t>sistemato</a:t>
            </a:r>
            <a:r>
              <a:rPr lang="en-US" sz="1600" b="1" dirty="0">
                <a:solidFill>
                  <a:schemeClr val="accent4">
                    <a:lumMod val="10000"/>
                  </a:schemeClr>
                </a:solidFill>
              </a:rPr>
              <a:t>                              6 - 700’000 </a:t>
            </a:r>
            <a:r>
              <a:rPr lang="en-US" sz="1600" b="1" dirty="0" err="1">
                <a:solidFill>
                  <a:schemeClr val="accent4">
                    <a:lumMod val="10000"/>
                  </a:schemeClr>
                </a:solidFill>
              </a:rPr>
              <a:t>coloni</a:t>
            </a:r>
            <a:r>
              <a:rPr lang="en-US" sz="1600" b="1" dirty="0">
                <a:solidFill>
                  <a:schemeClr val="accent4">
                    <a:lumMod val="10000"/>
                  </a:schemeClr>
                </a:solidFill>
              </a:rPr>
              <a:t> in </a:t>
            </a:r>
            <a:r>
              <a:rPr lang="en-US" sz="1600" b="1" dirty="0" err="1">
                <a:solidFill>
                  <a:schemeClr val="accent4">
                    <a:lumMod val="10000"/>
                  </a:schemeClr>
                </a:solidFill>
              </a:rPr>
              <a:t>Cisgiordania</a:t>
            </a:r>
            <a:r>
              <a:rPr lang="en-US" sz="1600" b="1" dirty="0">
                <a:solidFill>
                  <a:schemeClr val="accent4">
                    <a:lumMod val="10000"/>
                  </a:schemeClr>
                </a:solidFill>
              </a:rPr>
              <a:t>.</a:t>
            </a:r>
          </a:p>
        </p:txBody>
      </p:sp>
      <p:sp>
        <p:nvSpPr>
          <p:cNvPr id="3" name="Rettangolo 2">
            <a:extLst>
              <a:ext uri="{FF2B5EF4-FFF2-40B4-BE49-F238E27FC236}">
                <a16:creationId xmlns:a16="http://schemas.microsoft.com/office/drawing/2014/main" id="{EC3A8B16-C84A-2946-E930-2D43048671D9}"/>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5827" name="Picture 2" descr="L'immagine può contenere: cielo, nuvola, spazio all'aperto e natura">
            <a:extLst>
              <a:ext uri="{FF2B5EF4-FFF2-40B4-BE49-F238E27FC236}">
                <a16:creationId xmlns:a16="http://schemas.microsoft.com/office/drawing/2014/main" id="{A81E41DB-F395-AC39-B865-7E888F1BB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839"/>
          <a:stretch>
            <a:fillRect/>
          </a:stretch>
        </p:blipFill>
        <p:spPr bwMode="auto">
          <a:xfrm>
            <a:off x="539552" y="365644"/>
            <a:ext cx="4144027" cy="244827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Peut être une image de plein air">
            <a:extLst>
              <a:ext uri="{FF2B5EF4-FFF2-40B4-BE49-F238E27FC236}">
                <a16:creationId xmlns:a16="http://schemas.microsoft.com/office/drawing/2014/main" id="{38CD0069-7140-B85A-B93D-46FB5705FB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353511"/>
            <a:ext cx="3689377" cy="246040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5075D17B-BF2D-0E13-FA39-B4707A78FBE4}"/>
              </a:ext>
            </a:extLst>
          </p:cNvPr>
          <p:cNvSpPr txBox="1"/>
          <p:nvPr/>
        </p:nvSpPr>
        <p:spPr>
          <a:xfrm>
            <a:off x="2753319" y="539926"/>
            <a:ext cx="1800200" cy="307777"/>
          </a:xfrm>
          <a:prstGeom prst="rect">
            <a:avLst/>
          </a:prstGeom>
          <a:noFill/>
          <a:ln>
            <a:noFill/>
          </a:ln>
        </p:spPr>
        <p:txBody>
          <a:bodyPr wrap="square" rtlCol="0">
            <a:spAutoFit/>
          </a:bodyPr>
          <a:lstStyle/>
          <a:p>
            <a:r>
              <a:rPr lang="en-US" sz="1400" b="1" dirty="0">
                <a:solidFill>
                  <a:schemeClr val="accent4">
                    <a:lumMod val="10000"/>
                  </a:schemeClr>
                </a:solidFill>
              </a:rPr>
              <a:t>Outpost </a:t>
            </a:r>
            <a:r>
              <a:rPr lang="en-US" sz="1400" b="1" dirty="0" err="1">
                <a:solidFill>
                  <a:schemeClr val="accent4">
                    <a:lumMod val="10000"/>
                  </a:schemeClr>
                </a:solidFill>
              </a:rPr>
              <a:t>israeliano</a:t>
            </a:r>
            <a:endParaRPr lang="en-US" sz="1400" b="1" dirty="0">
              <a:solidFill>
                <a:schemeClr val="accent4">
                  <a:lumMod val="10000"/>
                </a:schemeClr>
              </a:solidFill>
            </a:endParaRPr>
          </a:p>
        </p:txBody>
      </p:sp>
      <p:sp>
        <p:nvSpPr>
          <p:cNvPr id="6" name="CasellaDiTesto 5">
            <a:extLst>
              <a:ext uri="{FF2B5EF4-FFF2-40B4-BE49-F238E27FC236}">
                <a16:creationId xmlns:a16="http://schemas.microsoft.com/office/drawing/2014/main" id="{8BA9DD2D-7959-01E7-C059-F4DE4DEF207C}"/>
              </a:ext>
            </a:extLst>
          </p:cNvPr>
          <p:cNvSpPr txBox="1"/>
          <p:nvPr/>
        </p:nvSpPr>
        <p:spPr>
          <a:xfrm>
            <a:off x="6767286" y="539925"/>
            <a:ext cx="1800200" cy="307777"/>
          </a:xfrm>
          <a:prstGeom prst="rect">
            <a:avLst/>
          </a:prstGeom>
          <a:noFill/>
          <a:ln>
            <a:noFill/>
          </a:ln>
        </p:spPr>
        <p:txBody>
          <a:bodyPr wrap="square" rtlCol="0">
            <a:spAutoFit/>
          </a:bodyPr>
          <a:lstStyle/>
          <a:p>
            <a:r>
              <a:rPr lang="en-US" sz="1400" b="1" dirty="0">
                <a:solidFill>
                  <a:schemeClr val="accent4">
                    <a:lumMod val="10000"/>
                  </a:schemeClr>
                </a:solidFill>
              </a:rPr>
              <a:t>Outpost </a:t>
            </a:r>
            <a:r>
              <a:rPr lang="en-US" sz="1400" b="1" dirty="0" err="1">
                <a:solidFill>
                  <a:schemeClr val="accent4">
                    <a:lumMod val="10000"/>
                  </a:schemeClr>
                </a:solidFill>
              </a:rPr>
              <a:t>israeliano</a:t>
            </a:r>
            <a:endParaRPr lang="en-US" sz="1400" b="1" dirty="0">
              <a:solidFill>
                <a:schemeClr val="accent4">
                  <a:lumMod val="10000"/>
                </a:schemeClr>
              </a:solidFill>
            </a:endParaRPr>
          </a:p>
        </p:txBody>
      </p:sp>
      <p:pic>
        <p:nvPicPr>
          <p:cNvPr id="1026" name="Picture 2" descr="Israeli settlers march to occupied West Bank outpost | Israel-Palestine  conflict News | Al Jazeera">
            <a:extLst>
              <a:ext uri="{FF2B5EF4-FFF2-40B4-BE49-F238E27FC236}">
                <a16:creationId xmlns:a16="http://schemas.microsoft.com/office/drawing/2014/main" id="{2DF532FA-7711-EB2C-86AC-3BD00462D6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3933056"/>
            <a:ext cx="3905402" cy="2603601"/>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5E6AC8B0-5E92-AE9A-E05E-4E4D131D7475}"/>
              </a:ext>
            </a:extLst>
          </p:cNvPr>
          <p:cNvSpPr txBox="1"/>
          <p:nvPr/>
        </p:nvSpPr>
        <p:spPr>
          <a:xfrm>
            <a:off x="5076056" y="3890196"/>
            <a:ext cx="3371598" cy="307777"/>
          </a:xfrm>
          <a:prstGeom prst="rect">
            <a:avLst/>
          </a:prstGeom>
          <a:noFill/>
        </p:spPr>
        <p:txBody>
          <a:bodyPr wrap="square" rtlCol="0">
            <a:spAutoFit/>
          </a:bodyPr>
          <a:lstStyle/>
          <a:p>
            <a:r>
              <a:rPr lang="en-US" sz="1400" dirty="0" err="1"/>
              <a:t>Occupazione</a:t>
            </a:r>
            <a:r>
              <a:rPr lang="en-US" sz="1400" dirty="0"/>
              <a:t> </a:t>
            </a:r>
            <a:r>
              <a:rPr lang="en-US" sz="1400" dirty="0" err="1"/>
              <a:t>illegale</a:t>
            </a:r>
            <a:r>
              <a:rPr lang="en-US" sz="1400" dirty="0"/>
              <a:t> di terra </a:t>
            </a:r>
            <a:r>
              <a:rPr lang="en-US" sz="1400" dirty="0" err="1"/>
              <a:t>palestinese</a:t>
            </a:r>
            <a:endParaRPr lang="en-US" sz="1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uerra Hamas-Israele | la reazione delle celebrities">
            <a:extLst>
              <a:ext uri="{FF2B5EF4-FFF2-40B4-BE49-F238E27FC236}">
                <a16:creationId xmlns:a16="http://schemas.microsoft.com/office/drawing/2014/main" id="{EEF60BD5-09EE-E1CB-EAE9-41B1FE1CE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32" y="620688"/>
            <a:ext cx="8448936" cy="475252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72FFB0F0-927F-F20D-3152-89F5D46AB890}"/>
              </a:ext>
            </a:extLst>
          </p:cNvPr>
          <p:cNvSpPr txBox="1"/>
          <p:nvPr/>
        </p:nvSpPr>
        <p:spPr>
          <a:xfrm>
            <a:off x="827584" y="5589240"/>
            <a:ext cx="7020780" cy="338554"/>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a:defRPr sz="1600" b="1">
                <a:solidFill>
                  <a:schemeClr val="accent4">
                    <a:lumMod val="10000"/>
                  </a:schemeClr>
                </a:solidFill>
              </a:defRPr>
            </a:lvl1pPr>
          </a:lstStyle>
          <a:p>
            <a:r>
              <a:rPr lang="en-US" dirty="0"/>
              <a:t>Una </a:t>
            </a:r>
            <a:r>
              <a:rPr lang="en-US" dirty="0" err="1"/>
              <a:t>grande</a:t>
            </a:r>
            <a:r>
              <a:rPr lang="en-US" dirty="0"/>
              <a:t> colonia </a:t>
            </a:r>
            <a:r>
              <a:rPr lang="en-US" dirty="0" err="1"/>
              <a:t>israeliana</a:t>
            </a:r>
            <a:r>
              <a:rPr lang="en-US" dirty="0"/>
              <a:t> in </a:t>
            </a:r>
            <a:r>
              <a:rPr lang="en-US" dirty="0" err="1"/>
              <a:t>Cisgiordania</a:t>
            </a:r>
            <a:r>
              <a:rPr lang="en-US" dirty="0"/>
              <a:t>: </a:t>
            </a:r>
            <a:r>
              <a:rPr lang="en-US" dirty="0" err="1"/>
              <a:t>Modiin</a:t>
            </a:r>
            <a:r>
              <a:rPr lang="en-US" dirty="0"/>
              <a:t> </a:t>
            </a:r>
            <a:r>
              <a:rPr lang="en-US" dirty="0" err="1"/>
              <a:t>Maccabim</a:t>
            </a:r>
            <a:r>
              <a:rPr lang="en-US" dirty="0"/>
              <a:t> </a:t>
            </a:r>
            <a:r>
              <a:rPr lang="en-US" dirty="0" err="1"/>
              <a:t>Reut</a:t>
            </a:r>
            <a:endParaRPr lang="en-US" dirty="0"/>
          </a:p>
        </p:txBody>
      </p:sp>
      <p:sp>
        <p:nvSpPr>
          <p:cNvPr id="3" name="Slide Number Placeholder 7">
            <a:extLst>
              <a:ext uri="{FF2B5EF4-FFF2-40B4-BE49-F238E27FC236}">
                <a16:creationId xmlns:a16="http://schemas.microsoft.com/office/drawing/2014/main" id="{3FA7E857-BB57-0EB4-3432-0BC41CB7047A}"/>
              </a:ext>
            </a:extLst>
          </p:cNvPr>
          <p:cNvSpPr>
            <a:spLocks noGrp="1"/>
          </p:cNvSpPr>
          <p:nvPr>
            <p:ph type="sldNum" sz="quarter" idx="12"/>
          </p:nvPr>
        </p:nvSpPr>
        <p:spPr>
          <a:xfrm>
            <a:off x="7956376" y="5589240"/>
            <a:ext cx="6111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6971BEA-9B7A-4FAA-88DE-48F59CC35999}" type="slidenum">
              <a:rPr lang="it-IT" altLang="it-CH" sz="1400" b="1" smtClean="0">
                <a:solidFill>
                  <a:srgbClr val="FFFFFF"/>
                </a:solidFill>
              </a:rPr>
              <a:pPr>
                <a:spcBef>
                  <a:spcPct val="0"/>
                </a:spcBef>
                <a:buFontTx/>
                <a:buNone/>
              </a:pPr>
              <a:t>38</a:t>
            </a:fld>
            <a:endParaRPr lang="it-IT" altLang="it-CH" sz="1400" b="1" dirty="0">
              <a:solidFill>
                <a:srgbClr val="FFFFFF"/>
              </a:solidFill>
            </a:endParaRPr>
          </a:p>
        </p:txBody>
      </p:sp>
      <p:sp>
        <p:nvSpPr>
          <p:cNvPr id="4" name="Rettangolo 3">
            <a:extLst>
              <a:ext uri="{FF2B5EF4-FFF2-40B4-BE49-F238E27FC236}">
                <a16:creationId xmlns:a16="http://schemas.microsoft.com/office/drawing/2014/main" id="{3C3190D5-4BEE-577F-1683-F11B7E4CC66E}"/>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15878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3">
            <a:extLst>
              <a:ext uri="{FF2B5EF4-FFF2-40B4-BE49-F238E27FC236}">
                <a16:creationId xmlns:a16="http://schemas.microsoft.com/office/drawing/2014/main" id="{B5B38EB2-93BB-F8E9-E48A-6C054C1C5DCF}"/>
              </a:ext>
            </a:extLst>
          </p:cNvPr>
          <p:cNvSpPr>
            <a:spLocks noGrp="1"/>
          </p:cNvSpPr>
          <p:nvPr>
            <p:ph type="sldNum" sz="quarter" idx="12"/>
          </p:nvPr>
        </p:nvSpPr>
        <p:spPr>
          <a:xfrm>
            <a:off x="7270294" y="3358117"/>
            <a:ext cx="671512" cy="3353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4D1EF0-E39A-42B6-9E6F-05B577DF5EF8}" type="slidenum">
              <a:rPr lang="it-IT" altLang="it-CH" sz="1400" b="1" smtClean="0">
                <a:solidFill>
                  <a:srgbClr val="FFFFFF"/>
                </a:solidFill>
              </a:rPr>
              <a:pPr>
                <a:spcBef>
                  <a:spcPct val="0"/>
                </a:spcBef>
                <a:buFontTx/>
                <a:buNone/>
              </a:pPr>
              <a:t>39</a:t>
            </a:fld>
            <a:endParaRPr lang="it-IT" altLang="it-CH" sz="1400" b="1" dirty="0">
              <a:solidFill>
                <a:srgbClr val="FFFFFF"/>
              </a:solidFill>
            </a:endParaRPr>
          </a:p>
        </p:txBody>
      </p:sp>
      <p:pic>
        <p:nvPicPr>
          <p:cNvPr id="8" name="Picture 12" descr="C:\Users\Enrico\Desktop\ret jpeg.jpg">
            <a:extLst>
              <a:ext uri="{FF2B5EF4-FFF2-40B4-BE49-F238E27FC236}">
                <a16:creationId xmlns:a16="http://schemas.microsoft.com/office/drawing/2014/main" id="{1BA76805-71B0-5152-0DDA-A986328A7E51}"/>
              </a:ext>
            </a:extLst>
          </p:cNvPr>
          <p:cNvPicPr>
            <a:picLocks noChangeAspect="1" noChangeArrowheads="1"/>
          </p:cNvPicPr>
          <p:nvPr/>
        </p:nvPicPr>
        <p:blipFill>
          <a:blip r:embed="rId3"/>
          <a:srcRect/>
          <a:stretch>
            <a:fillRect/>
          </a:stretch>
        </p:blipFill>
        <p:spPr bwMode="auto">
          <a:xfrm>
            <a:off x="5757863" y="3885681"/>
            <a:ext cx="3178175" cy="2366962"/>
          </a:xfrm>
          <a:prstGeom prst="rect">
            <a:avLst/>
          </a:prstGeom>
          <a:ln w="28575">
            <a:solidFill>
              <a:schemeClr val="tx1"/>
            </a:solidFill>
          </a:ln>
          <a:effectLst>
            <a:outerShdw blurRad="292100" dist="139700" dir="2700000" algn="tl" rotWithShape="0">
              <a:srgbClr val="333333">
                <a:alpha val="65000"/>
              </a:srgbClr>
            </a:outerShdw>
          </a:effectLst>
        </p:spPr>
      </p:pic>
      <p:sp>
        <p:nvSpPr>
          <p:cNvPr id="215046" name="CasellaDiTesto 1">
            <a:extLst>
              <a:ext uri="{FF2B5EF4-FFF2-40B4-BE49-F238E27FC236}">
                <a16:creationId xmlns:a16="http://schemas.microsoft.com/office/drawing/2014/main" id="{DE000720-3269-F3C8-2F81-4E76A0AD5E07}"/>
              </a:ext>
            </a:extLst>
          </p:cNvPr>
          <p:cNvSpPr txBox="1">
            <a:spLocks noChangeArrowheads="1"/>
          </p:cNvSpPr>
          <p:nvPr/>
        </p:nvSpPr>
        <p:spPr bwMode="auto">
          <a:xfrm>
            <a:off x="5757863" y="6356350"/>
            <a:ext cx="1003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dirty="0" err="1"/>
              <a:t>Barriera</a:t>
            </a:r>
            <a:endParaRPr lang="en-US" altLang="en-US" sz="1400" b="1" dirty="0"/>
          </a:p>
        </p:txBody>
      </p:sp>
      <p:pic>
        <p:nvPicPr>
          <p:cNvPr id="2" name="Picture 2">
            <a:extLst>
              <a:ext uri="{FF2B5EF4-FFF2-40B4-BE49-F238E27FC236}">
                <a16:creationId xmlns:a16="http://schemas.microsoft.com/office/drawing/2014/main" id="{D856CDB0-55B4-7A3B-6698-4C79E47F9B93}"/>
              </a:ext>
            </a:extLst>
          </p:cNvPr>
          <p:cNvPicPr>
            <a:picLocks noChangeAspect="1" noChangeArrowheads="1"/>
          </p:cNvPicPr>
          <p:nvPr/>
        </p:nvPicPr>
        <p:blipFill>
          <a:blip r:embed="rId4"/>
          <a:srcRect t="1817"/>
          <a:stretch>
            <a:fillRect/>
          </a:stretch>
        </p:blipFill>
        <p:spPr bwMode="auto">
          <a:xfrm>
            <a:off x="308745" y="3885681"/>
            <a:ext cx="5259387" cy="2366962"/>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09A4058E-4631-34C8-E0D6-C6E2C36EC5F1}"/>
              </a:ext>
            </a:extLst>
          </p:cNvPr>
          <p:cNvPicPr>
            <a:picLocks noChangeAspect="1" noChangeArrowheads="1"/>
          </p:cNvPicPr>
          <p:nvPr/>
        </p:nvPicPr>
        <p:blipFill>
          <a:blip r:embed="rId5"/>
          <a:srcRect/>
          <a:stretch>
            <a:fillRect/>
          </a:stretch>
        </p:blipFill>
        <p:spPr bwMode="auto">
          <a:xfrm>
            <a:off x="298164" y="501680"/>
            <a:ext cx="4068810" cy="2701770"/>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E997C4E7-71F7-FDC4-F453-01A4123FC37A}"/>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050" name="CasellaDiTesto 4">
            <a:extLst>
              <a:ext uri="{FF2B5EF4-FFF2-40B4-BE49-F238E27FC236}">
                <a16:creationId xmlns:a16="http://schemas.microsoft.com/office/drawing/2014/main" id="{2E8E4950-58B2-34D2-0C92-86EA64EDA754}"/>
              </a:ext>
            </a:extLst>
          </p:cNvPr>
          <p:cNvSpPr txBox="1">
            <a:spLocks noChangeArrowheads="1"/>
          </p:cNvSpPr>
          <p:nvPr/>
        </p:nvSpPr>
        <p:spPr bwMode="auto">
          <a:xfrm>
            <a:off x="236199" y="3288685"/>
            <a:ext cx="352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dirty="0"/>
              <a:t>Il </a:t>
            </a:r>
            <a:r>
              <a:rPr lang="en-US" altLang="en-US" sz="1400" b="1" dirty="0" err="1"/>
              <a:t>muro</a:t>
            </a:r>
            <a:r>
              <a:rPr lang="en-US" altLang="en-US" sz="1400" b="1" dirty="0"/>
              <a:t> di </a:t>
            </a:r>
            <a:r>
              <a:rPr lang="en-US" altLang="en-US" sz="1400" b="1" dirty="0" err="1"/>
              <a:t>Berlino</a:t>
            </a:r>
            <a:r>
              <a:rPr lang="en-US" altLang="en-US" sz="1400" b="1" dirty="0"/>
              <a:t> e il </a:t>
            </a:r>
            <a:r>
              <a:rPr lang="en-US" altLang="en-US" sz="1400" b="1" dirty="0" err="1"/>
              <a:t>muro</a:t>
            </a:r>
            <a:r>
              <a:rPr lang="en-US" altLang="en-US" sz="1400" b="1" dirty="0"/>
              <a:t> </a:t>
            </a:r>
            <a:r>
              <a:rPr lang="en-US" altLang="en-US" sz="1400" b="1" dirty="0" err="1"/>
              <a:t>israeliano</a:t>
            </a:r>
            <a:endParaRPr lang="en-US" altLang="en-US" sz="1400" b="1" dirty="0"/>
          </a:p>
        </p:txBody>
      </p:sp>
      <p:pic>
        <p:nvPicPr>
          <p:cNvPr id="10" name="Immagine 2">
            <a:extLst>
              <a:ext uri="{FF2B5EF4-FFF2-40B4-BE49-F238E27FC236}">
                <a16:creationId xmlns:a16="http://schemas.microsoft.com/office/drawing/2014/main" id="{46C8BAA4-8ECE-2716-6C16-1598D76AFA66}"/>
              </a:ext>
            </a:extLst>
          </p:cNvPr>
          <p:cNvPicPr>
            <a:picLocks noChangeAspect="1" noChangeArrowheads="1"/>
          </p:cNvPicPr>
          <p:nvPr/>
        </p:nvPicPr>
        <p:blipFill rotWithShape="1">
          <a:blip r:embed="rId6"/>
          <a:srcRect l="6055"/>
          <a:stretch/>
        </p:blipFill>
        <p:spPr bwMode="auto">
          <a:xfrm>
            <a:off x="4486348" y="501680"/>
            <a:ext cx="4473189" cy="2679474"/>
          </a:xfrm>
          <a:prstGeom prst="rect">
            <a:avLst/>
          </a:prstGeom>
          <a:ln w="28575">
            <a:solidFill>
              <a:schemeClr val="tx1"/>
            </a:solidFill>
          </a:ln>
          <a:effectLst>
            <a:outerShdw blurRad="292100" dist="139700" dir="2700000" algn="tl" rotWithShape="0">
              <a:srgbClr val="333333">
                <a:alpha val="65000"/>
              </a:srgbClr>
            </a:outerShdw>
          </a:effectLst>
        </p:spPr>
      </p:pic>
      <p:sp>
        <p:nvSpPr>
          <p:cNvPr id="215054" name="CasellaDiTesto 5">
            <a:extLst>
              <a:ext uri="{FF2B5EF4-FFF2-40B4-BE49-F238E27FC236}">
                <a16:creationId xmlns:a16="http://schemas.microsoft.com/office/drawing/2014/main" id="{211C616D-0422-4C06-658D-C6E6A37EB10C}"/>
              </a:ext>
            </a:extLst>
          </p:cNvPr>
          <p:cNvSpPr txBox="1">
            <a:spLocks noChangeArrowheads="1"/>
          </p:cNvSpPr>
          <p:nvPr/>
        </p:nvSpPr>
        <p:spPr bwMode="auto">
          <a:xfrm>
            <a:off x="5291594" y="2642830"/>
            <a:ext cx="936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Il muro</a:t>
            </a:r>
          </a:p>
        </p:txBody>
      </p:sp>
      <p:sp>
        <p:nvSpPr>
          <p:cNvPr id="284681" name="Text Box 8">
            <a:extLst>
              <a:ext uri="{FF2B5EF4-FFF2-40B4-BE49-F238E27FC236}">
                <a16:creationId xmlns:a16="http://schemas.microsoft.com/office/drawing/2014/main" id="{0DA31B71-0AC9-16A1-41FD-7F006CE4FF3E}"/>
              </a:ext>
            </a:extLst>
          </p:cNvPr>
          <p:cNvSpPr txBox="1">
            <a:spLocks noChangeArrowheads="1"/>
          </p:cNvSpPr>
          <p:nvPr/>
        </p:nvSpPr>
        <p:spPr bwMode="auto">
          <a:xfrm>
            <a:off x="3749219" y="3324166"/>
            <a:ext cx="2507668" cy="369332"/>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1800" b="1" dirty="0">
                <a:solidFill>
                  <a:schemeClr val="accent4">
                    <a:lumMod val="10000"/>
                  </a:schemeClr>
                </a:solidFill>
              </a:rPr>
              <a:t>Il MURO è alto 8 m. </a:t>
            </a:r>
            <a:endParaRPr lang="it-IT" altLang="it-CH" sz="1800" b="1" dirty="0">
              <a:solidFill>
                <a:schemeClr val="accent4">
                  <a:lumMod val="10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3">
            <a:extLst>
              <a:ext uri="{FF2B5EF4-FFF2-40B4-BE49-F238E27FC236}">
                <a16:creationId xmlns:a16="http://schemas.microsoft.com/office/drawing/2014/main" id="{FC50187E-411A-1BEE-4099-3E6EDDE1E86B}"/>
              </a:ext>
            </a:extLst>
          </p:cNvPr>
          <p:cNvSpPr>
            <a:spLocks noGrp="1"/>
          </p:cNvSpPr>
          <p:nvPr>
            <p:ph type="sldNum" sz="quarter" idx="12"/>
          </p:nvPr>
        </p:nvSpPr>
        <p:spPr>
          <a:xfrm>
            <a:off x="7678738" y="1881188"/>
            <a:ext cx="863600"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EF0B5B9-B455-4A0F-83AE-F757A6D5032A}" type="slidenum">
              <a:rPr lang="it-IT" altLang="it-CH" sz="1400" b="1" smtClean="0">
                <a:solidFill>
                  <a:srgbClr val="FFFFFF"/>
                </a:solidFill>
              </a:rPr>
              <a:pPr>
                <a:spcBef>
                  <a:spcPct val="0"/>
                </a:spcBef>
                <a:buFontTx/>
                <a:buNone/>
              </a:pPr>
              <a:t>4</a:t>
            </a:fld>
            <a:endParaRPr lang="it-IT" altLang="it-CH" sz="1400" b="1">
              <a:solidFill>
                <a:srgbClr val="FFFFFF"/>
              </a:solidFill>
            </a:endParaRPr>
          </a:p>
        </p:txBody>
      </p:sp>
      <p:pic>
        <p:nvPicPr>
          <p:cNvPr id="126979" name="Picture 6" descr="C:\Users\Enrico\Desktop\Haifa jpeg.jpg">
            <a:extLst>
              <a:ext uri="{FF2B5EF4-FFF2-40B4-BE49-F238E27FC236}">
                <a16:creationId xmlns:a16="http://schemas.microsoft.com/office/drawing/2014/main" id="{441F4726-D1DD-BCF1-AAAE-EA5601128DE9}"/>
              </a:ext>
            </a:extLst>
          </p:cNvPr>
          <p:cNvPicPr>
            <a:picLocks noChangeAspect="1" noChangeArrowheads="1"/>
          </p:cNvPicPr>
          <p:nvPr/>
        </p:nvPicPr>
        <p:blipFill>
          <a:blip r:embed="rId3"/>
          <a:srcRect/>
          <a:stretch>
            <a:fillRect/>
          </a:stretch>
        </p:blipFill>
        <p:spPr bwMode="auto">
          <a:xfrm>
            <a:off x="250825" y="4441825"/>
            <a:ext cx="8713788" cy="2197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1236" name="Text Box 2">
            <a:extLst>
              <a:ext uri="{FF2B5EF4-FFF2-40B4-BE49-F238E27FC236}">
                <a16:creationId xmlns:a16="http://schemas.microsoft.com/office/drawing/2014/main" id="{D83469CE-FC2D-9E9D-F057-A08F8DD6BD2A}"/>
              </a:ext>
            </a:extLst>
          </p:cNvPr>
          <p:cNvSpPr txBox="1">
            <a:spLocks noChangeArrowheads="1"/>
          </p:cNvSpPr>
          <p:nvPr/>
        </p:nvSpPr>
        <p:spPr bwMode="auto">
          <a:xfrm>
            <a:off x="7235825" y="3986213"/>
            <a:ext cx="863600"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Haifa</a:t>
            </a:r>
            <a:endParaRPr lang="it-IT" altLang="it-CH" dirty="0"/>
          </a:p>
        </p:txBody>
      </p:sp>
      <p:pic>
        <p:nvPicPr>
          <p:cNvPr id="126981" name="Picture 7" descr="C:\Users\Enrico\Desktop\Acre jpeg.jpg">
            <a:extLst>
              <a:ext uri="{FF2B5EF4-FFF2-40B4-BE49-F238E27FC236}">
                <a16:creationId xmlns:a16="http://schemas.microsoft.com/office/drawing/2014/main" id="{9B71A4ED-32F0-8894-FCFA-5844916AFECA}"/>
              </a:ext>
            </a:extLst>
          </p:cNvPr>
          <p:cNvPicPr>
            <a:picLocks noChangeAspect="1" noChangeArrowheads="1"/>
          </p:cNvPicPr>
          <p:nvPr/>
        </p:nvPicPr>
        <p:blipFill>
          <a:blip r:embed="rId4"/>
          <a:srcRect r="1389"/>
          <a:stretch>
            <a:fillRect/>
          </a:stretch>
        </p:blipFill>
        <p:spPr bwMode="auto">
          <a:xfrm>
            <a:off x="250825" y="258763"/>
            <a:ext cx="6038850" cy="3967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1238" name="CasellaDiTesto 1">
            <a:extLst>
              <a:ext uri="{FF2B5EF4-FFF2-40B4-BE49-F238E27FC236}">
                <a16:creationId xmlns:a16="http://schemas.microsoft.com/office/drawing/2014/main" id="{7C371DDB-1832-7C26-40A3-644197D5CE9F}"/>
              </a:ext>
            </a:extLst>
          </p:cNvPr>
          <p:cNvSpPr txBox="1">
            <a:spLocks noChangeArrowheads="1"/>
          </p:cNvSpPr>
          <p:nvPr/>
        </p:nvSpPr>
        <p:spPr bwMode="auto">
          <a:xfrm>
            <a:off x="6516688" y="476250"/>
            <a:ext cx="719137" cy="3397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600" b="1" dirty="0">
                <a:solidFill>
                  <a:schemeClr val="accent4">
                    <a:lumMod val="10000"/>
                  </a:schemeClr>
                </a:solidFill>
              </a:rPr>
              <a:t>Acri</a:t>
            </a:r>
          </a:p>
        </p:txBody>
      </p:sp>
      <p:sp>
        <p:nvSpPr>
          <p:cNvPr id="95239" name="Rettangolo 6">
            <a:extLst>
              <a:ext uri="{FF2B5EF4-FFF2-40B4-BE49-F238E27FC236}">
                <a16:creationId xmlns:a16="http://schemas.microsoft.com/office/drawing/2014/main" id="{A7586FA6-45C5-21EA-B5D3-03BC294EF0D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63FE9234-89FE-F385-6089-E74054264341}"/>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Number Placeholder 3">
            <a:extLst>
              <a:ext uri="{FF2B5EF4-FFF2-40B4-BE49-F238E27FC236}">
                <a16:creationId xmlns:a16="http://schemas.microsoft.com/office/drawing/2014/main" id="{352D99F1-6357-757C-CD30-27757095521B}"/>
              </a:ext>
            </a:extLst>
          </p:cNvPr>
          <p:cNvSpPr>
            <a:spLocks noGrp="1"/>
          </p:cNvSpPr>
          <p:nvPr>
            <p:ph type="sldNum" sz="quarter" idx="12"/>
          </p:nvPr>
        </p:nvSpPr>
        <p:spPr>
          <a:xfrm>
            <a:off x="7952729" y="3108618"/>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D08FE06E-7B6A-4FDF-B59E-F71E51AA9FF9}" type="slidenum">
              <a:rPr lang="it-IT" altLang="it-CH" sz="1400" b="1" smtClean="0"/>
              <a:pPr algn="ctr">
                <a:spcBef>
                  <a:spcPct val="0"/>
                </a:spcBef>
                <a:buFontTx/>
                <a:buNone/>
              </a:pPr>
              <a:t>40</a:t>
            </a:fld>
            <a:endParaRPr lang="it-IT" altLang="it-CH" sz="1400" b="1" dirty="0"/>
          </a:p>
        </p:txBody>
      </p:sp>
      <p:sp>
        <p:nvSpPr>
          <p:cNvPr id="887811" name="Text Box 2">
            <a:extLst>
              <a:ext uri="{FF2B5EF4-FFF2-40B4-BE49-F238E27FC236}">
                <a16:creationId xmlns:a16="http://schemas.microsoft.com/office/drawing/2014/main" id="{3DAE8F82-4E85-A660-3CF5-DA231CBD5F15}"/>
              </a:ext>
            </a:extLst>
          </p:cNvPr>
          <p:cNvSpPr txBox="1">
            <a:spLocks noChangeArrowheads="1"/>
          </p:cNvSpPr>
          <p:nvPr/>
        </p:nvSpPr>
        <p:spPr bwMode="auto">
          <a:xfrm>
            <a:off x="6238169" y="2648072"/>
            <a:ext cx="1471428" cy="1397343"/>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I checkpoint </a:t>
            </a:r>
            <a:r>
              <a:rPr lang="fr-CH" altLang="it-CH" dirty="0" err="1"/>
              <a:t>israeliani</a:t>
            </a:r>
            <a:r>
              <a:rPr lang="fr-CH" altLang="it-CH" dirty="0"/>
              <a:t> </a:t>
            </a:r>
            <a:r>
              <a:rPr lang="fr-CH" altLang="it-CH" dirty="0" err="1"/>
              <a:t>umiliano</a:t>
            </a:r>
            <a:r>
              <a:rPr lang="fr-CH" altLang="it-CH" dirty="0"/>
              <a:t>                        e </a:t>
            </a:r>
            <a:r>
              <a:rPr lang="fr-CH" altLang="it-CH" dirty="0" err="1"/>
              <a:t>disumanizzano</a:t>
            </a:r>
            <a:r>
              <a:rPr lang="fr-CH" altLang="it-CH" dirty="0"/>
              <a:t> i Palestinesi</a:t>
            </a:r>
            <a:endParaRPr lang="it-IT" altLang="it-CH" dirty="0"/>
          </a:p>
        </p:txBody>
      </p:sp>
      <p:sp>
        <p:nvSpPr>
          <p:cNvPr id="217092" name="Text Box 7">
            <a:extLst>
              <a:ext uri="{FF2B5EF4-FFF2-40B4-BE49-F238E27FC236}">
                <a16:creationId xmlns:a16="http://schemas.microsoft.com/office/drawing/2014/main" id="{5D162CEB-4FB3-102F-0149-B455E83EBDC5}"/>
              </a:ext>
            </a:extLst>
          </p:cNvPr>
          <p:cNvSpPr txBox="1">
            <a:spLocks noChangeArrowheads="1"/>
          </p:cNvSpPr>
          <p:nvPr/>
        </p:nvSpPr>
        <p:spPr bwMode="auto">
          <a:xfrm>
            <a:off x="5237541" y="1482145"/>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Nablus</a:t>
            </a:r>
            <a:endParaRPr lang="it-IT" altLang="it-CH" sz="1000" b="1">
              <a:solidFill>
                <a:srgbClr val="000000"/>
              </a:solidFill>
            </a:endParaRPr>
          </a:p>
        </p:txBody>
      </p:sp>
      <p:pic>
        <p:nvPicPr>
          <p:cNvPr id="217093" name="Picture 17" descr="schema chekpoint 2">
            <a:extLst>
              <a:ext uri="{FF2B5EF4-FFF2-40B4-BE49-F238E27FC236}">
                <a16:creationId xmlns:a16="http://schemas.microsoft.com/office/drawing/2014/main" id="{7F6B1A77-C902-FD12-26F4-A100908E1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76672"/>
            <a:ext cx="5465496" cy="3365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8" descr="chek point">
            <a:extLst>
              <a:ext uri="{FF2B5EF4-FFF2-40B4-BE49-F238E27FC236}">
                <a16:creationId xmlns:a16="http://schemas.microsoft.com/office/drawing/2014/main" id="{9287B2C1-0392-58AA-5E25-E0FA3B18F842}"/>
              </a:ext>
            </a:extLst>
          </p:cNvPr>
          <p:cNvPicPr>
            <a:picLocks noChangeAspect="1" noChangeArrowheads="1"/>
          </p:cNvPicPr>
          <p:nvPr/>
        </p:nvPicPr>
        <p:blipFill>
          <a:blip r:embed="rId4"/>
          <a:srcRect/>
          <a:stretch>
            <a:fillRect/>
          </a:stretch>
        </p:blipFill>
        <p:spPr bwMode="auto">
          <a:xfrm>
            <a:off x="395535" y="4032352"/>
            <a:ext cx="5452119" cy="225464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7104" name="Rettangolo 17">
            <a:extLst>
              <a:ext uri="{FF2B5EF4-FFF2-40B4-BE49-F238E27FC236}">
                <a16:creationId xmlns:a16="http://schemas.microsoft.com/office/drawing/2014/main" id="{DC6B264D-4B05-70CA-4339-15996D5C970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1" name="Picture 3" descr="C:\Users\Enrico\Desktop\Check jpeg.jpg">
            <a:extLst>
              <a:ext uri="{FF2B5EF4-FFF2-40B4-BE49-F238E27FC236}">
                <a16:creationId xmlns:a16="http://schemas.microsoft.com/office/drawing/2014/main" id="{770E79B5-C33C-91F7-808D-21ACE2CF21F9}"/>
              </a:ext>
            </a:extLst>
          </p:cNvPr>
          <p:cNvPicPr>
            <a:picLocks noChangeAspect="1" noChangeArrowheads="1"/>
          </p:cNvPicPr>
          <p:nvPr/>
        </p:nvPicPr>
        <p:blipFill>
          <a:blip r:embed="rId5"/>
          <a:srcRect/>
          <a:stretch>
            <a:fillRect/>
          </a:stretch>
        </p:blipFill>
        <p:spPr bwMode="auto">
          <a:xfrm>
            <a:off x="5958266" y="476672"/>
            <a:ext cx="2891389" cy="1790539"/>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BA853450-5016-BF3C-C36E-6D92F10B8482}"/>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8" name="Picture 4" descr="This is an Israeli checkpoint, a place where Palestinians are humiliated  and intimidated. : r/Palestine">
            <a:extLst>
              <a:ext uri="{FF2B5EF4-FFF2-40B4-BE49-F238E27FC236}">
                <a16:creationId xmlns:a16="http://schemas.microsoft.com/office/drawing/2014/main" id="{B7A73CAC-8DBD-5DC6-5CD3-BFE4340A78A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122"/>
          <a:stretch/>
        </p:blipFill>
        <p:spPr bwMode="auto">
          <a:xfrm>
            <a:off x="5997417" y="4426276"/>
            <a:ext cx="2863284" cy="1860724"/>
          </a:xfrm>
          <a:prstGeom prst="rect">
            <a:avLst/>
          </a:prstGeom>
          <a:ln w="2857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7" name="Picture 2" descr="foto 16">
            <a:extLst>
              <a:ext uri="{FF2B5EF4-FFF2-40B4-BE49-F238E27FC236}">
                <a16:creationId xmlns:a16="http://schemas.microsoft.com/office/drawing/2014/main" id="{816973D1-15E2-0F24-BBC9-B2EA93EFDE46}"/>
              </a:ext>
            </a:extLst>
          </p:cNvPr>
          <p:cNvPicPr>
            <a:picLocks noChangeAspect="1" noChangeArrowheads="1"/>
          </p:cNvPicPr>
          <p:nvPr/>
        </p:nvPicPr>
        <p:blipFill>
          <a:blip r:embed="rId3">
            <a:lum bright="-10000"/>
          </a:blip>
          <a:srcRect/>
          <a:stretch>
            <a:fillRect/>
          </a:stretch>
        </p:blipFill>
        <p:spPr bwMode="auto">
          <a:xfrm>
            <a:off x="1444749" y="329481"/>
            <a:ext cx="3178175" cy="2320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8" name="Picture 3" descr="foto 18">
            <a:extLst>
              <a:ext uri="{FF2B5EF4-FFF2-40B4-BE49-F238E27FC236}">
                <a16:creationId xmlns:a16="http://schemas.microsoft.com/office/drawing/2014/main" id="{90EF359D-D46A-027D-42DB-770F633BC9F7}"/>
              </a:ext>
            </a:extLst>
          </p:cNvPr>
          <p:cNvPicPr>
            <a:picLocks noChangeAspect="1" noChangeArrowheads="1"/>
          </p:cNvPicPr>
          <p:nvPr/>
        </p:nvPicPr>
        <p:blipFill>
          <a:blip r:embed="rId4">
            <a:lum bright="-4000"/>
          </a:blip>
          <a:srcRect/>
          <a:stretch>
            <a:fillRect/>
          </a:stretch>
        </p:blipFill>
        <p:spPr bwMode="auto">
          <a:xfrm>
            <a:off x="4788024" y="332656"/>
            <a:ext cx="3252787" cy="2317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9" name="Picture 4" descr="prigione ramle">
            <a:extLst>
              <a:ext uri="{FF2B5EF4-FFF2-40B4-BE49-F238E27FC236}">
                <a16:creationId xmlns:a16="http://schemas.microsoft.com/office/drawing/2014/main" id="{86926A03-DCA8-2898-297D-982C62BFD777}"/>
              </a:ext>
            </a:extLst>
          </p:cNvPr>
          <p:cNvPicPr>
            <a:picLocks noChangeAspect="1" noChangeArrowheads="1"/>
          </p:cNvPicPr>
          <p:nvPr/>
        </p:nvPicPr>
        <p:blipFill>
          <a:blip r:embed="rId5"/>
          <a:srcRect/>
          <a:stretch>
            <a:fillRect/>
          </a:stretch>
        </p:blipFill>
        <p:spPr bwMode="auto">
          <a:xfrm>
            <a:off x="5386243" y="4042442"/>
            <a:ext cx="3329658" cy="216474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3239" name="Text Box 7">
            <a:extLst>
              <a:ext uri="{FF2B5EF4-FFF2-40B4-BE49-F238E27FC236}">
                <a16:creationId xmlns:a16="http://schemas.microsoft.com/office/drawing/2014/main" id="{3E7DA360-7752-4EB6-E7C0-6879076308B8}"/>
              </a:ext>
            </a:extLst>
          </p:cNvPr>
          <p:cNvSpPr txBox="1">
            <a:spLocks noChangeArrowheads="1"/>
          </p:cNvSpPr>
          <p:nvPr/>
        </p:nvSpPr>
        <p:spPr bwMode="auto">
          <a:xfrm>
            <a:off x="6432239" y="6254888"/>
            <a:ext cx="1757983" cy="307777"/>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dirty="0" err="1"/>
              <a:t>Carcere</a:t>
            </a:r>
            <a:r>
              <a:rPr lang="fr-CH" altLang="it-CH" sz="1400" b="1" dirty="0"/>
              <a:t> di </a:t>
            </a:r>
            <a:r>
              <a:rPr lang="fr-CH" altLang="it-CH" sz="1400" b="1" dirty="0" err="1"/>
              <a:t>Ramle</a:t>
            </a:r>
            <a:endParaRPr lang="it-IT" altLang="it-CH" sz="1400" b="1" dirty="0"/>
          </a:p>
        </p:txBody>
      </p:sp>
      <p:sp>
        <p:nvSpPr>
          <p:cNvPr id="223240" name="Slide Number Placeholder 3">
            <a:extLst>
              <a:ext uri="{FF2B5EF4-FFF2-40B4-BE49-F238E27FC236}">
                <a16:creationId xmlns:a16="http://schemas.microsoft.com/office/drawing/2014/main" id="{0BC4E8D8-7E87-0714-0C94-4E160BF3427E}"/>
              </a:ext>
            </a:extLst>
          </p:cNvPr>
          <p:cNvSpPr>
            <a:spLocks noGrp="1"/>
          </p:cNvSpPr>
          <p:nvPr>
            <p:ph type="sldNum" sz="quarter" idx="12"/>
          </p:nvPr>
        </p:nvSpPr>
        <p:spPr>
          <a:xfrm>
            <a:off x="7311231" y="3063046"/>
            <a:ext cx="538410" cy="30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F9E63DD-1B7D-44AF-8FA6-5CA72F80D5A0}" type="slidenum">
              <a:rPr lang="it-IT" altLang="it-CH" sz="1400" b="1" smtClean="0">
                <a:solidFill>
                  <a:srgbClr val="FFFFFF"/>
                </a:solidFill>
              </a:rPr>
              <a:pPr>
                <a:spcBef>
                  <a:spcPct val="0"/>
                </a:spcBef>
                <a:buFontTx/>
                <a:buNone/>
              </a:pPr>
              <a:t>41</a:t>
            </a:fld>
            <a:endParaRPr lang="it-IT" altLang="it-CH" sz="1400" b="1" dirty="0">
              <a:solidFill>
                <a:srgbClr val="FFFFFF"/>
              </a:solidFill>
            </a:endParaRPr>
          </a:p>
        </p:txBody>
      </p:sp>
      <p:sp>
        <p:nvSpPr>
          <p:cNvPr id="223241" name="CasellaDiTesto 1">
            <a:extLst>
              <a:ext uri="{FF2B5EF4-FFF2-40B4-BE49-F238E27FC236}">
                <a16:creationId xmlns:a16="http://schemas.microsoft.com/office/drawing/2014/main" id="{75BD93B4-999C-1D7A-300B-C4EA73E6E3AB}"/>
              </a:ext>
            </a:extLst>
          </p:cNvPr>
          <p:cNvSpPr txBox="1">
            <a:spLocks noChangeArrowheads="1"/>
          </p:cNvSpPr>
          <p:nvPr/>
        </p:nvSpPr>
        <p:spPr bwMode="auto">
          <a:xfrm>
            <a:off x="1290761" y="3619255"/>
            <a:ext cx="67500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err="1"/>
              <a:t>Molti</a:t>
            </a:r>
            <a:r>
              <a:rPr lang="en-US" altLang="en-US" sz="1400" dirty="0"/>
              <a:t> </a:t>
            </a:r>
            <a:r>
              <a:rPr lang="en-US" altLang="en-US" sz="1400" dirty="0" err="1"/>
              <a:t>prigionieri</a:t>
            </a:r>
            <a:r>
              <a:rPr lang="en-US" altLang="en-US" sz="1400" dirty="0"/>
              <a:t> palestinesi </a:t>
            </a:r>
            <a:r>
              <a:rPr lang="en-US" altLang="en-US" sz="1400" dirty="0" err="1"/>
              <a:t>sono</a:t>
            </a:r>
            <a:r>
              <a:rPr lang="en-US" altLang="en-US" sz="1400" dirty="0"/>
              <a:t> </a:t>
            </a:r>
            <a:r>
              <a:rPr lang="en-US" altLang="en-US" sz="1400" dirty="0" err="1"/>
              <a:t>torturati</a:t>
            </a:r>
            <a:r>
              <a:rPr lang="en-US" altLang="en-US" sz="1400" dirty="0"/>
              <a:t> o </a:t>
            </a:r>
            <a:r>
              <a:rPr lang="en-US" altLang="en-US" sz="1400" dirty="0" err="1"/>
              <a:t>sono</a:t>
            </a:r>
            <a:r>
              <a:rPr lang="en-US" altLang="en-US" sz="1400" dirty="0"/>
              <a:t> </a:t>
            </a:r>
            <a:r>
              <a:rPr lang="en-US" altLang="en-US" sz="1400" dirty="0" err="1"/>
              <a:t>detenuti</a:t>
            </a:r>
            <a:r>
              <a:rPr lang="en-US" altLang="en-US" sz="1400" dirty="0"/>
              <a:t> a </a:t>
            </a:r>
            <a:r>
              <a:rPr lang="en-US" altLang="en-US" sz="1400" dirty="0" err="1"/>
              <a:t>lungo</a:t>
            </a:r>
            <a:r>
              <a:rPr lang="en-US" altLang="en-US" sz="1400" dirty="0"/>
              <a:t> e senza </a:t>
            </a:r>
            <a:r>
              <a:rPr lang="en-US" altLang="en-US" sz="1400" dirty="0" err="1"/>
              <a:t>processo</a:t>
            </a:r>
            <a:endParaRPr lang="en-US" altLang="en-US" sz="1400" dirty="0"/>
          </a:p>
        </p:txBody>
      </p:sp>
      <p:sp>
        <p:nvSpPr>
          <p:cNvPr id="2" name="Rettangolo 1">
            <a:extLst>
              <a:ext uri="{FF2B5EF4-FFF2-40B4-BE49-F238E27FC236}">
                <a16:creationId xmlns:a16="http://schemas.microsoft.com/office/drawing/2014/main" id="{62E4AD42-1A6F-D0FB-A4D5-0E9A5A01C6D2}"/>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2518" name="Text Box 6">
            <a:extLst>
              <a:ext uri="{FF2B5EF4-FFF2-40B4-BE49-F238E27FC236}">
                <a16:creationId xmlns:a16="http://schemas.microsoft.com/office/drawing/2014/main" id="{9AF39922-9031-A413-7A86-F3932A684AC4}"/>
              </a:ext>
            </a:extLst>
          </p:cNvPr>
          <p:cNvSpPr txBox="1">
            <a:spLocks noChangeArrowheads="1"/>
          </p:cNvSpPr>
          <p:nvPr/>
        </p:nvSpPr>
        <p:spPr bwMode="auto">
          <a:xfrm>
            <a:off x="1920999" y="2898056"/>
            <a:ext cx="5010150" cy="6461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err="1">
                <a:solidFill>
                  <a:schemeClr val="accent4">
                    <a:lumMod val="10000"/>
                  </a:schemeClr>
                </a:solidFill>
              </a:rPr>
              <a:t>Gli</a:t>
            </a:r>
            <a:r>
              <a:rPr lang="fr-CH" altLang="it-CH" sz="1800" b="1" dirty="0">
                <a:solidFill>
                  <a:schemeClr val="accent4">
                    <a:lumMod val="10000"/>
                  </a:schemeClr>
                </a:solidFill>
              </a:rPr>
              <a:t> </a:t>
            </a:r>
            <a:r>
              <a:rPr lang="fr-CH" altLang="it-CH" sz="1800" b="1" dirty="0" err="1">
                <a:solidFill>
                  <a:schemeClr val="accent4">
                    <a:lumMod val="10000"/>
                  </a:schemeClr>
                </a:solidFill>
              </a:rPr>
              <a:t>israeliani</a:t>
            </a:r>
            <a:r>
              <a:rPr lang="fr-CH" altLang="it-CH" sz="1800" b="1" dirty="0">
                <a:solidFill>
                  <a:schemeClr val="accent4">
                    <a:lumMod val="10000"/>
                  </a:schemeClr>
                </a:solidFill>
              </a:rPr>
              <a:t> </a:t>
            </a:r>
            <a:r>
              <a:rPr lang="fr-CH" altLang="it-CH" sz="1800" b="1" dirty="0" err="1">
                <a:solidFill>
                  <a:schemeClr val="accent4">
                    <a:lumMod val="10000"/>
                  </a:schemeClr>
                </a:solidFill>
              </a:rPr>
              <a:t>arrestano</a:t>
            </a:r>
            <a:r>
              <a:rPr lang="fr-CH" altLang="it-CH" sz="1800" b="1" dirty="0">
                <a:solidFill>
                  <a:schemeClr val="accent4">
                    <a:lumMod val="10000"/>
                  </a:schemeClr>
                </a:solidFill>
              </a:rPr>
              <a:t>, </a:t>
            </a:r>
            <a:r>
              <a:rPr lang="fr-CH" altLang="it-CH" sz="1800" b="1" dirty="0" err="1">
                <a:solidFill>
                  <a:schemeClr val="accent4">
                    <a:lumMod val="10000"/>
                  </a:schemeClr>
                </a:solidFill>
              </a:rPr>
              <a:t>imprigionano</a:t>
            </a:r>
            <a:r>
              <a:rPr lang="fr-CH" altLang="it-CH" sz="1800" b="1" dirty="0">
                <a:solidFill>
                  <a:schemeClr val="accent4">
                    <a:lumMod val="10000"/>
                  </a:schemeClr>
                </a:solidFill>
              </a:rPr>
              <a:t>              e </a:t>
            </a:r>
            <a:r>
              <a:rPr lang="fr-CH" altLang="it-CH" sz="1800" b="1" dirty="0" err="1">
                <a:solidFill>
                  <a:schemeClr val="accent4">
                    <a:lumMod val="10000"/>
                  </a:schemeClr>
                </a:solidFill>
              </a:rPr>
              <a:t>torturano</a:t>
            </a:r>
            <a:r>
              <a:rPr lang="fr-CH" altLang="it-CH" sz="1800" b="1" dirty="0">
                <a:solidFill>
                  <a:schemeClr val="accent4">
                    <a:lumMod val="10000"/>
                  </a:schemeClr>
                </a:solidFill>
              </a:rPr>
              <a:t> i Palestinesi per </a:t>
            </a:r>
            <a:r>
              <a:rPr lang="fr-CH" altLang="it-CH" sz="1800" b="1" dirty="0" err="1">
                <a:solidFill>
                  <a:schemeClr val="accent4">
                    <a:lumMod val="10000"/>
                  </a:schemeClr>
                </a:solidFill>
              </a:rPr>
              <a:t>futili</a:t>
            </a:r>
            <a:r>
              <a:rPr lang="fr-CH" altLang="it-CH" sz="1800" b="1" dirty="0">
                <a:solidFill>
                  <a:schemeClr val="accent4">
                    <a:lumMod val="10000"/>
                  </a:schemeClr>
                </a:solidFill>
              </a:rPr>
              <a:t> </a:t>
            </a:r>
            <a:r>
              <a:rPr lang="fr-CH" altLang="it-CH" sz="1800" b="1" dirty="0" err="1">
                <a:solidFill>
                  <a:schemeClr val="accent4">
                    <a:lumMod val="10000"/>
                  </a:schemeClr>
                </a:solidFill>
              </a:rPr>
              <a:t>motivi</a:t>
            </a:r>
            <a:endParaRPr lang="it-IT" altLang="it-CH" sz="1800" b="1" dirty="0">
              <a:solidFill>
                <a:schemeClr val="accent4">
                  <a:lumMod val="10000"/>
                </a:schemeClr>
              </a:solidFill>
            </a:endParaRPr>
          </a:p>
        </p:txBody>
      </p:sp>
      <p:pic>
        <p:nvPicPr>
          <p:cNvPr id="3" name="Immagine 19">
            <a:extLst>
              <a:ext uri="{FF2B5EF4-FFF2-40B4-BE49-F238E27FC236}">
                <a16:creationId xmlns:a16="http://schemas.microsoft.com/office/drawing/2014/main" id="{7312A61B-7B9C-1242-4E23-FDA94B41A89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9552" y="4042442"/>
            <a:ext cx="4635409" cy="216474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5" name="Picture 2">
            <a:extLst>
              <a:ext uri="{FF2B5EF4-FFF2-40B4-BE49-F238E27FC236}">
                <a16:creationId xmlns:a16="http://schemas.microsoft.com/office/drawing/2014/main" id="{59C11894-D8FC-3833-F5F9-33C6C5D9C32D}"/>
              </a:ext>
            </a:extLst>
          </p:cNvPr>
          <p:cNvPicPr>
            <a:picLocks noChangeAspect="1" noChangeArrowheads="1"/>
          </p:cNvPicPr>
          <p:nvPr/>
        </p:nvPicPr>
        <p:blipFill>
          <a:blip r:embed="rId3">
            <a:lum contrast="18000"/>
          </a:blip>
          <a:srcRect/>
          <a:stretch>
            <a:fillRect/>
          </a:stretch>
        </p:blipFill>
        <p:spPr bwMode="auto">
          <a:xfrm>
            <a:off x="287996" y="263334"/>
            <a:ext cx="4040392" cy="3030494"/>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1188" name="Slide Number Placeholder 3">
            <a:extLst>
              <a:ext uri="{FF2B5EF4-FFF2-40B4-BE49-F238E27FC236}">
                <a16:creationId xmlns:a16="http://schemas.microsoft.com/office/drawing/2014/main" id="{69023F56-818E-4801-EC40-74444D86974D}"/>
              </a:ext>
            </a:extLst>
          </p:cNvPr>
          <p:cNvSpPr>
            <a:spLocks noGrp="1"/>
          </p:cNvSpPr>
          <p:nvPr>
            <p:ph type="sldNum" sz="quarter" idx="12"/>
          </p:nvPr>
        </p:nvSpPr>
        <p:spPr>
          <a:xfrm>
            <a:off x="8453714" y="6520126"/>
            <a:ext cx="429046" cy="337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CB8F21-2A31-43D9-A852-4D00A62B9A0F}" type="slidenum">
              <a:rPr lang="it-IT" altLang="it-CH" sz="1400" b="1" smtClean="0">
                <a:solidFill>
                  <a:srgbClr val="FFFFFF"/>
                </a:solidFill>
              </a:rPr>
              <a:pPr>
                <a:spcBef>
                  <a:spcPct val="0"/>
                </a:spcBef>
                <a:buFontTx/>
                <a:buNone/>
              </a:pPr>
              <a:t>42</a:t>
            </a:fld>
            <a:endParaRPr lang="it-IT" altLang="it-CH" sz="1400" b="1" dirty="0">
              <a:solidFill>
                <a:srgbClr val="FFFFFF"/>
              </a:solidFill>
            </a:endParaRPr>
          </a:p>
        </p:txBody>
      </p:sp>
      <p:sp>
        <p:nvSpPr>
          <p:cNvPr id="2" name="Rettangolo 1">
            <a:extLst>
              <a:ext uri="{FF2B5EF4-FFF2-40B4-BE49-F238E27FC236}">
                <a16:creationId xmlns:a16="http://schemas.microsoft.com/office/drawing/2014/main" id="{1894C9D2-2629-F9CF-EDD0-C04C44494FBE}"/>
              </a:ext>
            </a:extLst>
          </p:cNvPr>
          <p:cNvSpPr/>
          <p:nvPr/>
        </p:nvSpPr>
        <p:spPr>
          <a:xfrm>
            <a:off x="-8159" y="0"/>
            <a:ext cx="9152159"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10">
            <a:extLst>
              <a:ext uri="{FF2B5EF4-FFF2-40B4-BE49-F238E27FC236}">
                <a16:creationId xmlns:a16="http://schemas.microsoft.com/office/drawing/2014/main" id="{FE8BCC3B-4BFC-C9C9-F486-110CC31CC34E}"/>
              </a:ext>
            </a:extLst>
          </p:cNvPr>
          <p:cNvPicPr>
            <a:picLocks noChangeAspect="1" noChangeArrowheads="1"/>
          </p:cNvPicPr>
          <p:nvPr/>
        </p:nvPicPr>
        <p:blipFill rotWithShape="1">
          <a:blip r:embed="rId4">
            <a:lum contrast="18000"/>
            <a:extLst>
              <a:ext uri="{28A0092B-C50C-407E-A947-70E740481C1C}">
                <a14:useLocalDpi xmlns:a14="http://schemas.microsoft.com/office/drawing/2010/main" val="0"/>
              </a:ext>
            </a:extLst>
          </a:blip>
          <a:srcRect l="5276"/>
          <a:stretch/>
        </p:blipFill>
        <p:spPr bwMode="auto">
          <a:xfrm>
            <a:off x="4553522" y="263334"/>
            <a:ext cx="4329238" cy="3030494"/>
          </a:xfrm>
          <a:prstGeom prst="rect">
            <a:avLst/>
          </a:prstGeom>
          <a:ln w="2857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27330" name="Immagine 2">
            <a:extLst>
              <a:ext uri="{FF2B5EF4-FFF2-40B4-BE49-F238E27FC236}">
                <a16:creationId xmlns:a16="http://schemas.microsoft.com/office/drawing/2014/main" id="{577B9DF6-68E5-011A-3FA9-F4609A654F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799"/>
          <a:stretch/>
        </p:blipFill>
        <p:spPr bwMode="auto">
          <a:xfrm>
            <a:off x="292831" y="3475376"/>
            <a:ext cx="4329238" cy="303049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10151A3C-674E-1ACA-1350-D4A5D56D1D79}"/>
              </a:ext>
            </a:extLst>
          </p:cNvPr>
          <p:cNvSpPr txBox="1"/>
          <p:nvPr/>
        </p:nvSpPr>
        <p:spPr>
          <a:xfrm>
            <a:off x="2123728" y="2825319"/>
            <a:ext cx="2016224" cy="307777"/>
          </a:xfrm>
          <a:prstGeom prst="rect">
            <a:avLst/>
          </a:prstGeom>
          <a:noFill/>
        </p:spPr>
        <p:txBody>
          <a:bodyPr wrap="square" rtlCol="0">
            <a:spAutoFit/>
          </a:bodyPr>
          <a:lstStyle/>
          <a:p>
            <a:r>
              <a:rPr lang="en-US" sz="1400" b="1" dirty="0" err="1"/>
              <a:t>Interruzioni</a:t>
            </a:r>
            <a:r>
              <a:rPr lang="en-US" sz="1400" b="1" dirty="0"/>
              <a:t> </a:t>
            </a:r>
            <a:r>
              <a:rPr lang="en-US" sz="1400" b="1" dirty="0" err="1"/>
              <a:t>stradali</a:t>
            </a:r>
            <a:endParaRPr lang="en-US" sz="1400" b="1" dirty="0"/>
          </a:p>
        </p:txBody>
      </p:sp>
      <p:sp>
        <p:nvSpPr>
          <p:cNvPr id="8" name="CasellaDiTesto 7">
            <a:extLst>
              <a:ext uri="{FF2B5EF4-FFF2-40B4-BE49-F238E27FC236}">
                <a16:creationId xmlns:a16="http://schemas.microsoft.com/office/drawing/2014/main" id="{53E2154B-9FCE-B37E-3809-425C6696D2A6}"/>
              </a:ext>
            </a:extLst>
          </p:cNvPr>
          <p:cNvSpPr txBox="1"/>
          <p:nvPr/>
        </p:nvSpPr>
        <p:spPr>
          <a:xfrm>
            <a:off x="6693896" y="364351"/>
            <a:ext cx="2016224" cy="307777"/>
          </a:xfrm>
          <a:prstGeom prst="rect">
            <a:avLst/>
          </a:prstGeom>
          <a:noFill/>
        </p:spPr>
        <p:txBody>
          <a:bodyPr wrap="square" rtlCol="0">
            <a:spAutoFit/>
          </a:bodyPr>
          <a:lstStyle/>
          <a:p>
            <a:r>
              <a:rPr lang="en-US" sz="1400" b="1" dirty="0" err="1">
                <a:solidFill>
                  <a:schemeClr val="accent4">
                    <a:lumMod val="10000"/>
                  </a:schemeClr>
                </a:solidFill>
              </a:rPr>
              <a:t>Interruzioni</a:t>
            </a:r>
            <a:r>
              <a:rPr lang="en-US" sz="1400" b="1" dirty="0">
                <a:solidFill>
                  <a:schemeClr val="accent4">
                    <a:lumMod val="10000"/>
                  </a:schemeClr>
                </a:solidFill>
              </a:rPr>
              <a:t> </a:t>
            </a:r>
            <a:r>
              <a:rPr lang="en-US" sz="1400" b="1" dirty="0" err="1">
                <a:solidFill>
                  <a:schemeClr val="accent4">
                    <a:lumMod val="10000"/>
                  </a:schemeClr>
                </a:solidFill>
              </a:rPr>
              <a:t>stradali</a:t>
            </a:r>
            <a:endParaRPr lang="en-US" sz="1400" b="1" dirty="0">
              <a:solidFill>
                <a:schemeClr val="accent4">
                  <a:lumMod val="10000"/>
                </a:schemeClr>
              </a:solidFill>
            </a:endParaRPr>
          </a:p>
        </p:txBody>
      </p:sp>
      <p:pic>
        <p:nvPicPr>
          <p:cNvPr id="9" name="Picture 14" descr="coprifuoco a">
            <a:extLst>
              <a:ext uri="{FF2B5EF4-FFF2-40B4-BE49-F238E27FC236}">
                <a16:creationId xmlns:a16="http://schemas.microsoft.com/office/drawing/2014/main" id="{406BC38B-C6DC-B9D7-91AE-8BD2D20CA2A7}"/>
              </a:ext>
            </a:extLst>
          </p:cNvPr>
          <p:cNvPicPr>
            <a:picLocks noChangeAspect="1" noChangeArrowheads="1"/>
          </p:cNvPicPr>
          <p:nvPr/>
        </p:nvPicPr>
        <p:blipFill>
          <a:blip r:embed="rId6"/>
          <a:srcRect/>
          <a:stretch>
            <a:fillRect/>
          </a:stretch>
        </p:blipFill>
        <p:spPr bwMode="auto">
          <a:xfrm>
            <a:off x="4846084" y="3471456"/>
            <a:ext cx="4036676" cy="3026394"/>
          </a:xfrm>
          <a:prstGeom prst="rect">
            <a:avLst/>
          </a:prstGeom>
          <a:noFill/>
          <a:ln w="38100">
            <a:solidFill>
              <a:schemeClr val="tx1"/>
            </a:solidFill>
            <a:miter lim="800000"/>
            <a:headEnd/>
            <a:tailEnd/>
          </a:ln>
        </p:spPr>
      </p:pic>
      <p:sp>
        <p:nvSpPr>
          <p:cNvPr id="294915" name="Text Box 3">
            <a:extLst>
              <a:ext uri="{FF2B5EF4-FFF2-40B4-BE49-F238E27FC236}">
                <a16:creationId xmlns:a16="http://schemas.microsoft.com/office/drawing/2014/main" id="{4DA24B32-2835-3C56-9943-1FDB7C88B62D}"/>
              </a:ext>
            </a:extLst>
          </p:cNvPr>
          <p:cNvSpPr txBox="1">
            <a:spLocks noChangeArrowheads="1"/>
          </p:cNvSpPr>
          <p:nvPr/>
        </p:nvSpPr>
        <p:spPr bwMode="auto">
          <a:xfrm>
            <a:off x="2903633" y="3189528"/>
            <a:ext cx="3123933" cy="369332"/>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rgbClr val="000000"/>
                </a:solidFill>
              </a:rPr>
              <a:t>Le </a:t>
            </a:r>
            <a:r>
              <a:rPr lang="fr-CH" altLang="it-CH" sz="1800" b="1" dirty="0" err="1">
                <a:solidFill>
                  <a:srgbClr val="000000"/>
                </a:solidFill>
              </a:rPr>
              <a:t>angherie</a:t>
            </a:r>
            <a:r>
              <a:rPr lang="fr-CH" altLang="it-CH" sz="1800" b="1" dirty="0">
                <a:solidFill>
                  <a:srgbClr val="000000"/>
                </a:solidFill>
              </a:rPr>
              <a:t> </a:t>
            </a:r>
            <a:r>
              <a:rPr lang="fr-CH" altLang="it-CH" sz="1800" b="1" dirty="0" err="1">
                <a:solidFill>
                  <a:srgbClr val="000000"/>
                </a:solidFill>
              </a:rPr>
              <a:t>degli</a:t>
            </a:r>
            <a:r>
              <a:rPr lang="fr-CH" altLang="it-CH" sz="1800" b="1" dirty="0">
                <a:solidFill>
                  <a:srgbClr val="000000"/>
                </a:solidFill>
              </a:rPr>
              <a:t> </a:t>
            </a:r>
            <a:r>
              <a:rPr lang="fr-CH" altLang="it-CH" sz="1800" b="1" dirty="0" err="1">
                <a:solidFill>
                  <a:srgbClr val="000000"/>
                </a:solidFill>
              </a:rPr>
              <a:t>israeliani</a:t>
            </a:r>
            <a:endParaRPr lang="it-IT" altLang="it-CH" sz="1800" b="1" dirty="0">
              <a:solidFill>
                <a:srgbClr val="000000"/>
              </a:solidFill>
            </a:endParaRPr>
          </a:p>
        </p:txBody>
      </p:sp>
      <p:sp>
        <p:nvSpPr>
          <p:cNvPr id="6" name="CasellaDiTesto 5">
            <a:extLst>
              <a:ext uri="{FF2B5EF4-FFF2-40B4-BE49-F238E27FC236}">
                <a16:creationId xmlns:a16="http://schemas.microsoft.com/office/drawing/2014/main" id="{02942D76-7E2E-5A1F-DAEB-6BC0A309143E}"/>
              </a:ext>
            </a:extLst>
          </p:cNvPr>
          <p:cNvSpPr txBox="1"/>
          <p:nvPr/>
        </p:nvSpPr>
        <p:spPr>
          <a:xfrm>
            <a:off x="6871576" y="6062406"/>
            <a:ext cx="1838544" cy="307777"/>
          </a:xfrm>
          <a:prstGeom prst="rect">
            <a:avLst/>
          </a:prstGeom>
          <a:noFill/>
        </p:spPr>
        <p:txBody>
          <a:bodyPr wrap="square" rtlCol="0">
            <a:spAutoFit/>
          </a:bodyPr>
          <a:lstStyle/>
          <a:p>
            <a:pPr algn="ctr"/>
            <a:r>
              <a:rPr lang="en-US" sz="1400" b="1" dirty="0" err="1"/>
              <a:t>Lunghi</a:t>
            </a:r>
            <a:r>
              <a:rPr lang="en-US" sz="1400" b="1" dirty="0"/>
              <a:t> </a:t>
            </a:r>
            <a:r>
              <a:rPr lang="en-US" sz="1400" b="1" dirty="0" err="1"/>
              <a:t>coprifuoco</a:t>
            </a:r>
            <a:endParaRPr lang="en-US" sz="1400"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CasellaDiTesto 1">
            <a:extLst>
              <a:ext uri="{FF2B5EF4-FFF2-40B4-BE49-F238E27FC236}">
                <a16:creationId xmlns:a16="http://schemas.microsoft.com/office/drawing/2014/main" id="{54C6BF12-6783-CC9D-4C6B-06C65E3526DA}"/>
              </a:ext>
            </a:extLst>
          </p:cNvPr>
          <p:cNvSpPr txBox="1">
            <a:spLocks noChangeArrowheads="1"/>
          </p:cNvSpPr>
          <p:nvPr/>
        </p:nvSpPr>
        <p:spPr bwMode="auto">
          <a:xfrm>
            <a:off x="1924906" y="4231169"/>
            <a:ext cx="5616575" cy="923330"/>
          </a:xfrm>
          <a:prstGeom prst="rect">
            <a:avLst/>
          </a:prstGeom>
          <a:noFill/>
        </p:spPr>
        <p:txBody>
          <a:bodyPr wrap="square" rtlCol="0">
            <a:spAutoFit/>
          </a:bodyPr>
          <a:lstStyle>
            <a:defPPr>
              <a:defRPr lang="it-CH"/>
            </a:defPPr>
            <a:lvl1pPr algn="ctr">
              <a:defRPr b="1"/>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altLang="en-US" dirty="0"/>
              <a:t>Gli </a:t>
            </a:r>
            <a:r>
              <a:rPr lang="en-US" altLang="en-US" dirty="0" err="1"/>
              <a:t>Israeliani</a:t>
            </a:r>
            <a:r>
              <a:rPr lang="en-US" altLang="en-US" dirty="0"/>
              <a:t> </a:t>
            </a:r>
            <a:r>
              <a:rPr lang="en-US" altLang="en-US" dirty="0" err="1"/>
              <a:t>distruggono</a:t>
            </a:r>
            <a:r>
              <a:rPr lang="en-US" altLang="en-US" dirty="0"/>
              <a:t> </a:t>
            </a:r>
            <a:r>
              <a:rPr lang="en-US" altLang="en-US" dirty="0" err="1"/>
              <a:t>sistematicamente</a:t>
            </a:r>
            <a:r>
              <a:rPr lang="en-US" altLang="en-US" dirty="0"/>
              <a:t> le </a:t>
            </a:r>
            <a:r>
              <a:rPr lang="en-US" altLang="en-US" dirty="0" err="1"/>
              <a:t>infrastrutture</a:t>
            </a:r>
            <a:r>
              <a:rPr lang="en-US" altLang="en-US" dirty="0"/>
              <a:t> </a:t>
            </a:r>
            <a:r>
              <a:rPr lang="en-US" altLang="en-US" dirty="0" err="1"/>
              <a:t>civili</a:t>
            </a:r>
            <a:r>
              <a:rPr lang="en-US" altLang="en-US" dirty="0"/>
              <a:t> e </a:t>
            </a:r>
            <a:r>
              <a:rPr lang="en-US" altLang="en-US" dirty="0" err="1"/>
              <a:t>i</a:t>
            </a:r>
            <a:r>
              <a:rPr lang="en-US" altLang="en-US" dirty="0"/>
              <a:t> </a:t>
            </a:r>
            <a:r>
              <a:rPr lang="en-US" altLang="en-US" dirty="0" err="1"/>
              <a:t>mezzi</a:t>
            </a:r>
            <a:r>
              <a:rPr lang="en-US" altLang="en-US" dirty="0"/>
              <a:t> di </a:t>
            </a:r>
            <a:r>
              <a:rPr lang="en-US" altLang="en-US" dirty="0" err="1"/>
              <a:t>sussistenza</a:t>
            </a:r>
            <a:r>
              <a:rPr lang="en-US" altLang="en-US" dirty="0"/>
              <a:t> </a:t>
            </a:r>
            <a:r>
              <a:rPr lang="en-US" altLang="en-US" dirty="0" err="1"/>
              <a:t>dei</a:t>
            </a:r>
            <a:r>
              <a:rPr lang="en-US" altLang="en-US" dirty="0"/>
              <a:t> Palestinesi.</a:t>
            </a:r>
          </a:p>
        </p:txBody>
      </p:sp>
      <p:sp>
        <p:nvSpPr>
          <p:cNvPr id="288771" name="Segnaposto numero diapositiva 1">
            <a:extLst>
              <a:ext uri="{FF2B5EF4-FFF2-40B4-BE49-F238E27FC236}">
                <a16:creationId xmlns:a16="http://schemas.microsoft.com/office/drawing/2014/main" id="{45D60B1A-D9EE-6821-B17D-F9D05A8AAB69}"/>
              </a:ext>
            </a:extLst>
          </p:cNvPr>
          <p:cNvSpPr>
            <a:spLocks noGrp="1" noChangeArrowheads="1"/>
          </p:cNvSpPr>
          <p:nvPr>
            <p:ph type="sldNum" sz="quarter" idx="12"/>
          </p:nvPr>
        </p:nvSpPr>
        <p:spPr bwMode="auto">
          <a:xfrm>
            <a:off x="7740352" y="6093296"/>
            <a:ext cx="946448" cy="3600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fld id="{CBFC64EA-F06A-4937-B2AE-A15D6F349C02}" type="slidenum">
              <a:rPr lang="fr-FR" altLang="en-US" sz="1400" b="1" smtClean="0">
                <a:latin typeface="Arial" panose="020B0604020202020204" pitchFamily="34" charset="0"/>
              </a:rPr>
              <a:pPr algn="ctr">
                <a:spcBef>
                  <a:spcPct val="0"/>
                </a:spcBef>
                <a:buFontTx/>
                <a:buNone/>
              </a:pPr>
              <a:t>43</a:t>
            </a:fld>
            <a:endParaRPr lang="fr-FR" altLang="en-US" sz="1400" b="1" dirty="0">
              <a:latin typeface="Arial" panose="020B0604020202020204" pitchFamily="34" charset="0"/>
            </a:endParaRPr>
          </a:p>
        </p:txBody>
      </p:sp>
      <p:sp>
        <p:nvSpPr>
          <p:cNvPr id="4" name="Rettangolo 3">
            <a:extLst>
              <a:ext uri="{FF2B5EF4-FFF2-40B4-BE49-F238E27FC236}">
                <a16:creationId xmlns:a16="http://schemas.microsoft.com/office/drawing/2014/main" id="{725C4152-1FD8-F6B6-194E-F0A9FAD66614}"/>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99D78A11-435E-A877-03C0-5820DD4A0FB0}"/>
              </a:ext>
            </a:extLst>
          </p:cNvPr>
          <p:cNvSpPr txBox="1"/>
          <p:nvPr/>
        </p:nvSpPr>
        <p:spPr>
          <a:xfrm>
            <a:off x="1829522" y="1476597"/>
            <a:ext cx="5688633" cy="646331"/>
          </a:xfrm>
          <a:prstGeom prst="rect">
            <a:avLst/>
          </a:prstGeom>
          <a:noFill/>
        </p:spPr>
        <p:txBody>
          <a:bodyPr wrap="square" rtlCol="0">
            <a:spAutoFit/>
          </a:bodyPr>
          <a:lstStyle/>
          <a:p>
            <a:pPr algn="ctr"/>
            <a:r>
              <a:rPr lang="en-US" b="1" dirty="0"/>
              <a:t>Ben Gurion </a:t>
            </a:r>
            <a:r>
              <a:rPr lang="en-US" b="1" dirty="0" err="1"/>
              <a:t>affermò</a:t>
            </a:r>
            <a:r>
              <a:rPr lang="en-US" b="1" dirty="0"/>
              <a:t> </a:t>
            </a:r>
            <a:r>
              <a:rPr lang="en-US" b="1" dirty="0" err="1"/>
              <a:t>che</a:t>
            </a:r>
            <a:r>
              <a:rPr lang="en-US" b="1" dirty="0"/>
              <a:t> </a:t>
            </a:r>
            <a:r>
              <a:rPr lang="en-US" b="1" dirty="0" err="1"/>
              <a:t>bisogna</a:t>
            </a:r>
            <a:r>
              <a:rPr lang="en-US" b="1" dirty="0"/>
              <a:t> “</a:t>
            </a:r>
            <a:r>
              <a:rPr lang="en-US" b="1" dirty="0" err="1"/>
              <a:t>ridurre</a:t>
            </a:r>
            <a:r>
              <a:rPr lang="en-US" b="1" dirty="0"/>
              <a:t> il Popolo </a:t>
            </a:r>
            <a:r>
              <a:rPr lang="en-US" b="1" dirty="0" err="1"/>
              <a:t>palestinese</a:t>
            </a:r>
            <a:r>
              <a:rPr lang="en-US" b="1" dirty="0"/>
              <a:t> a </a:t>
            </a:r>
            <a:r>
              <a:rPr lang="en-US" b="1" dirty="0" err="1"/>
              <a:t>una</a:t>
            </a:r>
            <a:r>
              <a:rPr lang="en-US" b="1" dirty="0"/>
              <a:t> </a:t>
            </a:r>
            <a:r>
              <a:rPr lang="en-US" b="1" dirty="0" err="1"/>
              <a:t>banda</a:t>
            </a:r>
            <a:r>
              <a:rPr lang="en-US" b="1" dirty="0"/>
              <a:t> di </a:t>
            </a:r>
            <a:r>
              <a:rPr lang="en-US" b="1" dirty="0" err="1"/>
              <a:t>straccioni</a:t>
            </a:r>
            <a:r>
              <a:rPr lang="en-US" b="1" dirty="0"/>
              <a:t> </a:t>
            </a:r>
            <a:r>
              <a:rPr lang="en-US" b="1" dirty="0" err="1"/>
              <a:t>apolidi</a:t>
            </a:r>
            <a:r>
              <a:rPr lang="en-US" b="1" dirty="0"/>
              <a:t>”.</a:t>
            </a:r>
          </a:p>
        </p:txBody>
      </p:sp>
      <p:sp>
        <p:nvSpPr>
          <p:cNvPr id="3" name="CasellaDiTesto 2">
            <a:extLst>
              <a:ext uri="{FF2B5EF4-FFF2-40B4-BE49-F238E27FC236}">
                <a16:creationId xmlns:a16="http://schemas.microsoft.com/office/drawing/2014/main" id="{963877B5-678F-06FD-AC91-6CF0F0D183CE}"/>
              </a:ext>
            </a:extLst>
          </p:cNvPr>
          <p:cNvSpPr txBox="1"/>
          <p:nvPr/>
        </p:nvSpPr>
        <p:spPr>
          <a:xfrm>
            <a:off x="1763688" y="2708920"/>
            <a:ext cx="5825527" cy="954107"/>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a:buFontTx/>
              <a:buNone/>
              <a:defRPr sz="2800" b="1">
                <a:solidFill>
                  <a:schemeClr val="accent4">
                    <a:lumMod val="10000"/>
                  </a:schemeClr>
                </a:solidFill>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dirty="0"/>
              <a:t>La </a:t>
            </a:r>
            <a:r>
              <a:rPr lang="en-US" dirty="0" err="1"/>
              <a:t>pulizia</a:t>
            </a:r>
            <a:r>
              <a:rPr lang="en-US" dirty="0"/>
              <a:t> </a:t>
            </a:r>
            <a:r>
              <a:rPr lang="en-US" dirty="0" err="1"/>
              <a:t>etnica</a:t>
            </a:r>
            <a:r>
              <a:rPr lang="en-US" dirty="0"/>
              <a:t> </a:t>
            </a:r>
            <a:r>
              <a:rPr lang="en-US" dirty="0" err="1"/>
              <a:t>della</a:t>
            </a:r>
            <a:r>
              <a:rPr lang="en-US" dirty="0"/>
              <a:t> </a:t>
            </a:r>
            <a:r>
              <a:rPr lang="en-US" dirty="0" err="1"/>
              <a:t>Palestina</a:t>
            </a:r>
            <a:r>
              <a:rPr lang="en-US" dirty="0"/>
              <a:t> è </a:t>
            </a:r>
            <a:r>
              <a:rPr lang="en-US" dirty="0" err="1"/>
              <a:t>continuata</a:t>
            </a:r>
            <a:r>
              <a:rPr lang="en-US" dirty="0"/>
              <a:t> </a:t>
            </a:r>
            <a:r>
              <a:rPr lang="en-US" dirty="0" err="1"/>
              <a:t>fino</a:t>
            </a:r>
            <a:r>
              <a:rPr lang="en-US" dirty="0"/>
              <a:t> a oggi</a:t>
            </a:r>
          </a:p>
        </p:txBody>
      </p:sp>
    </p:spTree>
    <p:extLst>
      <p:ext uri="{BB962C8B-B14F-4D97-AF65-F5344CB8AC3E}">
        <p14:creationId xmlns:p14="http://schemas.microsoft.com/office/powerpoint/2010/main" val="371790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a:extLst>
              <a:ext uri="{FF2B5EF4-FFF2-40B4-BE49-F238E27FC236}">
                <a16:creationId xmlns:a16="http://schemas.microsoft.com/office/drawing/2014/main" id="{E7CD1F7E-02E0-23BC-4FCC-5E71A02EB42D}"/>
              </a:ext>
            </a:extLst>
          </p:cNvPr>
          <p:cNvPicPr>
            <a:picLocks noChangeAspect="1" noChangeArrowheads="1"/>
          </p:cNvPicPr>
          <p:nvPr/>
        </p:nvPicPr>
        <p:blipFill>
          <a:blip r:embed="rId2"/>
          <a:srcRect/>
          <a:stretch>
            <a:fillRect/>
          </a:stretch>
        </p:blipFill>
        <p:spPr bwMode="auto">
          <a:xfrm>
            <a:off x="395536" y="260648"/>
            <a:ext cx="3938376" cy="2781093"/>
          </a:xfrm>
          <a:prstGeom prst="rect">
            <a:avLst/>
          </a:prstGeom>
          <a:ln w="28575">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743A6199-C14F-C7EF-D459-B4D60D9A6A51}"/>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62179" name="Immagine 2">
            <a:extLst>
              <a:ext uri="{FF2B5EF4-FFF2-40B4-BE49-F238E27FC236}">
                <a16:creationId xmlns:a16="http://schemas.microsoft.com/office/drawing/2014/main" id="{87AB8ADC-9A04-6B2D-4C85-D244C29F24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4137" y="260647"/>
            <a:ext cx="4254064" cy="2781095"/>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87DD43EF-620E-C746-34F4-BFAC4FC66562}"/>
              </a:ext>
            </a:extLst>
          </p:cNvPr>
          <p:cNvSpPr txBox="1"/>
          <p:nvPr/>
        </p:nvSpPr>
        <p:spPr>
          <a:xfrm>
            <a:off x="531622" y="3147934"/>
            <a:ext cx="1656184" cy="307777"/>
          </a:xfrm>
          <a:prstGeom prst="rect">
            <a:avLst/>
          </a:prstGeom>
          <a:noFill/>
        </p:spPr>
        <p:txBody>
          <a:bodyPr wrap="square" rtlCol="0">
            <a:spAutoFit/>
          </a:bodyPr>
          <a:lstStyle/>
          <a:p>
            <a:r>
              <a:rPr lang="en-US" sz="1400" b="1" dirty="0" err="1"/>
              <a:t>Fattoria</a:t>
            </a:r>
            <a:r>
              <a:rPr lang="en-US" sz="1400" b="1" dirty="0"/>
              <a:t> </a:t>
            </a:r>
            <a:r>
              <a:rPr lang="en-US" sz="1400" b="1" dirty="0" err="1"/>
              <a:t>distrutta</a:t>
            </a:r>
            <a:endParaRPr lang="en-US" sz="1400" b="1" dirty="0"/>
          </a:p>
        </p:txBody>
      </p:sp>
      <p:sp>
        <p:nvSpPr>
          <p:cNvPr id="4" name="CasellaDiTesto 3">
            <a:extLst>
              <a:ext uri="{FF2B5EF4-FFF2-40B4-BE49-F238E27FC236}">
                <a16:creationId xmlns:a16="http://schemas.microsoft.com/office/drawing/2014/main" id="{1B7AC605-60D7-6F3D-7E31-600E4A29398D}"/>
              </a:ext>
            </a:extLst>
          </p:cNvPr>
          <p:cNvSpPr txBox="1"/>
          <p:nvPr/>
        </p:nvSpPr>
        <p:spPr>
          <a:xfrm>
            <a:off x="7196178" y="3068088"/>
            <a:ext cx="1656185" cy="523220"/>
          </a:xfrm>
          <a:prstGeom prst="rect">
            <a:avLst/>
          </a:prstGeom>
          <a:noFill/>
        </p:spPr>
        <p:txBody>
          <a:bodyPr wrap="square" rtlCol="0">
            <a:spAutoFit/>
          </a:bodyPr>
          <a:lstStyle/>
          <a:p>
            <a:pPr algn="r"/>
            <a:r>
              <a:rPr lang="en-US" sz="1400" b="1" dirty="0" err="1"/>
              <a:t>Distruzione</a:t>
            </a:r>
            <a:r>
              <a:rPr lang="en-US" sz="1400" b="1" dirty="0"/>
              <a:t>            </a:t>
            </a:r>
            <a:r>
              <a:rPr lang="en-US" sz="1400" b="1" dirty="0" err="1"/>
              <a:t>delle</a:t>
            </a:r>
            <a:r>
              <a:rPr lang="en-US" sz="1400" b="1" dirty="0"/>
              <a:t> </a:t>
            </a:r>
            <a:r>
              <a:rPr lang="en-US" sz="1400" b="1" dirty="0" err="1"/>
              <a:t>coltivazioni</a:t>
            </a:r>
            <a:endParaRPr lang="en-US" sz="1400" b="1" dirty="0"/>
          </a:p>
        </p:txBody>
      </p:sp>
      <p:pic>
        <p:nvPicPr>
          <p:cNvPr id="7" name="Picture 2" descr="wheat field on fire">
            <a:extLst>
              <a:ext uri="{FF2B5EF4-FFF2-40B4-BE49-F238E27FC236}">
                <a16:creationId xmlns:a16="http://schemas.microsoft.com/office/drawing/2014/main" id="{4E6479D5-7F9C-0007-D225-2568F975D8C2}"/>
              </a:ext>
            </a:extLst>
          </p:cNvPr>
          <p:cNvPicPr>
            <a:picLocks noChangeAspect="1" noChangeArrowheads="1"/>
          </p:cNvPicPr>
          <p:nvPr/>
        </p:nvPicPr>
        <p:blipFill>
          <a:blip r:embed="rId4"/>
          <a:srcRect/>
          <a:stretch>
            <a:fillRect/>
          </a:stretch>
        </p:blipFill>
        <p:spPr bwMode="auto">
          <a:xfrm>
            <a:off x="395535" y="3826312"/>
            <a:ext cx="4516431" cy="2383782"/>
          </a:xfrm>
          <a:prstGeom prst="rect">
            <a:avLst/>
          </a:prstGeom>
          <a:ln w="28575">
            <a:solidFill>
              <a:schemeClr val="tx1"/>
            </a:solidFill>
          </a:ln>
          <a:effectLst>
            <a:outerShdw blurRad="292100" dist="139700" dir="2700000" algn="tl" rotWithShape="0">
              <a:srgbClr val="333333">
                <a:alpha val="65000"/>
              </a:srgbClr>
            </a:outerShdw>
          </a:effectLst>
        </p:spPr>
      </p:pic>
      <p:pic>
        <p:nvPicPr>
          <p:cNvPr id="659459" name="Picture 2" descr="C:\Dokumente und Einstellungen\Enrico\Eigene Dateien\Enrico\Documenti\AA Enrico nuovo\Palestina\A Foto\Distruzioni\Uliveto incendiato.bmp">
            <a:extLst>
              <a:ext uri="{FF2B5EF4-FFF2-40B4-BE49-F238E27FC236}">
                <a16:creationId xmlns:a16="http://schemas.microsoft.com/office/drawing/2014/main" id="{FE8416B0-1B5B-0E52-C204-658FDF279F40}"/>
              </a:ext>
            </a:extLst>
          </p:cNvPr>
          <p:cNvPicPr>
            <a:picLocks noChangeAspect="1" noChangeArrowheads="1"/>
          </p:cNvPicPr>
          <p:nvPr/>
        </p:nvPicPr>
        <p:blipFill>
          <a:blip r:embed="rId5"/>
          <a:srcRect/>
          <a:stretch>
            <a:fillRect/>
          </a:stretch>
        </p:blipFill>
        <p:spPr bwMode="auto">
          <a:xfrm>
            <a:off x="5201654" y="3826312"/>
            <a:ext cx="3626547" cy="2383782"/>
          </a:xfrm>
          <a:prstGeom prst="rect">
            <a:avLst/>
          </a:prstGeom>
          <a:ln w="28575">
            <a:solidFill>
              <a:schemeClr val="tx1"/>
            </a:solidFill>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F7680228-86DA-161C-0604-20C3B2E0410C}"/>
              </a:ext>
            </a:extLst>
          </p:cNvPr>
          <p:cNvSpPr txBox="1"/>
          <p:nvPr/>
        </p:nvSpPr>
        <p:spPr>
          <a:xfrm>
            <a:off x="1147244" y="6235965"/>
            <a:ext cx="3013012" cy="307777"/>
          </a:xfrm>
          <a:prstGeom prst="rect">
            <a:avLst/>
          </a:prstGeom>
          <a:noFill/>
        </p:spPr>
        <p:txBody>
          <a:bodyPr wrap="square" rtlCol="0">
            <a:spAutoFit/>
          </a:bodyPr>
          <a:lstStyle/>
          <a:p>
            <a:r>
              <a:rPr lang="en-US" sz="1400" b="1" dirty="0" err="1"/>
              <a:t>Distruzione</a:t>
            </a:r>
            <a:r>
              <a:rPr lang="en-US" sz="1400" b="1" dirty="0"/>
              <a:t> di un campo di grano</a:t>
            </a:r>
          </a:p>
        </p:txBody>
      </p:sp>
      <p:sp>
        <p:nvSpPr>
          <p:cNvPr id="9" name="CasellaDiTesto 8">
            <a:extLst>
              <a:ext uri="{FF2B5EF4-FFF2-40B4-BE49-F238E27FC236}">
                <a16:creationId xmlns:a16="http://schemas.microsoft.com/office/drawing/2014/main" id="{E91D886A-0718-F95D-8A6B-CA3EC3A06189}"/>
              </a:ext>
            </a:extLst>
          </p:cNvPr>
          <p:cNvSpPr txBox="1"/>
          <p:nvPr/>
        </p:nvSpPr>
        <p:spPr>
          <a:xfrm>
            <a:off x="6014202" y="6236440"/>
            <a:ext cx="2344412" cy="307777"/>
          </a:xfrm>
          <a:prstGeom prst="rect">
            <a:avLst/>
          </a:prstGeom>
          <a:noFill/>
        </p:spPr>
        <p:txBody>
          <a:bodyPr wrap="square" rtlCol="0">
            <a:spAutoFit/>
          </a:bodyPr>
          <a:lstStyle/>
          <a:p>
            <a:r>
              <a:rPr lang="en-US" sz="1400" b="1" dirty="0" err="1"/>
              <a:t>Distruzione</a:t>
            </a:r>
            <a:r>
              <a:rPr lang="en-US" sz="1400" b="1" dirty="0"/>
              <a:t> di un </a:t>
            </a:r>
            <a:r>
              <a:rPr lang="en-US" sz="1400" b="1" dirty="0" err="1"/>
              <a:t>uliveto</a:t>
            </a:r>
            <a:endParaRPr lang="en-US" sz="1400" b="1" dirty="0"/>
          </a:p>
        </p:txBody>
      </p:sp>
      <p:sp>
        <p:nvSpPr>
          <p:cNvPr id="303107" name="TextBox 2">
            <a:extLst>
              <a:ext uri="{FF2B5EF4-FFF2-40B4-BE49-F238E27FC236}">
                <a16:creationId xmlns:a16="http://schemas.microsoft.com/office/drawing/2014/main" id="{FAF72EE2-43FE-A41C-B7B3-8AA7D4366B18}"/>
              </a:ext>
            </a:extLst>
          </p:cNvPr>
          <p:cNvSpPr txBox="1">
            <a:spLocks noChangeArrowheads="1"/>
          </p:cNvSpPr>
          <p:nvPr/>
        </p:nvSpPr>
        <p:spPr bwMode="auto">
          <a:xfrm>
            <a:off x="2868271" y="3227676"/>
            <a:ext cx="3763305" cy="369332"/>
          </a:xfrm>
          <a:prstGeom prst="rect">
            <a:avLst/>
          </a:prstGeom>
          <a:solidFill>
            <a:srgbClr val="FFFF00"/>
          </a:solidFill>
          <a:ln w="12700">
            <a:solidFill>
              <a:schemeClr val="accent4">
                <a:lumMod val="10000"/>
              </a:schemeClr>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sz="1800" b="1" dirty="0">
                <a:solidFill>
                  <a:schemeClr val="accent4">
                    <a:lumMod val="10000"/>
                  </a:schemeClr>
                </a:solidFill>
              </a:rPr>
              <a:t>La </a:t>
            </a:r>
            <a:r>
              <a:rPr lang="en-US" sz="1800" b="1" dirty="0" err="1">
                <a:solidFill>
                  <a:schemeClr val="accent4">
                    <a:lumMod val="10000"/>
                  </a:schemeClr>
                </a:solidFill>
              </a:rPr>
              <a:t>distruzione</a:t>
            </a:r>
            <a:r>
              <a:rPr lang="en-US" sz="1800" b="1" dirty="0">
                <a:solidFill>
                  <a:schemeClr val="accent4">
                    <a:lumMod val="10000"/>
                  </a:schemeClr>
                </a:solidFill>
              </a:rPr>
              <a:t> </a:t>
            </a:r>
            <a:r>
              <a:rPr lang="en-US" sz="1800" b="1" dirty="0" err="1">
                <a:solidFill>
                  <a:schemeClr val="accent4">
                    <a:lumMod val="10000"/>
                  </a:schemeClr>
                </a:solidFill>
              </a:rPr>
              <a:t>dei</a:t>
            </a:r>
            <a:r>
              <a:rPr lang="en-US" sz="1800" b="1" dirty="0">
                <a:solidFill>
                  <a:schemeClr val="accent4">
                    <a:lumMod val="10000"/>
                  </a:schemeClr>
                </a:solidFill>
              </a:rPr>
              <a:t> </a:t>
            </a:r>
            <a:r>
              <a:rPr lang="en-US" sz="1800" b="1" dirty="0" err="1">
                <a:solidFill>
                  <a:schemeClr val="accent4">
                    <a:lumMod val="10000"/>
                  </a:schemeClr>
                </a:solidFill>
              </a:rPr>
              <a:t>mezzi</a:t>
            </a:r>
            <a:r>
              <a:rPr lang="en-US" sz="1800" b="1" dirty="0">
                <a:solidFill>
                  <a:schemeClr val="accent4">
                    <a:lumMod val="10000"/>
                  </a:schemeClr>
                </a:solidFill>
              </a:rPr>
              <a:t> di </a:t>
            </a:r>
            <a:r>
              <a:rPr lang="en-US" sz="1800" b="1" dirty="0" err="1">
                <a:solidFill>
                  <a:schemeClr val="accent4">
                    <a:lumMod val="10000"/>
                  </a:schemeClr>
                </a:solidFill>
              </a:rPr>
              <a:t>sussistenza</a:t>
            </a:r>
            <a:endParaRPr lang="en-US" sz="1800" b="1" dirty="0">
              <a:solidFill>
                <a:schemeClr val="accent4">
                  <a:lumMod val="10000"/>
                </a:schemeClr>
              </a:solidFill>
            </a:endParaRPr>
          </a:p>
        </p:txBody>
      </p:sp>
      <p:sp>
        <p:nvSpPr>
          <p:cNvPr id="303108" name="Segnaposto numero diapositiva 1">
            <a:extLst>
              <a:ext uri="{FF2B5EF4-FFF2-40B4-BE49-F238E27FC236}">
                <a16:creationId xmlns:a16="http://schemas.microsoft.com/office/drawing/2014/main" id="{8833BDF5-030C-56EF-1AC9-8A7BDD358B24}"/>
              </a:ext>
            </a:extLst>
          </p:cNvPr>
          <p:cNvSpPr>
            <a:spLocks noGrp="1" noChangeArrowheads="1"/>
          </p:cNvSpPr>
          <p:nvPr>
            <p:ph type="sldNum" sz="quarter" idx="12"/>
          </p:nvPr>
        </p:nvSpPr>
        <p:spPr bwMode="auto">
          <a:xfrm>
            <a:off x="8354957" y="6292504"/>
            <a:ext cx="473244" cy="369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2948A01-AC26-46BF-8B62-4E7E42EB8E35}" type="slidenum">
              <a:rPr lang="fr-FR" altLang="en-US" sz="1200" b="1" smtClean="0">
                <a:latin typeface="Arial" panose="020B0604020202020204" pitchFamily="34" charset="0"/>
              </a:rPr>
              <a:pPr>
                <a:spcBef>
                  <a:spcPct val="0"/>
                </a:spcBef>
                <a:buFontTx/>
                <a:buNone/>
              </a:pPr>
              <a:t>44</a:t>
            </a:fld>
            <a:endParaRPr lang="fr-FR" altLang="en-US" sz="1200" b="1" dirty="0">
              <a:latin typeface="Arial" panose="020B0604020202020204" pitchFamily="34" charset="0"/>
            </a:endParaRPr>
          </a:p>
        </p:txBody>
      </p:sp>
    </p:spTree>
    <p:extLst>
      <p:ext uri="{BB962C8B-B14F-4D97-AF65-F5344CB8AC3E}">
        <p14:creationId xmlns:p14="http://schemas.microsoft.com/office/powerpoint/2010/main" val="626482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7" name="Picture 2" descr="demolition of water reservoirs2 par ISM Palestine">
            <a:extLst>
              <a:ext uri="{FF2B5EF4-FFF2-40B4-BE49-F238E27FC236}">
                <a16:creationId xmlns:a16="http://schemas.microsoft.com/office/drawing/2014/main" id="{78ADD76A-9B7B-75B5-62DC-24C7E174142F}"/>
              </a:ext>
            </a:extLst>
          </p:cNvPr>
          <p:cNvPicPr>
            <a:picLocks noChangeAspect="1" noChangeArrowheads="1"/>
          </p:cNvPicPr>
          <p:nvPr/>
        </p:nvPicPr>
        <p:blipFill>
          <a:blip r:embed="rId3"/>
          <a:srcRect/>
          <a:stretch>
            <a:fillRect/>
          </a:stretch>
        </p:blipFill>
        <p:spPr bwMode="auto">
          <a:xfrm>
            <a:off x="214313" y="214313"/>
            <a:ext cx="3324225" cy="4351337"/>
          </a:xfrm>
          <a:prstGeom prst="rect">
            <a:avLst/>
          </a:prstGeom>
          <a:ln w="28575">
            <a:solidFill>
              <a:schemeClr val="tx1"/>
            </a:solidFill>
          </a:ln>
          <a:effectLst>
            <a:outerShdw blurRad="292100" dist="139700" dir="2700000" algn="tl" rotWithShape="0">
              <a:srgbClr val="333333">
                <a:alpha val="65000"/>
              </a:srgbClr>
            </a:outerShdw>
          </a:effectLst>
        </p:spPr>
      </p:pic>
      <p:sp>
        <p:nvSpPr>
          <p:cNvPr id="883717" name="TextBox 9">
            <a:extLst>
              <a:ext uri="{FF2B5EF4-FFF2-40B4-BE49-F238E27FC236}">
                <a16:creationId xmlns:a16="http://schemas.microsoft.com/office/drawing/2014/main" id="{C9B24D7A-2E26-6276-3AB6-8ADB7C5F2101}"/>
              </a:ext>
            </a:extLst>
          </p:cNvPr>
          <p:cNvSpPr txBox="1">
            <a:spLocks noChangeArrowheads="1"/>
          </p:cNvSpPr>
          <p:nvPr/>
        </p:nvSpPr>
        <p:spPr bwMode="auto">
          <a:xfrm>
            <a:off x="3586163" y="158750"/>
            <a:ext cx="1096962" cy="1201738"/>
          </a:xfrm>
          <a:prstGeom prst="rect">
            <a:avLst/>
          </a:prstGeom>
          <a:noFill/>
          <a:ln>
            <a:noFill/>
          </a:ln>
        </p:spPr>
        <p:txBody>
          <a:bodyPr>
            <a:spAutoFit/>
          </a:bodyPr>
          <a:lstStyle>
            <a:lvl1pPr>
              <a:spcBef>
                <a:spcPct val="20000"/>
              </a:spcBef>
              <a:buChar char="•"/>
              <a:tabLst>
                <a:tab pos="901700" algn="l"/>
              </a:tabLst>
              <a:defRPr sz="3200">
                <a:solidFill>
                  <a:schemeClr val="tx1"/>
                </a:solidFill>
                <a:latin typeface="Arial" panose="020B0604020202020204" pitchFamily="34" charset="0"/>
              </a:defRPr>
            </a:lvl1pPr>
            <a:lvl2pPr marL="742950" indent="-285750">
              <a:spcBef>
                <a:spcPct val="20000"/>
              </a:spcBef>
              <a:buChar char="–"/>
              <a:tabLst>
                <a:tab pos="901700" algn="l"/>
              </a:tabLst>
              <a:defRPr sz="2800">
                <a:solidFill>
                  <a:schemeClr val="tx1"/>
                </a:solidFill>
                <a:latin typeface="Arial" panose="020B0604020202020204" pitchFamily="34" charset="0"/>
              </a:defRPr>
            </a:lvl2pPr>
            <a:lvl3pPr marL="1143000" indent="-228600">
              <a:spcBef>
                <a:spcPct val="20000"/>
              </a:spcBef>
              <a:buChar char="•"/>
              <a:tabLst>
                <a:tab pos="901700" algn="l"/>
              </a:tabLst>
              <a:defRPr sz="2400">
                <a:solidFill>
                  <a:schemeClr val="tx1"/>
                </a:solidFill>
                <a:latin typeface="Arial" panose="020B0604020202020204" pitchFamily="34" charset="0"/>
              </a:defRPr>
            </a:lvl3pPr>
            <a:lvl4pPr marL="1600200" indent="-228600">
              <a:spcBef>
                <a:spcPct val="20000"/>
              </a:spcBef>
              <a:buChar char="–"/>
              <a:tabLst>
                <a:tab pos="901700" algn="l"/>
              </a:tabLst>
              <a:defRPr sz="2000">
                <a:solidFill>
                  <a:schemeClr val="tx1"/>
                </a:solidFill>
                <a:latin typeface="Arial" panose="020B0604020202020204" pitchFamily="34" charset="0"/>
              </a:defRPr>
            </a:lvl4pPr>
            <a:lvl5pPr marL="2057400" indent="-228600">
              <a:spcBef>
                <a:spcPct val="20000"/>
              </a:spcBef>
              <a:buChar char="»"/>
              <a:tabLst>
                <a:tab pos="9017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it-CH" altLang="it-CH" sz="1200" b="1" kern="0" dirty="0">
                <a:solidFill>
                  <a:srgbClr val="FFFFFF"/>
                </a:solidFill>
              </a:rPr>
              <a:t>Demolizione di una cisterna  sotterranea per l’acqua 03.09.2009 </a:t>
            </a:r>
            <a:endParaRPr lang="it-IT" altLang="it-CH" sz="1200" b="1" kern="0" dirty="0">
              <a:solidFill>
                <a:srgbClr val="FFFFFF"/>
              </a:solidFill>
            </a:endParaRPr>
          </a:p>
        </p:txBody>
      </p:sp>
      <p:pic>
        <p:nvPicPr>
          <p:cNvPr id="466950" name="Picture 6" descr="C:\Users\Enrico\Enrico\Documenti\AA Enrico nuovo\Palestina\A Foto\Distruzioni\Distruzione serbatoi acqua a Amiyr Hebron 5 lu 2011 ipeg ipeg.jpg">
            <a:extLst>
              <a:ext uri="{FF2B5EF4-FFF2-40B4-BE49-F238E27FC236}">
                <a16:creationId xmlns:a16="http://schemas.microsoft.com/office/drawing/2014/main" id="{6C18890B-426A-C9BF-4183-671498F0C962}"/>
              </a:ext>
            </a:extLst>
          </p:cNvPr>
          <p:cNvPicPr>
            <a:picLocks noChangeAspect="1" noChangeArrowheads="1"/>
          </p:cNvPicPr>
          <p:nvPr/>
        </p:nvPicPr>
        <p:blipFill>
          <a:blip r:embed="rId4"/>
          <a:srcRect t="18842"/>
          <a:stretch>
            <a:fillRect/>
          </a:stretch>
        </p:blipFill>
        <p:spPr bwMode="auto">
          <a:xfrm>
            <a:off x="5505450" y="4757738"/>
            <a:ext cx="3387725" cy="1878012"/>
          </a:xfrm>
          <a:prstGeom prst="rect">
            <a:avLst/>
          </a:prstGeom>
          <a:ln w="28575">
            <a:solidFill>
              <a:schemeClr val="tx1"/>
            </a:solidFill>
          </a:ln>
          <a:effectLst>
            <a:outerShdw blurRad="292100" dist="139700" dir="2700000" algn="tl" rotWithShape="0">
              <a:srgbClr val="333333">
                <a:alpha val="65000"/>
              </a:srgbClr>
            </a:outerShdw>
          </a:effectLst>
        </p:spPr>
      </p:pic>
      <p:sp>
        <p:nvSpPr>
          <p:cNvPr id="883719" name="CasellaDiTesto 1">
            <a:extLst>
              <a:ext uri="{FF2B5EF4-FFF2-40B4-BE49-F238E27FC236}">
                <a16:creationId xmlns:a16="http://schemas.microsoft.com/office/drawing/2014/main" id="{092DA730-9270-5D00-E0A7-2CE012DC933C}"/>
              </a:ext>
            </a:extLst>
          </p:cNvPr>
          <p:cNvSpPr txBox="1">
            <a:spLocks noChangeArrowheads="1"/>
          </p:cNvSpPr>
          <p:nvPr/>
        </p:nvSpPr>
        <p:spPr bwMode="auto">
          <a:xfrm>
            <a:off x="4373563" y="3719513"/>
            <a:ext cx="1096962" cy="83185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r>
              <a:rPr lang="it-CH" altLang="it-CH" sz="1200" b="1" kern="0" dirty="0">
                <a:solidFill>
                  <a:srgbClr val="FFFFFF"/>
                </a:solidFill>
              </a:rPr>
              <a:t>Distruzione delle condotte idriche</a:t>
            </a:r>
          </a:p>
        </p:txBody>
      </p:sp>
      <p:pic>
        <p:nvPicPr>
          <p:cNvPr id="883720" name="Immagine 1">
            <a:extLst>
              <a:ext uri="{FF2B5EF4-FFF2-40B4-BE49-F238E27FC236}">
                <a16:creationId xmlns:a16="http://schemas.microsoft.com/office/drawing/2014/main" id="{EB00DCA7-E1DC-B8B7-E8F5-B677E915830F}"/>
              </a:ext>
            </a:extLst>
          </p:cNvPr>
          <p:cNvPicPr>
            <a:picLocks noChangeAspect="1"/>
          </p:cNvPicPr>
          <p:nvPr/>
        </p:nvPicPr>
        <p:blipFill>
          <a:blip r:embed="rId5"/>
          <a:srcRect/>
          <a:stretch>
            <a:fillRect/>
          </a:stretch>
        </p:blipFill>
        <p:spPr bwMode="auto">
          <a:xfrm>
            <a:off x="204788" y="4757738"/>
            <a:ext cx="3324225" cy="1878012"/>
          </a:xfrm>
          <a:prstGeom prst="rect">
            <a:avLst/>
          </a:prstGeom>
          <a:ln w="28575">
            <a:solidFill>
              <a:schemeClr val="tx1"/>
            </a:solidFill>
          </a:ln>
          <a:effectLst>
            <a:outerShdw blurRad="292100" dist="139700" dir="2700000" algn="tl" rotWithShape="0">
              <a:srgbClr val="333333">
                <a:alpha val="65000"/>
              </a:srgbClr>
            </a:outerShdw>
          </a:effectLst>
        </p:spPr>
      </p:pic>
      <p:sp>
        <p:nvSpPr>
          <p:cNvPr id="883721" name="CasellaDiTesto 2">
            <a:extLst>
              <a:ext uri="{FF2B5EF4-FFF2-40B4-BE49-F238E27FC236}">
                <a16:creationId xmlns:a16="http://schemas.microsoft.com/office/drawing/2014/main" id="{8ABC282C-B5A4-9DB7-E7A9-92A6CB68D089}"/>
              </a:ext>
            </a:extLst>
          </p:cNvPr>
          <p:cNvSpPr txBox="1">
            <a:spLocks noChangeArrowheads="1"/>
          </p:cNvSpPr>
          <p:nvPr/>
        </p:nvSpPr>
        <p:spPr bwMode="auto">
          <a:xfrm>
            <a:off x="3622675" y="4700588"/>
            <a:ext cx="952500" cy="19399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altLang="en-US" sz="1200" b="1" kern="0" dirty="0">
                <a:solidFill>
                  <a:srgbClr val="FFFFFF"/>
                </a:solidFill>
              </a:rPr>
              <a:t>Questa cisterna </a:t>
            </a:r>
            <a:r>
              <a:rPr lang="en-US" altLang="en-US" sz="1200" b="1" kern="0" dirty="0" err="1">
                <a:solidFill>
                  <a:srgbClr val="FFFFFF"/>
                </a:solidFill>
              </a:rPr>
              <a:t>dei</a:t>
            </a:r>
            <a:r>
              <a:rPr lang="en-US" altLang="en-US" sz="1200" b="1" kern="0" dirty="0">
                <a:solidFill>
                  <a:srgbClr val="FFFFFF"/>
                </a:solidFill>
              </a:rPr>
              <a:t> </a:t>
            </a:r>
            <a:r>
              <a:rPr lang="en-US" altLang="en-US" sz="1200" b="1" kern="0" dirty="0" err="1">
                <a:solidFill>
                  <a:srgbClr val="FFFFFF"/>
                </a:solidFill>
              </a:rPr>
              <a:t>beduini</a:t>
            </a:r>
            <a:r>
              <a:rPr lang="en-US" altLang="en-US" sz="1200" b="1" kern="0" dirty="0">
                <a:solidFill>
                  <a:srgbClr val="FFFFFF"/>
                </a:solidFill>
              </a:rPr>
              <a:t>                 è </a:t>
            </a:r>
            <a:r>
              <a:rPr lang="en-US" altLang="en-US" sz="1200" b="1" kern="0" dirty="0" err="1">
                <a:solidFill>
                  <a:srgbClr val="FFFFFF"/>
                </a:solidFill>
              </a:rPr>
              <a:t>tutta</a:t>
            </a:r>
            <a:r>
              <a:rPr lang="en-US" altLang="en-US" sz="1200" b="1" kern="0" dirty="0">
                <a:solidFill>
                  <a:srgbClr val="FFFFFF"/>
                </a:solidFill>
              </a:rPr>
              <a:t> </a:t>
            </a:r>
            <a:r>
              <a:rPr lang="en-US" altLang="en-US" sz="1200" b="1" kern="0" dirty="0" err="1">
                <a:solidFill>
                  <a:srgbClr val="FFFFFF"/>
                </a:solidFill>
              </a:rPr>
              <a:t>sforac-chiata</a:t>
            </a:r>
            <a:r>
              <a:rPr lang="en-US" altLang="en-US" sz="1200" b="1" kern="0" dirty="0">
                <a:solidFill>
                  <a:srgbClr val="FFFFFF"/>
                </a:solidFill>
              </a:rPr>
              <a:t> </a:t>
            </a:r>
            <a:r>
              <a:rPr lang="en-US" altLang="en-US" sz="1200" b="1" kern="0" dirty="0" err="1">
                <a:solidFill>
                  <a:srgbClr val="FFFFFF"/>
                </a:solidFill>
              </a:rPr>
              <a:t>dai</a:t>
            </a:r>
            <a:r>
              <a:rPr lang="en-US" altLang="en-US" sz="1200" b="1" kern="0" dirty="0">
                <a:solidFill>
                  <a:srgbClr val="FFFFFF"/>
                </a:solidFill>
              </a:rPr>
              <a:t> </a:t>
            </a:r>
            <a:r>
              <a:rPr lang="en-US" altLang="en-US" sz="1200" b="1" kern="0" dirty="0" err="1">
                <a:solidFill>
                  <a:srgbClr val="FFFFFF"/>
                </a:solidFill>
              </a:rPr>
              <a:t>proiettili</a:t>
            </a:r>
            <a:r>
              <a:rPr lang="en-US" altLang="en-US" sz="1200" b="1" kern="0" dirty="0">
                <a:solidFill>
                  <a:srgbClr val="FFFFFF"/>
                </a:solidFill>
              </a:rPr>
              <a:t> </a:t>
            </a:r>
            <a:r>
              <a:rPr lang="en-US" altLang="en-US" sz="1200" b="1" kern="0" dirty="0" err="1">
                <a:solidFill>
                  <a:srgbClr val="FFFFFF"/>
                </a:solidFill>
              </a:rPr>
              <a:t>degli</a:t>
            </a:r>
            <a:r>
              <a:rPr lang="en-US" altLang="en-US" sz="1200" b="1" kern="0" dirty="0">
                <a:solidFill>
                  <a:srgbClr val="FFFFFF"/>
                </a:solidFill>
              </a:rPr>
              <a:t> israeliani</a:t>
            </a:r>
          </a:p>
        </p:txBody>
      </p:sp>
      <p:pic>
        <p:nvPicPr>
          <p:cNvPr id="317442" name="Picture 2" descr="Mafasir Yatta's water pipelines cut by Israeli occupation forces, Palestine  | EJAtlas">
            <a:extLst>
              <a:ext uri="{FF2B5EF4-FFF2-40B4-BE49-F238E27FC236}">
                <a16:creationId xmlns:a16="http://schemas.microsoft.com/office/drawing/2014/main" id="{A05E3A06-2BC7-F93B-1A73-B3BBCD627334}"/>
              </a:ext>
            </a:extLst>
          </p:cNvPr>
          <p:cNvPicPr>
            <a:picLocks noChangeAspect="1" noChangeArrowheads="1"/>
          </p:cNvPicPr>
          <p:nvPr/>
        </p:nvPicPr>
        <p:blipFill rotWithShape="1">
          <a:blip r:embed="rId6"/>
          <a:srcRect l="-1" r="9987"/>
          <a:stretch/>
        </p:blipFill>
        <p:spPr bwMode="auto">
          <a:xfrm>
            <a:off x="5505450" y="2448026"/>
            <a:ext cx="3387725" cy="2084418"/>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CasellaDiTesto 1">
            <a:extLst>
              <a:ext uri="{FF2B5EF4-FFF2-40B4-BE49-F238E27FC236}">
                <a16:creationId xmlns:a16="http://schemas.microsoft.com/office/drawing/2014/main" id="{3A704B17-AD02-97EF-A311-3BB7AD34CDDE}"/>
              </a:ext>
            </a:extLst>
          </p:cNvPr>
          <p:cNvSpPr txBox="1">
            <a:spLocks noChangeArrowheads="1"/>
          </p:cNvSpPr>
          <p:nvPr/>
        </p:nvSpPr>
        <p:spPr bwMode="auto">
          <a:xfrm>
            <a:off x="4514850" y="4751388"/>
            <a:ext cx="987425" cy="1016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r>
              <a:rPr lang="it-CH" altLang="it-CH" sz="1200" b="1" kern="0" dirty="0">
                <a:solidFill>
                  <a:srgbClr val="FFFFFF"/>
                </a:solidFill>
              </a:rPr>
              <a:t>Confisca e </a:t>
            </a:r>
            <a:r>
              <a:rPr lang="it-CH" altLang="it-CH" sz="1200" b="1" kern="0" dirty="0" err="1">
                <a:solidFill>
                  <a:srgbClr val="FFFFFF"/>
                </a:solidFill>
              </a:rPr>
              <a:t>distruzio</a:t>
            </a:r>
            <a:r>
              <a:rPr lang="it-CH" altLang="it-CH" sz="1200" b="1" kern="0" dirty="0">
                <a:solidFill>
                  <a:srgbClr val="FFFFFF"/>
                </a:solidFill>
              </a:rPr>
              <a:t>-ne dei serbatoi dell’acqua</a:t>
            </a:r>
          </a:p>
        </p:txBody>
      </p:sp>
      <p:sp>
        <p:nvSpPr>
          <p:cNvPr id="4" name="CasellaDiTesto 1">
            <a:extLst>
              <a:ext uri="{FF2B5EF4-FFF2-40B4-BE49-F238E27FC236}">
                <a16:creationId xmlns:a16="http://schemas.microsoft.com/office/drawing/2014/main" id="{DC5888FC-BFE1-FB9A-F51B-2BA99EDF71F1}"/>
              </a:ext>
            </a:extLst>
          </p:cNvPr>
          <p:cNvSpPr txBox="1">
            <a:spLocks noChangeArrowheads="1"/>
          </p:cNvSpPr>
          <p:nvPr/>
        </p:nvSpPr>
        <p:spPr bwMode="auto">
          <a:xfrm>
            <a:off x="4330700" y="1162903"/>
            <a:ext cx="1139825" cy="83099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indent="-292100" algn="r" eaLnBrk="1" fontAlgn="auto" hangingPunct="1">
              <a:spcBef>
                <a:spcPct val="0"/>
              </a:spcBef>
              <a:spcAft>
                <a:spcPts val="0"/>
              </a:spcAft>
              <a:buFontTx/>
              <a:buNone/>
              <a:defRPr/>
            </a:pPr>
            <a:r>
              <a:rPr lang="it-CH" altLang="it-CH" sz="1200" b="1" kern="0" dirty="0">
                <a:solidFill>
                  <a:srgbClr val="FFFFFF"/>
                </a:solidFill>
              </a:rPr>
              <a:t>Cementi-</a:t>
            </a:r>
            <a:r>
              <a:rPr lang="it-CH" altLang="it-CH" sz="1200" b="1" kern="0" dirty="0" err="1">
                <a:solidFill>
                  <a:srgbClr val="FFFFFF"/>
                </a:solidFill>
              </a:rPr>
              <a:t>ficazione</a:t>
            </a:r>
            <a:r>
              <a:rPr lang="it-CH" altLang="it-CH" sz="1200" b="1" kern="0" dirty="0">
                <a:solidFill>
                  <a:srgbClr val="FFFFFF"/>
                </a:solidFill>
              </a:rPr>
              <a:t>             di un pozzo</a:t>
            </a:r>
          </a:p>
        </p:txBody>
      </p:sp>
      <p:sp>
        <p:nvSpPr>
          <p:cNvPr id="5" name="CasellaDiTesto 4">
            <a:extLst>
              <a:ext uri="{FF2B5EF4-FFF2-40B4-BE49-F238E27FC236}">
                <a16:creationId xmlns:a16="http://schemas.microsoft.com/office/drawing/2014/main" id="{2387B303-88CB-7A3F-49AD-9E23124AEC17}"/>
              </a:ext>
            </a:extLst>
          </p:cNvPr>
          <p:cNvSpPr txBox="1"/>
          <p:nvPr/>
        </p:nvSpPr>
        <p:spPr>
          <a:xfrm>
            <a:off x="3687763" y="2143125"/>
            <a:ext cx="1654175" cy="1477963"/>
          </a:xfrm>
          <a:prstGeom prst="rect">
            <a:avLst/>
          </a:prstGeom>
          <a:solidFill>
            <a:srgbClr val="FFFF00"/>
          </a:solidFill>
          <a:ln>
            <a:solidFill>
              <a:schemeClr val="accent4">
                <a:lumMod val="10000"/>
              </a:schemeClr>
            </a:solidFill>
          </a:ln>
        </p:spPr>
        <p:txBody>
          <a:bodyPr>
            <a:spAutoFit/>
          </a:bodyPr>
          <a:lstStyle/>
          <a:p>
            <a:pPr algn="ctr">
              <a:defRPr/>
            </a:pPr>
            <a:r>
              <a:rPr lang="en-US" b="1" dirty="0">
                <a:solidFill>
                  <a:schemeClr val="accent4">
                    <a:lumMod val="10000"/>
                  </a:schemeClr>
                </a:solidFill>
              </a:rPr>
              <a:t>Gli </a:t>
            </a:r>
            <a:r>
              <a:rPr lang="en-US" b="1" dirty="0" err="1">
                <a:solidFill>
                  <a:schemeClr val="accent4">
                    <a:lumMod val="10000"/>
                  </a:schemeClr>
                </a:solidFill>
              </a:rPr>
              <a:t>israeliani</a:t>
            </a:r>
            <a:r>
              <a:rPr lang="en-US" b="1" dirty="0">
                <a:solidFill>
                  <a:schemeClr val="accent4">
                    <a:lumMod val="10000"/>
                  </a:schemeClr>
                </a:solidFill>
              </a:rPr>
              <a:t> </a:t>
            </a:r>
            <a:r>
              <a:rPr lang="en-US" b="1" dirty="0" err="1">
                <a:solidFill>
                  <a:schemeClr val="accent4">
                    <a:lumMod val="10000"/>
                  </a:schemeClr>
                </a:solidFill>
              </a:rPr>
              <a:t>impediscono</a:t>
            </a:r>
            <a:r>
              <a:rPr lang="en-US" b="1" dirty="0">
                <a:solidFill>
                  <a:schemeClr val="accent4">
                    <a:lumMod val="10000"/>
                  </a:schemeClr>
                </a:solidFill>
              </a:rPr>
              <a:t> ai Palestinesi di </a:t>
            </a:r>
            <a:r>
              <a:rPr lang="en-US" b="1" dirty="0" err="1">
                <a:solidFill>
                  <a:schemeClr val="accent4">
                    <a:lumMod val="10000"/>
                  </a:schemeClr>
                </a:solidFill>
              </a:rPr>
              <a:t>rifornirsi</a:t>
            </a:r>
            <a:r>
              <a:rPr lang="en-US" b="1" dirty="0">
                <a:solidFill>
                  <a:schemeClr val="accent4">
                    <a:lumMod val="10000"/>
                  </a:schemeClr>
                </a:solidFill>
              </a:rPr>
              <a:t>  di </a:t>
            </a:r>
            <a:r>
              <a:rPr lang="en-US" b="1" dirty="0" err="1">
                <a:solidFill>
                  <a:schemeClr val="accent4">
                    <a:lumMod val="10000"/>
                  </a:schemeClr>
                </a:solidFill>
              </a:rPr>
              <a:t>acqua</a:t>
            </a:r>
            <a:endParaRPr lang="en-US" b="1" dirty="0">
              <a:solidFill>
                <a:schemeClr val="accent4">
                  <a:lumMod val="10000"/>
                </a:schemeClr>
              </a:solidFill>
            </a:endParaRPr>
          </a:p>
        </p:txBody>
      </p:sp>
      <p:sp>
        <p:nvSpPr>
          <p:cNvPr id="6" name="Rettangolo 5">
            <a:extLst>
              <a:ext uri="{FF2B5EF4-FFF2-40B4-BE49-F238E27FC236}">
                <a16:creationId xmlns:a16="http://schemas.microsoft.com/office/drawing/2014/main" id="{815AB3F0-D768-0604-244E-58E22CA6FEA0}"/>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Slide Number Placeholder 1">
            <a:extLst>
              <a:ext uri="{FF2B5EF4-FFF2-40B4-BE49-F238E27FC236}">
                <a16:creationId xmlns:a16="http://schemas.microsoft.com/office/drawing/2014/main" id="{B99FDC61-2C4A-4005-041C-0F96E0BCEB71}"/>
              </a:ext>
            </a:extLst>
          </p:cNvPr>
          <p:cNvSpPr txBox="1">
            <a:spLocks/>
          </p:cNvSpPr>
          <p:nvPr/>
        </p:nvSpPr>
        <p:spPr bwMode="auto">
          <a:xfrm>
            <a:off x="4642408" y="6291263"/>
            <a:ext cx="658813" cy="3524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fld id="{8799EDE7-9BBA-4EA7-81C7-B5A264FD7604}" type="slidenum">
              <a:rPr lang="it-IT" altLang="it-CH" sz="1400" b="1" smtClean="0">
                <a:solidFill>
                  <a:srgbClr val="FFFFFF"/>
                </a:solidFill>
              </a:rPr>
              <a:pPr>
                <a:spcBef>
                  <a:spcPct val="0"/>
                </a:spcBef>
                <a:buFontTx/>
                <a:buNone/>
              </a:pPr>
              <a:t>45</a:t>
            </a:fld>
            <a:endParaRPr lang="it-IT" altLang="it-CH" sz="1400" b="1" dirty="0">
              <a:solidFill>
                <a:srgbClr val="FFFFFF"/>
              </a:solidFill>
            </a:endParaRPr>
          </a:p>
        </p:txBody>
      </p:sp>
      <p:pic>
        <p:nvPicPr>
          <p:cNvPr id="2050" name="Picture 2" descr="Distruggiamo persino i loro pozzi per l'acqua | Assopace Palestina">
            <a:extLst>
              <a:ext uri="{FF2B5EF4-FFF2-40B4-BE49-F238E27FC236}">
                <a16:creationId xmlns:a16="http://schemas.microsoft.com/office/drawing/2014/main" id="{05420846-3CD6-FEFD-4E33-0A71ED9947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2885" y="222250"/>
            <a:ext cx="3390899" cy="1970960"/>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7" name="Picture 2" descr="C:\Dokumente und Einstellungen\Enrico\Desktop\distruz caseggiato.JPG">
            <a:extLst>
              <a:ext uri="{FF2B5EF4-FFF2-40B4-BE49-F238E27FC236}">
                <a16:creationId xmlns:a16="http://schemas.microsoft.com/office/drawing/2014/main" id="{ABCCF5F6-4B45-E79D-2E31-E0CA8AE63A29}"/>
              </a:ext>
            </a:extLst>
          </p:cNvPr>
          <p:cNvPicPr>
            <a:picLocks noChangeAspect="1" noChangeArrowheads="1"/>
          </p:cNvPicPr>
          <p:nvPr/>
        </p:nvPicPr>
        <p:blipFill>
          <a:blip r:embed="rId3"/>
          <a:srcRect/>
          <a:stretch>
            <a:fillRect/>
          </a:stretch>
        </p:blipFill>
        <p:spPr bwMode="auto">
          <a:xfrm>
            <a:off x="421712" y="339593"/>
            <a:ext cx="4103245" cy="2741166"/>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25283" name="Slide Number Placeholder 1">
            <a:extLst>
              <a:ext uri="{FF2B5EF4-FFF2-40B4-BE49-F238E27FC236}">
                <a16:creationId xmlns:a16="http://schemas.microsoft.com/office/drawing/2014/main" id="{4C237CA7-DC36-64CF-6924-5DA3F435B926}"/>
              </a:ext>
            </a:extLst>
          </p:cNvPr>
          <p:cNvSpPr>
            <a:spLocks noGrp="1"/>
          </p:cNvSpPr>
          <p:nvPr>
            <p:ph type="sldNum" sz="quarter" idx="12"/>
          </p:nvPr>
        </p:nvSpPr>
        <p:spPr>
          <a:xfrm>
            <a:off x="7457085" y="3233602"/>
            <a:ext cx="533400" cy="3221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51EC96A-E854-45DF-AF34-B0E42D37C952}" type="slidenum">
              <a:rPr lang="it-IT" altLang="it-CH" sz="1400" b="1" smtClean="0">
                <a:solidFill>
                  <a:srgbClr val="FFFFFF"/>
                </a:solidFill>
              </a:rPr>
              <a:pPr>
                <a:spcBef>
                  <a:spcPct val="0"/>
                </a:spcBef>
                <a:buFontTx/>
                <a:buNone/>
              </a:pPr>
              <a:t>46</a:t>
            </a:fld>
            <a:endParaRPr lang="it-IT" altLang="it-CH" sz="1400" b="1" dirty="0">
              <a:solidFill>
                <a:srgbClr val="FFFFFF"/>
              </a:solidFill>
            </a:endParaRPr>
          </a:p>
        </p:txBody>
      </p:sp>
      <p:sp>
        <p:nvSpPr>
          <p:cNvPr id="225284" name="Rettangolo 3">
            <a:extLst>
              <a:ext uri="{FF2B5EF4-FFF2-40B4-BE49-F238E27FC236}">
                <a16:creationId xmlns:a16="http://schemas.microsoft.com/office/drawing/2014/main" id="{ECF986AA-D5FF-FA31-8DAA-DF560B60FB4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68D5B2C3-987E-3CA0-7F41-F0FA53E333B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2" descr="senzatetto">
            <a:extLst>
              <a:ext uri="{FF2B5EF4-FFF2-40B4-BE49-F238E27FC236}">
                <a16:creationId xmlns:a16="http://schemas.microsoft.com/office/drawing/2014/main" id="{0AD489D0-9D7B-DF3F-4B11-98EDC9A8032F}"/>
              </a:ext>
            </a:extLst>
          </p:cNvPr>
          <p:cNvPicPr>
            <a:picLocks noChangeAspect="1" noChangeArrowheads="1"/>
          </p:cNvPicPr>
          <p:nvPr/>
        </p:nvPicPr>
        <p:blipFill>
          <a:blip r:embed="rId4">
            <a:lum bright="-10000" contrast="10000"/>
          </a:blip>
          <a:srcRect/>
          <a:stretch>
            <a:fillRect/>
          </a:stretch>
        </p:blipFill>
        <p:spPr bwMode="auto">
          <a:xfrm>
            <a:off x="385300" y="3701539"/>
            <a:ext cx="3825987" cy="286989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 name="Picture 2" descr="Jenin molte macerie">
            <a:extLst>
              <a:ext uri="{FF2B5EF4-FFF2-40B4-BE49-F238E27FC236}">
                <a16:creationId xmlns:a16="http://schemas.microsoft.com/office/drawing/2014/main" id="{0DF9D2F1-E447-4693-8E25-43C8480B385B}"/>
              </a:ext>
            </a:extLst>
          </p:cNvPr>
          <p:cNvPicPr>
            <a:picLocks noChangeAspect="1" noChangeArrowheads="1"/>
          </p:cNvPicPr>
          <p:nvPr/>
        </p:nvPicPr>
        <p:blipFill>
          <a:blip r:embed="rId5"/>
          <a:srcRect/>
          <a:stretch>
            <a:fillRect/>
          </a:stretch>
        </p:blipFill>
        <p:spPr>
          <a:xfrm>
            <a:off x="4379478" y="3701538"/>
            <a:ext cx="4426397" cy="2857805"/>
          </a:xfrm>
          <a:prstGeom prst="rect">
            <a:avLst/>
          </a:prstGeom>
          <a:ln w="28575">
            <a:solidFill>
              <a:schemeClr val="tx1"/>
            </a:solidFill>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E95CDDB9-62D0-C0C3-D31B-F87E35B83363}"/>
              </a:ext>
            </a:extLst>
          </p:cNvPr>
          <p:cNvSpPr txBox="1"/>
          <p:nvPr/>
        </p:nvSpPr>
        <p:spPr>
          <a:xfrm>
            <a:off x="4716016" y="3789040"/>
            <a:ext cx="1224136" cy="307777"/>
          </a:xfrm>
          <a:prstGeom prst="rect">
            <a:avLst/>
          </a:prstGeom>
          <a:noFill/>
        </p:spPr>
        <p:txBody>
          <a:bodyPr wrap="square" rtlCol="0">
            <a:spAutoFit/>
          </a:bodyPr>
          <a:lstStyle/>
          <a:p>
            <a:r>
              <a:rPr lang="en-US" sz="1400" b="1" dirty="0" err="1">
                <a:solidFill>
                  <a:schemeClr val="accent4">
                    <a:lumMod val="10000"/>
                  </a:schemeClr>
                </a:solidFill>
              </a:rPr>
              <a:t>Genin</a:t>
            </a:r>
            <a:r>
              <a:rPr lang="en-US" sz="1400" b="1" dirty="0">
                <a:solidFill>
                  <a:schemeClr val="accent4">
                    <a:lumMod val="10000"/>
                  </a:schemeClr>
                </a:solidFill>
              </a:rPr>
              <a:t> 2002</a:t>
            </a:r>
          </a:p>
        </p:txBody>
      </p:sp>
      <p:pic>
        <p:nvPicPr>
          <p:cNvPr id="9" name="Picture 3" descr="C:\Users\Enrico\Desktop\Distr Gerus 2013  1 jpeg.jpg">
            <a:extLst>
              <a:ext uri="{FF2B5EF4-FFF2-40B4-BE49-F238E27FC236}">
                <a16:creationId xmlns:a16="http://schemas.microsoft.com/office/drawing/2014/main" id="{92692A4A-CFC1-20D9-B786-C907A7670A5F}"/>
              </a:ext>
            </a:extLst>
          </p:cNvPr>
          <p:cNvPicPr>
            <a:picLocks noChangeAspect="1" noChangeArrowheads="1"/>
          </p:cNvPicPr>
          <p:nvPr/>
        </p:nvPicPr>
        <p:blipFill>
          <a:blip r:embed="rId6"/>
          <a:srcRect l="1639"/>
          <a:stretch>
            <a:fillRect/>
          </a:stretch>
        </p:blipFill>
        <p:spPr bwMode="auto">
          <a:xfrm>
            <a:off x="4738929" y="339594"/>
            <a:ext cx="4064088" cy="274116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 name="Text Box 6">
            <a:extLst>
              <a:ext uri="{FF2B5EF4-FFF2-40B4-BE49-F238E27FC236}">
                <a16:creationId xmlns:a16="http://schemas.microsoft.com/office/drawing/2014/main" id="{519C3354-859B-6671-79F1-6C3279089BE5}"/>
              </a:ext>
            </a:extLst>
          </p:cNvPr>
          <p:cNvSpPr txBox="1">
            <a:spLocks noChangeArrowheads="1"/>
          </p:cNvSpPr>
          <p:nvPr/>
        </p:nvSpPr>
        <p:spPr bwMode="auto">
          <a:xfrm>
            <a:off x="1901348" y="3233604"/>
            <a:ext cx="4956259" cy="338554"/>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err="1">
                <a:solidFill>
                  <a:schemeClr val="accent4">
                    <a:lumMod val="10000"/>
                  </a:schemeClr>
                </a:solidFill>
              </a:rPr>
              <a:t>Gli</a:t>
            </a:r>
            <a:r>
              <a:rPr lang="fr-CH" altLang="it-CH" sz="1600" b="1" dirty="0">
                <a:solidFill>
                  <a:schemeClr val="accent4">
                    <a:lumMod val="10000"/>
                  </a:schemeClr>
                </a:solidFill>
              </a:rPr>
              <a:t> </a:t>
            </a:r>
            <a:r>
              <a:rPr lang="fr-CH" altLang="it-CH" sz="1600" b="1" dirty="0" err="1">
                <a:solidFill>
                  <a:schemeClr val="accent4">
                    <a:lumMod val="10000"/>
                  </a:schemeClr>
                </a:solidFill>
              </a:rPr>
              <a:t>Israeliani</a:t>
            </a:r>
            <a:r>
              <a:rPr lang="fr-CH" altLang="it-CH" sz="1600" b="1" dirty="0">
                <a:solidFill>
                  <a:schemeClr val="accent4">
                    <a:lumMod val="10000"/>
                  </a:schemeClr>
                </a:solidFill>
              </a:rPr>
              <a:t> </a:t>
            </a:r>
            <a:r>
              <a:rPr lang="fr-CH" altLang="it-CH" sz="1600" b="1" dirty="0" err="1">
                <a:solidFill>
                  <a:schemeClr val="accent4">
                    <a:lumMod val="10000"/>
                  </a:schemeClr>
                </a:solidFill>
              </a:rPr>
              <a:t>demoliscono</a:t>
            </a:r>
            <a:r>
              <a:rPr lang="fr-CH" altLang="it-CH" sz="1600" b="1" dirty="0">
                <a:solidFill>
                  <a:schemeClr val="accent4">
                    <a:lumMod val="10000"/>
                  </a:schemeClr>
                </a:solidFill>
              </a:rPr>
              <a:t> le case dei Palestinesi</a:t>
            </a:r>
            <a:endParaRPr lang="it-IT" altLang="it-CH" sz="1600" b="1" dirty="0">
              <a:solidFill>
                <a:schemeClr val="accent4">
                  <a:lumMod val="10000"/>
                </a:scheme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1">
            <a:extLst>
              <a:ext uri="{FF2B5EF4-FFF2-40B4-BE49-F238E27FC236}">
                <a16:creationId xmlns:a16="http://schemas.microsoft.com/office/drawing/2014/main" id="{DD614BF0-471C-6644-3EB4-9E38EFB926D3}"/>
              </a:ext>
            </a:extLst>
          </p:cNvPr>
          <p:cNvSpPr>
            <a:spLocks noGrp="1"/>
          </p:cNvSpPr>
          <p:nvPr>
            <p:ph type="sldNum" sz="quarter" idx="12"/>
          </p:nvPr>
        </p:nvSpPr>
        <p:spPr>
          <a:xfrm>
            <a:off x="8089900" y="6067425"/>
            <a:ext cx="658813"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799EDE7-9BBA-4EA7-81C7-B5A264FD7604}" type="slidenum">
              <a:rPr lang="it-IT" altLang="it-CH" sz="1400" b="1" smtClean="0">
                <a:solidFill>
                  <a:srgbClr val="FFFFFF"/>
                </a:solidFill>
              </a:rPr>
              <a:pPr>
                <a:spcBef>
                  <a:spcPct val="0"/>
                </a:spcBef>
                <a:buFontTx/>
                <a:buNone/>
              </a:pPr>
              <a:t>47</a:t>
            </a:fld>
            <a:endParaRPr lang="it-IT" altLang="it-CH" sz="1400" b="1" dirty="0">
              <a:solidFill>
                <a:srgbClr val="FFFFFF"/>
              </a:solidFill>
            </a:endParaRPr>
          </a:p>
        </p:txBody>
      </p:sp>
      <p:pic>
        <p:nvPicPr>
          <p:cNvPr id="710660" name="Picture 2" descr="C:\Dokumente und Einstellungen\Enrico\Eigene Dateien\Enrico\Documenti\AA Enrico nuovo\Palestina\A Foto\Distruzioni\Gerus est genn 2010 JPEG.JPG">
            <a:extLst>
              <a:ext uri="{FF2B5EF4-FFF2-40B4-BE49-F238E27FC236}">
                <a16:creationId xmlns:a16="http://schemas.microsoft.com/office/drawing/2014/main" id="{BDC5AAF2-0544-D3C9-DA72-81A1D9DDFF6F}"/>
              </a:ext>
            </a:extLst>
          </p:cNvPr>
          <p:cNvPicPr>
            <a:picLocks noChangeAspect="1" noChangeArrowheads="1"/>
          </p:cNvPicPr>
          <p:nvPr/>
        </p:nvPicPr>
        <p:blipFill>
          <a:blip r:embed="rId3"/>
          <a:srcRect/>
          <a:stretch>
            <a:fillRect/>
          </a:stretch>
        </p:blipFill>
        <p:spPr bwMode="auto">
          <a:xfrm>
            <a:off x="409575" y="3657600"/>
            <a:ext cx="4114800" cy="2271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10661" name="Picture 5" descr="C:\Users\Enrico\Desktop\Distruz gerus jpeg.jpg">
            <a:extLst>
              <a:ext uri="{FF2B5EF4-FFF2-40B4-BE49-F238E27FC236}">
                <a16:creationId xmlns:a16="http://schemas.microsoft.com/office/drawing/2014/main" id="{727195FE-794E-7E13-D3C0-6276747CE40D}"/>
              </a:ext>
            </a:extLst>
          </p:cNvPr>
          <p:cNvPicPr>
            <a:picLocks noChangeAspect="1" noChangeArrowheads="1"/>
          </p:cNvPicPr>
          <p:nvPr/>
        </p:nvPicPr>
        <p:blipFill>
          <a:blip r:embed="rId4"/>
          <a:srcRect/>
          <a:stretch>
            <a:fillRect/>
          </a:stretch>
        </p:blipFill>
        <p:spPr bwMode="auto">
          <a:xfrm>
            <a:off x="409575" y="438150"/>
            <a:ext cx="4114800" cy="30940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0405" name="Picture 6">
            <a:extLst>
              <a:ext uri="{FF2B5EF4-FFF2-40B4-BE49-F238E27FC236}">
                <a16:creationId xmlns:a16="http://schemas.microsoft.com/office/drawing/2014/main" id="{77F5ABEB-3B97-2F52-EE82-56896304CB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363" y="3652838"/>
            <a:ext cx="4070350" cy="22717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0406" name="Picture 7">
            <a:extLst>
              <a:ext uri="{FF2B5EF4-FFF2-40B4-BE49-F238E27FC236}">
                <a16:creationId xmlns:a16="http://schemas.microsoft.com/office/drawing/2014/main" id="{F4BAE0E4-FCDC-B30A-4FB4-E605D199CA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8363" y="438150"/>
            <a:ext cx="4070350" cy="2468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0407" name="TextBox 3">
            <a:extLst>
              <a:ext uri="{FF2B5EF4-FFF2-40B4-BE49-F238E27FC236}">
                <a16:creationId xmlns:a16="http://schemas.microsoft.com/office/drawing/2014/main" id="{EF34DC00-B4A6-0FB4-8D70-A908591E769E}"/>
              </a:ext>
            </a:extLst>
          </p:cNvPr>
          <p:cNvSpPr txBox="1">
            <a:spLocks noChangeArrowheads="1"/>
          </p:cNvSpPr>
          <p:nvPr/>
        </p:nvSpPr>
        <p:spPr bwMode="auto">
          <a:xfrm>
            <a:off x="4678363" y="2906713"/>
            <a:ext cx="40703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100" b="1" dirty="0"/>
              <a:t>Gerusalemme Est. </a:t>
            </a:r>
          </a:p>
          <a:p>
            <a:pPr algn="ctr" eaLnBrk="1" hangingPunct="1">
              <a:spcBef>
                <a:spcPct val="0"/>
              </a:spcBef>
              <a:buFontTx/>
              <a:buNone/>
            </a:pPr>
            <a:r>
              <a:rPr lang="it-CH" altLang="it-CH" sz="1100" b="1" dirty="0"/>
              <a:t>Per far posto alle abitazioni per gli ebrei vengono demoliti interi quartieri arabo-palestinesi e gli abitanti sono senza tetto e costretti ad andarsene.</a:t>
            </a:r>
            <a:endParaRPr lang="it-IT" altLang="it-CH" sz="1100" b="1" dirty="0"/>
          </a:p>
        </p:txBody>
      </p:sp>
      <p:sp>
        <p:nvSpPr>
          <p:cNvPr id="230408" name="Rettangolo 7">
            <a:extLst>
              <a:ext uri="{FF2B5EF4-FFF2-40B4-BE49-F238E27FC236}">
                <a16:creationId xmlns:a16="http://schemas.microsoft.com/office/drawing/2014/main" id="{F458EFAE-FB03-51FC-C609-3F37D342DD6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 name="Text Box 7">
            <a:extLst>
              <a:ext uri="{FF2B5EF4-FFF2-40B4-BE49-F238E27FC236}">
                <a16:creationId xmlns:a16="http://schemas.microsoft.com/office/drawing/2014/main" id="{B059DA7D-B305-5A4F-59FC-B9C77BCED2C6}"/>
              </a:ext>
            </a:extLst>
          </p:cNvPr>
          <p:cNvSpPr txBox="1">
            <a:spLocks noChangeArrowheads="1"/>
          </p:cNvSpPr>
          <p:nvPr/>
        </p:nvSpPr>
        <p:spPr bwMode="auto">
          <a:xfrm>
            <a:off x="409575" y="6073775"/>
            <a:ext cx="7834313" cy="369888"/>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err="1"/>
              <a:t>Dopo</a:t>
            </a:r>
            <a:r>
              <a:rPr lang="fr-CH" altLang="it-CH" dirty="0"/>
              <a:t> la </a:t>
            </a:r>
            <a:r>
              <a:rPr lang="fr-CH" altLang="it-CH" dirty="0" err="1"/>
              <a:t>demolizione</a:t>
            </a:r>
            <a:r>
              <a:rPr lang="fr-CH" altLang="it-CH" dirty="0"/>
              <a:t> </a:t>
            </a:r>
            <a:r>
              <a:rPr lang="fr-CH" altLang="it-CH" dirty="0" err="1"/>
              <a:t>della</a:t>
            </a:r>
            <a:r>
              <a:rPr lang="fr-CH" altLang="it-CH" dirty="0"/>
              <a:t> </a:t>
            </a:r>
            <a:r>
              <a:rPr lang="fr-CH" altLang="it-CH" dirty="0" err="1"/>
              <a:t>loro</a:t>
            </a:r>
            <a:r>
              <a:rPr lang="fr-CH" altLang="it-CH" dirty="0"/>
              <a:t> casa </a:t>
            </a:r>
            <a:r>
              <a:rPr lang="fr-CH" altLang="it-CH" dirty="0" err="1"/>
              <a:t>molti</a:t>
            </a:r>
            <a:r>
              <a:rPr lang="fr-CH" altLang="it-CH" dirty="0"/>
              <a:t> Palestinesi sono senza </a:t>
            </a:r>
            <a:r>
              <a:rPr lang="fr-CH" altLang="it-CH" dirty="0" err="1"/>
              <a:t>tetto</a:t>
            </a:r>
            <a:endParaRPr lang="it-IT" altLang="it-CH" dirty="0"/>
          </a:p>
        </p:txBody>
      </p:sp>
      <p:sp>
        <p:nvSpPr>
          <p:cNvPr id="2" name="Rettangolo 1">
            <a:extLst>
              <a:ext uri="{FF2B5EF4-FFF2-40B4-BE49-F238E27FC236}">
                <a16:creationId xmlns:a16="http://schemas.microsoft.com/office/drawing/2014/main" id="{E7916A28-779F-3F10-E3FA-DA4C98A075D2}"/>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2" name="Picture 6" descr="Risultati immagini per Gaza TV bombed">
            <a:extLst>
              <a:ext uri="{FF2B5EF4-FFF2-40B4-BE49-F238E27FC236}">
                <a16:creationId xmlns:a16="http://schemas.microsoft.com/office/drawing/2014/main" id="{5AE3F79E-EB2C-3E8E-1847-6C977BCA5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88913"/>
            <a:ext cx="4170362"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7333" name="CasellaDiTesto 4">
            <a:extLst>
              <a:ext uri="{FF2B5EF4-FFF2-40B4-BE49-F238E27FC236}">
                <a16:creationId xmlns:a16="http://schemas.microsoft.com/office/drawing/2014/main" id="{19E1B727-96CE-3CFA-2AE3-8B95225C267E}"/>
              </a:ext>
            </a:extLst>
          </p:cNvPr>
          <p:cNvSpPr txBox="1">
            <a:spLocks noChangeArrowheads="1"/>
          </p:cNvSpPr>
          <p:nvPr/>
        </p:nvSpPr>
        <p:spPr bwMode="auto">
          <a:xfrm>
            <a:off x="4773613" y="2651125"/>
            <a:ext cx="2705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err="1"/>
              <a:t>Distruzione</a:t>
            </a:r>
            <a:r>
              <a:rPr lang="en-US" altLang="en-US" sz="1200" dirty="0"/>
              <a:t> </a:t>
            </a:r>
            <a:r>
              <a:rPr lang="en-US" altLang="en-US" sz="1200" dirty="0" err="1"/>
              <a:t>degli</a:t>
            </a:r>
            <a:r>
              <a:rPr lang="en-US" altLang="en-US" sz="1200" dirty="0"/>
              <a:t> </a:t>
            </a:r>
            <a:r>
              <a:rPr lang="en-US" altLang="en-US" sz="1200" dirty="0" err="1"/>
              <a:t>Studi</a:t>
            </a:r>
            <a:r>
              <a:rPr lang="en-US" altLang="en-US" sz="1200" dirty="0"/>
              <a:t> </a:t>
            </a:r>
            <a:r>
              <a:rPr lang="en-US" altLang="en-US" sz="1200" dirty="0" err="1"/>
              <a:t>televisivi</a:t>
            </a:r>
            <a:endParaRPr lang="en-US" altLang="en-US" sz="1200" dirty="0"/>
          </a:p>
        </p:txBody>
      </p:sp>
      <p:sp>
        <p:nvSpPr>
          <p:cNvPr id="227334" name="Slide Number Placeholder 1">
            <a:extLst>
              <a:ext uri="{FF2B5EF4-FFF2-40B4-BE49-F238E27FC236}">
                <a16:creationId xmlns:a16="http://schemas.microsoft.com/office/drawing/2014/main" id="{F7212309-D814-B5E2-CC56-9F86B46EB194}"/>
              </a:ext>
            </a:extLst>
          </p:cNvPr>
          <p:cNvSpPr>
            <a:spLocks noGrp="1"/>
          </p:cNvSpPr>
          <p:nvPr>
            <p:ph type="sldNum" sz="quarter" idx="12"/>
          </p:nvPr>
        </p:nvSpPr>
        <p:spPr>
          <a:xfrm>
            <a:off x="8225667" y="3270991"/>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134B6E1-D091-40C3-9D87-93D854DEC74A}" type="slidenum">
              <a:rPr lang="it-IT" altLang="it-CH" sz="1400" b="1" smtClean="0">
                <a:solidFill>
                  <a:srgbClr val="FFFFFF"/>
                </a:solidFill>
              </a:rPr>
              <a:pPr>
                <a:spcBef>
                  <a:spcPct val="0"/>
                </a:spcBef>
                <a:buFontTx/>
                <a:buNone/>
              </a:pPr>
              <a:t>48</a:t>
            </a:fld>
            <a:endParaRPr lang="it-IT" altLang="it-CH" sz="1400" b="1" dirty="0">
              <a:solidFill>
                <a:srgbClr val="FFFFFF"/>
              </a:solidFill>
            </a:endParaRPr>
          </a:p>
        </p:txBody>
      </p:sp>
      <p:sp>
        <p:nvSpPr>
          <p:cNvPr id="12" name="Text Box 6">
            <a:extLst>
              <a:ext uri="{FF2B5EF4-FFF2-40B4-BE49-F238E27FC236}">
                <a16:creationId xmlns:a16="http://schemas.microsoft.com/office/drawing/2014/main" id="{EB439523-3A3C-EFD7-BE3C-0B2FA35E3D12}"/>
              </a:ext>
            </a:extLst>
          </p:cNvPr>
          <p:cNvSpPr txBox="1">
            <a:spLocks noChangeArrowheads="1"/>
          </p:cNvSpPr>
          <p:nvPr/>
        </p:nvSpPr>
        <p:spPr bwMode="auto">
          <a:xfrm>
            <a:off x="4734755" y="3297682"/>
            <a:ext cx="3490912" cy="33813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La </a:t>
            </a:r>
            <a:r>
              <a:rPr lang="fr-CH" altLang="it-CH" sz="1600" b="1" dirty="0" err="1">
                <a:solidFill>
                  <a:schemeClr val="accent4">
                    <a:lumMod val="10000"/>
                  </a:schemeClr>
                </a:solidFill>
              </a:rPr>
              <a:t>distruzione</a:t>
            </a:r>
            <a:r>
              <a:rPr lang="fr-CH" altLang="it-CH" sz="1600" b="1" dirty="0">
                <a:solidFill>
                  <a:schemeClr val="accent4">
                    <a:lumMod val="10000"/>
                  </a:schemeClr>
                </a:solidFill>
              </a:rPr>
              <a:t> delle </a:t>
            </a:r>
            <a:r>
              <a:rPr lang="fr-CH" altLang="it-CH" sz="1600" b="1" dirty="0" err="1">
                <a:solidFill>
                  <a:schemeClr val="accent4">
                    <a:lumMod val="10000"/>
                  </a:schemeClr>
                </a:solidFill>
              </a:rPr>
              <a:t>infrastrutture</a:t>
            </a:r>
            <a:endParaRPr lang="it-IT" altLang="it-CH" sz="1600" b="1" dirty="0">
              <a:solidFill>
                <a:schemeClr val="accent4">
                  <a:lumMod val="10000"/>
                </a:schemeClr>
              </a:solidFill>
            </a:endParaRPr>
          </a:p>
        </p:txBody>
      </p:sp>
      <p:sp>
        <p:nvSpPr>
          <p:cNvPr id="2" name="Rettangolo 1">
            <a:extLst>
              <a:ext uri="{FF2B5EF4-FFF2-40B4-BE49-F238E27FC236}">
                <a16:creationId xmlns:a16="http://schemas.microsoft.com/office/drawing/2014/main" id="{368C8094-5A1D-176E-8BBA-2D847D84C110}"/>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CE1B743D-5573-2D6E-5FB8-F2CF304483EB}"/>
              </a:ext>
            </a:extLst>
          </p:cNvPr>
          <p:cNvSpPr txBox="1"/>
          <p:nvPr/>
        </p:nvSpPr>
        <p:spPr>
          <a:xfrm>
            <a:off x="5353299" y="6047333"/>
            <a:ext cx="2125414" cy="307777"/>
          </a:xfrm>
          <a:prstGeom prst="rect">
            <a:avLst/>
          </a:prstGeom>
          <a:noFill/>
        </p:spPr>
        <p:txBody>
          <a:bodyPr wrap="square" rtlCol="0">
            <a:spAutoFit/>
          </a:bodyPr>
          <a:lstStyle/>
          <a:p>
            <a:pPr algn="r"/>
            <a:r>
              <a:rPr lang="en-US" sz="1400" b="1" dirty="0" err="1">
                <a:solidFill>
                  <a:schemeClr val="accent4">
                    <a:lumMod val="10000"/>
                  </a:schemeClr>
                </a:solidFill>
              </a:rPr>
              <a:t>Università</a:t>
            </a:r>
            <a:r>
              <a:rPr lang="en-US" sz="1400" b="1" dirty="0">
                <a:solidFill>
                  <a:schemeClr val="accent4">
                    <a:lumMod val="10000"/>
                  </a:schemeClr>
                </a:solidFill>
              </a:rPr>
              <a:t> a Gaza</a:t>
            </a:r>
          </a:p>
        </p:txBody>
      </p:sp>
      <p:pic>
        <p:nvPicPr>
          <p:cNvPr id="6" name="Immagine 1">
            <a:extLst>
              <a:ext uri="{FF2B5EF4-FFF2-40B4-BE49-F238E27FC236}">
                <a16:creationId xmlns:a16="http://schemas.microsoft.com/office/drawing/2014/main" id="{739852FC-965C-3D88-1B9A-6B50CF10FF40}"/>
              </a:ext>
            </a:extLst>
          </p:cNvPr>
          <p:cNvPicPr>
            <a:picLocks noChangeAspect="1" noChangeArrowheads="1"/>
          </p:cNvPicPr>
          <p:nvPr/>
        </p:nvPicPr>
        <p:blipFill>
          <a:blip r:embed="rId4"/>
          <a:srcRect/>
          <a:stretch>
            <a:fillRect/>
          </a:stretch>
        </p:blipFill>
        <p:spPr bwMode="auto">
          <a:xfrm>
            <a:off x="4703476" y="4001976"/>
            <a:ext cx="4183349" cy="2353133"/>
          </a:xfrm>
          <a:prstGeom prst="rect">
            <a:avLst/>
          </a:prstGeom>
          <a:ln w="38100">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D9B7F7D7-B2BA-FBF7-89DE-C9BDB20B5A77}"/>
              </a:ext>
            </a:extLst>
          </p:cNvPr>
          <p:cNvSpPr txBox="1"/>
          <p:nvPr/>
        </p:nvSpPr>
        <p:spPr>
          <a:xfrm>
            <a:off x="5326545" y="6394209"/>
            <a:ext cx="2773848" cy="276999"/>
          </a:xfrm>
          <a:prstGeom prst="rect">
            <a:avLst/>
          </a:prstGeom>
          <a:noFill/>
        </p:spPr>
        <p:txBody>
          <a:bodyPr wrap="square" rtlCol="0">
            <a:spAutoFit/>
          </a:bodyPr>
          <a:lstStyle/>
          <a:p>
            <a:r>
              <a:rPr lang="en-US" sz="1200" dirty="0"/>
              <a:t>Gli </a:t>
            </a:r>
            <a:r>
              <a:rPr lang="en-US" sz="1200" dirty="0" err="1"/>
              <a:t>Israeliani</a:t>
            </a:r>
            <a:r>
              <a:rPr lang="en-US" sz="1200" dirty="0"/>
              <a:t> </a:t>
            </a:r>
            <a:r>
              <a:rPr lang="en-US" sz="1200" dirty="0" err="1"/>
              <a:t>hanno</a:t>
            </a:r>
            <a:r>
              <a:rPr lang="en-US" sz="1200" dirty="0"/>
              <a:t> </a:t>
            </a:r>
            <a:r>
              <a:rPr lang="en-US" sz="1200" dirty="0" err="1"/>
              <a:t>distrutto</a:t>
            </a:r>
            <a:r>
              <a:rPr lang="en-US" sz="1200" dirty="0"/>
              <a:t> la </a:t>
            </a:r>
            <a:r>
              <a:rPr lang="en-US" sz="1200" dirty="0" err="1"/>
              <a:t>scuola</a:t>
            </a:r>
            <a:r>
              <a:rPr lang="en-US" sz="1200" dirty="0"/>
              <a:t> </a:t>
            </a:r>
          </a:p>
        </p:txBody>
      </p:sp>
      <p:sp>
        <p:nvSpPr>
          <p:cNvPr id="227338" name="CasellaDiTesto 1">
            <a:extLst>
              <a:ext uri="{FF2B5EF4-FFF2-40B4-BE49-F238E27FC236}">
                <a16:creationId xmlns:a16="http://schemas.microsoft.com/office/drawing/2014/main" id="{5D1BAF55-C89B-C873-586A-7C8E95662F70}"/>
              </a:ext>
            </a:extLst>
          </p:cNvPr>
          <p:cNvSpPr txBox="1">
            <a:spLocks noChangeArrowheads="1"/>
          </p:cNvSpPr>
          <p:nvPr/>
        </p:nvSpPr>
        <p:spPr bwMode="auto">
          <a:xfrm>
            <a:off x="1115616" y="5500900"/>
            <a:ext cx="3743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err="1"/>
              <a:t>Israele</a:t>
            </a:r>
            <a:r>
              <a:rPr lang="en-US" altLang="en-US" sz="1400" dirty="0"/>
              <a:t> </a:t>
            </a:r>
            <a:r>
              <a:rPr lang="en-US" altLang="en-US" sz="1400" dirty="0" err="1"/>
              <a:t>strangola</a:t>
            </a:r>
            <a:r>
              <a:rPr lang="en-US" altLang="en-US" sz="1400" dirty="0"/>
              <a:t> </a:t>
            </a:r>
            <a:r>
              <a:rPr lang="en-US" altLang="en-US" sz="1400" dirty="0" err="1"/>
              <a:t>l’economia</a:t>
            </a:r>
            <a:r>
              <a:rPr lang="en-US" altLang="en-US" sz="1400" dirty="0"/>
              <a:t> </a:t>
            </a:r>
            <a:r>
              <a:rPr lang="en-US" altLang="en-US" sz="1400" dirty="0" err="1"/>
              <a:t>palestinese</a:t>
            </a:r>
            <a:endParaRPr lang="en-US" altLang="en-US" sz="1400" dirty="0"/>
          </a:p>
        </p:txBody>
      </p:sp>
      <p:pic>
        <p:nvPicPr>
          <p:cNvPr id="3" name="Immagine 2">
            <a:extLst>
              <a:ext uri="{FF2B5EF4-FFF2-40B4-BE49-F238E27FC236}">
                <a16:creationId xmlns:a16="http://schemas.microsoft.com/office/drawing/2014/main" id="{6DE7D1C8-71FF-FF23-5C4A-14B5F9D35938}"/>
              </a:ext>
            </a:extLst>
          </p:cNvPr>
          <p:cNvPicPr>
            <a:picLocks noChangeAspect="1" noChangeArrowheads="1"/>
          </p:cNvPicPr>
          <p:nvPr/>
        </p:nvPicPr>
        <p:blipFill rotWithShape="1">
          <a:blip r:embed="rId5"/>
          <a:srcRect l="2669" t="26602" r="3297" b="4550"/>
          <a:stretch/>
        </p:blipFill>
        <p:spPr bwMode="auto">
          <a:xfrm>
            <a:off x="326367" y="3517576"/>
            <a:ext cx="4254681" cy="2837534"/>
          </a:xfrm>
          <a:prstGeom prst="rect">
            <a:avLst/>
          </a:prstGeom>
          <a:ln w="38100">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DF643D82-452F-371E-DE3C-7CF56DC875CA}"/>
              </a:ext>
            </a:extLst>
          </p:cNvPr>
          <p:cNvSpPr txBox="1"/>
          <p:nvPr/>
        </p:nvSpPr>
        <p:spPr>
          <a:xfrm>
            <a:off x="582639" y="6394208"/>
            <a:ext cx="3713545" cy="276999"/>
          </a:xfrm>
          <a:prstGeom prst="rect">
            <a:avLst/>
          </a:prstGeom>
          <a:noFill/>
        </p:spPr>
        <p:txBody>
          <a:bodyPr wrap="square" rtlCol="0">
            <a:spAutoFit/>
          </a:bodyPr>
          <a:lstStyle/>
          <a:p>
            <a:pPr algn="r"/>
            <a:r>
              <a:rPr lang="en-US" sz="1200" dirty="0"/>
              <a:t>Gli </a:t>
            </a:r>
            <a:r>
              <a:rPr lang="en-US" sz="1200" dirty="0" err="1"/>
              <a:t>israeliani</a:t>
            </a:r>
            <a:r>
              <a:rPr lang="en-US" sz="1200" dirty="0"/>
              <a:t> </a:t>
            </a:r>
            <a:r>
              <a:rPr lang="en-US" sz="1200" dirty="0" err="1"/>
              <a:t>hanno</a:t>
            </a:r>
            <a:r>
              <a:rPr lang="en-US" sz="1200" dirty="0"/>
              <a:t> </a:t>
            </a:r>
            <a:r>
              <a:rPr lang="en-US" sz="1200" dirty="0" err="1"/>
              <a:t>confiscato</a:t>
            </a:r>
            <a:r>
              <a:rPr lang="en-US" sz="1200" dirty="0"/>
              <a:t> </a:t>
            </a:r>
            <a:r>
              <a:rPr lang="en-US" sz="1200" dirty="0" err="1"/>
              <a:t>i</a:t>
            </a:r>
            <a:r>
              <a:rPr lang="en-US" sz="1200" dirty="0"/>
              <a:t> </a:t>
            </a:r>
            <a:r>
              <a:rPr lang="en-US" sz="1200" dirty="0" err="1"/>
              <a:t>pannelli</a:t>
            </a:r>
            <a:r>
              <a:rPr lang="en-US" sz="1200" dirty="0"/>
              <a:t> </a:t>
            </a:r>
            <a:r>
              <a:rPr lang="en-US" sz="1200" dirty="0" err="1"/>
              <a:t>fotovoltaici</a:t>
            </a:r>
            <a:endParaRPr lang="en-US" sz="1200" dirty="0"/>
          </a:p>
        </p:txBody>
      </p:sp>
      <p:pic>
        <p:nvPicPr>
          <p:cNvPr id="8" name="Picture 9" descr="C:\Users\Enrico\Desktop\Distr fabbrica Hebron jpeg.jpg">
            <a:extLst>
              <a:ext uri="{FF2B5EF4-FFF2-40B4-BE49-F238E27FC236}">
                <a16:creationId xmlns:a16="http://schemas.microsoft.com/office/drawing/2014/main" id="{0FD6FAE2-B33C-869C-0382-F1C5944B85E7}"/>
              </a:ext>
            </a:extLst>
          </p:cNvPr>
          <p:cNvPicPr>
            <a:picLocks noChangeAspect="1" noChangeArrowheads="1"/>
          </p:cNvPicPr>
          <p:nvPr/>
        </p:nvPicPr>
        <p:blipFill>
          <a:blip r:embed="rId6"/>
          <a:srcRect/>
          <a:stretch>
            <a:fillRect/>
          </a:stretch>
        </p:blipFill>
        <p:spPr bwMode="auto">
          <a:xfrm>
            <a:off x="326367" y="175124"/>
            <a:ext cx="4235314" cy="3050876"/>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B41AB4B5-95EE-558A-0EDB-78D454047B93}"/>
              </a:ext>
            </a:extLst>
          </p:cNvPr>
          <p:cNvSpPr txBox="1"/>
          <p:nvPr/>
        </p:nvSpPr>
        <p:spPr>
          <a:xfrm>
            <a:off x="2139441" y="186793"/>
            <a:ext cx="2401688" cy="523220"/>
          </a:xfrm>
          <a:prstGeom prst="rect">
            <a:avLst/>
          </a:prstGeom>
          <a:noFill/>
        </p:spPr>
        <p:txBody>
          <a:bodyPr wrap="square" rtlCol="0">
            <a:spAutoFit/>
          </a:bodyPr>
          <a:lstStyle/>
          <a:p>
            <a:pPr algn="r"/>
            <a:r>
              <a:rPr lang="it-CH" sz="1400" dirty="0"/>
              <a:t>- </a:t>
            </a:r>
            <a:r>
              <a:rPr lang="it-CH" sz="1400" dirty="0">
                <a:solidFill>
                  <a:schemeClr val="accent4">
                    <a:lumMod val="10000"/>
                  </a:schemeClr>
                </a:solidFill>
              </a:rPr>
              <a:t>Distruzione della fabbrica di </a:t>
            </a:r>
            <a:r>
              <a:rPr lang="it-CH" sz="1400" dirty="0" err="1">
                <a:solidFill>
                  <a:schemeClr val="accent4">
                    <a:lumMod val="10000"/>
                  </a:schemeClr>
                </a:solidFill>
              </a:rPr>
              <a:t>yogourt</a:t>
            </a:r>
            <a:r>
              <a:rPr lang="it-CH" sz="1400" dirty="0">
                <a:solidFill>
                  <a:schemeClr val="accent4">
                    <a:lumMod val="10000"/>
                  </a:schemeClr>
                </a:solidFill>
              </a:rPr>
              <a:t> a Hebron</a:t>
            </a:r>
            <a:endParaRPr lang="en-US" sz="1400" dirty="0">
              <a:solidFill>
                <a:schemeClr val="accent4">
                  <a:lumMod val="10000"/>
                </a:schemeClr>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9" name="Picture 2" descr="i palestinesi difendono le loro propriatà">
            <a:extLst>
              <a:ext uri="{FF2B5EF4-FFF2-40B4-BE49-F238E27FC236}">
                <a16:creationId xmlns:a16="http://schemas.microsoft.com/office/drawing/2014/main" id="{4406BFBE-E091-19CC-CA8B-5A4951B4A5D4}"/>
              </a:ext>
            </a:extLst>
          </p:cNvPr>
          <p:cNvPicPr>
            <a:picLocks noChangeAspect="1" noChangeArrowheads="1"/>
          </p:cNvPicPr>
          <p:nvPr/>
        </p:nvPicPr>
        <p:blipFill>
          <a:blip r:embed="rId3"/>
          <a:srcRect/>
          <a:stretch>
            <a:fillRect/>
          </a:stretch>
        </p:blipFill>
        <p:spPr bwMode="auto">
          <a:xfrm>
            <a:off x="179388" y="3589338"/>
            <a:ext cx="4537075" cy="3135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2" name="Picture 6" descr="03_10_01_09_Gate_settlers_use_to_cut_through_Palestinian_neighborhoods">
            <a:extLst>
              <a:ext uri="{FF2B5EF4-FFF2-40B4-BE49-F238E27FC236}">
                <a16:creationId xmlns:a16="http://schemas.microsoft.com/office/drawing/2014/main" id="{7BA2BD07-54B8-7652-DF66-D451197C2172}"/>
              </a:ext>
            </a:extLst>
          </p:cNvPr>
          <p:cNvPicPr>
            <a:picLocks noChangeAspect="1" noChangeArrowheads="1"/>
          </p:cNvPicPr>
          <p:nvPr/>
        </p:nvPicPr>
        <p:blipFill>
          <a:blip r:embed="rId4">
            <a:lum bright="-10000" contrast="8000"/>
          </a:blip>
          <a:srcRect/>
          <a:stretch>
            <a:fillRect/>
          </a:stretch>
        </p:blipFill>
        <p:spPr bwMode="auto">
          <a:xfrm>
            <a:off x="4787900" y="3590925"/>
            <a:ext cx="4176713" cy="3133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5" name="Picture 10" descr="C:\Users\Enrico\Desktop\State properties, al Khader Betlehem no entry 10 apr 14 1000 dunum jpeg.jpg">
            <a:extLst>
              <a:ext uri="{FF2B5EF4-FFF2-40B4-BE49-F238E27FC236}">
                <a16:creationId xmlns:a16="http://schemas.microsoft.com/office/drawing/2014/main" id="{1D8E851F-BEBB-8E65-1DFF-7581B2823EEA}"/>
              </a:ext>
            </a:extLst>
          </p:cNvPr>
          <p:cNvPicPr>
            <a:picLocks noChangeAspect="1" noChangeArrowheads="1"/>
          </p:cNvPicPr>
          <p:nvPr/>
        </p:nvPicPr>
        <p:blipFill>
          <a:blip r:embed="rId5"/>
          <a:srcRect/>
          <a:stretch>
            <a:fillRect/>
          </a:stretch>
        </p:blipFill>
        <p:spPr bwMode="auto">
          <a:xfrm>
            <a:off x="192088" y="188913"/>
            <a:ext cx="4524375" cy="2540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CasellaDiTesto 10">
            <a:extLst>
              <a:ext uri="{FF2B5EF4-FFF2-40B4-BE49-F238E27FC236}">
                <a16:creationId xmlns:a16="http://schemas.microsoft.com/office/drawing/2014/main" id="{69A50F87-2B02-5617-5126-397F34809468}"/>
              </a:ext>
            </a:extLst>
          </p:cNvPr>
          <p:cNvSpPr txBox="1"/>
          <p:nvPr/>
        </p:nvSpPr>
        <p:spPr>
          <a:xfrm>
            <a:off x="192088" y="2247900"/>
            <a:ext cx="1800225" cy="461963"/>
          </a:xfrm>
          <a:prstGeom prst="rect">
            <a:avLst/>
          </a:prstGeom>
          <a:solidFill>
            <a:srgbClr val="FFFF00"/>
          </a:solidFill>
          <a:ln w="12700">
            <a:solidFill>
              <a:schemeClr val="accent4">
                <a:lumMod val="10000"/>
              </a:schemeClr>
            </a:solidFill>
          </a:ln>
        </p:spPr>
        <p:txBody>
          <a:bodyPr>
            <a:spAutoFit/>
          </a:bodyPr>
          <a:lstStyle/>
          <a:p>
            <a:pPr algn="ctr" eaLnBrk="1" hangingPunct="1">
              <a:defRPr/>
            </a:pPr>
            <a:r>
              <a:rPr lang="it-CH" sz="1200" b="1" dirty="0">
                <a:solidFill>
                  <a:schemeClr val="accent4">
                    <a:lumMod val="10000"/>
                  </a:schemeClr>
                </a:solidFill>
                <a:latin typeface="Arial" charset="0"/>
                <a:cs typeface="Arial" charset="0"/>
              </a:rPr>
              <a:t>Proprietà dello Stato      Accesso vietato</a:t>
            </a:r>
          </a:p>
        </p:txBody>
      </p:sp>
      <p:sp>
        <p:nvSpPr>
          <p:cNvPr id="232454" name="CasellaDiTesto 11">
            <a:extLst>
              <a:ext uri="{FF2B5EF4-FFF2-40B4-BE49-F238E27FC236}">
                <a16:creationId xmlns:a16="http://schemas.microsoft.com/office/drawing/2014/main" id="{2FBD631B-DC87-F692-9726-7345AED445BC}"/>
              </a:ext>
            </a:extLst>
          </p:cNvPr>
          <p:cNvSpPr txBox="1">
            <a:spLocks noChangeArrowheads="1"/>
          </p:cNvSpPr>
          <p:nvPr/>
        </p:nvSpPr>
        <p:spPr bwMode="auto">
          <a:xfrm>
            <a:off x="847725" y="2887663"/>
            <a:ext cx="348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400"/>
              <a:t>I contadini palestinesi hanno trovato l’avviso che il terreno è confiscato.</a:t>
            </a:r>
          </a:p>
        </p:txBody>
      </p:sp>
      <p:sp>
        <p:nvSpPr>
          <p:cNvPr id="232455" name="Slide Number Placeholder 3">
            <a:extLst>
              <a:ext uri="{FF2B5EF4-FFF2-40B4-BE49-F238E27FC236}">
                <a16:creationId xmlns:a16="http://schemas.microsoft.com/office/drawing/2014/main" id="{B3F4C344-2578-1CD2-8E56-5C2789467401}"/>
              </a:ext>
            </a:extLst>
          </p:cNvPr>
          <p:cNvSpPr>
            <a:spLocks noGrp="1"/>
          </p:cNvSpPr>
          <p:nvPr>
            <p:ph type="sldNum" sz="quarter" idx="12"/>
          </p:nvPr>
        </p:nvSpPr>
        <p:spPr>
          <a:xfrm>
            <a:off x="8243888" y="3630613"/>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3493A1-4E57-4CC5-B11B-A4B6CAE21B2F}" type="slidenum">
              <a:rPr lang="it-IT" altLang="it-CH" sz="1400" smtClean="0"/>
              <a:pPr>
                <a:spcBef>
                  <a:spcPct val="0"/>
                </a:spcBef>
                <a:buFontTx/>
                <a:buNone/>
              </a:pPr>
              <a:t>49</a:t>
            </a:fld>
            <a:endParaRPr lang="it-IT" altLang="it-CH" sz="1400"/>
          </a:p>
        </p:txBody>
      </p:sp>
      <p:sp>
        <p:nvSpPr>
          <p:cNvPr id="13" name="CasellaDiTesto 12">
            <a:extLst>
              <a:ext uri="{FF2B5EF4-FFF2-40B4-BE49-F238E27FC236}">
                <a16:creationId xmlns:a16="http://schemas.microsoft.com/office/drawing/2014/main" id="{AEEF16DD-B5E2-0883-90D2-54721AD34965}"/>
              </a:ext>
            </a:extLst>
          </p:cNvPr>
          <p:cNvSpPr txBox="1"/>
          <p:nvPr/>
        </p:nvSpPr>
        <p:spPr>
          <a:xfrm>
            <a:off x="4816475" y="6423025"/>
            <a:ext cx="1557338" cy="276225"/>
          </a:xfrm>
          <a:prstGeom prst="rect">
            <a:avLst/>
          </a:prstGeom>
          <a:solidFill>
            <a:srgbClr val="FFFF00"/>
          </a:solidFill>
          <a:ln w="12700">
            <a:solidFill>
              <a:schemeClr val="accent4">
                <a:lumMod val="10000"/>
              </a:schemeClr>
            </a:solidFill>
          </a:ln>
        </p:spPr>
        <p:txBody>
          <a:bodyPr>
            <a:spAutoFit/>
          </a:bodyPr>
          <a:lstStyle/>
          <a:p>
            <a:pPr algn="ctr" eaLnBrk="1" hangingPunct="1">
              <a:defRPr/>
            </a:pPr>
            <a:r>
              <a:rPr lang="it-CH" sz="1200" b="1" dirty="0">
                <a:solidFill>
                  <a:schemeClr val="accent4">
                    <a:lumMod val="10000"/>
                  </a:schemeClr>
                </a:solidFill>
                <a:latin typeface="Arial" charset="0"/>
                <a:cs typeface="Arial" charset="0"/>
              </a:rPr>
              <a:t>Terreno recintato</a:t>
            </a:r>
          </a:p>
        </p:txBody>
      </p:sp>
      <p:sp>
        <p:nvSpPr>
          <p:cNvPr id="14" name="CasellaDiTesto 13">
            <a:extLst>
              <a:ext uri="{FF2B5EF4-FFF2-40B4-BE49-F238E27FC236}">
                <a16:creationId xmlns:a16="http://schemas.microsoft.com/office/drawing/2014/main" id="{0278E449-4CAE-00A3-C624-ADE82B8B25BB}"/>
              </a:ext>
            </a:extLst>
          </p:cNvPr>
          <p:cNvSpPr txBox="1"/>
          <p:nvPr/>
        </p:nvSpPr>
        <p:spPr>
          <a:xfrm>
            <a:off x="2589213" y="6423025"/>
            <a:ext cx="2087562" cy="276225"/>
          </a:xfrm>
          <a:prstGeom prst="rect">
            <a:avLst/>
          </a:prstGeom>
          <a:solidFill>
            <a:srgbClr val="FFFF00"/>
          </a:solidFill>
          <a:ln w="12700">
            <a:solidFill>
              <a:schemeClr val="accent4">
                <a:lumMod val="10000"/>
              </a:schemeClr>
            </a:solidFill>
          </a:ln>
        </p:spPr>
        <p:txBody>
          <a:bodyPr>
            <a:spAutoFit/>
          </a:bodyPr>
          <a:lstStyle/>
          <a:p>
            <a:pPr algn="ctr" eaLnBrk="1" hangingPunct="1">
              <a:defRPr/>
            </a:pPr>
            <a:r>
              <a:rPr lang="it-CH" sz="1200" b="1" dirty="0">
                <a:solidFill>
                  <a:schemeClr val="accent4">
                    <a:lumMod val="10000"/>
                  </a:schemeClr>
                </a:solidFill>
                <a:latin typeface="Arial" charset="0"/>
                <a:cs typeface="Arial" charset="0"/>
              </a:rPr>
              <a:t>Espulsione dei proprietari</a:t>
            </a:r>
          </a:p>
        </p:txBody>
      </p:sp>
      <p:pic>
        <p:nvPicPr>
          <p:cNvPr id="2" name="Picture 2" descr="Potrebbe essere un'immagine raffigurante 3 persone">
            <a:extLst>
              <a:ext uri="{FF2B5EF4-FFF2-40B4-BE49-F238E27FC236}">
                <a16:creationId xmlns:a16="http://schemas.microsoft.com/office/drawing/2014/main" id="{9DFB1F41-E24F-715A-C68C-5EB9B57DC91F}"/>
              </a:ext>
            </a:extLst>
          </p:cNvPr>
          <p:cNvPicPr>
            <a:picLocks noChangeAspect="1" noChangeArrowheads="1"/>
          </p:cNvPicPr>
          <p:nvPr/>
        </p:nvPicPr>
        <p:blipFill rotWithShape="1">
          <a:blip r:embed="rId6"/>
          <a:srcRect l="2014" t="44741" r="50000" b="16401"/>
          <a:stretch/>
        </p:blipFill>
        <p:spPr bwMode="auto">
          <a:xfrm>
            <a:off x="4822825" y="188913"/>
            <a:ext cx="1585913" cy="2028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2459" name="CasellaDiTesto 2">
            <a:extLst>
              <a:ext uri="{FF2B5EF4-FFF2-40B4-BE49-F238E27FC236}">
                <a16:creationId xmlns:a16="http://schemas.microsoft.com/office/drawing/2014/main" id="{6C9F03C0-5CFA-FDF6-29A6-DC5E263AA3FD}"/>
              </a:ext>
            </a:extLst>
          </p:cNvPr>
          <p:cNvSpPr txBox="1">
            <a:spLocks noChangeArrowheads="1"/>
          </p:cNvSpPr>
          <p:nvPr/>
        </p:nvSpPr>
        <p:spPr bwMode="auto">
          <a:xfrm>
            <a:off x="4806950" y="204788"/>
            <a:ext cx="9572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000" b="1">
                <a:solidFill>
                  <a:srgbClr val="161616"/>
                </a:solidFill>
              </a:rPr>
              <a:t>Il certificato di proprietà</a:t>
            </a:r>
          </a:p>
        </p:txBody>
      </p:sp>
      <p:pic>
        <p:nvPicPr>
          <p:cNvPr id="4" name="Picture 7" descr="C:\Users\Enrico\Desktop\Land 2 jpeg.jpg">
            <a:extLst>
              <a:ext uri="{FF2B5EF4-FFF2-40B4-BE49-F238E27FC236}">
                <a16:creationId xmlns:a16="http://schemas.microsoft.com/office/drawing/2014/main" id="{EEB78507-17AC-EF12-B42A-6E9E68747F4C}"/>
              </a:ext>
            </a:extLst>
          </p:cNvPr>
          <p:cNvPicPr>
            <a:picLocks noChangeAspect="1" noChangeArrowheads="1"/>
          </p:cNvPicPr>
          <p:nvPr/>
        </p:nvPicPr>
        <p:blipFill rotWithShape="1">
          <a:blip r:embed="rId7">
            <a:lum bright="-10000" contrast="8000"/>
          </a:blip>
          <a:srcRect l="31930" r="14995"/>
          <a:stretch/>
        </p:blipFill>
        <p:spPr bwMode="auto">
          <a:xfrm>
            <a:off x="6515100" y="188913"/>
            <a:ext cx="2435225" cy="3303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0A0D8D1F-6F8D-DEEE-5009-1704A0D0EFB8}"/>
              </a:ext>
            </a:extLst>
          </p:cNvPr>
          <p:cNvSpPr txBox="1"/>
          <p:nvPr/>
        </p:nvSpPr>
        <p:spPr>
          <a:xfrm>
            <a:off x="6518275" y="198438"/>
            <a:ext cx="1006475" cy="646112"/>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en-US" dirty="0" err="1"/>
              <a:t>L’avviso</a:t>
            </a:r>
            <a:r>
              <a:rPr lang="en-US" dirty="0"/>
              <a:t> di </a:t>
            </a:r>
            <a:r>
              <a:rPr lang="en-US" dirty="0" err="1"/>
              <a:t>confisca</a:t>
            </a:r>
            <a:r>
              <a:rPr lang="en-US" dirty="0"/>
              <a:t> </a:t>
            </a:r>
            <a:r>
              <a:rPr lang="en-US" dirty="0" err="1"/>
              <a:t>della</a:t>
            </a:r>
            <a:r>
              <a:rPr lang="en-US" dirty="0"/>
              <a:t> terra</a:t>
            </a:r>
          </a:p>
        </p:txBody>
      </p:sp>
      <p:sp>
        <p:nvSpPr>
          <p:cNvPr id="232462" name="Text Box 3">
            <a:extLst>
              <a:ext uri="{FF2B5EF4-FFF2-40B4-BE49-F238E27FC236}">
                <a16:creationId xmlns:a16="http://schemas.microsoft.com/office/drawing/2014/main" id="{0204CD4C-4F4D-FF47-5093-C33D8E9F448A}"/>
              </a:ext>
            </a:extLst>
          </p:cNvPr>
          <p:cNvSpPr txBox="1">
            <a:spLocks noChangeArrowheads="1"/>
          </p:cNvSpPr>
          <p:nvPr/>
        </p:nvSpPr>
        <p:spPr bwMode="auto">
          <a:xfrm>
            <a:off x="4787900" y="2276475"/>
            <a:ext cx="1620838" cy="1223963"/>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dirty="0" err="1">
                <a:solidFill>
                  <a:srgbClr val="000000"/>
                </a:solidFill>
              </a:rPr>
              <a:t>Gli</a:t>
            </a:r>
            <a:r>
              <a:rPr lang="fr-CH" altLang="it-CH" sz="1800" b="1" dirty="0">
                <a:solidFill>
                  <a:srgbClr val="000000"/>
                </a:solidFill>
              </a:rPr>
              <a:t> </a:t>
            </a:r>
            <a:r>
              <a:rPr lang="fr-CH" altLang="it-CH" sz="1800" b="1" dirty="0" err="1">
                <a:solidFill>
                  <a:srgbClr val="000000"/>
                </a:solidFill>
              </a:rPr>
              <a:t>israeliani</a:t>
            </a:r>
            <a:r>
              <a:rPr lang="fr-CH" altLang="it-CH" sz="1800" b="1" dirty="0">
                <a:solidFill>
                  <a:srgbClr val="000000"/>
                </a:solidFill>
              </a:rPr>
              <a:t> </a:t>
            </a:r>
            <a:r>
              <a:rPr lang="fr-CH" altLang="it-CH" sz="1800" b="1" dirty="0" err="1">
                <a:solidFill>
                  <a:srgbClr val="000000"/>
                </a:solidFill>
              </a:rPr>
              <a:t>confiscano</a:t>
            </a:r>
            <a:r>
              <a:rPr lang="fr-CH" altLang="it-CH" sz="1800" b="1" dirty="0">
                <a:solidFill>
                  <a:srgbClr val="000000"/>
                </a:solidFill>
              </a:rPr>
              <a:t> le terre dei Palestinesi</a:t>
            </a:r>
            <a:endParaRPr lang="it-IT" altLang="it-CH" sz="1800" b="1" dirty="0">
              <a:solidFill>
                <a:srgbClr val="000000"/>
              </a:solidFill>
            </a:endParaRPr>
          </a:p>
        </p:txBody>
      </p:sp>
      <p:sp>
        <p:nvSpPr>
          <p:cNvPr id="232463" name="CasellaDiTesto 5">
            <a:extLst>
              <a:ext uri="{FF2B5EF4-FFF2-40B4-BE49-F238E27FC236}">
                <a16:creationId xmlns:a16="http://schemas.microsoft.com/office/drawing/2014/main" id="{B32ADE85-2297-EEE5-89D2-9F5AFA925940}"/>
              </a:ext>
            </a:extLst>
          </p:cNvPr>
          <p:cNvSpPr txBox="1">
            <a:spLocks noChangeArrowheads="1"/>
          </p:cNvSpPr>
          <p:nvPr/>
        </p:nvSpPr>
        <p:spPr bwMode="auto">
          <a:xfrm>
            <a:off x="6503988" y="3630613"/>
            <a:ext cx="170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Telecamera</a:t>
            </a:r>
          </a:p>
        </p:txBody>
      </p:sp>
      <p:cxnSp>
        <p:nvCxnSpPr>
          <p:cNvPr id="232464" name="Connettore 2 7">
            <a:extLst>
              <a:ext uri="{FF2B5EF4-FFF2-40B4-BE49-F238E27FC236}">
                <a16:creationId xmlns:a16="http://schemas.microsoft.com/office/drawing/2014/main" id="{746DA4E0-461E-1477-23AE-47E2270332B1}"/>
              </a:ext>
            </a:extLst>
          </p:cNvPr>
          <p:cNvCxnSpPr>
            <a:cxnSpLocks/>
          </p:cNvCxnSpPr>
          <p:nvPr/>
        </p:nvCxnSpPr>
        <p:spPr bwMode="auto">
          <a:xfrm flipH="1">
            <a:off x="6022975" y="3784600"/>
            <a:ext cx="493713" cy="15398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 name="Rettangolo 2">
            <a:extLst>
              <a:ext uri="{FF2B5EF4-FFF2-40B4-BE49-F238E27FC236}">
                <a16:creationId xmlns:a16="http://schemas.microsoft.com/office/drawing/2014/main" id="{B1D71031-66BC-F54F-558D-10CA255F6431}"/>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egnaposto numero diapositiva 1">
            <a:extLst>
              <a:ext uri="{FF2B5EF4-FFF2-40B4-BE49-F238E27FC236}">
                <a16:creationId xmlns:a16="http://schemas.microsoft.com/office/drawing/2014/main" id="{A42484E7-DDFB-5713-1B51-AE5C11A629ED}"/>
              </a:ext>
            </a:extLst>
          </p:cNvPr>
          <p:cNvSpPr>
            <a:spLocks noGrp="1"/>
          </p:cNvSpPr>
          <p:nvPr>
            <p:ph type="sldNum" sz="quarter" idx="12"/>
          </p:nvPr>
        </p:nvSpPr>
        <p:spPr>
          <a:xfrm>
            <a:off x="7667625" y="6000750"/>
            <a:ext cx="6588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700FA8-5FFE-4856-AA8F-620FC7E09EEA}" type="slidenum">
              <a:rPr lang="it-IT" altLang="en-US" sz="1400" b="1" smtClean="0">
                <a:solidFill>
                  <a:srgbClr val="FFFFFF"/>
                </a:solidFill>
              </a:rPr>
              <a:pPr>
                <a:spcBef>
                  <a:spcPct val="0"/>
                </a:spcBef>
                <a:buFontTx/>
                <a:buNone/>
              </a:pPr>
              <a:t>5</a:t>
            </a:fld>
            <a:endParaRPr lang="it-IT" altLang="en-US" sz="1400" b="1">
              <a:solidFill>
                <a:srgbClr val="FFFFFF"/>
              </a:solidFill>
            </a:endParaRPr>
          </a:p>
        </p:txBody>
      </p:sp>
      <p:pic>
        <p:nvPicPr>
          <p:cNvPr id="129027" name="Picture 2" descr="C:\Users\Enrico\Desktop\Paesaggio dove jpeg.jpg">
            <a:extLst>
              <a:ext uri="{FF2B5EF4-FFF2-40B4-BE49-F238E27FC236}">
                <a16:creationId xmlns:a16="http://schemas.microsoft.com/office/drawing/2014/main" id="{79C8D9DF-959C-AF70-F634-B1BC177B3156}"/>
              </a:ext>
            </a:extLst>
          </p:cNvPr>
          <p:cNvPicPr>
            <a:picLocks noChangeAspect="1" noChangeArrowheads="1"/>
          </p:cNvPicPr>
          <p:nvPr/>
        </p:nvPicPr>
        <p:blipFill>
          <a:blip r:embed="rId3"/>
          <a:srcRect/>
          <a:stretch>
            <a:fillRect/>
          </a:stretch>
        </p:blipFill>
        <p:spPr bwMode="auto">
          <a:xfrm>
            <a:off x="425450" y="476250"/>
            <a:ext cx="8293100" cy="536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53284" name="CasellaDiTesto 2">
            <a:extLst>
              <a:ext uri="{FF2B5EF4-FFF2-40B4-BE49-F238E27FC236}">
                <a16:creationId xmlns:a16="http://schemas.microsoft.com/office/drawing/2014/main" id="{32C88AC0-13EF-7023-9B1A-933FD35160EC}"/>
              </a:ext>
            </a:extLst>
          </p:cNvPr>
          <p:cNvSpPr txBox="1">
            <a:spLocks noChangeArrowheads="1"/>
          </p:cNvSpPr>
          <p:nvPr/>
        </p:nvSpPr>
        <p:spPr bwMode="auto">
          <a:xfrm>
            <a:off x="2873375" y="6000750"/>
            <a:ext cx="3455988"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dirty="0"/>
              <a:t>La costa al Nord della Palestina</a:t>
            </a:r>
          </a:p>
        </p:txBody>
      </p:sp>
      <p:sp>
        <p:nvSpPr>
          <p:cNvPr id="97285" name="Rettangolo 4">
            <a:extLst>
              <a:ext uri="{FF2B5EF4-FFF2-40B4-BE49-F238E27FC236}">
                <a16:creationId xmlns:a16="http://schemas.microsoft.com/office/drawing/2014/main" id="{73FECDBC-6A29-A1AF-C147-3173AA8D019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E0427416-E2BA-8037-65F7-849FF6DF126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beduini palestinesi devono andarsene">
            <a:extLst>
              <a:ext uri="{FF2B5EF4-FFF2-40B4-BE49-F238E27FC236}">
                <a16:creationId xmlns:a16="http://schemas.microsoft.com/office/drawing/2014/main" id="{C2805505-4978-5510-F6D6-69FDC5B96122}"/>
              </a:ext>
            </a:extLst>
          </p:cNvPr>
          <p:cNvPicPr>
            <a:picLocks noChangeAspect="1" noChangeArrowheads="1"/>
          </p:cNvPicPr>
          <p:nvPr/>
        </p:nvPicPr>
        <p:blipFill rotWithShape="1">
          <a:blip r:embed="rId3"/>
          <a:srcRect l="21406"/>
          <a:stretch/>
        </p:blipFill>
        <p:spPr bwMode="auto">
          <a:xfrm>
            <a:off x="454025" y="3429000"/>
            <a:ext cx="3395663" cy="2432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4" descr="hadidiye_settlers_agro valle giordano">
            <a:extLst>
              <a:ext uri="{FF2B5EF4-FFF2-40B4-BE49-F238E27FC236}">
                <a16:creationId xmlns:a16="http://schemas.microsoft.com/office/drawing/2014/main" id="{2AF211D5-0D66-1D37-B0A1-0732DD621978}"/>
              </a:ext>
            </a:extLst>
          </p:cNvPr>
          <p:cNvPicPr>
            <a:picLocks noChangeAspect="1" noChangeArrowheads="1"/>
          </p:cNvPicPr>
          <p:nvPr/>
        </p:nvPicPr>
        <p:blipFill>
          <a:blip r:embed="rId4"/>
          <a:srcRect/>
          <a:stretch>
            <a:fillRect/>
          </a:stretch>
        </p:blipFill>
        <p:spPr bwMode="auto">
          <a:xfrm>
            <a:off x="4056063" y="3409950"/>
            <a:ext cx="4560887"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8E6F9A30-C0CB-2883-4CCD-E46F526B3D7C}"/>
              </a:ext>
            </a:extLst>
          </p:cNvPr>
          <p:cNvPicPr>
            <a:picLocks noChangeAspect="1"/>
          </p:cNvPicPr>
          <p:nvPr/>
        </p:nvPicPr>
        <p:blipFill>
          <a:blip r:embed="rId5"/>
          <a:stretch>
            <a:fillRect/>
          </a:stretch>
        </p:blipFill>
        <p:spPr>
          <a:xfrm>
            <a:off x="4537075" y="509588"/>
            <a:ext cx="40798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ctangle 2">
            <a:extLst>
              <a:ext uri="{FF2B5EF4-FFF2-40B4-BE49-F238E27FC236}">
                <a16:creationId xmlns:a16="http://schemas.microsoft.com/office/drawing/2014/main" id="{5AD9BA59-71E2-4F84-1A80-BC71818DC3F6}"/>
              </a:ext>
            </a:extLst>
          </p:cNvPr>
          <p:cNvSpPr txBox="1">
            <a:spLocks noChangeArrowheads="1"/>
          </p:cNvSpPr>
          <p:nvPr/>
        </p:nvSpPr>
        <p:spPr bwMode="auto">
          <a:xfrm>
            <a:off x="1311275" y="6015038"/>
            <a:ext cx="6088063" cy="520700"/>
          </a:xfrm>
          <a:prstGeom prst="rect">
            <a:avLst/>
          </a:prstGeom>
          <a:solidFill>
            <a:srgbClr val="FFFF00"/>
          </a:solidFill>
          <a:ln w="12700">
            <a:solidFill>
              <a:schemeClr val="accent4">
                <a:lumMod val="10000"/>
              </a:schemeClr>
            </a:solidFill>
          </a:ln>
        </p:spPr>
        <p:txBody>
          <a:bodyPr anchor="ctr"/>
          <a:lstStyle>
            <a:lvl1pPr algn="ctr" eaLnBrk="1" hangingPunct="1">
              <a:defRPr sz="2000" b="1">
                <a:solidFill>
                  <a:schemeClr val="accent4">
                    <a:lumMod val="10000"/>
                  </a:schemeClr>
                </a:solidFill>
                <a:latin typeface="+mj-lt"/>
                <a:ea typeface="+mj-ea"/>
                <a:cs typeface="+mj-cs"/>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it-CH" altLang="it-CH" sz="1400" dirty="0">
                <a:cs typeface="Arial" panose="020B0604020202020204" pitchFamily="34" charset="0"/>
              </a:rPr>
              <a:t>Le colonie israeliane si istallano nella valle del Giordano. </a:t>
            </a:r>
            <a:br>
              <a:rPr lang="it-CH" altLang="it-CH" sz="1400" dirty="0">
                <a:cs typeface="Arial" panose="020B0604020202020204" pitchFamily="34" charset="0"/>
              </a:rPr>
            </a:br>
            <a:r>
              <a:rPr lang="it-CH" altLang="it-CH" sz="1400" dirty="0">
                <a:cs typeface="Arial" panose="020B0604020202020204" pitchFamily="34" charset="0"/>
              </a:rPr>
              <a:t>I Beduini devono abbandonare tutto e partire. Il loro futuro è incerto.</a:t>
            </a:r>
            <a:endParaRPr lang="it-IT" altLang="it-CH" sz="1400" dirty="0">
              <a:cs typeface="Arial" panose="020B0604020202020204" pitchFamily="34" charset="0"/>
            </a:endParaRPr>
          </a:p>
        </p:txBody>
      </p:sp>
      <p:sp>
        <p:nvSpPr>
          <p:cNvPr id="234502" name="Segnaposto numero diapositiva 1">
            <a:extLst>
              <a:ext uri="{FF2B5EF4-FFF2-40B4-BE49-F238E27FC236}">
                <a16:creationId xmlns:a16="http://schemas.microsoft.com/office/drawing/2014/main" id="{43302BDC-4E92-D86E-19D1-005DAAE9F644}"/>
              </a:ext>
            </a:extLst>
          </p:cNvPr>
          <p:cNvSpPr>
            <a:spLocks noGrp="1"/>
          </p:cNvSpPr>
          <p:nvPr>
            <p:ph type="sldNum" sz="quarter" idx="12"/>
          </p:nvPr>
        </p:nvSpPr>
        <p:spPr>
          <a:xfrm>
            <a:off x="7832725" y="6100763"/>
            <a:ext cx="585788" cy="35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B61B0E6-EB8B-4F0D-B3A0-DEFB0AC15084}" type="slidenum">
              <a:rPr lang="it-IT" altLang="en-US" sz="1400" b="1" smtClean="0">
                <a:solidFill>
                  <a:srgbClr val="FFFFFF"/>
                </a:solidFill>
              </a:rPr>
              <a:pPr>
                <a:spcBef>
                  <a:spcPct val="0"/>
                </a:spcBef>
                <a:buFontTx/>
                <a:buNone/>
              </a:pPr>
              <a:t>50</a:t>
            </a:fld>
            <a:endParaRPr lang="it-IT" altLang="en-US" sz="1400" b="1">
              <a:solidFill>
                <a:srgbClr val="FFFFFF"/>
              </a:solidFill>
            </a:endParaRPr>
          </a:p>
        </p:txBody>
      </p:sp>
      <p:sp>
        <p:nvSpPr>
          <p:cNvPr id="234503" name="CasellaDiTesto 12">
            <a:extLst>
              <a:ext uri="{FF2B5EF4-FFF2-40B4-BE49-F238E27FC236}">
                <a16:creationId xmlns:a16="http://schemas.microsoft.com/office/drawing/2014/main" id="{D55599A2-B5A0-C96F-5A37-4872079F9D16}"/>
              </a:ext>
            </a:extLst>
          </p:cNvPr>
          <p:cNvSpPr txBox="1">
            <a:spLocks noChangeArrowheads="1"/>
          </p:cNvSpPr>
          <p:nvPr/>
        </p:nvSpPr>
        <p:spPr bwMode="auto">
          <a:xfrm>
            <a:off x="4065588" y="5380038"/>
            <a:ext cx="1630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solidFill>
                  <a:srgbClr val="FFFFFF"/>
                </a:solidFill>
              </a:rPr>
              <a:t>L’arrivo delle colonie sioniste</a:t>
            </a:r>
            <a:endParaRPr lang="en-US" altLang="en-US" sz="1200">
              <a:solidFill>
                <a:srgbClr val="FFFFFF"/>
              </a:solidFill>
            </a:endParaRPr>
          </a:p>
        </p:txBody>
      </p:sp>
      <p:sp>
        <p:nvSpPr>
          <p:cNvPr id="13" name="CasellaDiTesto 12">
            <a:extLst>
              <a:ext uri="{FF2B5EF4-FFF2-40B4-BE49-F238E27FC236}">
                <a16:creationId xmlns:a16="http://schemas.microsoft.com/office/drawing/2014/main" id="{171D8B79-B36D-465F-2745-A10255E41F61}"/>
              </a:ext>
            </a:extLst>
          </p:cNvPr>
          <p:cNvSpPr txBox="1">
            <a:spLocks noChangeArrowheads="1"/>
          </p:cNvSpPr>
          <p:nvPr/>
        </p:nvSpPr>
        <p:spPr bwMode="auto">
          <a:xfrm>
            <a:off x="492125" y="5584825"/>
            <a:ext cx="1704975" cy="276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200" b="1" dirty="0">
                <a:solidFill>
                  <a:schemeClr val="accent4">
                    <a:lumMod val="10000"/>
                  </a:schemeClr>
                </a:solidFill>
              </a:rPr>
              <a:t>La partenza forzata</a:t>
            </a:r>
            <a:endParaRPr lang="en-US" altLang="en-US" sz="1200" dirty="0">
              <a:solidFill>
                <a:schemeClr val="accent4">
                  <a:lumMod val="10000"/>
                </a:schemeClr>
              </a:solidFill>
            </a:endParaRPr>
          </a:p>
        </p:txBody>
      </p:sp>
      <p:sp>
        <p:nvSpPr>
          <p:cNvPr id="234505" name="CasellaDiTesto 17">
            <a:extLst>
              <a:ext uri="{FF2B5EF4-FFF2-40B4-BE49-F238E27FC236}">
                <a16:creationId xmlns:a16="http://schemas.microsoft.com/office/drawing/2014/main" id="{A01F7E90-8B17-531F-50D0-6BF183949701}"/>
              </a:ext>
            </a:extLst>
          </p:cNvPr>
          <p:cNvSpPr txBox="1">
            <a:spLocks noChangeArrowheads="1"/>
          </p:cNvSpPr>
          <p:nvPr/>
        </p:nvSpPr>
        <p:spPr bwMode="auto">
          <a:xfrm>
            <a:off x="5795963" y="2908300"/>
            <a:ext cx="11811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t>L’espulsione</a:t>
            </a:r>
            <a:endParaRPr lang="en-US" altLang="en-US" sz="1200"/>
          </a:p>
        </p:txBody>
      </p:sp>
      <p:sp>
        <p:nvSpPr>
          <p:cNvPr id="234506" name="Rettangolo 16">
            <a:extLst>
              <a:ext uri="{FF2B5EF4-FFF2-40B4-BE49-F238E27FC236}">
                <a16:creationId xmlns:a16="http://schemas.microsoft.com/office/drawing/2014/main" id="{2856B97F-B9AC-E3C2-7E93-75C16C81FBC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7" name="Picture 10" descr="C:\Users\Enrico\Desktop\valle giordano 11 giu 2015.jpg">
            <a:extLst>
              <a:ext uri="{FF2B5EF4-FFF2-40B4-BE49-F238E27FC236}">
                <a16:creationId xmlns:a16="http://schemas.microsoft.com/office/drawing/2014/main" id="{A306BB23-15AE-DA27-F95F-83D1D67F4581}"/>
              </a:ext>
            </a:extLst>
          </p:cNvPr>
          <p:cNvPicPr>
            <a:picLocks noChangeAspect="1" noChangeArrowheads="1"/>
          </p:cNvPicPr>
          <p:nvPr/>
        </p:nvPicPr>
        <p:blipFill rotWithShape="1">
          <a:blip r:embed="rId6"/>
          <a:srcRect b="3646"/>
          <a:stretch/>
        </p:blipFill>
        <p:spPr bwMode="auto">
          <a:xfrm>
            <a:off x="446088" y="498475"/>
            <a:ext cx="3910012" cy="2730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4508" name="CasellaDiTesto 16">
            <a:extLst>
              <a:ext uri="{FF2B5EF4-FFF2-40B4-BE49-F238E27FC236}">
                <a16:creationId xmlns:a16="http://schemas.microsoft.com/office/drawing/2014/main" id="{6052C509-9768-504E-8BAB-DBD2A1C81B2B}"/>
              </a:ext>
            </a:extLst>
          </p:cNvPr>
          <p:cNvSpPr txBox="1">
            <a:spLocks noChangeArrowheads="1"/>
          </p:cNvSpPr>
          <p:nvPr/>
        </p:nvSpPr>
        <p:spPr bwMode="auto">
          <a:xfrm>
            <a:off x="566738" y="2903538"/>
            <a:ext cx="12874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t>La distruzione</a:t>
            </a:r>
            <a:endParaRPr lang="en-US" altLang="en-US" sz="1200"/>
          </a:p>
        </p:txBody>
      </p:sp>
      <p:sp>
        <p:nvSpPr>
          <p:cNvPr id="2" name="Rettangolo 1">
            <a:extLst>
              <a:ext uri="{FF2B5EF4-FFF2-40B4-BE49-F238E27FC236}">
                <a16:creationId xmlns:a16="http://schemas.microsoft.com/office/drawing/2014/main" id="{6661A96F-7393-CEDF-BD73-D3765F66F8E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1746" name="TextBox 1">
            <a:extLst>
              <a:ext uri="{FF2B5EF4-FFF2-40B4-BE49-F238E27FC236}">
                <a16:creationId xmlns:a16="http://schemas.microsoft.com/office/drawing/2014/main" id="{DF11CD4B-7DC1-E185-414D-74931FE2CC6F}"/>
              </a:ext>
            </a:extLst>
          </p:cNvPr>
          <p:cNvSpPr txBox="1">
            <a:spLocks noChangeArrowheads="1"/>
          </p:cNvSpPr>
          <p:nvPr/>
        </p:nvSpPr>
        <p:spPr bwMode="auto">
          <a:xfrm>
            <a:off x="763619" y="944662"/>
            <a:ext cx="7777807" cy="5478423"/>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fr-CH" altLang="it-CH" sz="6600" b="1" dirty="0">
                <a:ln w="28575">
                  <a:solidFill>
                    <a:schemeClr val="tx1"/>
                  </a:solidFill>
                </a:ln>
                <a:solidFill>
                  <a:srgbClr val="FF0000"/>
                </a:solidFill>
                <a:latin typeface="Arial Black" panose="020B0A04020102020204" pitchFamily="34" charset="0"/>
              </a:rPr>
              <a:t>LA</a:t>
            </a:r>
          </a:p>
          <a:p>
            <a:pPr algn="ctr" eaLnBrk="1" hangingPunct="1">
              <a:spcBef>
                <a:spcPct val="0"/>
              </a:spcBef>
              <a:buFontTx/>
              <a:buNone/>
              <a:defRPr/>
            </a:pPr>
            <a:endParaRPr lang="fr-CH" altLang="it-CH" sz="6600" b="1" dirty="0">
              <a:ln w="28575">
                <a:solidFill>
                  <a:schemeClr val="tx1"/>
                </a:solidFill>
              </a:ln>
              <a:solidFill>
                <a:srgbClr val="FF0000"/>
              </a:solidFill>
              <a:latin typeface="Algerian" pitchFamily="82" charset="0"/>
            </a:endParaRPr>
          </a:p>
          <a:p>
            <a:pPr algn="ctr" eaLnBrk="1" hangingPunct="1">
              <a:spcBef>
                <a:spcPct val="0"/>
              </a:spcBef>
              <a:buFontTx/>
              <a:buNone/>
              <a:defRPr/>
            </a:pPr>
            <a:endParaRPr lang="fr-CH" altLang="it-CH" sz="6600" b="1" dirty="0">
              <a:ln w="28575">
                <a:solidFill>
                  <a:schemeClr val="tx1"/>
                </a:solidFill>
              </a:ln>
              <a:solidFill>
                <a:srgbClr val="FF0000"/>
              </a:solidFill>
              <a:latin typeface="Algerian" pitchFamily="82" charset="0"/>
            </a:endParaRPr>
          </a:p>
          <a:p>
            <a:pPr algn="ctr" eaLnBrk="1" hangingPunct="1">
              <a:spcBef>
                <a:spcPct val="0"/>
              </a:spcBef>
              <a:buFontTx/>
              <a:buNone/>
              <a:tabLst>
                <a:tab pos="2978150" algn="l"/>
              </a:tabLst>
              <a:defRPr/>
            </a:pPr>
            <a:r>
              <a:rPr lang="fr-CH" altLang="it-CH" sz="6600" b="1" dirty="0">
                <a:ln w="28575">
                  <a:solidFill>
                    <a:schemeClr val="tx1"/>
                  </a:solidFill>
                </a:ln>
                <a:solidFill>
                  <a:srgbClr val="FF0000"/>
                </a:solidFill>
                <a:latin typeface="Algerian" pitchFamily="82" charset="0"/>
              </a:rPr>
              <a:t> </a:t>
            </a:r>
            <a:r>
              <a:rPr lang="fr-CH" altLang="it-CH" sz="6600" b="1" dirty="0">
                <a:ln w="28575">
                  <a:solidFill>
                    <a:schemeClr val="tx1"/>
                  </a:solidFill>
                </a:ln>
                <a:solidFill>
                  <a:srgbClr val="FF0000"/>
                </a:solidFill>
                <a:latin typeface="Arial Black" panose="020B0A04020102020204" pitchFamily="34" charset="0"/>
              </a:rPr>
              <a:t>STRISCIA DI GAZA</a:t>
            </a:r>
            <a:endParaRPr lang="fr-CH" altLang="it-CH" sz="1400" b="1" dirty="0">
              <a:ln w="28575">
                <a:solidFill>
                  <a:schemeClr val="tx1"/>
                </a:solidFill>
              </a:ln>
              <a:solidFill>
                <a:srgbClr val="FF0000"/>
              </a:solidFill>
              <a:latin typeface="Algerian" pitchFamily="82" charset="0"/>
            </a:endParaRPr>
          </a:p>
          <a:p>
            <a:pPr algn="ctr" eaLnBrk="1" hangingPunct="1">
              <a:spcBef>
                <a:spcPct val="0"/>
              </a:spcBef>
              <a:buFontTx/>
              <a:buNone/>
              <a:defRPr/>
            </a:pPr>
            <a:r>
              <a:rPr lang="fr-CH" altLang="it-CH" sz="2000" b="1" dirty="0">
                <a:latin typeface="Arial" panose="020B0604020202020204" pitchFamily="34" charset="0"/>
              </a:rPr>
              <a:t>  </a:t>
            </a:r>
            <a:r>
              <a:rPr lang="en-US" altLang="it-CH" sz="2000" b="1" dirty="0">
                <a:latin typeface="Arial" panose="020B0604020202020204" pitchFamily="34" charset="0"/>
              </a:rPr>
              <a:t>Dai </a:t>
            </a:r>
            <a:r>
              <a:rPr lang="en-US" altLang="it-CH" sz="2000" b="1" dirty="0" err="1">
                <a:latin typeface="Arial" panose="020B0604020202020204" pitchFamily="34" charset="0"/>
              </a:rPr>
              <a:t>Filistei</a:t>
            </a:r>
            <a:r>
              <a:rPr lang="en-US" altLang="it-CH" sz="2000" b="1" dirty="0">
                <a:latin typeface="Arial" panose="020B0604020202020204" pitchFamily="34" charset="0"/>
              </a:rPr>
              <a:t> a oggi</a:t>
            </a:r>
            <a:endParaRPr lang="fr-CH" altLang="it-CH" sz="2000" b="1" dirty="0">
              <a:ln w="28575">
                <a:solidFill>
                  <a:schemeClr val="tx1"/>
                </a:solidFill>
              </a:ln>
              <a:solidFill>
                <a:srgbClr val="FF0000"/>
              </a:solidFill>
              <a:latin typeface="Arial" panose="020B0604020202020204" pitchFamily="34" charset="0"/>
            </a:endParaRPr>
          </a:p>
        </p:txBody>
      </p:sp>
      <p:pic>
        <p:nvPicPr>
          <p:cNvPr id="45059" name="Picture 5">
            <a:extLst>
              <a:ext uri="{FF2B5EF4-FFF2-40B4-BE49-F238E27FC236}">
                <a16:creationId xmlns:a16="http://schemas.microsoft.com/office/drawing/2014/main" id="{84C79F4D-EF2B-8673-548D-86C225B033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008" y="2523411"/>
            <a:ext cx="92868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a:extLst>
              <a:ext uri="{FF2B5EF4-FFF2-40B4-BE49-F238E27FC236}">
                <a16:creationId xmlns:a16="http://schemas.microsoft.com/office/drawing/2014/main" id="{13B1BEEE-E987-8965-250A-03138318D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07883" y="2523411"/>
            <a:ext cx="8572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a:extLst>
              <a:ext uri="{FF2B5EF4-FFF2-40B4-BE49-F238E27FC236}">
                <a16:creationId xmlns:a16="http://schemas.microsoft.com/office/drawing/2014/main" id="{6EC6FC5E-DA75-1253-9F57-B5BA4BEBB0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8" y="2023349"/>
            <a:ext cx="1785938"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5">
            <a:extLst>
              <a:ext uri="{FF2B5EF4-FFF2-40B4-BE49-F238E27FC236}">
                <a16:creationId xmlns:a16="http://schemas.microsoft.com/office/drawing/2014/main" id="{564FA7B9-65FD-37A4-2E58-E0311F8AEB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5883" y="2309099"/>
            <a:ext cx="135731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5">
            <a:extLst>
              <a:ext uri="{FF2B5EF4-FFF2-40B4-BE49-F238E27FC236}">
                <a16:creationId xmlns:a16="http://schemas.microsoft.com/office/drawing/2014/main" id="{E03779CD-1D13-5DDB-AFA6-354945D38C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550821" y="2309099"/>
            <a:ext cx="1214437"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5">
            <a:extLst>
              <a:ext uri="{FF2B5EF4-FFF2-40B4-BE49-F238E27FC236}">
                <a16:creationId xmlns:a16="http://schemas.microsoft.com/office/drawing/2014/main" id="{5A5AE173-E43C-1A79-3B2A-5B530E6137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336633" y="2023349"/>
            <a:ext cx="164306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5">
            <a:extLst>
              <a:ext uri="{FF2B5EF4-FFF2-40B4-BE49-F238E27FC236}">
                <a16:creationId xmlns:a16="http://schemas.microsoft.com/office/drawing/2014/main" id="{5E681F49-217F-EFDF-D87D-8798BB4FC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1821" y="2666286"/>
            <a:ext cx="622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5">
            <a:extLst>
              <a:ext uri="{FF2B5EF4-FFF2-40B4-BE49-F238E27FC236}">
                <a16:creationId xmlns:a16="http://schemas.microsoft.com/office/drawing/2014/main" id="{BFF9A330-3830-A05D-E91F-8DE5038B7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07821" y="2737724"/>
            <a:ext cx="5651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5">
            <a:extLst>
              <a:ext uri="{FF2B5EF4-FFF2-40B4-BE49-F238E27FC236}">
                <a16:creationId xmlns:a16="http://schemas.microsoft.com/office/drawing/2014/main" id="{41C655E8-5B8E-2990-B617-F80808B698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3321" y="2809161"/>
            <a:ext cx="3921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5">
            <a:extLst>
              <a:ext uri="{FF2B5EF4-FFF2-40B4-BE49-F238E27FC236}">
                <a16:creationId xmlns:a16="http://schemas.microsoft.com/office/drawing/2014/main" id="{AE57AFC8-F78A-6DEB-8975-A866AB13B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979196" y="2809161"/>
            <a:ext cx="42386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con angoli arrotondati 1">
            <a:extLst>
              <a:ext uri="{FF2B5EF4-FFF2-40B4-BE49-F238E27FC236}">
                <a16:creationId xmlns:a16="http://schemas.microsoft.com/office/drawing/2014/main" id="{7D381E74-E5F5-DE9B-B44B-9D2B93947F4C}"/>
              </a:ext>
            </a:extLst>
          </p:cNvPr>
          <p:cNvSpPr/>
          <p:nvPr/>
        </p:nvSpPr>
        <p:spPr>
          <a:xfrm>
            <a:off x="250825" y="260350"/>
            <a:ext cx="8678863" cy="633730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Immagine 3">
            <a:extLst>
              <a:ext uri="{FF2B5EF4-FFF2-40B4-BE49-F238E27FC236}">
                <a16:creationId xmlns:a16="http://schemas.microsoft.com/office/drawing/2014/main" id="{AB7109DA-F152-FACA-C44A-19A7EDBF9496}"/>
              </a:ext>
            </a:extLst>
          </p:cNvPr>
          <p:cNvPicPr>
            <a:picLocks noChangeAspect="1"/>
          </p:cNvPicPr>
          <p:nvPr/>
        </p:nvPicPr>
        <p:blipFill>
          <a:blip r:embed="rId6">
            <a:duotone>
              <a:prstClr val="black"/>
              <a:schemeClr val="accent5">
                <a:tint val="45000"/>
                <a:satMod val="400000"/>
              </a:schemeClr>
            </a:duotone>
          </a:blip>
          <a:stretch>
            <a:fillRect/>
          </a:stretch>
        </p:blipFill>
        <p:spPr>
          <a:xfrm rot="3089502">
            <a:off x="4027401" y="2494576"/>
            <a:ext cx="976224" cy="1041306"/>
          </a:xfrm>
          <a:prstGeom prst="rect">
            <a:avLst/>
          </a:prstGeom>
        </p:spPr>
      </p:pic>
      <p:sp>
        <p:nvSpPr>
          <p:cNvPr id="45071" name="Segnaposto numero diapositiva 2">
            <a:extLst>
              <a:ext uri="{FF2B5EF4-FFF2-40B4-BE49-F238E27FC236}">
                <a16:creationId xmlns:a16="http://schemas.microsoft.com/office/drawing/2014/main" id="{86F3DC2C-C911-8AC4-9F94-3C2719786904}"/>
              </a:ext>
            </a:extLst>
          </p:cNvPr>
          <p:cNvSpPr>
            <a:spLocks noGrp="1" noChangeArrowheads="1"/>
          </p:cNvSpPr>
          <p:nvPr>
            <p:ph type="sldNum" sz="quarter" idx="12"/>
          </p:nvPr>
        </p:nvSpPr>
        <p:spPr bwMode="auto">
          <a:xfrm>
            <a:off x="8075612" y="5707223"/>
            <a:ext cx="44291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61356D3-ADF5-4616-8837-F87DE81DD073}" type="slidenum">
              <a:rPr lang="fr-FR" altLang="en-US" sz="1200" b="1" smtClean="0">
                <a:latin typeface="Arial" panose="020B0604020202020204" pitchFamily="34" charset="0"/>
              </a:rPr>
              <a:pPr>
                <a:spcBef>
                  <a:spcPct val="0"/>
                </a:spcBef>
                <a:buFontTx/>
                <a:buNone/>
              </a:pPr>
              <a:t>51</a:t>
            </a:fld>
            <a:endParaRPr lang="fr-FR" altLang="en-US" sz="1200" b="1" dirty="0">
              <a:latin typeface="Arial" panose="020B0604020202020204" pitchFamily="34" charset="0"/>
            </a:endParaRPr>
          </a:p>
        </p:txBody>
      </p:sp>
      <p:sp>
        <p:nvSpPr>
          <p:cNvPr id="3" name="Rettangolo 2">
            <a:extLst>
              <a:ext uri="{FF2B5EF4-FFF2-40B4-BE49-F238E27FC236}">
                <a16:creationId xmlns:a16="http://schemas.microsoft.com/office/drawing/2014/main" id="{95BA6E15-1AD3-2527-1E39-805ACD3D8C7A}"/>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CasellaDiTesto 2">
            <a:extLst>
              <a:ext uri="{FF2B5EF4-FFF2-40B4-BE49-F238E27FC236}">
                <a16:creationId xmlns:a16="http://schemas.microsoft.com/office/drawing/2014/main" id="{0C3F8E8E-BB58-346D-E92D-E57EBB1255E0}"/>
              </a:ext>
            </a:extLst>
          </p:cNvPr>
          <p:cNvSpPr txBox="1">
            <a:spLocks noChangeArrowheads="1"/>
          </p:cNvSpPr>
          <p:nvPr/>
        </p:nvSpPr>
        <p:spPr bwMode="auto">
          <a:xfrm>
            <a:off x="773112" y="1916113"/>
            <a:ext cx="2000251" cy="193899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en-US" sz="2400" b="1" dirty="0">
                <a:latin typeface="Arial" panose="020B0604020202020204" pitchFamily="34" charset="0"/>
              </a:rPr>
              <a:t>PALESTINA </a:t>
            </a:r>
          </a:p>
          <a:p>
            <a:pPr>
              <a:spcBef>
                <a:spcPct val="0"/>
              </a:spcBef>
              <a:buFontTx/>
              <a:buNone/>
              <a:defRPr/>
            </a:pPr>
            <a:endParaRPr lang="en-US" altLang="en-US" sz="2400" b="1" dirty="0">
              <a:latin typeface="Arial" panose="020B0604020202020204" pitchFamily="34" charset="0"/>
            </a:endParaRPr>
          </a:p>
          <a:p>
            <a:pPr>
              <a:spcBef>
                <a:spcPct val="0"/>
              </a:spcBef>
              <a:buFontTx/>
              <a:buNone/>
              <a:defRPr/>
            </a:pPr>
            <a:r>
              <a:rPr lang="en-US" altLang="en-US" sz="2400" b="1" dirty="0">
                <a:latin typeface="Arial" panose="020B0604020202020204" pitchFamily="34" charset="0"/>
              </a:rPr>
              <a:t>con la </a:t>
            </a:r>
            <a:r>
              <a:rPr lang="en-US" altLang="en-US" sz="2400" b="1" dirty="0" err="1">
                <a:latin typeface="Arial" panose="020B0604020202020204" pitchFamily="34" charset="0"/>
              </a:rPr>
              <a:t>Striscia</a:t>
            </a:r>
            <a:r>
              <a:rPr lang="en-US" altLang="en-US" sz="2400" b="1" dirty="0">
                <a:latin typeface="Arial" panose="020B0604020202020204" pitchFamily="34" charset="0"/>
              </a:rPr>
              <a:t>       di Gaza</a:t>
            </a:r>
          </a:p>
        </p:txBody>
      </p:sp>
      <p:pic>
        <p:nvPicPr>
          <p:cNvPr id="496642" name="Picture 2" descr="Image result for palestine map 2016">
            <a:extLst>
              <a:ext uri="{FF2B5EF4-FFF2-40B4-BE49-F238E27FC236}">
                <a16:creationId xmlns:a16="http://schemas.microsoft.com/office/drawing/2014/main" id="{8F8EAF9B-220B-0A85-CCE6-7EFDE80E47FE}"/>
              </a:ext>
            </a:extLst>
          </p:cNvPr>
          <p:cNvPicPr>
            <a:picLocks noChangeAspect="1" noChangeArrowheads="1"/>
          </p:cNvPicPr>
          <p:nvPr/>
        </p:nvPicPr>
        <p:blipFill>
          <a:blip r:embed="rId2"/>
          <a:srcRect/>
          <a:stretch>
            <a:fillRect/>
          </a:stretch>
        </p:blipFill>
        <p:spPr bwMode="auto">
          <a:xfrm>
            <a:off x="2915816" y="476250"/>
            <a:ext cx="4878388" cy="5905500"/>
          </a:xfrm>
          <a:prstGeom prst="rect">
            <a:avLst/>
          </a:prstGeom>
          <a:ln w="38100">
            <a:solidFill>
              <a:schemeClr val="tx1"/>
            </a:solidFill>
          </a:ln>
          <a:effectLst>
            <a:outerShdw blurRad="292100" dist="139700" dir="2700000" algn="tl" rotWithShape="0">
              <a:srgbClr val="333333">
                <a:alpha val="65000"/>
              </a:srgbClr>
            </a:outerShdw>
          </a:effectLst>
        </p:spPr>
      </p:pic>
      <p:sp>
        <p:nvSpPr>
          <p:cNvPr id="49156" name="CasellaDiTesto 3">
            <a:extLst>
              <a:ext uri="{FF2B5EF4-FFF2-40B4-BE49-F238E27FC236}">
                <a16:creationId xmlns:a16="http://schemas.microsoft.com/office/drawing/2014/main" id="{7D5CBC93-2F6A-89AD-7A14-C256A70BFF68}"/>
              </a:ext>
            </a:extLst>
          </p:cNvPr>
          <p:cNvSpPr txBox="1">
            <a:spLocks noChangeArrowheads="1"/>
          </p:cNvSpPr>
          <p:nvPr/>
        </p:nvSpPr>
        <p:spPr bwMode="auto">
          <a:xfrm>
            <a:off x="2915196" y="2563812"/>
            <a:ext cx="864220" cy="523220"/>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dirty="0" err="1">
                <a:latin typeface="Arial" panose="020B0604020202020204" pitchFamily="34" charset="0"/>
              </a:rPr>
              <a:t>Striscia</a:t>
            </a:r>
            <a:r>
              <a:rPr lang="en-US" altLang="en-US" sz="1400" b="1" dirty="0">
                <a:latin typeface="Arial" panose="020B0604020202020204" pitchFamily="34" charset="0"/>
              </a:rPr>
              <a:t> di Gaza</a:t>
            </a:r>
          </a:p>
        </p:txBody>
      </p:sp>
      <p:sp>
        <p:nvSpPr>
          <p:cNvPr id="49157" name="Segnaposto numero diapositiva 1">
            <a:extLst>
              <a:ext uri="{FF2B5EF4-FFF2-40B4-BE49-F238E27FC236}">
                <a16:creationId xmlns:a16="http://schemas.microsoft.com/office/drawing/2014/main" id="{8A7F8F7E-7C95-EC2C-AD47-F890B4EDB963}"/>
              </a:ext>
            </a:extLst>
          </p:cNvPr>
          <p:cNvSpPr>
            <a:spLocks noGrp="1" noChangeArrowheads="1"/>
          </p:cNvSpPr>
          <p:nvPr>
            <p:ph type="sldNum" sz="quarter" idx="12"/>
          </p:nvPr>
        </p:nvSpPr>
        <p:spPr bwMode="auto">
          <a:xfrm>
            <a:off x="8028384" y="6016625"/>
            <a:ext cx="62178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1A4115D-4651-4B79-8985-E33E16EC6712}" type="slidenum">
              <a:rPr lang="fr-FR" altLang="en-US" sz="1200" b="1" smtClean="0">
                <a:latin typeface="Arial" panose="020B0604020202020204" pitchFamily="34" charset="0"/>
              </a:rPr>
              <a:pPr>
                <a:spcBef>
                  <a:spcPct val="0"/>
                </a:spcBef>
                <a:buFontTx/>
                <a:buNone/>
              </a:pPr>
              <a:t>52</a:t>
            </a:fld>
            <a:endParaRPr lang="fr-FR" altLang="en-US" sz="1200" b="1" dirty="0">
              <a:latin typeface="Arial" panose="020B0604020202020204" pitchFamily="34" charset="0"/>
            </a:endParaRPr>
          </a:p>
        </p:txBody>
      </p:sp>
      <p:sp>
        <p:nvSpPr>
          <p:cNvPr id="6" name="Rettangolo 5">
            <a:extLst>
              <a:ext uri="{FF2B5EF4-FFF2-40B4-BE49-F238E27FC236}">
                <a16:creationId xmlns:a16="http://schemas.microsoft.com/office/drawing/2014/main" id="{0AFF62C4-7027-AD1A-0CB7-204E55BA0D9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AA3D77C7-AFDD-A814-79D3-5235ED511B77}"/>
              </a:ext>
            </a:extLst>
          </p:cNvPr>
          <p:cNvSpPr/>
          <p:nvPr/>
        </p:nvSpPr>
        <p:spPr>
          <a:xfrm>
            <a:off x="2915196" y="476249"/>
            <a:ext cx="216520" cy="523875"/>
          </a:xfrm>
          <a:prstGeom prst="rect">
            <a:avLst/>
          </a:prstGeom>
          <a:solidFill>
            <a:srgbClr val="CEF5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C749BAF4-E1FF-8059-BA5D-AEF178C844DF}"/>
              </a:ext>
            </a:extLst>
          </p:cNvPr>
          <p:cNvSpPr txBox="1"/>
          <p:nvPr/>
        </p:nvSpPr>
        <p:spPr>
          <a:xfrm>
            <a:off x="4994970" y="2075160"/>
            <a:ext cx="720080" cy="461665"/>
          </a:xfrm>
          <a:prstGeom prst="rect">
            <a:avLst/>
          </a:prstGeom>
          <a:solidFill>
            <a:srgbClr val="DCC1A8"/>
          </a:solidFill>
          <a:ln w="12700">
            <a:noFill/>
          </a:ln>
        </p:spPr>
        <p:txBody>
          <a:bodyPr wrap="square" rtlCol="0">
            <a:spAutoFit/>
          </a:bodyPr>
          <a:lstStyle/>
          <a:p>
            <a:pPr algn="ctr"/>
            <a:r>
              <a:rPr lang="en-US" sz="1200" b="1" dirty="0" err="1"/>
              <a:t>Cisgior-dania</a:t>
            </a:r>
            <a:endParaRPr lang="en-US" sz="1200"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numero diapositiva 1">
            <a:extLst>
              <a:ext uri="{FF2B5EF4-FFF2-40B4-BE49-F238E27FC236}">
                <a16:creationId xmlns:a16="http://schemas.microsoft.com/office/drawing/2014/main" id="{B9C17C4C-2B28-DC1D-AA25-6BA81790887B}"/>
              </a:ext>
            </a:extLst>
          </p:cNvPr>
          <p:cNvSpPr>
            <a:spLocks noGrp="1" noChangeArrowheads="1"/>
          </p:cNvSpPr>
          <p:nvPr>
            <p:ph type="sldNum" sz="quarter" idx="12"/>
          </p:nvPr>
        </p:nvSpPr>
        <p:spPr bwMode="auto">
          <a:xfrm>
            <a:off x="8316415" y="6134805"/>
            <a:ext cx="51406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7CD7B03-6533-4B7E-B2E3-433A5262F5E6}" type="slidenum">
              <a:rPr lang="fr-FR" altLang="en-US" sz="1200" b="1" smtClean="0">
                <a:latin typeface="Arial" panose="020B0604020202020204" pitchFamily="34" charset="0"/>
              </a:rPr>
              <a:pPr>
                <a:spcBef>
                  <a:spcPct val="0"/>
                </a:spcBef>
                <a:buFontTx/>
                <a:buNone/>
              </a:pPr>
              <a:t>53</a:t>
            </a:fld>
            <a:endParaRPr lang="fr-FR" altLang="en-US" sz="1200" b="1">
              <a:latin typeface="Arial" panose="020B0604020202020204" pitchFamily="34" charset="0"/>
            </a:endParaRPr>
          </a:p>
        </p:txBody>
      </p:sp>
      <p:sp>
        <p:nvSpPr>
          <p:cNvPr id="4" name="CasellaDiTesto 3">
            <a:extLst>
              <a:ext uri="{FF2B5EF4-FFF2-40B4-BE49-F238E27FC236}">
                <a16:creationId xmlns:a16="http://schemas.microsoft.com/office/drawing/2014/main" id="{25365272-721A-E119-1D62-E9FDA06C0512}"/>
              </a:ext>
            </a:extLst>
          </p:cNvPr>
          <p:cNvSpPr txBox="1"/>
          <p:nvPr/>
        </p:nvSpPr>
        <p:spPr>
          <a:xfrm>
            <a:off x="6156325" y="2309813"/>
            <a:ext cx="1989464" cy="1107996"/>
          </a:xfrm>
          <a:prstGeom prst="rect">
            <a:avLst/>
          </a:prstGeom>
          <a:solidFill>
            <a:srgbClr val="FFFF00"/>
          </a:solidFill>
          <a:ln w="12700">
            <a:solidFill>
              <a:schemeClr val="tx1">
                <a:lumMod val="95000"/>
                <a:lumOff val="5000"/>
              </a:schemeClr>
            </a:solidFill>
          </a:ln>
        </p:spPr>
        <p:txBody>
          <a:bodyPr wrap="square">
            <a:spAutoFit/>
          </a:bodyPr>
          <a:lstStyle/>
          <a:p>
            <a:pPr algn="ctr">
              <a:defRPr/>
            </a:pPr>
            <a:r>
              <a:rPr lang="en-US" sz="2200" b="1" dirty="0">
                <a:latin typeface="Arial" panose="020B0604020202020204" pitchFamily="34" charset="0"/>
              </a:rPr>
              <a:t>Gaza - Area </a:t>
            </a:r>
            <a:r>
              <a:rPr lang="en-US" sz="2200" b="1" dirty="0" err="1">
                <a:latin typeface="Arial" panose="020B0604020202020204" pitchFamily="34" charset="0"/>
              </a:rPr>
              <a:t>edificata</a:t>
            </a:r>
            <a:r>
              <a:rPr lang="en-US" sz="2200" b="1" dirty="0">
                <a:latin typeface="Arial" panose="020B0604020202020204" pitchFamily="34" charset="0"/>
              </a:rPr>
              <a:t> e </a:t>
            </a:r>
            <a:r>
              <a:rPr lang="en-US" sz="2200" b="1" dirty="0" err="1">
                <a:latin typeface="Arial" panose="020B0604020202020204" pitchFamily="34" charset="0"/>
              </a:rPr>
              <a:t>accessi</a:t>
            </a:r>
            <a:endParaRPr lang="en-US" sz="2200" b="1" dirty="0">
              <a:latin typeface="Arial" panose="020B0604020202020204" pitchFamily="34" charset="0"/>
            </a:endParaRPr>
          </a:p>
        </p:txBody>
      </p:sp>
      <p:sp>
        <p:nvSpPr>
          <p:cNvPr id="52229" name="CasellaDiTesto 4">
            <a:extLst>
              <a:ext uri="{FF2B5EF4-FFF2-40B4-BE49-F238E27FC236}">
                <a16:creationId xmlns:a16="http://schemas.microsoft.com/office/drawing/2014/main" id="{04CF43EF-70F4-820D-1ED5-06B0143496A6}"/>
              </a:ext>
            </a:extLst>
          </p:cNvPr>
          <p:cNvSpPr txBox="1">
            <a:spLocks noChangeArrowheads="1"/>
          </p:cNvSpPr>
          <p:nvPr/>
        </p:nvSpPr>
        <p:spPr bwMode="auto">
          <a:xfrm>
            <a:off x="4942665" y="6132425"/>
            <a:ext cx="3046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dirty="0"/>
              <a:t>Source:  OCHA (UN) - 2019</a:t>
            </a:r>
          </a:p>
        </p:txBody>
      </p:sp>
      <p:pic>
        <p:nvPicPr>
          <p:cNvPr id="52230" name="Immagine 6">
            <a:extLst>
              <a:ext uri="{FF2B5EF4-FFF2-40B4-BE49-F238E27FC236}">
                <a16:creationId xmlns:a16="http://schemas.microsoft.com/office/drawing/2014/main" id="{F16C8B5C-CABA-4540-3741-EAF36FCFA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207963"/>
            <a:ext cx="5318125" cy="322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Immagine 8">
            <a:extLst>
              <a:ext uri="{FF2B5EF4-FFF2-40B4-BE49-F238E27FC236}">
                <a16:creationId xmlns:a16="http://schemas.microsoft.com/office/drawing/2014/main" id="{C740E4D2-13B9-274F-D310-7B67491173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63"/>
          <a:stretch>
            <a:fillRect/>
          </a:stretch>
        </p:blipFill>
        <p:spPr bwMode="auto">
          <a:xfrm>
            <a:off x="569913" y="3379788"/>
            <a:ext cx="3419475"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ttore diritto 10">
            <a:extLst>
              <a:ext uri="{FF2B5EF4-FFF2-40B4-BE49-F238E27FC236}">
                <a16:creationId xmlns:a16="http://schemas.microsoft.com/office/drawing/2014/main" id="{97AA33B5-E551-EAF7-98A4-957FBCA50F4F}"/>
              </a:ext>
            </a:extLst>
          </p:cNvPr>
          <p:cNvCxnSpPr/>
          <p:nvPr/>
        </p:nvCxnSpPr>
        <p:spPr>
          <a:xfrm>
            <a:off x="569913" y="207963"/>
            <a:ext cx="0" cy="6354762"/>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4AE3F5E2-B3EB-E3EF-2AA0-45CF8F70BCFE}"/>
              </a:ext>
            </a:extLst>
          </p:cNvPr>
          <p:cNvCxnSpPr>
            <a:cxnSpLocks/>
          </p:cNvCxnSpPr>
          <p:nvPr/>
        </p:nvCxnSpPr>
        <p:spPr>
          <a:xfrm flipH="1">
            <a:off x="569913" y="6551613"/>
            <a:ext cx="3419475" cy="11112"/>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7D93A8FF-5B7C-1268-CECA-8791A5959159}"/>
              </a:ext>
            </a:extLst>
          </p:cNvPr>
          <p:cNvCxnSpPr>
            <a:cxnSpLocks/>
          </p:cNvCxnSpPr>
          <p:nvPr/>
        </p:nvCxnSpPr>
        <p:spPr>
          <a:xfrm>
            <a:off x="569913" y="207963"/>
            <a:ext cx="5318125"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CC840668-7AB5-50E0-A723-923AE1F29168}"/>
              </a:ext>
            </a:extLst>
          </p:cNvPr>
          <p:cNvCxnSpPr>
            <a:cxnSpLocks/>
          </p:cNvCxnSpPr>
          <p:nvPr/>
        </p:nvCxnSpPr>
        <p:spPr>
          <a:xfrm>
            <a:off x="5888038" y="196850"/>
            <a:ext cx="0" cy="324326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C95BA9E2-D509-238D-27D9-7F60B6879E61}"/>
              </a:ext>
            </a:extLst>
          </p:cNvPr>
          <p:cNvCxnSpPr>
            <a:cxnSpLocks/>
          </p:cNvCxnSpPr>
          <p:nvPr/>
        </p:nvCxnSpPr>
        <p:spPr>
          <a:xfrm flipH="1">
            <a:off x="3989388" y="3440113"/>
            <a:ext cx="189865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1E66A660-7F56-7F53-24AD-C0DF5AF35EDF}"/>
              </a:ext>
            </a:extLst>
          </p:cNvPr>
          <p:cNvCxnSpPr>
            <a:cxnSpLocks/>
          </p:cNvCxnSpPr>
          <p:nvPr/>
        </p:nvCxnSpPr>
        <p:spPr>
          <a:xfrm>
            <a:off x="3989388" y="3440113"/>
            <a:ext cx="0" cy="31115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 name="Rettangolo 1">
            <a:extLst>
              <a:ext uri="{FF2B5EF4-FFF2-40B4-BE49-F238E27FC236}">
                <a16:creationId xmlns:a16="http://schemas.microsoft.com/office/drawing/2014/main" id="{03CD0A4C-EAD9-12E0-CE4D-5B707372497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reccia in giù 2">
            <a:extLst>
              <a:ext uri="{FF2B5EF4-FFF2-40B4-BE49-F238E27FC236}">
                <a16:creationId xmlns:a16="http://schemas.microsoft.com/office/drawing/2014/main" id="{F989AD1E-0DE2-BCFC-D482-C6489194E1E3}"/>
              </a:ext>
            </a:extLst>
          </p:cNvPr>
          <p:cNvSpPr/>
          <p:nvPr/>
        </p:nvSpPr>
        <p:spPr>
          <a:xfrm rot="2334073">
            <a:off x="5518103" y="613004"/>
            <a:ext cx="288031" cy="360040"/>
          </a:xfrm>
          <a:prstGeom prst="downArrow">
            <a:avLst>
              <a:gd name="adj1" fmla="val 39020"/>
              <a:gd name="adj2" fmla="val 50000"/>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ccia in giù 4">
            <a:extLst>
              <a:ext uri="{FF2B5EF4-FFF2-40B4-BE49-F238E27FC236}">
                <a16:creationId xmlns:a16="http://schemas.microsoft.com/office/drawing/2014/main" id="{6EE4AC45-A78D-924F-7C3E-9AA3E2308998}"/>
              </a:ext>
            </a:extLst>
          </p:cNvPr>
          <p:cNvSpPr/>
          <p:nvPr/>
        </p:nvSpPr>
        <p:spPr>
          <a:xfrm rot="7653674">
            <a:off x="4812796" y="2100521"/>
            <a:ext cx="288031" cy="360040"/>
          </a:xfrm>
          <a:prstGeom prst="downArrow">
            <a:avLst>
              <a:gd name="adj1" fmla="val 42257"/>
              <a:gd name="adj2" fmla="val 50000"/>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ccia in giù 5">
            <a:extLst>
              <a:ext uri="{FF2B5EF4-FFF2-40B4-BE49-F238E27FC236}">
                <a16:creationId xmlns:a16="http://schemas.microsoft.com/office/drawing/2014/main" id="{5C7B3093-6C5F-4814-7BED-7E561D42AE40}"/>
              </a:ext>
            </a:extLst>
          </p:cNvPr>
          <p:cNvSpPr/>
          <p:nvPr/>
        </p:nvSpPr>
        <p:spPr>
          <a:xfrm rot="10800000">
            <a:off x="1750323" y="6295073"/>
            <a:ext cx="288031" cy="360040"/>
          </a:xfrm>
          <a:prstGeom prst="downArrow">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ccia in giù 6">
            <a:extLst>
              <a:ext uri="{FF2B5EF4-FFF2-40B4-BE49-F238E27FC236}">
                <a16:creationId xmlns:a16="http://schemas.microsoft.com/office/drawing/2014/main" id="{A836C5EB-CF0B-B7C2-0D26-08870705032B}"/>
              </a:ext>
            </a:extLst>
          </p:cNvPr>
          <p:cNvSpPr/>
          <p:nvPr/>
        </p:nvSpPr>
        <p:spPr>
          <a:xfrm rot="14076893">
            <a:off x="1437724" y="5882643"/>
            <a:ext cx="288031" cy="360040"/>
          </a:xfrm>
          <a:prstGeom prst="downArrow">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sellaDiTesto 8">
            <a:extLst>
              <a:ext uri="{FF2B5EF4-FFF2-40B4-BE49-F238E27FC236}">
                <a16:creationId xmlns:a16="http://schemas.microsoft.com/office/drawing/2014/main" id="{2A052F24-363D-4458-FCF0-3DC9036D81AC}"/>
              </a:ext>
            </a:extLst>
          </p:cNvPr>
          <p:cNvSpPr txBox="1"/>
          <p:nvPr/>
        </p:nvSpPr>
        <p:spPr>
          <a:xfrm>
            <a:off x="569453" y="5537865"/>
            <a:ext cx="823227" cy="292388"/>
          </a:xfrm>
          <a:prstGeom prst="rect">
            <a:avLst/>
          </a:prstGeom>
          <a:noFill/>
          <a:ln>
            <a:noFill/>
          </a:ln>
        </p:spPr>
        <p:txBody>
          <a:bodyPr wrap="square" rtlCol="0">
            <a:spAutoFit/>
          </a:bodyPr>
          <a:lstStyle/>
          <a:p>
            <a:r>
              <a:rPr lang="en-US" sz="1300" b="1" dirty="0"/>
              <a:t>EGITTO</a:t>
            </a:r>
          </a:p>
        </p:txBody>
      </p:sp>
      <p:cxnSp>
        <p:nvCxnSpPr>
          <p:cNvPr id="12" name="Connettore 2 11">
            <a:extLst>
              <a:ext uri="{FF2B5EF4-FFF2-40B4-BE49-F238E27FC236}">
                <a16:creationId xmlns:a16="http://schemas.microsoft.com/office/drawing/2014/main" id="{A5228812-B0C7-4103-1082-6781168DEDFF}"/>
              </a:ext>
            </a:extLst>
          </p:cNvPr>
          <p:cNvCxnSpPr>
            <a:cxnSpLocks/>
          </p:cNvCxnSpPr>
          <p:nvPr/>
        </p:nvCxnSpPr>
        <p:spPr>
          <a:xfrm flipH="1" flipV="1">
            <a:off x="2090739" y="5943821"/>
            <a:ext cx="948387" cy="23768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0" name="CasellaDiTesto 19">
            <a:extLst>
              <a:ext uri="{FF2B5EF4-FFF2-40B4-BE49-F238E27FC236}">
                <a16:creationId xmlns:a16="http://schemas.microsoft.com/office/drawing/2014/main" id="{BED1B691-516D-5E2B-BC31-4BDCC496C8D1}"/>
              </a:ext>
            </a:extLst>
          </p:cNvPr>
          <p:cNvSpPr txBox="1"/>
          <p:nvPr/>
        </p:nvSpPr>
        <p:spPr>
          <a:xfrm>
            <a:off x="3024273" y="6033272"/>
            <a:ext cx="1075902" cy="492443"/>
          </a:xfrm>
          <a:prstGeom prst="rect">
            <a:avLst/>
          </a:prstGeom>
          <a:noFill/>
          <a:ln>
            <a:noFill/>
          </a:ln>
        </p:spPr>
        <p:txBody>
          <a:bodyPr wrap="square" rtlCol="0">
            <a:spAutoFit/>
          </a:bodyPr>
          <a:lstStyle/>
          <a:p>
            <a:r>
              <a:rPr lang="en-US" sz="1300" b="1" dirty="0"/>
              <a:t>Aeroporto </a:t>
            </a:r>
            <a:r>
              <a:rPr lang="en-US" sz="1300" b="1" dirty="0" err="1"/>
              <a:t>distrutto</a:t>
            </a:r>
            <a:endParaRPr lang="en-US" sz="1300" b="1" dirty="0"/>
          </a:p>
        </p:txBody>
      </p:sp>
      <p:sp>
        <p:nvSpPr>
          <p:cNvPr id="23" name="CasellaDiTesto 22">
            <a:extLst>
              <a:ext uri="{FF2B5EF4-FFF2-40B4-BE49-F238E27FC236}">
                <a16:creationId xmlns:a16="http://schemas.microsoft.com/office/drawing/2014/main" id="{CAE2E5A7-4698-E962-7623-414BFDACE0D3}"/>
              </a:ext>
            </a:extLst>
          </p:cNvPr>
          <p:cNvSpPr txBox="1"/>
          <p:nvPr/>
        </p:nvSpPr>
        <p:spPr>
          <a:xfrm>
            <a:off x="5187307" y="4289305"/>
            <a:ext cx="3561897" cy="923330"/>
          </a:xfrm>
          <a:prstGeom prst="rect">
            <a:avLst/>
          </a:prstGeom>
          <a:noFill/>
          <a:ln>
            <a:noFill/>
          </a:ln>
        </p:spPr>
        <p:txBody>
          <a:bodyPr wrap="square" rtlCol="0">
            <a:spAutoFit/>
          </a:bodyPr>
          <a:lstStyle/>
          <a:p>
            <a:r>
              <a:rPr lang="en-US" b="1" dirty="0" err="1"/>
              <a:t>Notansi</a:t>
            </a:r>
            <a:r>
              <a:rPr lang="en-US" b="1" dirty="0"/>
              <a:t> </a:t>
            </a:r>
            <a:r>
              <a:rPr lang="en-US" b="1" dirty="0" err="1"/>
              <a:t>i</a:t>
            </a:r>
            <a:r>
              <a:rPr lang="en-US" b="1" dirty="0"/>
              <a:t> </a:t>
            </a:r>
            <a:r>
              <a:rPr lang="en-US" b="1" dirty="0" err="1"/>
              <a:t>confini</a:t>
            </a:r>
            <a:r>
              <a:rPr lang="en-US" b="1" dirty="0"/>
              <a:t> </a:t>
            </a:r>
            <a:r>
              <a:rPr lang="en-US" b="1" dirty="0" err="1"/>
              <a:t>marittimi</a:t>
            </a:r>
            <a:r>
              <a:rPr lang="en-US" b="1" dirty="0"/>
              <a:t> </a:t>
            </a:r>
            <a:r>
              <a:rPr lang="en-US" b="1" dirty="0" err="1"/>
              <a:t>stabiliti</a:t>
            </a:r>
            <a:r>
              <a:rPr lang="en-US" b="1" dirty="0"/>
              <a:t> </a:t>
            </a:r>
            <a:r>
              <a:rPr lang="en-US" b="1" dirty="0" err="1"/>
              <a:t>arbitrariamente</a:t>
            </a:r>
            <a:r>
              <a:rPr lang="en-US" b="1" dirty="0"/>
              <a:t> da </a:t>
            </a:r>
            <a:r>
              <a:rPr lang="en-US" b="1" dirty="0" err="1"/>
              <a:t>Israele</a:t>
            </a:r>
            <a:r>
              <a:rPr lang="en-US" b="1" dirty="0"/>
              <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AEB2F2D-FFC4-3B0B-3A2D-06735ADFC43A}"/>
              </a:ext>
            </a:extLst>
          </p:cNvPr>
          <p:cNvSpPr>
            <a:spLocks noGrp="1"/>
          </p:cNvSpPr>
          <p:nvPr>
            <p:ph type="sldNum" sz="quarter" idx="12"/>
          </p:nvPr>
        </p:nvSpPr>
        <p:spPr>
          <a:xfrm>
            <a:off x="8243887" y="5777707"/>
            <a:ext cx="622301" cy="365125"/>
          </a:xfrm>
        </p:spPr>
        <p:txBody>
          <a:bodyPr/>
          <a:lstStyle/>
          <a:p>
            <a:pPr>
              <a:defRPr/>
            </a:pPr>
            <a:fld id="{CE5F588C-7817-4539-97AA-1C98E06CB30A}" type="slidenum">
              <a:rPr lang="fr-FR" altLang="en-US" b="1" smtClean="0">
                <a:solidFill>
                  <a:schemeClr val="tx1">
                    <a:lumMod val="95000"/>
                    <a:lumOff val="5000"/>
                  </a:schemeClr>
                </a:solidFill>
              </a:rPr>
              <a:pPr>
                <a:defRPr/>
              </a:pPr>
              <a:t>54</a:t>
            </a:fld>
            <a:endParaRPr lang="fr-FR" altLang="en-US" b="1" dirty="0">
              <a:solidFill>
                <a:schemeClr val="tx1">
                  <a:lumMod val="95000"/>
                  <a:lumOff val="5000"/>
                </a:schemeClr>
              </a:solidFill>
            </a:endParaRPr>
          </a:p>
        </p:txBody>
      </p:sp>
      <p:pic>
        <p:nvPicPr>
          <p:cNvPr id="750594" name="Picture 2" descr="Potrebbe essere un'immagine raffigurante attività all'aperto">
            <a:extLst>
              <a:ext uri="{FF2B5EF4-FFF2-40B4-BE49-F238E27FC236}">
                <a16:creationId xmlns:a16="http://schemas.microsoft.com/office/drawing/2014/main" id="{EA2A4132-4850-2D72-26F9-7ACD32636CCB}"/>
              </a:ext>
            </a:extLst>
          </p:cNvPr>
          <p:cNvPicPr>
            <a:picLocks noChangeAspect="1" noChangeArrowheads="1"/>
          </p:cNvPicPr>
          <p:nvPr/>
        </p:nvPicPr>
        <p:blipFill rotWithShape="1">
          <a:blip r:embed="rId3"/>
          <a:srcRect l="10196" t="46850" r="37666" b="7315"/>
          <a:stretch/>
        </p:blipFill>
        <p:spPr bwMode="auto">
          <a:xfrm>
            <a:off x="900113" y="333375"/>
            <a:ext cx="7512050" cy="596265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54276" name="CasellaDiTesto 2">
            <a:extLst>
              <a:ext uri="{FF2B5EF4-FFF2-40B4-BE49-F238E27FC236}">
                <a16:creationId xmlns:a16="http://schemas.microsoft.com/office/drawing/2014/main" id="{FB75490C-075D-E08A-074F-E4225540E5D6}"/>
              </a:ext>
            </a:extLst>
          </p:cNvPr>
          <p:cNvSpPr txBox="1">
            <a:spLocks noChangeArrowheads="1"/>
          </p:cNvSpPr>
          <p:nvPr/>
        </p:nvSpPr>
        <p:spPr bwMode="auto">
          <a:xfrm>
            <a:off x="1763713" y="6354763"/>
            <a:ext cx="57848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a:t>Notis the pufferzone and the Arafat International Airport of Rafah.</a:t>
            </a:r>
          </a:p>
        </p:txBody>
      </p:sp>
      <p:sp>
        <p:nvSpPr>
          <p:cNvPr id="3" name="Rettangolo 2">
            <a:extLst>
              <a:ext uri="{FF2B5EF4-FFF2-40B4-BE49-F238E27FC236}">
                <a16:creationId xmlns:a16="http://schemas.microsoft.com/office/drawing/2014/main" id="{53C4AD38-D684-03A6-EDD9-EA5E503193F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8" name="CasellaDiTesto 6">
            <a:extLst>
              <a:ext uri="{FF2B5EF4-FFF2-40B4-BE49-F238E27FC236}">
                <a16:creationId xmlns:a16="http://schemas.microsoft.com/office/drawing/2014/main" id="{0F21935F-C391-6D9F-09E3-F6D08643E08A}"/>
              </a:ext>
            </a:extLst>
          </p:cNvPr>
          <p:cNvSpPr txBox="1">
            <a:spLocks noChangeArrowheads="1"/>
          </p:cNvSpPr>
          <p:nvPr/>
        </p:nvSpPr>
        <p:spPr bwMode="auto">
          <a:xfrm>
            <a:off x="1116013" y="561975"/>
            <a:ext cx="2447925" cy="923330"/>
          </a:xfrm>
          <a:prstGeom prst="rect">
            <a:avLst/>
          </a:prstGeom>
          <a:solidFill>
            <a:srgbClr val="FFFF00"/>
          </a:solidFill>
          <a:ln w="1270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a:latin typeface="Arial" panose="020B0604020202020204" pitchFamily="34" charset="0"/>
              </a:rPr>
              <a:t>La </a:t>
            </a:r>
            <a:r>
              <a:rPr lang="en-US" altLang="en-US" sz="1800" b="1" dirty="0" err="1">
                <a:latin typeface="Arial" panose="020B0604020202020204" pitchFamily="34" charset="0"/>
              </a:rPr>
              <a:t>Striscia</a:t>
            </a:r>
            <a:r>
              <a:rPr lang="en-US" altLang="en-US" sz="1800" b="1" dirty="0">
                <a:latin typeface="Arial" panose="020B0604020202020204" pitchFamily="34" charset="0"/>
              </a:rPr>
              <a:t> di Gaza vista </a:t>
            </a:r>
            <a:r>
              <a:rPr lang="en-US" altLang="en-US" sz="1800" b="1" dirty="0" err="1">
                <a:latin typeface="Arial" panose="020B0604020202020204" pitchFamily="34" charset="0"/>
              </a:rPr>
              <a:t>dallo</a:t>
            </a:r>
            <a:r>
              <a:rPr lang="en-US" altLang="en-US" sz="1800" b="1" dirty="0">
                <a:latin typeface="Arial" panose="020B0604020202020204" pitchFamily="34" charset="0"/>
              </a:rPr>
              <a:t> </a:t>
            </a:r>
            <a:r>
              <a:rPr lang="en-US" altLang="en-US" sz="1800" b="1" dirty="0" err="1">
                <a:latin typeface="Arial" panose="020B0604020202020204" pitchFamily="34" charset="0"/>
              </a:rPr>
              <a:t>spazio</a:t>
            </a:r>
            <a:r>
              <a:rPr lang="en-US" altLang="en-US" sz="1800" b="1" dirty="0">
                <a:latin typeface="Arial" panose="020B0604020202020204" pitchFamily="34" charset="0"/>
              </a:rPr>
              <a:t> </a:t>
            </a:r>
            <a:r>
              <a:rPr lang="en-US" altLang="en-US" sz="1800" b="1" dirty="0" err="1">
                <a:latin typeface="Arial" panose="020B0604020202020204" pitchFamily="34" charset="0"/>
              </a:rPr>
              <a:t>nel</a:t>
            </a:r>
            <a:r>
              <a:rPr lang="en-US" altLang="en-US" sz="1800" b="1" dirty="0">
                <a:latin typeface="Arial" panose="020B0604020202020204" pitchFamily="34" charset="0"/>
              </a:rPr>
              <a:t> 2021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numero diapositiva 1">
            <a:extLst>
              <a:ext uri="{FF2B5EF4-FFF2-40B4-BE49-F238E27FC236}">
                <a16:creationId xmlns:a16="http://schemas.microsoft.com/office/drawing/2014/main" id="{5BC80E75-3CD5-E0F6-58B6-C7FC28C8F22E}"/>
              </a:ext>
            </a:extLst>
          </p:cNvPr>
          <p:cNvSpPr>
            <a:spLocks noGrp="1" noChangeArrowheads="1"/>
          </p:cNvSpPr>
          <p:nvPr>
            <p:ph type="sldNum" sz="quarter" idx="12"/>
          </p:nvPr>
        </p:nvSpPr>
        <p:spPr bwMode="auto">
          <a:xfrm>
            <a:off x="8028384" y="5876925"/>
            <a:ext cx="58640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0870408-0E2E-4F5D-8BD5-4CBF21F7A58C}" type="slidenum">
              <a:rPr lang="fr-FR" altLang="en-US" sz="1200" b="1" smtClean="0">
                <a:latin typeface="Arial" panose="020B0604020202020204" pitchFamily="34" charset="0"/>
              </a:rPr>
              <a:pPr>
                <a:spcBef>
                  <a:spcPct val="0"/>
                </a:spcBef>
                <a:buFontTx/>
                <a:buNone/>
              </a:pPr>
              <a:t>55</a:t>
            </a:fld>
            <a:endParaRPr lang="fr-FR" altLang="en-US" sz="1200" b="1" dirty="0">
              <a:latin typeface="Arial" panose="020B0604020202020204" pitchFamily="34" charset="0"/>
            </a:endParaRPr>
          </a:p>
        </p:txBody>
      </p:sp>
      <p:pic>
        <p:nvPicPr>
          <p:cNvPr id="792578" name="Picture 2" descr="Potrebbe essere un'immagine raffigurante oceano e cielo">
            <a:extLst>
              <a:ext uri="{FF2B5EF4-FFF2-40B4-BE49-F238E27FC236}">
                <a16:creationId xmlns:a16="http://schemas.microsoft.com/office/drawing/2014/main" id="{28FFBABA-8BD2-FED4-A289-CCEB07433072}"/>
              </a:ext>
            </a:extLst>
          </p:cNvPr>
          <p:cNvPicPr>
            <a:picLocks noChangeAspect="1" noChangeArrowheads="1"/>
          </p:cNvPicPr>
          <p:nvPr/>
        </p:nvPicPr>
        <p:blipFill>
          <a:blip r:embed="rId2"/>
          <a:srcRect/>
          <a:stretch>
            <a:fillRect/>
          </a:stretch>
        </p:blipFill>
        <p:spPr bwMode="auto">
          <a:xfrm>
            <a:off x="215900" y="692150"/>
            <a:ext cx="8712200" cy="4897438"/>
          </a:xfrm>
          <a:prstGeom prst="rect">
            <a:avLst/>
          </a:prstGeom>
          <a:ln w="38100">
            <a:solidFill>
              <a:schemeClr val="bg1"/>
            </a:solidFill>
          </a:ln>
          <a:effectLst>
            <a:outerShdw blurRad="292100" dist="139700" dir="2700000" algn="tl" rotWithShape="0">
              <a:srgbClr val="333333">
                <a:alpha val="65000"/>
              </a:srgbClr>
            </a:outerShdw>
          </a:effectLst>
        </p:spPr>
      </p:pic>
      <p:sp>
        <p:nvSpPr>
          <p:cNvPr id="3" name="CasellaDiTesto 1">
            <a:extLst>
              <a:ext uri="{FF2B5EF4-FFF2-40B4-BE49-F238E27FC236}">
                <a16:creationId xmlns:a16="http://schemas.microsoft.com/office/drawing/2014/main" id="{D4D8757E-A46E-7F21-1894-7955CEA181E5}"/>
              </a:ext>
            </a:extLst>
          </p:cNvPr>
          <p:cNvSpPr txBox="1">
            <a:spLocks noChangeArrowheads="1"/>
          </p:cNvSpPr>
          <p:nvPr/>
        </p:nvSpPr>
        <p:spPr bwMode="auto">
          <a:xfrm>
            <a:off x="2771800" y="5876925"/>
            <a:ext cx="3960440" cy="369332"/>
          </a:xfrm>
          <a:prstGeom prst="rect">
            <a:avLst/>
          </a:prstGeom>
          <a:solidFill>
            <a:srgbClr val="FFFF00"/>
          </a:solidFill>
          <a:ln w="12700">
            <a:solidFill>
              <a:schemeClr val="tx1">
                <a:lumMod val="95000"/>
                <a:lumOff val="5000"/>
              </a:schemeClr>
            </a:solidFill>
          </a:ln>
        </p:spPr>
        <p:txBody>
          <a:bodyPr wrap="square">
            <a:spAutoFit/>
          </a:bodyPr>
          <a:lstStyle>
            <a:defPPr>
              <a:defRPr lang="it-CH"/>
            </a:defPPr>
            <a:lvl1pPr algn="ctr">
              <a:buFontTx/>
              <a:buNone/>
              <a:defRPr sz="1800" b="1"/>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defRPr/>
            </a:pPr>
            <a:r>
              <a:rPr lang="it-CH" altLang="it-CH" dirty="0"/>
              <a:t>La parte Nord della città di Gaza</a:t>
            </a:r>
          </a:p>
        </p:txBody>
      </p:sp>
      <p:sp>
        <p:nvSpPr>
          <p:cNvPr id="2" name="Rettangolo 1">
            <a:extLst>
              <a:ext uri="{FF2B5EF4-FFF2-40B4-BE49-F238E27FC236}">
                <a16:creationId xmlns:a16="http://schemas.microsoft.com/office/drawing/2014/main" id="{6CBABB32-05CC-C7E2-7069-7534765D430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numero diapositiva 1">
            <a:extLst>
              <a:ext uri="{FF2B5EF4-FFF2-40B4-BE49-F238E27FC236}">
                <a16:creationId xmlns:a16="http://schemas.microsoft.com/office/drawing/2014/main" id="{E1DEE36A-8B45-D731-CCB0-42F7D6C12E78}"/>
              </a:ext>
            </a:extLst>
          </p:cNvPr>
          <p:cNvSpPr>
            <a:spLocks noGrp="1" noChangeArrowheads="1"/>
          </p:cNvSpPr>
          <p:nvPr>
            <p:ph type="sldNum" sz="quarter" idx="12"/>
          </p:nvPr>
        </p:nvSpPr>
        <p:spPr bwMode="auto">
          <a:xfrm>
            <a:off x="7812360" y="5730911"/>
            <a:ext cx="658416"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A209DD7-7B19-4682-A9EA-4B7B3BD380A8}" type="slidenum">
              <a:rPr lang="fr-FR" altLang="en-US" sz="1200" b="1" smtClean="0">
                <a:latin typeface="Arial" panose="020B0604020202020204" pitchFamily="34" charset="0"/>
              </a:rPr>
              <a:pPr>
                <a:spcBef>
                  <a:spcPct val="0"/>
                </a:spcBef>
                <a:buFontTx/>
                <a:buNone/>
              </a:pPr>
              <a:t>56</a:t>
            </a:fld>
            <a:endParaRPr lang="fr-FR" altLang="en-US" sz="1200" b="1">
              <a:latin typeface="Arial" panose="020B0604020202020204" pitchFamily="34" charset="0"/>
            </a:endParaRPr>
          </a:p>
        </p:txBody>
      </p:sp>
      <p:pic>
        <p:nvPicPr>
          <p:cNvPr id="804866" name="Picture 2" descr="Potrebbe essere un'immagine raffigurante orizzonte, spiaggia e oceano">
            <a:extLst>
              <a:ext uri="{FF2B5EF4-FFF2-40B4-BE49-F238E27FC236}">
                <a16:creationId xmlns:a16="http://schemas.microsoft.com/office/drawing/2014/main" id="{B2A9B460-915E-4EC7-F825-0370FA9B06E5}"/>
              </a:ext>
            </a:extLst>
          </p:cNvPr>
          <p:cNvPicPr>
            <a:picLocks noChangeAspect="1" noChangeArrowheads="1"/>
          </p:cNvPicPr>
          <p:nvPr/>
        </p:nvPicPr>
        <p:blipFill>
          <a:blip r:embed="rId2"/>
          <a:srcRect/>
          <a:stretch>
            <a:fillRect/>
          </a:stretch>
        </p:blipFill>
        <p:spPr bwMode="auto">
          <a:xfrm>
            <a:off x="492125" y="765175"/>
            <a:ext cx="8159750" cy="4584700"/>
          </a:xfrm>
          <a:prstGeom prst="rect">
            <a:avLst/>
          </a:prstGeom>
          <a:ln w="38100">
            <a:solidFill>
              <a:schemeClr val="bg1"/>
            </a:solidFill>
          </a:ln>
          <a:effectLst>
            <a:outerShdw blurRad="292100" dist="139700" dir="2700000" algn="tl" rotWithShape="0">
              <a:srgbClr val="333333">
                <a:alpha val="65000"/>
              </a:srgbClr>
            </a:outerShdw>
          </a:effectLst>
        </p:spPr>
      </p:pic>
      <p:sp>
        <p:nvSpPr>
          <p:cNvPr id="3" name="CasellaDiTesto 1">
            <a:extLst>
              <a:ext uri="{FF2B5EF4-FFF2-40B4-BE49-F238E27FC236}">
                <a16:creationId xmlns:a16="http://schemas.microsoft.com/office/drawing/2014/main" id="{924EE4F9-3F3B-D4B8-5FAC-8E4E1C547AA2}"/>
              </a:ext>
            </a:extLst>
          </p:cNvPr>
          <p:cNvSpPr txBox="1">
            <a:spLocks noChangeArrowheads="1"/>
          </p:cNvSpPr>
          <p:nvPr/>
        </p:nvSpPr>
        <p:spPr bwMode="auto">
          <a:xfrm>
            <a:off x="2245668" y="5728081"/>
            <a:ext cx="4652664" cy="369332"/>
          </a:xfrm>
          <a:prstGeom prst="rect">
            <a:avLst/>
          </a:prstGeom>
          <a:solidFill>
            <a:srgbClr val="FFFF00"/>
          </a:solidFill>
          <a:ln w="12700">
            <a:solidFill>
              <a:schemeClr val="tx1">
                <a:lumMod val="95000"/>
                <a:lumOff val="5000"/>
              </a:schemeClr>
            </a:solidFill>
          </a:ln>
        </p:spPr>
        <p:txBody>
          <a:bodyPr wrap="square">
            <a:spAutoFit/>
          </a:bodyPr>
          <a:lstStyle>
            <a:defPPr>
              <a:defRPr lang="it-CH"/>
            </a:defPPr>
            <a:lvl1pPr algn="ctr">
              <a:buFontTx/>
              <a:buNone/>
              <a:defRPr sz="1800" b="1"/>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defRPr/>
            </a:pPr>
            <a:r>
              <a:rPr lang="it-CH" altLang="it-CH" dirty="0"/>
              <a:t>Striscia di Gaza: guardando verso Sud</a:t>
            </a:r>
          </a:p>
        </p:txBody>
      </p:sp>
      <p:sp>
        <p:nvSpPr>
          <p:cNvPr id="2" name="Rettangolo 1">
            <a:extLst>
              <a:ext uri="{FF2B5EF4-FFF2-40B4-BE49-F238E27FC236}">
                <a16:creationId xmlns:a16="http://schemas.microsoft.com/office/drawing/2014/main" id="{A0EA06E8-D278-7A7F-1833-6A420A3A5BF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1" name="Picture 3" descr="C:\Users\Enrico\Desktop\Gaza vista aerea 2  j.jpg">
            <a:extLst>
              <a:ext uri="{FF2B5EF4-FFF2-40B4-BE49-F238E27FC236}">
                <a16:creationId xmlns:a16="http://schemas.microsoft.com/office/drawing/2014/main" id="{C8F80DF5-472B-0D0F-4EA8-88AD0B2B6E14}"/>
              </a:ext>
            </a:extLst>
          </p:cNvPr>
          <p:cNvPicPr>
            <a:picLocks noChangeAspect="1" noChangeArrowheads="1"/>
          </p:cNvPicPr>
          <p:nvPr/>
        </p:nvPicPr>
        <p:blipFill>
          <a:blip r:embed="rId2"/>
          <a:srcRect/>
          <a:stretch>
            <a:fillRect/>
          </a:stretch>
        </p:blipFill>
        <p:spPr bwMode="auto">
          <a:xfrm>
            <a:off x="577850" y="1196975"/>
            <a:ext cx="7943850" cy="4105275"/>
          </a:xfrm>
          <a:prstGeom prst="rect">
            <a:avLst/>
          </a:prstGeom>
          <a:ln w="38100">
            <a:solidFill>
              <a:schemeClr val="bg1"/>
            </a:solidFill>
          </a:ln>
          <a:effectLst>
            <a:outerShdw blurRad="292100" dist="139700" dir="2700000" algn="tl" rotWithShape="0">
              <a:srgbClr val="333333">
                <a:alpha val="65000"/>
              </a:srgbClr>
            </a:outerShdw>
          </a:effectLst>
        </p:spPr>
      </p:pic>
      <p:sp>
        <p:nvSpPr>
          <p:cNvPr id="88067" name="CasellaDiTesto 1">
            <a:extLst>
              <a:ext uri="{FF2B5EF4-FFF2-40B4-BE49-F238E27FC236}">
                <a16:creationId xmlns:a16="http://schemas.microsoft.com/office/drawing/2014/main" id="{38130278-4DFC-F1C8-6976-D2D3A5D8ADDB}"/>
              </a:ext>
            </a:extLst>
          </p:cNvPr>
          <p:cNvSpPr txBox="1">
            <a:spLocks noChangeArrowheads="1"/>
          </p:cNvSpPr>
          <p:nvPr/>
        </p:nvSpPr>
        <p:spPr bwMode="auto">
          <a:xfrm>
            <a:off x="3552961" y="5661025"/>
            <a:ext cx="2038077" cy="369332"/>
          </a:xfrm>
          <a:prstGeom prst="rect">
            <a:avLst/>
          </a:prstGeom>
          <a:solidFill>
            <a:srgbClr val="FFFF00"/>
          </a:solidFill>
          <a:ln w="12700">
            <a:solidFill>
              <a:schemeClr val="tx1">
                <a:lumMod val="95000"/>
                <a:lumOff val="5000"/>
              </a:schemeClr>
            </a:solidFill>
          </a:ln>
        </p:spPr>
        <p:txBody>
          <a:bodyPr wrap="square">
            <a:spAutoFit/>
          </a:bodyPr>
          <a:lstStyle>
            <a:defPPr>
              <a:defRPr lang="it-CH"/>
            </a:defPPr>
            <a:lvl1pPr algn="ctr">
              <a:buFontTx/>
              <a:buNone/>
              <a:defRPr sz="1800" b="1"/>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defRPr/>
            </a:pPr>
            <a:r>
              <a:rPr lang="it-CH" altLang="it-CH" dirty="0"/>
              <a:t>GAZA 2015</a:t>
            </a:r>
          </a:p>
        </p:txBody>
      </p:sp>
      <p:sp>
        <p:nvSpPr>
          <p:cNvPr id="60420" name="Segnaposto numero diapositiva 1">
            <a:extLst>
              <a:ext uri="{FF2B5EF4-FFF2-40B4-BE49-F238E27FC236}">
                <a16:creationId xmlns:a16="http://schemas.microsoft.com/office/drawing/2014/main" id="{3DE9B799-0A26-7668-2389-B125E418C763}"/>
              </a:ext>
            </a:extLst>
          </p:cNvPr>
          <p:cNvSpPr>
            <a:spLocks noGrp="1" noChangeArrowheads="1"/>
          </p:cNvSpPr>
          <p:nvPr>
            <p:ph type="sldNum" sz="quarter" idx="12"/>
          </p:nvPr>
        </p:nvSpPr>
        <p:spPr bwMode="auto">
          <a:xfrm>
            <a:off x="8100392" y="6165850"/>
            <a:ext cx="549896"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1E52922-EAD2-420B-9ADB-5A532989D79E}" type="slidenum">
              <a:rPr lang="fr-FR" altLang="en-US" sz="1200" b="1" smtClean="0">
                <a:latin typeface="Arial" panose="020B0604020202020204" pitchFamily="34" charset="0"/>
              </a:rPr>
              <a:pPr>
                <a:spcBef>
                  <a:spcPct val="0"/>
                </a:spcBef>
                <a:buFontTx/>
                <a:buNone/>
              </a:pPr>
              <a:t>57</a:t>
            </a:fld>
            <a:endParaRPr lang="fr-FR" altLang="en-US" sz="1200" b="1" dirty="0">
              <a:latin typeface="Arial" panose="020B0604020202020204" pitchFamily="34" charset="0"/>
            </a:endParaRPr>
          </a:p>
        </p:txBody>
      </p:sp>
      <p:sp>
        <p:nvSpPr>
          <p:cNvPr id="5" name="Rettangolo 4">
            <a:extLst>
              <a:ext uri="{FF2B5EF4-FFF2-40B4-BE49-F238E27FC236}">
                <a16:creationId xmlns:a16="http://schemas.microsoft.com/office/drawing/2014/main" id="{672ED530-FD95-9C35-9419-4207386D5FD6}"/>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972C2697-5EB0-0D52-5807-1F8A61929F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01"/>
          <a:stretch/>
        </p:blipFill>
        <p:spPr bwMode="auto">
          <a:xfrm>
            <a:off x="233772" y="260648"/>
            <a:ext cx="8676456" cy="5713412"/>
          </a:xfrm>
          <a:prstGeom prst="rect">
            <a:avLst/>
          </a:prstGeom>
          <a:ln w="38100">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7043" name="CasellaDiTesto 1">
            <a:extLst>
              <a:ext uri="{FF2B5EF4-FFF2-40B4-BE49-F238E27FC236}">
                <a16:creationId xmlns:a16="http://schemas.microsoft.com/office/drawing/2014/main" id="{F5502083-3FA9-1E13-14A0-6A1F9ABA9818}"/>
              </a:ext>
            </a:extLst>
          </p:cNvPr>
          <p:cNvSpPr txBox="1">
            <a:spLocks noChangeArrowheads="1"/>
          </p:cNvSpPr>
          <p:nvPr/>
        </p:nvSpPr>
        <p:spPr bwMode="auto">
          <a:xfrm>
            <a:off x="3204368" y="6178649"/>
            <a:ext cx="2735263" cy="307777"/>
          </a:xfrm>
          <a:prstGeom prst="rect">
            <a:avLst/>
          </a:prstGeom>
          <a:solidFill>
            <a:srgbClr val="FFFF00"/>
          </a:solidFill>
          <a:ln>
            <a:solidFill>
              <a:schemeClr val="tx1"/>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it-CH" altLang="it-CH" sz="1400" b="1" kern="0" dirty="0">
                <a:latin typeface="Arial" panose="020B0604020202020204" pitchFamily="34" charset="0"/>
              </a:rPr>
              <a:t>Gaza City - 24 dicembre 2007</a:t>
            </a:r>
          </a:p>
        </p:txBody>
      </p:sp>
      <p:sp>
        <p:nvSpPr>
          <p:cNvPr id="56324" name="Segnaposto numero diapositiva 1">
            <a:extLst>
              <a:ext uri="{FF2B5EF4-FFF2-40B4-BE49-F238E27FC236}">
                <a16:creationId xmlns:a16="http://schemas.microsoft.com/office/drawing/2014/main" id="{1E8A58C7-405F-987D-528B-0DBBDFE35529}"/>
              </a:ext>
            </a:extLst>
          </p:cNvPr>
          <p:cNvSpPr>
            <a:spLocks noGrp="1" noChangeArrowheads="1"/>
          </p:cNvSpPr>
          <p:nvPr>
            <p:ph type="sldNum" sz="quarter" idx="12"/>
          </p:nvPr>
        </p:nvSpPr>
        <p:spPr bwMode="auto">
          <a:xfrm>
            <a:off x="6948264" y="6121301"/>
            <a:ext cx="75150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B906B1D-E6EB-4965-A010-DF259A60A6BC}" type="slidenum">
              <a:rPr lang="fr-FR" altLang="en-US" sz="1200" b="1" smtClean="0">
                <a:latin typeface="Arial" panose="020B0604020202020204" pitchFamily="34" charset="0"/>
              </a:rPr>
              <a:pPr>
                <a:spcBef>
                  <a:spcPct val="0"/>
                </a:spcBef>
                <a:buFontTx/>
                <a:buNone/>
              </a:pPr>
              <a:t>58</a:t>
            </a:fld>
            <a:endParaRPr lang="fr-FR" altLang="en-US" sz="1200" b="1" dirty="0">
              <a:latin typeface="Arial" panose="020B0604020202020204" pitchFamily="34" charset="0"/>
            </a:endParaRPr>
          </a:p>
        </p:txBody>
      </p:sp>
      <p:sp>
        <p:nvSpPr>
          <p:cNvPr id="2" name="Rettangolo 1">
            <a:extLst>
              <a:ext uri="{FF2B5EF4-FFF2-40B4-BE49-F238E27FC236}">
                <a16:creationId xmlns:a16="http://schemas.microsoft.com/office/drawing/2014/main" id="{9455DF21-F7FD-E212-6C61-7CB8AAEBA66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C:\Users\Enrico\Desktop\Gaza 2014 before jpeg.jpg">
            <a:extLst>
              <a:ext uri="{FF2B5EF4-FFF2-40B4-BE49-F238E27FC236}">
                <a16:creationId xmlns:a16="http://schemas.microsoft.com/office/drawing/2014/main" id="{F5726BEF-FD70-BF5C-8A67-D5650FF6C19F}"/>
              </a:ext>
            </a:extLst>
          </p:cNvPr>
          <p:cNvPicPr>
            <a:picLocks noChangeAspect="1" noChangeArrowheads="1"/>
          </p:cNvPicPr>
          <p:nvPr/>
        </p:nvPicPr>
        <p:blipFill>
          <a:blip r:embed="rId2"/>
          <a:srcRect/>
          <a:stretch>
            <a:fillRect/>
          </a:stretch>
        </p:blipFill>
        <p:spPr bwMode="auto">
          <a:xfrm>
            <a:off x="574675" y="836613"/>
            <a:ext cx="7981950" cy="4467225"/>
          </a:xfrm>
          <a:prstGeom prst="rect">
            <a:avLst/>
          </a:prstGeom>
          <a:noFill/>
          <a:ln w="38100">
            <a:solidFill>
              <a:schemeClr val="tx1">
                <a:lumMod val="95000"/>
                <a:lumOff val="5000"/>
              </a:schemeClr>
            </a:solidFill>
          </a:ln>
        </p:spPr>
      </p:pic>
      <p:sp>
        <p:nvSpPr>
          <p:cNvPr id="467971" name="CasellaDiTesto 1">
            <a:extLst>
              <a:ext uri="{FF2B5EF4-FFF2-40B4-BE49-F238E27FC236}">
                <a16:creationId xmlns:a16="http://schemas.microsoft.com/office/drawing/2014/main" id="{818289F3-D6F8-7666-7C1B-50B01FACAB4F}"/>
              </a:ext>
            </a:extLst>
          </p:cNvPr>
          <p:cNvSpPr txBox="1">
            <a:spLocks noChangeArrowheads="1"/>
          </p:cNvSpPr>
          <p:nvPr/>
        </p:nvSpPr>
        <p:spPr bwMode="auto">
          <a:xfrm>
            <a:off x="3131840" y="5598358"/>
            <a:ext cx="3390999" cy="369332"/>
          </a:xfrm>
          <a:prstGeom prst="rect">
            <a:avLst/>
          </a:prstGeom>
          <a:solidFill>
            <a:srgbClr val="FFFF00"/>
          </a:solidFill>
          <a:ln w="12700">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1800" b="1" dirty="0">
                <a:solidFill>
                  <a:srgbClr val="000000"/>
                </a:solidFill>
                <a:latin typeface="Arial" panose="020B0604020202020204" pitchFamily="34" charset="0"/>
              </a:rPr>
              <a:t>Gaza, prima del luglio 2014</a:t>
            </a:r>
          </a:p>
        </p:txBody>
      </p:sp>
      <p:sp>
        <p:nvSpPr>
          <p:cNvPr id="467972" name="Segnaposto numero diapositiva 1">
            <a:extLst>
              <a:ext uri="{FF2B5EF4-FFF2-40B4-BE49-F238E27FC236}">
                <a16:creationId xmlns:a16="http://schemas.microsoft.com/office/drawing/2014/main" id="{BE0092E6-3B50-E7D0-9ABC-D1BCA34C7CD7}"/>
              </a:ext>
            </a:extLst>
          </p:cNvPr>
          <p:cNvSpPr>
            <a:spLocks noGrp="1" noChangeArrowheads="1"/>
          </p:cNvSpPr>
          <p:nvPr>
            <p:ph type="sldNum" sz="quarter" idx="12"/>
          </p:nvPr>
        </p:nvSpPr>
        <p:spPr bwMode="auto">
          <a:xfrm>
            <a:off x="6948264" y="5459046"/>
            <a:ext cx="1124214" cy="5874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054B5B0-511B-4145-B186-D1CB6C636A5D}" type="slidenum">
              <a:rPr lang="fr-FR" altLang="en-US" sz="1200" b="1" smtClean="0">
                <a:latin typeface="Arial" panose="020B0604020202020204" pitchFamily="34" charset="0"/>
              </a:rPr>
              <a:pPr>
                <a:spcBef>
                  <a:spcPct val="0"/>
                </a:spcBef>
                <a:buFontTx/>
                <a:buNone/>
              </a:pPr>
              <a:t>59</a:t>
            </a:fld>
            <a:endParaRPr lang="fr-FR" altLang="en-US" sz="1200" b="1" dirty="0">
              <a:latin typeface="Arial" panose="020B0604020202020204" pitchFamily="34" charset="0"/>
            </a:endParaRPr>
          </a:p>
        </p:txBody>
      </p:sp>
      <p:sp>
        <p:nvSpPr>
          <p:cNvPr id="5" name="Rettangolo 4">
            <a:extLst>
              <a:ext uri="{FF2B5EF4-FFF2-40B4-BE49-F238E27FC236}">
                <a16:creationId xmlns:a16="http://schemas.microsoft.com/office/drawing/2014/main" id="{19FF6A61-6710-5BE1-56C4-E1961043298A}"/>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25708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numero diapositiva 1">
            <a:extLst>
              <a:ext uri="{FF2B5EF4-FFF2-40B4-BE49-F238E27FC236}">
                <a16:creationId xmlns:a16="http://schemas.microsoft.com/office/drawing/2014/main" id="{D3C904B3-C48A-3C97-2687-948CEEAFC770}"/>
              </a:ext>
            </a:extLst>
          </p:cNvPr>
          <p:cNvSpPr>
            <a:spLocks noGrp="1" noChangeArrowheads="1"/>
          </p:cNvSpPr>
          <p:nvPr>
            <p:ph type="sldNum" sz="quarter" idx="12"/>
          </p:nvPr>
        </p:nvSpPr>
        <p:spPr>
          <a:xfrm>
            <a:off x="7494588" y="5722938"/>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CA5666F-7679-434B-B208-E07BED6E3615}" type="slidenum">
              <a:rPr lang="it-IT" altLang="en-US" sz="1400" b="1" smtClean="0">
                <a:solidFill>
                  <a:srgbClr val="FFFFFF"/>
                </a:solidFill>
              </a:rPr>
              <a:pPr>
                <a:spcBef>
                  <a:spcPct val="0"/>
                </a:spcBef>
                <a:buFontTx/>
                <a:buNone/>
              </a:pPr>
              <a:t>6</a:t>
            </a:fld>
            <a:endParaRPr lang="it-IT" altLang="en-US" sz="1400" b="1">
              <a:solidFill>
                <a:srgbClr val="FFFFFF"/>
              </a:solidFill>
            </a:endParaRPr>
          </a:p>
        </p:txBody>
      </p:sp>
      <p:pic>
        <p:nvPicPr>
          <p:cNvPr id="101379" name="Immagine 2">
            <a:extLst>
              <a:ext uri="{FF2B5EF4-FFF2-40B4-BE49-F238E27FC236}">
                <a16:creationId xmlns:a16="http://schemas.microsoft.com/office/drawing/2014/main" id="{C3A4A680-0277-17EE-61B7-68518D7B9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04813"/>
            <a:ext cx="8280400" cy="50403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5332" name="CasellaDiTesto 3">
            <a:extLst>
              <a:ext uri="{FF2B5EF4-FFF2-40B4-BE49-F238E27FC236}">
                <a16:creationId xmlns:a16="http://schemas.microsoft.com/office/drawing/2014/main" id="{1D980C02-DD3A-2DA0-69EE-E825139C50DA}"/>
              </a:ext>
            </a:extLst>
          </p:cNvPr>
          <p:cNvSpPr txBox="1">
            <a:spLocks noChangeArrowheads="1"/>
          </p:cNvSpPr>
          <p:nvPr/>
        </p:nvSpPr>
        <p:spPr bwMode="auto">
          <a:xfrm>
            <a:off x="2375693" y="5614988"/>
            <a:ext cx="4392613"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IT" altLang="en-US" dirty="0"/>
              <a:t>La valle del Giordano. </a:t>
            </a:r>
          </a:p>
          <a:p>
            <a:pPr>
              <a:defRPr/>
            </a:pPr>
            <a:r>
              <a:rPr lang="it-IT" altLang="en-US" dirty="0"/>
              <a:t>Sullo sfondo l’altopiano della Giordania.</a:t>
            </a:r>
            <a:endParaRPr lang="en-US" altLang="en-US" dirty="0"/>
          </a:p>
        </p:txBody>
      </p:sp>
      <p:sp>
        <p:nvSpPr>
          <p:cNvPr id="101381" name="CasellaDiTesto 1">
            <a:extLst>
              <a:ext uri="{FF2B5EF4-FFF2-40B4-BE49-F238E27FC236}">
                <a16:creationId xmlns:a16="http://schemas.microsoft.com/office/drawing/2014/main" id="{6B925691-2E6A-AAF3-331C-75ECF3FEE60A}"/>
              </a:ext>
            </a:extLst>
          </p:cNvPr>
          <p:cNvSpPr txBox="1">
            <a:spLocks noChangeArrowheads="1"/>
          </p:cNvSpPr>
          <p:nvPr/>
        </p:nvSpPr>
        <p:spPr bwMode="auto">
          <a:xfrm>
            <a:off x="2590800" y="6199188"/>
            <a:ext cx="40322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en-US" sz="1200" dirty="0"/>
              <a:t>Le macchie bianche sono le serre delle colonie israeliane</a:t>
            </a:r>
          </a:p>
        </p:txBody>
      </p:sp>
      <p:sp>
        <p:nvSpPr>
          <p:cNvPr id="101382" name="Rettangolo 5">
            <a:extLst>
              <a:ext uri="{FF2B5EF4-FFF2-40B4-BE49-F238E27FC236}">
                <a16:creationId xmlns:a16="http://schemas.microsoft.com/office/drawing/2014/main" id="{594BAF19-BA10-EDD1-167F-477846D7CC7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64C4C83A-FD09-C4EA-E6D5-7C0D796AE4DB}"/>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a:extLst>
              <a:ext uri="{FF2B5EF4-FFF2-40B4-BE49-F238E27FC236}">
                <a16:creationId xmlns:a16="http://schemas.microsoft.com/office/drawing/2014/main" id="{7BB60720-84C0-0C4B-E327-BF102A60F46A}"/>
              </a:ext>
            </a:extLst>
          </p:cNvPr>
          <p:cNvPicPr>
            <a:picLocks noChangeAspect="1"/>
          </p:cNvPicPr>
          <p:nvPr/>
        </p:nvPicPr>
        <p:blipFill>
          <a:blip r:embed="rId2"/>
          <a:stretch>
            <a:fillRect/>
          </a:stretch>
        </p:blipFill>
        <p:spPr>
          <a:xfrm>
            <a:off x="746125" y="507448"/>
            <a:ext cx="3825875" cy="5876925"/>
          </a:xfrm>
          <a:prstGeom prst="rect">
            <a:avLst/>
          </a:prstGeom>
          <a:ln w="38100">
            <a:solidFill>
              <a:schemeClr val="tx1"/>
            </a:solidFill>
          </a:ln>
          <a:effectLst>
            <a:outerShdw blurRad="292100" dist="139700" dir="2700000" algn="tl" rotWithShape="0">
              <a:srgbClr val="333333">
                <a:alpha val="65000"/>
              </a:srgbClr>
            </a:outerShdw>
          </a:effectLst>
        </p:spPr>
      </p:pic>
      <p:sp>
        <p:nvSpPr>
          <p:cNvPr id="66563" name="CasellaDiTesto 2">
            <a:extLst>
              <a:ext uri="{FF2B5EF4-FFF2-40B4-BE49-F238E27FC236}">
                <a16:creationId xmlns:a16="http://schemas.microsoft.com/office/drawing/2014/main" id="{CCE9DD00-0B22-6F34-EF77-5F3CCFA6421E}"/>
              </a:ext>
            </a:extLst>
          </p:cNvPr>
          <p:cNvSpPr txBox="1">
            <a:spLocks noChangeArrowheads="1"/>
          </p:cNvSpPr>
          <p:nvPr/>
        </p:nvSpPr>
        <p:spPr bwMode="auto">
          <a:xfrm>
            <a:off x="3122612" y="4396823"/>
            <a:ext cx="720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b="1">
                <a:solidFill>
                  <a:srgbClr val="000000"/>
                </a:solidFill>
                <a:latin typeface="Arial" panose="020B0604020202020204" pitchFamily="34" charset="0"/>
              </a:rPr>
              <a:t>Lugano</a:t>
            </a:r>
          </a:p>
          <a:p>
            <a:pPr>
              <a:spcBef>
                <a:spcPct val="0"/>
              </a:spcBef>
              <a:buFontTx/>
              <a:buNone/>
            </a:pPr>
            <a:r>
              <a:rPr lang="en-US" altLang="en-US" sz="1000" b="1">
                <a:solidFill>
                  <a:srgbClr val="000000"/>
                </a:solidFill>
                <a:latin typeface="Arial" panose="020B0604020202020204" pitchFamily="34" charset="0"/>
              </a:rPr>
              <a:t>309 Km2</a:t>
            </a:r>
          </a:p>
        </p:txBody>
      </p:sp>
      <p:sp>
        <p:nvSpPr>
          <p:cNvPr id="66564" name="CasellaDiTesto 3">
            <a:extLst>
              <a:ext uri="{FF2B5EF4-FFF2-40B4-BE49-F238E27FC236}">
                <a16:creationId xmlns:a16="http://schemas.microsoft.com/office/drawing/2014/main" id="{558AC1F3-2BCB-FC31-B934-046043EB6574}"/>
              </a:ext>
            </a:extLst>
          </p:cNvPr>
          <p:cNvSpPr txBox="1">
            <a:spLocks noChangeArrowheads="1"/>
          </p:cNvSpPr>
          <p:nvPr/>
        </p:nvSpPr>
        <p:spPr bwMode="auto">
          <a:xfrm>
            <a:off x="3411537" y="5620786"/>
            <a:ext cx="79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b="1">
                <a:solidFill>
                  <a:srgbClr val="000000"/>
                </a:solidFill>
                <a:latin typeface="Arial" panose="020B0604020202020204" pitchFamily="34" charset="0"/>
              </a:rPr>
              <a:t>Mendrisio100 Km2</a:t>
            </a:r>
          </a:p>
        </p:txBody>
      </p:sp>
      <p:sp>
        <p:nvSpPr>
          <p:cNvPr id="66565" name="CasellaDiTesto 12">
            <a:extLst>
              <a:ext uri="{FF2B5EF4-FFF2-40B4-BE49-F238E27FC236}">
                <a16:creationId xmlns:a16="http://schemas.microsoft.com/office/drawing/2014/main" id="{93FAF448-3E78-0D3D-C0C6-FE4EA2422249}"/>
              </a:ext>
            </a:extLst>
          </p:cNvPr>
          <p:cNvSpPr txBox="1">
            <a:spLocks noChangeArrowheads="1"/>
          </p:cNvSpPr>
          <p:nvPr/>
        </p:nvSpPr>
        <p:spPr bwMode="auto">
          <a:xfrm>
            <a:off x="5435600" y="2876183"/>
            <a:ext cx="2665413" cy="2123658"/>
          </a:xfrm>
          <a:prstGeom prst="rect">
            <a:avLst/>
          </a:prstGeom>
          <a:solidFill>
            <a:srgbClr val="FFFF00"/>
          </a:solidFill>
          <a:ln w="2857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dirty="0" err="1">
                <a:solidFill>
                  <a:srgbClr val="000000"/>
                </a:solidFill>
                <a:latin typeface="Arial" panose="020B0604020202020204" pitchFamily="34" charset="0"/>
              </a:rPr>
              <a:t>Distretti</a:t>
            </a:r>
            <a:r>
              <a:rPr lang="en-US" altLang="en-US" sz="1600" b="1" dirty="0">
                <a:solidFill>
                  <a:srgbClr val="000000"/>
                </a:solidFill>
                <a:latin typeface="Arial" panose="020B0604020202020204" pitchFamily="34" charset="0"/>
              </a:rPr>
              <a:t> di Lugano + </a:t>
            </a:r>
            <a:r>
              <a:rPr lang="en-US" altLang="en-US" sz="1600" b="1" dirty="0" err="1">
                <a:solidFill>
                  <a:srgbClr val="000000"/>
                </a:solidFill>
                <a:latin typeface="Arial" panose="020B0604020202020204" pitchFamily="34" charset="0"/>
              </a:rPr>
              <a:t>distretto</a:t>
            </a:r>
            <a:r>
              <a:rPr lang="en-US" altLang="en-US" sz="1600" b="1" dirty="0">
                <a:solidFill>
                  <a:srgbClr val="000000"/>
                </a:solidFill>
                <a:latin typeface="Arial" panose="020B0604020202020204" pitchFamily="34" charset="0"/>
              </a:rPr>
              <a:t> di </a:t>
            </a:r>
            <a:r>
              <a:rPr lang="en-US" altLang="en-US" sz="1600" b="1" dirty="0" err="1">
                <a:solidFill>
                  <a:srgbClr val="000000"/>
                </a:solidFill>
                <a:latin typeface="Arial" panose="020B0604020202020204" pitchFamily="34" charset="0"/>
              </a:rPr>
              <a:t>Mendrisio</a:t>
            </a:r>
            <a:endParaRPr lang="en-US" altLang="en-US" sz="1600" b="1" dirty="0">
              <a:solidFill>
                <a:srgbClr val="000000"/>
              </a:solidFill>
              <a:latin typeface="Arial" panose="020B0604020202020204" pitchFamily="34" charset="0"/>
            </a:endParaRPr>
          </a:p>
          <a:p>
            <a:pPr>
              <a:spcBef>
                <a:spcPct val="0"/>
              </a:spcBef>
              <a:buFontTx/>
              <a:buNone/>
            </a:pPr>
            <a:endParaRPr lang="en-US" altLang="en-US" sz="1600" b="1" dirty="0">
              <a:solidFill>
                <a:srgbClr val="000000"/>
              </a:solidFill>
              <a:latin typeface="Arial" panose="020B0604020202020204" pitchFamily="34" charset="0"/>
            </a:endParaRPr>
          </a:p>
          <a:p>
            <a:pPr>
              <a:spcBef>
                <a:spcPct val="0"/>
              </a:spcBef>
              <a:buFontTx/>
              <a:buNone/>
            </a:pPr>
            <a:r>
              <a:rPr lang="en-US" altLang="en-US" sz="1600" b="1" dirty="0">
                <a:solidFill>
                  <a:srgbClr val="000000"/>
                </a:solidFill>
                <a:latin typeface="Arial" panose="020B0604020202020204" pitchFamily="34" charset="0"/>
              </a:rPr>
              <a:t>409 Km2</a:t>
            </a:r>
          </a:p>
          <a:p>
            <a:pPr>
              <a:spcBef>
                <a:spcPct val="0"/>
              </a:spcBef>
              <a:buFontTx/>
              <a:buNone/>
            </a:pPr>
            <a:endParaRPr lang="en-US" altLang="en-US" sz="1600" b="1" dirty="0">
              <a:solidFill>
                <a:srgbClr val="000000"/>
              </a:solidFill>
              <a:latin typeface="Arial" panose="020B0604020202020204" pitchFamily="34" charset="0"/>
            </a:endParaRPr>
          </a:p>
          <a:p>
            <a:pPr>
              <a:spcBef>
                <a:spcPct val="0"/>
              </a:spcBef>
              <a:buFontTx/>
              <a:buNone/>
            </a:pPr>
            <a:r>
              <a:rPr lang="en-US" altLang="en-US" sz="2000" b="1" dirty="0">
                <a:solidFill>
                  <a:srgbClr val="000000"/>
                </a:solidFill>
                <a:latin typeface="Arial" panose="020B0604020202020204" pitchFamily="34" charset="0"/>
              </a:rPr>
              <a:t>200’000  </a:t>
            </a:r>
            <a:r>
              <a:rPr lang="en-US" altLang="en-US" sz="2000" b="1" dirty="0" err="1">
                <a:solidFill>
                  <a:srgbClr val="000000"/>
                </a:solidFill>
                <a:latin typeface="Arial" panose="020B0604020202020204" pitchFamily="34" charset="0"/>
              </a:rPr>
              <a:t>abitanti</a:t>
            </a:r>
            <a:r>
              <a:rPr lang="en-US" altLang="en-US" sz="2000" b="1" dirty="0">
                <a:solidFill>
                  <a:srgbClr val="000000"/>
                </a:solidFill>
                <a:latin typeface="Arial" panose="020B0604020202020204" pitchFamily="34" charset="0"/>
              </a:rPr>
              <a:t> </a:t>
            </a:r>
          </a:p>
          <a:p>
            <a:pPr>
              <a:spcBef>
                <a:spcPct val="0"/>
              </a:spcBef>
              <a:buFontTx/>
              <a:buNone/>
            </a:pPr>
            <a:endParaRPr lang="en-US" altLang="en-US" sz="1600" b="1" dirty="0">
              <a:solidFill>
                <a:srgbClr val="000000"/>
              </a:solidFill>
              <a:latin typeface="Arial" panose="020B0604020202020204" pitchFamily="34" charset="0"/>
            </a:endParaRPr>
          </a:p>
          <a:p>
            <a:pPr>
              <a:spcBef>
                <a:spcPct val="0"/>
              </a:spcBef>
              <a:buFontTx/>
              <a:buNone/>
            </a:pPr>
            <a:r>
              <a:rPr lang="en-US" altLang="en-US" sz="1600" b="1" dirty="0">
                <a:solidFill>
                  <a:srgbClr val="000000"/>
                </a:solidFill>
                <a:latin typeface="Arial" panose="020B0604020202020204" pitchFamily="34" charset="0"/>
              </a:rPr>
              <a:t>500   </a:t>
            </a:r>
            <a:r>
              <a:rPr lang="en-US" altLang="en-US" sz="1600" b="1" dirty="0" err="1">
                <a:solidFill>
                  <a:srgbClr val="000000"/>
                </a:solidFill>
                <a:latin typeface="Arial" panose="020B0604020202020204" pitchFamily="34" charset="0"/>
              </a:rPr>
              <a:t>abitanti</a:t>
            </a:r>
            <a:r>
              <a:rPr lang="en-US" altLang="en-US" sz="1600" b="1" dirty="0">
                <a:solidFill>
                  <a:srgbClr val="000000"/>
                </a:solidFill>
                <a:latin typeface="Arial" panose="020B0604020202020204" pitchFamily="34" charset="0"/>
              </a:rPr>
              <a:t> / Km2</a:t>
            </a:r>
          </a:p>
        </p:txBody>
      </p:sp>
      <p:sp>
        <p:nvSpPr>
          <p:cNvPr id="66566" name="CasellaDiTesto 13">
            <a:extLst>
              <a:ext uri="{FF2B5EF4-FFF2-40B4-BE49-F238E27FC236}">
                <a16:creationId xmlns:a16="http://schemas.microsoft.com/office/drawing/2014/main" id="{1A8BBFAD-D6DA-2227-7BC4-EDF7287F6150}"/>
              </a:ext>
            </a:extLst>
          </p:cNvPr>
          <p:cNvSpPr txBox="1">
            <a:spLocks noChangeArrowheads="1"/>
          </p:cNvSpPr>
          <p:nvPr/>
        </p:nvSpPr>
        <p:spPr bwMode="auto">
          <a:xfrm>
            <a:off x="5435600" y="476250"/>
            <a:ext cx="2665413" cy="1938992"/>
          </a:xfrm>
          <a:prstGeom prst="rect">
            <a:avLst/>
          </a:prstGeom>
          <a:solidFill>
            <a:srgbClr val="FFFF00"/>
          </a:solidFill>
          <a:ln w="3810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dirty="0">
                <a:solidFill>
                  <a:srgbClr val="000000"/>
                </a:solidFill>
                <a:latin typeface="Arial" panose="020B0604020202020204" pitchFamily="34" charset="0"/>
              </a:rPr>
              <a:t>Gaza Strip</a:t>
            </a:r>
          </a:p>
          <a:p>
            <a:pPr>
              <a:spcBef>
                <a:spcPct val="0"/>
              </a:spcBef>
              <a:buFontTx/>
              <a:buNone/>
            </a:pPr>
            <a:endParaRPr lang="en-US" altLang="en-US" sz="1600" b="1" dirty="0">
              <a:solidFill>
                <a:srgbClr val="000000"/>
              </a:solidFill>
              <a:latin typeface="Arial" panose="020B0604020202020204" pitchFamily="34" charset="0"/>
            </a:endParaRPr>
          </a:p>
          <a:p>
            <a:pPr>
              <a:spcBef>
                <a:spcPct val="0"/>
              </a:spcBef>
              <a:buFontTx/>
              <a:buNone/>
            </a:pPr>
            <a:r>
              <a:rPr lang="en-US" altLang="en-US" sz="1600" b="1" dirty="0">
                <a:solidFill>
                  <a:srgbClr val="000000"/>
                </a:solidFill>
                <a:latin typeface="Arial" panose="020B0604020202020204" pitchFamily="34" charset="0"/>
              </a:rPr>
              <a:t>360 Km2  (</a:t>
            </a:r>
            <a:r>
              <a:rPr lang="en-US" altLang="en-US" sz="1600" b="1" u="sng" dirty="0">
                <a:solidFill>
                  <a:srgbClr val="000000"/>
                </a:solidFill>
                <a:latin typeface="Arial" panose="020B0604020202020204" pitchFamily="34" charset="0"/>
              </a:rPr>
              <a:t>- </a:t>
            </a:r>
            <a:r>
              <a:rPr lang="en-US" altLang="en-US" sz="1600" b="1" dirty="0">
                <a:solidFill>
                  <a:srgbClr val="000000"/>
                </a:solidFill>
                <a:latin typeface="Arial" panose="020B0604020202020204" pitchFamily="34" charset="0"/>
              </a:rPr>
              <a:t>25</a:t>
            </a:r>
            <a:r>
              <a:rPr lang="en-US" altLang="en-US" sz="1600" b="1" u="sng" dirty="0">
                <a:solidFill>
                  <a:srgbClr val="000000"/>
                </a:solidFill>
                <a:latin typeface="Arial" panose="020B0604020202020204" pitchFamily="34" charset="0"/>
              </a:rPr>
              <a:t> Km2</a:t>
            </a:r>
            <a:r>
              <a:rPr lang="en-US" altLang="en-US" sz="1600" b="1" dirty="0">
                <a:solidFill>
                  <a:srgbClr val="000000"/>
                </a:solidFill>
                <a:latin typeface="Arial" panose="020B0604020202020204" pitchFamily="34" charset="0"/>
              </a:rPr>
              <a:t>)</a:t>
            </a:r>
          </a:p>
          <a:p>
            <a:pPr>
              <a:spcBef>
                <a:spcPct val="0"/>
              </a:spcBef>
              <a:buFontTx/>
              <a:buNone/>
            </a:pPr>
            <a:endParaRPr lang="en-US" altLang="en-US" sz="1600" b="1" dirty="0">
              <a:solidFill>
                <a:srgbClr val="000000"/>
              </a:solidFill>
              <a:latin typeface="Arial" panose="020B0604020202020204" pitchFamily="34" charset="0"/>
            </a:endParaRPr>
          </a:p>
          <a:p>
            <a:pPr>
              <a:spcBef>
                <a:spcPct val="0"/>
              </a:spcBef>
              <a:buFontTx/>
              <a:buNone/>
            </a:pPr>
            <a:r>
              <a:rPr lang="en-US" altLang="en-US" sz="2000" b="1" dirty="0">
                <a:solidFill>
                  <a:srgbClr val="000000"/>
                </a:solidFill>
                <a:latin typeface="Arial" panose="020B0604020202020204" pitchFamily="34" charset="0"/>
              </a:rPr>
              <a:t>2’000’000 </a:t>
            </a:r>
            <a:r>
              <a:rPr lang="en-US" altLang="en-US" sz="2000" b="1" dirty="0" err="1">
                <a:solidFill>
                  <a:srgbClr val="000000"/>
                </a:solidFill>
                <a:latin typeface="Arial" panose="020B0604020202020204" pitchFamily="34" charset="0"/>
              </a:rPr>
              <a:t>abitanti</a:t>
            </a:r>
            <a:r>
              <a:rPr lang="en-US" altLang="en-US" sz="2000" b="1" dirty="0">
                <a:solidFill>
                  <a:srgbClr val="000000"/>
                </a:solidFill>
                <a:latin typeface="Arial" panose="020B0604020202020204" pitchFamily="34" charset="0"/>
              </a:rPr>
              <a:t> </a:t>
            </a:r>
          </a:p>
          <a:p>
            <a:pPr>
              <a:spcBef>
                <a:spcPct val="0"/>
              </a:spcBef>
              <a:buFontTx/>
              <a:buNone/>
            </a:pPr>
            <a:endParaRPr lang="en-US" altLang="en-US" sz="1600" b="1" dirty="0">
              <a:solidFill>
                <a:srgbClr val="000000"/>
              </a:solidFill>
              <a:latin typeface="Arial" panose="020B0604020202020204" pitchFamily="34" charset="0"/>
            </a:endParaRPr>
          </a:p>
          <a:p>
            <a:pPr>
              <a:spcBef>
                <a:spcPct val="0"/>
              </a:spcBef>
              <a:buFontTx/>
              <a:buNone/>
            </a:pPr>
            <a:r>
              <a:rPr lang="en-US" altLang="en-US" sz="1600" b="1" dirty="0">
                <a:solidFill>
                  <a:srgbClr val="000000"/>
                </a:solidFill>
                <a:latin typeface="Arial" panose="020B0604020202020204" pitchFamily="34" charset="0"/>
              </a:rPr>
              <a:t>6’000  </a:t>
            </a:r>
            <a:r>
              <a:rPr lang="en-US" altLang="en-US" sz="1600" b="1" dirty="0" err="1">
                <a:solidFill>
                  <a:srgbClr val="000000"/>
                </a:solidFill>
                <a:latin typeface="Arial" panose="020B0604020202020204" pitchFamily="34" charset="0"/>
              </a:rPr>
              <a:t>abitanti</a:t>
            </a:r>
            <a:r>
              <a:rPr lang="en-US" altLang="en-US" sz="1600" b="1" dirty="0">
                <a:solidFill>
                  <a:srgbClr val="000000"/>
                </a:solidFill>
                <a:latin typeface="Arial" panose="020B0604020202020204" pitchFamily="34" charset="0"/>
              </a:rPr>
              <a:t> / Km2</a:t>
            </a:r>
          </a:p>
        </p:txBody>
      </p:sp>
      <p:sp>
        <p:nvSpPr>
          <p:cNvPr id="66567" name="CasellaDiTesto 14">
            <a:extLst>
              <a:ext uri="{FF2B5EF4-FFF2-40B4-BE49-F238E27FC236}">
                <a16:creationId xmlns:a16="http://schemas.microsoft.com/office/drawing/2014/main" id="{830EF1E1-98EB-924D-A0BC-A8D9CE459D89}"/>
              </a:ext>
            </a:extLst>
          </p:cNvPr>
          <p:cNvSpPr txBox="1">
            <a:spLocks noChangeArrowheads="1"/>
          </p:cNvSpPr>
          <p:nvPr/>
        </p:nvSpPr>
        <p:spPr bwMode="auto">
          <a:xfrm>
            <a:off x="5435600" y="5522178"/>
            <a:ext cx="2665413" cy="830997"/>
          </a:xfrm>
          <a:prstGeom prst="rect">
            <a:avLst/>
          </a:prstGeom>
          <a:solidFill>
            <a:srgbClr val="FFFF00"/>
          </a:solidFill>
          <a:ln w="2857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CH" altLang="en-US" sz="1600" b="1" dirty="0">
                <a:solidFill>
                  <a:srgbClr val="000000"/>
                </a:solidFill>
                <a:latin typeface="Arial" panose="020B0604020202020204" pitchFamily="34" charset="0"/>
              </a:rPr>
              <a:t>Metà degli abitanti della                  Striscia di Gaza sono minori.</a:t>
            </a:r>
            <a:endParaRPr lang="en-US" altLang="en-US" sz="1600" b="1" dirty="0">
              <a:solidFill>
                <a:srgbClr val="000000"/>
              </a:solidFill>
              <a:latin typeface="Arial" panose="020B0604020202020204" pitchFamily="34" charset="0"/>
            </a:endParaRPr>
          </a:p>
        </p:txBody>
      </p:sp>
      <p:pic>
        <p:nvPicPr>
          <p:cNvPr id="66568" name="Immagine 21">
            <a:extLst>
              <a:ext uri="{FF2B5EF4-FFF2-40B4-BE49-F238E27FC236}">
                <a16:creationId xmlns:a16="http://schemas.microsoft.com/office/drawing/2014/main" id="{26B1A065-200C-4725-41FA-6D2D23F6D0B9}"/>
              </a:ext>
            </a:extLst>
          </p:cNvPr>
          <p:cNvPicPr>
            <a:picLocks noChangeAspect="1"/>
          </p:cNvPicPr>
          <p:nvPr/>
        </p:nvPicPr>
        <p:blipFill>
          <a:blip r:embed="rId3">
            <a:extLst>
              <a:ext uri="{28A0092B-C50C-407E-A947-70E740481C1C}">
                <a14:useLocalDpi xmlns:a14="http://schemas.microsoft.com/office/drawing/2010/main" val="0"/>
              </a:ext>
            </a:extLst>
          </a:blip>
          <a:srcRect l="53970"/>
          <a:stretch>
            <a:fillRect/>
          </a:stretch>
        </p:blipFill>
        <p:spPr bwMode="auto">
          <a:xfrm>
            <a:off x="1011237" y="3676098"/>
            <a:ext cx="99853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ccia in giù 13">
            <a:extLst>
              <a:ext uri="{FF2B5EF4-FFF2-40B4-BE49-F238E27FC236}">
                <a16:creationId xmlns:a16="http://schemas.microsoft.com/office/drawing/2014/main" id="{C5ECF0DD-A18D-1950-3C57-3DDE7F339716}"/>
              </a:ext>
            </a:extLst>
          </p:cNvPr>
          <p:cNvSpPr/>
          <p:nvPr/>
        </p:nvSpPr>
        <p:spPr>
          <a:xfrm rot="10800000" flipH="1">
            <a:off x="887412" y="3965023"/>
            <a:ext cx="123825" cy="927100"/>
          </a:xfrm>
          <a:prstGeom prst="downArrow">
            <a:avLst>
              <a:gd name="adj1" fmla="val 23027"/>
              <a:gd name="adj2" fmla="val 67216"/>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95000"/>
                  <a:lumOff val="5000"/>
                </a:schemeClr>
              </a:solidFill>
            </a:endParaRPr>
          </a:p>
        </p:txBody>
      </p:sp>
      <p:sp>
        <p:nvSpPr>
          <p:cNvPr id="66570" name="CasellaDiTesto 6">
            <a:extLst>
              <a:ext uri="{FF2B5EF4-FFF2-40B4-BE49-F238E27FC236}">
                <a16:creationId xmlns:a16="http://schemas.microsoft.com/office/drawing/2014/main" id="{A8EC956B-4721-8C55-5EB7-B1A35EAC1D4D}"/>
              </a:ext>
            </a:extLst>
          </p:cNvPr>
          <p:cNvSpPr txBox="1">
            <a:spLocks noChangeArrowheads="1"/>
          </p:cNvSpPr>
          <p:nvPr/>
        </p:nvSpPr>
        <p:spPr bwMode="auto">
          <a:xfrm>
            <a:off x="787400" y="4892123"/>
            <a:ext cx="431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a:latin typeface="Arial Black" panose="020B0A04020102020204" pitchFamily="34" charset="0"/>
              </a:rPr>
              <a:t>40 Km</a:t>
            </a:r>
          </a:p>
        </p:txBody>
      </p:sp>
      <p:sp>
        <p:nvSpPr>
          <p:cNvPr id="17" name="Freccia in giù 16">
            <a:extLst>
              <a:ext uri="{FF2B5EF4-FFF2-40B4-BE49-F238E27FC236}">
                <a16:creationId xmlns:a16="http://schemas.microsoft.com/office/drawing/2014/main" id="{D1DDC3D3-234F-2092-8123-D383BCFCCD00}"/>
              </a:ext>
            </a:extLst>
          </p:cNvPr>
          <p:cNvSpPr/>
          <p:nvPr/>
        </p:nvSpPr>
        <p:spPr>
          <a:xfrm flipH="1">
            <a:off x="887412" y="5231848"/>
            <a:ext cx="123825" cy="1036638"/>
          </a:xfrm>
          <a:prstGeom prst="downArrow">
            <a:avLst>
              <a:gd name="adj1" fmla="val 23027"/>
              <a:gd name="adj2" fmla="val 67216"/>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95000"/>
                  <a:lumOff val="5000"/>
                </a:schemeClr>
              </a:solidFill>
            </a:endParaRPr>
          </a:p>
        </p:txBody>
      </p:sp>
      <p:sp>
        <p:nvSpPr>
          <p:cNvPr id="66572" name="CasellaDiTesto 1">
            <a:extLst>
              <a:ext uri="{FF2B5EF4-FFF2-40B4-BE49-F238E27FC236}">
                <a16:creationId xmlns:a16="http://schemas.microsoft.com/office/drawing/2014/main" id="{F3839CEF-2301-9CC5-3F51-8586F62EDC3B}"/>
              </a:ext>
            </a:extLst>
          </p:cNvPr>
          <p:cNvSpPr txBox="1">
            <a:spLocks noChangeArrowheads="1"/>
          </p:cNvSpPr>
          <p:nvPr/>
        </p:nvSpPr>
        <p:spPr bwMode="auto">
          <a:xfrm>
            <a:off x="1825625" y="1299611"/>
            <a:ext cx="2376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Province of Ticino - Switzerland</a:t>
            </a:r>
          </a:p>
        </p:txBody>
      </p:sp>
      <p:sp>
        <p:nvSpPr>
          <p:cNvPr id="66573" name="Segnaposto numero diapositiva 1">
            <a:extLst>
              <a:ext uri="{FF2B5EF4-FFF2-40B4-BE49-F238E27FC236}">
                <a16:creationId xmlns:a16="http://schemas.microsoft.com/office/drawing/2014/main" id="{6AFB3BFA-3250-D176-2E69-B98A5F57D5C9}"/>
              </a:ext>
            </a:extLst>
          </p:cNvPr>
          <p:cNvSpPr>
            <a:spLocks noGrp="1" noChangeArrowheads="1"/>
          </p:cNvSpPr>
          <p:nvPr>
            <p:ph type="sldNum" sz="quarter" idx="12"/>
          </p:nvPr>
        </p:nvSpPr>
        <p:spPr bwMode="auto">
          <a:xfrm>
            <a:off x="8267699" y="6054725"/>
            <a:ext cx="4540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A12CFE4-5EDF-42EA-A5C0-DF8C714F908A}" type="slidenum">
              <a:rPr lang="fr-FR" altLang="en-US" sz="1200" b="1" smtClean="0">
                <a:solidFill>
                  <a:srgbClr val="0D0A10"/>
                </a:solidFill>
                <a:latin typeface="Arial" panose="020B0604020202020204" pitchFamily="34" charset="0"/>
              </a:rPr>
              <a:pPr>
                <a:spcBef>
                  <a:spcPct val="0"/>
                </a:spcBef>
                <a:buFontTx/>
                <a:buNone/>
              </a:pPr>
              <a:t>60</a:t>
            </a:fld>
            <a:endParaRPr lang="fr-FR" altLang="en-US" sz="1200" b="1" dirty="0">
              <a:solidFill>
                <a:srgbClr val="0D0A10"/>
              </a:solidFill>
              <a:latin typeface="Arial" panose="020B0604020202020204" pitchFamily="34" charset="0"/>
            </a:endParaRPr>
          </a:p>
        </p:txBody>
      </p:sp>
      <p:sp>
        <p:nvSpPr>
          <p:cNvPr id="15" name="Rettangolo 14">
            <a:extLst>
              <a:ext uri="{FF2B5EF4-FFF2-40B4-BE49-F238E27FC236}">
                <a16:creationId xmlns:a16="http://schemas.microsoft.com/office/drawing/2014/main" id="{8B3BAED3-3920-8C08-2930-F0C06333220E}"/>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C:\Users\Enrico\Desktop\Gaza.jpg">
            <a:extLst>
              <a:ext uri="{FF2B5EF4-FFF2-40B4-BE49-F238E27FC236}">
                <a16:creationId xmlns:a16="http://schemas.microsoft.com/office/drawing/2014/main" id="{7B51C285-F001-4BD1-9B70-1E56B61A0B1A}"/>
              </a:ext>
            </a:extLst>
          </p:cNvPr>
          <p:cNvPicPr>
            <a:picLocks noChangeAspect="1" noChangeArrowheads="1"/>
          </p:cNvPicPr>
          <p:nvPr/>
        </p:nvPicPr>
        <p:blipFill rotWithShape="1">
          <a:blip r:embed="rId2"/>
          <a:srcRect l="12362"/>
          <a:stretch/>
        </p:blipFill>
        <p:spPr bwMode="auto">
          <a:xfrm>
            <a:off x="4333875" y="549275"/>
            <a:ext cx="3929063" cy="5830888"/>
          </a:xfrm>
          <a:prstGeom prst="rect">
            <a:avLst/>
          </a:prstGeom>
          <a:ln>
            <a:solidFill>
              <a:schemeClr val="tx1"/>
            </a:solidFill>
          </a:ln>
          <a:effectLst>
            <a:outerShdw blurRad="292100" dist="139700" dir="2700000" algn="tl" rotWithShape="0">
              <a:srgbClr val="333333">
                <a:alpha val="65000"/>
              </a:srgbClr>
            </a:outerShdw>
          </a:effectLst>
        </p:spPr>
      </p:pic>
      <p:sp>
        <p:nvSpPr>
          <p:cNvPr id="20" name="CasellaDiTesto 19">
            <a:extLst>
              <a:ext uri="{FF2B5EF4-FFF2-40B4-BE49-F238E27FC236}">
                <a16:creationId xmlns:a16="http://schemas.microsoft.com/office/drawing/2014/main" id="{17AC49DF-2886-C3C1-D1C4-AE9A840DD3F2}"/>
              </a:ext>
            </a:extLst>
          </p:cNvPr>
          <p:cNvSpPr txBox="1">
            <a:spLocks noChangeArrowheads="1"/>
          </p:cNvSpPr>
          <p:nvPr/>
        </p:nvSpPr>
        <p:spPr bwMode="auto">
          <a:xfrm>
            <a:off x="4446588" y="57404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200" b="1">
                <a:solidFill>
                  <a:srgbClr val="FF0000"/>
                </a:solidFill>
              </a:rPr>
              <a:t>Occupied by  Zionists in 1948</a:t>
            </a:r>
            <a:endParaRPr lang="it-CH" altLang="it-CH" sz="1200" b="1">
              <a:solidFill>
                <a:srgbClr val="FF0000"/>
              </a:solidFill>
            </a:endParaRPr>
          </a:p>
        </p:txBody>
      </p:sp>
      <p:cxnSp>
        <p:nvCxnSpPr>
          <p:cNvPr id="22" name="Connettore 2 21">
            <a:extLst>
              <a:ext uri="{FF2B5EF4-FFF2-40B4-BE49-F238E27FC236}">
                <a16:creationId xmlns:a16="http://schemas.microsoft.com/office/drawing/2014/main" id="{A9A8BD98-155B-E712-DC7D-50F0485DE367}"/>
              </a:ext>
            </a:extLst>
          </p:cNvPr>
          <p:cNvCxnSpPr/>
          <p:nvPr/>
        </p:nvCxnSpPr>
        <p:spPr>
          <a:xfrm flipV="1">
            <a:off x="5040313" y="4724400"/>
            <a:ext cx="611187" cy="10810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20890371-9CD8-69DC-9050-BF4782A1B0E7}"/>
              </a:ext>
            </a:extLst>
          </p:cNvPr>
          <p:cNvSpPr txBox="1">
            <a:spLocks noChangeArrowheads="1"/>
          </p:cNvSpPr>
          <p:nvPr/>
        </p:nvSpPr>
        <p:spPr bwMode="auto">
          <a:xfrm>
            <a:off x="4518025" y="573088"/>
            <a:ext cx="1133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200" b="1">
                <a:solidFill>
                  <a:srgbClr val="FF0000"/>
                </a:solidFill>
              </a:rPr>
              <a:t>Occupied by Zionists in 1948 before the war</a:t>
            </a:r>
          </a:p>
        </p:txBody>
      </p:sp>
      <p:cxnSp>
        <p:nvCxnSpPr>
          <p:cNvPr id="25" name="Connettore 2 24">
            <a:extLst>
              <a:ext uri="{FF2B5EF4-FFF2-40B4-BE49-F238E27FC236}">
                <a16:creationId xmlns:a16="http://schemas.microsoft.com/office/drawing/2014/main" id="{86684BF8-A285-D5BC-26C5-1FDF8EA14C86}"/>
              </a:ext>
            </a:extLst>
          </p:cNvPr>
          <p:cNvCxnSpPr/>
          <p:nvPr/>
        </p:nvCxnSpPr>
        <p:spPr>
          <a:xfrm>
            <a:off x="5435600" y="1139825"/>
            <a:ext cx="431800" cy="9937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0057" name="CasellaDiTesto 27">
            <a:extLst>
              <a:ext uri="{FF2B5EF4-FFF2-40B4-BE49-F238E27FC236}">
                <a16:creationId xmlns:a16="http://schemas.microsoft.com/office/drawing/2014/main" id="{F1B52C95-EEDA-3976-74FA-44BFED9E1E8E}"/>
              </a:ext>
            </a:extLst>
          </p:cNvPr>
          <p:cNvSpPr txBox="1">
            <a:spLocks noChangeArrowheads="1"/>
          </p:cNvSpPr>
          <p:nvPr/>
        </p:nvSpPr>
        <p:spPr bwMode="auto">
          <a:xfrm>
            <a:off x="6430963" y="3968750"/>
            <a:ext cx="1020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latin typeface="Arial" panose="020B0604020202020204" pitchFamily="34" charset="0"/>
              </a:rPr>
              <a:t>Negev</a:t>
            </a:r>
          </a:p>
        </p:txBody>
      </p:sp>
      <p:sp>
        <p:nvSpPr>
          <p:cNvPr id="130058" name="CasellaDiTesto 28">
            <a:extLst>
              <a:ext uri="{FF2B5EF4-FFF2-40B4-BE49-F238E27FC236}">
                <a16:creationId xmlns:a16="http://schemas.microsoft.com/office/drawing/2014/main" id="{49F47809-D53E-07A0-6626-33DBA2F88A4C}"/>
              </a:ext>
            </a:extLst>
          </p:cNvPr>
          <p:cNvSpPr txBox="1">
            <a:spLocks noChangeArrowheads="1"/>
          </p:cNvSpPr>
          <p:nvPr/>
        </p:nvSpPr>
        <p:spPr bwMode="auto">
          <a:xfrm>
            <a:off x="4446588" y="4724400"/>
            <a:ext cx="5937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it-CH" altLang="it-CH" sz="1000" b="1">
                <a:latin typeface="Arial" panose="020B0604020202020204" pitchFamily="34" charset="0"/>
              </a:rPr>
              <a:t>Egypt</a:t>
            </a:r>
          </a:p>
        </p:txBody>
      </p:sp>
      <p:cxnSp>
        <p:nvCxnSpPr>
          <p:cNvPr id="12" name="Connettore 2 11">
            <a:extLst>
              <a:ext uri="{FF2B5EF4-FFF2-40B4-BE49-F238E27FC236}">
                <a16:creationId xmlns:a16="http://schemas.microsoft.com/office/drawing/2014/main" id="{EC39D34F-BFE2-6C8A-7B88-DFCE2C8800D3}"/>
              </a:ext>
            </a:extLst>
          </p:cNvPr>
          <p:cNvCxnSpPr/>
          <p:nvPr/>
        </p:nvCxnSpPr>
        <p:spPr>
          <a:xfrm flipH="1" flipV="1">
            <a:off x="5084763" y="3141663"/>
            <a:ext cx="134937" cy="503237"/>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49BF9C87-647E-B87A-DB25-35B32F6A34B6}"/>
              </a:ext>
            </a:extLst>
          </p:cNvPr>
          <p:cNvCxnSpPr/>
          <p:nvPr/>
        </p:nvCxnSpPr>
        <p:spPr>
          <a:xfrm flipH="1">
            <a:off x="5508625" y="2349500"/>
            <a:ext cx="215900" cy="287338"/>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CD2DE782-F35F-282B-C4E7-43AAD1EEFBE1}"/>
              </a:ext>
            </a:extLst>
          </p:cNvPr>
          <p:cNvCxnSpPr/>
          <p:nvPr/>
        </p:nvCxnSpPr>
        <p:spPr>
          <a:xfrm>
            <a:off x="755650" y="5805488"/>
            <a:ext cx="503238"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BD77754C-161C-1B82-FF08-07AE29524752}"/>
              </a:ext>
            </a:extLst>
          </p:cNvPr>
          <p:cNvSpPr txBox="1">
            <a:spLocks noChangeArrowheads="1"/>
          </p:cNvSpPr>
          <p:nvPr/>
        </p:nvSpPr>
        <p:spPr bwMode="auto">
          <a:xfrm>
            <a:off x="1403350" y="5505450"/>
            <a:ext cx="11525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000000"/>
                </a:solidFill>
              </a:rPr>
              <a:t>Palestinians refugees routes in 1948</a:t>
            </a:r>
          </a:p>
        </p:txBody>
      </p:sp>
      <p:pic>
        <p:nvPicPr>
          <p:cNvPr id="14356" name="Picture 20">
            <a:extLst>
              <a:ext uri="{FF2B5EF4-FFF2-40B4-BE49-F238E27FC236}">
                <a16:creationId xmlns:a16="http://schemas.microsoft.com/office/drawing/2014/main" id="{76370E9E-4310-F243-D46B-993B2A156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20000">
            <a:off x="5276850" y="2627313"/>
            <a:ext cx="2921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64" name="Segnaposto numero diapositiva 1">
            <a:extLst>
              <a:ext uri="{FF2B5EF4-FFF2-40B4-BE49-F238E27FC236}">
                <a16:creationId xmlns:a16="http://schemas.microsoft.com/office/drawing/2014/main" id="{29010D58-7E24-3DC7-6CCD-B4ABB055AC7A}"/>
              </a:ext>
            </a:extLst>
          </p:cNvPr>
          <p:cNvSpPr>
            <a:spLocks noGrp="1" noChangeArrowheads="1"/>
          </p:cNvSpPr>
          <p:nvPr>
            <p:ph type="sldNum" sz="quarter" idx="12"/>
          </p:nvPr>
        </p:nvSpPr>
        <p:spPr bwMode="auto">
          <a:xfrm>
            <a:off x="8375650" y="6126163"/>
            <a:ext cx="49053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3DEFA83-3675-4F81-9B45-A3FB4699B574}" type="slidenum">
              <a:rPr lang="fr-FR" altLang="en-US" sz="1200" b="1" smtClean="0">
                <a:latin typeface="Arial" panose="020B0604020202020204" pitchFamily="34" charset="0"/>
              </a:rPr>
              <a:pPr>
                <a:spcBef>
                  <a:spcPct val="0"/>
                </a:spcBef>
                <a:buFontTx/>
                <a:buNone/>
              </a:pPr>
              <a:t>61</a:t>
            </a:fld>
            <a:endParaRPr lang="fr-FR" altLang="en-US" sz="1200" b="1" dirty="0">
              <a:latin typeface="Arial" panose="020B0604020202020204" pitchFamily="34" charset="0"/>
            </a:endParaRPr>
          </a:p>
        </p:txBody>
      </p:sp>
      <p:sp>
        <p:nvSpPr>
          <p:cNvPr id="26" name="Rettangolo 25">
            <a:extLst>
              <a:ext uri="{FF2B5EF4-FFF2-40B4-BE49-F238E27FC236}">
                <a16:creationId xmlns:a16="http://schemas.microsoft.com/office/drawing/2014/main" id="{7EC6505E-42FD-D05C-3741-6AB6E21A735A}"/>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BE1CCB08-25DD-6269-E087-6AF00FAE7A95}"/>
              </a:ext>
            </a:extLst>
          </p:cNvPr>
          <p:cNvSpPr txBox="1"/>
          <p:nvPr/>
        </p:nvSpPr>
        <p:spPr>
          <a:xfrm>
            <a:off x="714375" y="952500"/>
            <a:ext cx="2286000" cy="1785104"/>
          </a:xfrm>
          <a:prstGeom prst="rect">
            <a:avLst/>
          </a:prstGeom>
          <a:solidFill>
            <a:srgbClr val="FFFF00"/>
          </a:solidFill>
          <a:ln w="12700">
            <a:solidFill>
              <a:schemeClr val="tx1">
                <a:lumMod val="95000"/>
                <a:lumOff val="5000"/>
              </a:schemeClr>
            </a:solidFill>
          </a:ln>
        </p:spPr>
        <p:txBody>
          <a:bodyPr>
            <a:spAutoFit/>
          </a:bodyPr>
          <a:lstStyle/>
          <a:p>
            <a:pPr algn="ctr">
              <a:defRPr/>
            </a:pPr>
            <a:r>
              <a:rPr lang="en-US" sz="2200" b="1" dirty="0">
                <a:solidFill>
                  <a:srgbClr val="202124"/>
                </a:solidFill>
                <a:latin typeface="arial" panose="020B0604020202020204" pitchFamily="34" charset="0"/>
              </a:rPr>
              <a:t>1948 - 1949            Il </a:t>
            </a:r>
            <a:r>
              <a:rPr lang="en-US" sz="2200" b="1" dirty="0" err="1">
                <a:solidFill>
                  <a:srgbClr val="202124"/>
                </a:solidFill>
                <a:latin typeface="arial" panose="020B0604020202020204" pitchFamily="34" charset="0"/>
              </a:rPr>
              <a:t>flusso</a:t>
            </a:r>
            <a:r>
              <a:rPr lang="en-US" sz="2200" b="1" dirty="0">
                <a:solidFill>
                  <a:srgbClr val="202124"/>
                </a:solidFill>
                <a:latin typeface="arial" panose="020B0604020202020204" pitchFamily="34" charset="0"/>
              </a:rPr>
              <a:t> di </a:t>
            </a:r>
            <a:r>
              <a:rPr lang="en-US" sz="2200" b="1" dirty="0" err="1">
                <a:solidFill>
                  <a:srgbClr val="202124"/>
                </a:solidFill>
                <a:latin typeface="arial" panose="020B0604020202020204" pitchFamily="34" charset="0"/>
              </a:rPr>
              <a:t>rifugiati</a:t>
            </a:r>
            <a:r>
              <a:rPr lang="en-US" sz="2200" b="1" dirty="0">
                <a:solidFill>
                  <a:srgbClr val="202124"/>
                </a:solidFill>
                <a:latin typeface="arial" panose="020B0604020202020204" pitchFamily="34" charset="0"/>
              </a:rPr>
              <a:t> verso la </a:t>
            </a:r>
            <a:r>
              <a:rPr lang="en-US" sz="2200" b="1" dirty="0" err="1">
                <a:solidFill>
                  <a:srgbClr val="202124"/>
                </a:solidFill>
                <a:latin typeface="arial" panose="020B0604020202020204" pitchFamily="34" charset="0"/>
              </a:rPr>
              <a:t>Striscia</a:t>
            </a:r>
            <a:r>
              <a:rPr lang="en-US" sz="2200" b="1" dirty="0">
                <a:solidFill>
                  <a:srgbClr val="202124"/>
                </a:solidFill>
                <a:latin typeface="arial" panose="020B0604020202020204" pitchFamily="34" charset="0"/>
              </a:rPr>
              <a:t> di Gaza</a:t>
            </a:r>
            <a:endParaRPr lang="en-US" sz="2200" b="1" dirty="0"/>
          </a:p>
        </p:txBody>
      </p:sp>
      <p:sp>
        <p:nvSpPr>
          <p:cNvPr id="130067" name="CasellaDiTesto 3">
            <a:extLst>
              <a:ext uri="{FF2B5EF4-FFF2-40B4-BE49-F238E27FC236}">
                <a16:creationId xmlns:a16="http://schemas.microsoft.com/office/drawing/2014/main" id="{49BFBD2F-C927-05DB-6C20-319A5674F285}"/>
              </a:ext>
            </a:extLst>
          </p:cNvPr>
          <p:cNvSpPr txBox="1">
            <a:spLocks noChangeArrowheads="1"/>
          </p:cNvSpPr>
          <p:nvPr/>
        </p:nvSpPr>
        <p:spPr bwMode="auto">
          <a:xfrm>
            <a:off x="6818313" y="1179513"/>
            <a:ext cx="8270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b="1">
                <a:latin typeface="Arial" panose="020B0604020202020204" pitchFamily="34" charset="0"/>
              </a:rPr>
              <a:t>Westbank</a:t>
            </a:r>
          </a:p>
        </p:txBody>
      </p:sp>
      <p:sp>
        <p:nvSpPr>
          <p:cNvPr id="130068" name="CasellaDiTesto 4">
            <a:extLst>
              <a:ext uri="{FF2B5EF4-FFF2-40B4-BE49-F238E27FC236}">
                <a16:creationId xmlns:a16="http://schemas.microsoft.com/office/drawing/2014/main" id="{ED7E13A8-C732-ED3C-1AD7-B9D65C0BA227}"/>
              </a:ext>
            </a:extLst>
          </p:cNvPr>
          <p:cNvSpPr txBox="1">
            <a:spLocks noChangeArrowheads="1"/>
          </p:cNvSpPr>
          <p:nvPr/>
        </p:nvSpPr>
        <p:spPr bwMode="auto">
          <a:xfrm>
            <a:off x="6230938" y="1982788"/>
            <a:ext cx="5540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600" b="1">
                <a:latin typeface="Arial" panose="020B0604020202020204" pitchFamily="34" charset="0"/>
              </a:rPr>
              <a:t>Westbank</a:t>
            </a:r>
          </a:p>
        </p:txBody>
      </p:sp>
      <p:sp>
        <p:nvSpPr>
          <p:cNvPr id="130069" name="CasellaDiTesto 5">
            <a:extLst>
              <a:ext uri="{FF2B5EF4-FFF2-40B4-BE49-F238E27FC236}">
                <a16:creationId xmlns:a16="http://schemas.microsoft.com/office/drawing/2014/main" id="{C7B9A201-BCF3-B8D4-EBF4-898A08DC6DA3}"/>
              </a:ext>
            </a:extLst>
          </p:cNvPr>
          <p:cNvSpPr txBox="1">
            <a:spLocks noChangeArrowheads="1"/>
          </p:cNvSpPr>
          <p:nvPr/>
        </p:nvSpPr>
        <p:spPr bwMode="auto">
          <a:xfrm rot="-2616919">
            <a:off x="4665663" y="2537962"/>
            <a:ext cx="8540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500" b="1" dirty="0">
                <a:latin typeface="Arial" panose="020B0604020202020204" pitchFamily="34" charset="0"/>
              </a:rPr>
              <a:t>Gaza </a:t>
            </a:r>
          </a:p>
        </p:txBody>
      </p:sp>
      <p:sp>
        <p:nvSpPr>
          <p:cNvPr id="130070" name="CasellaDiTesto 6">
            <a:extLst>
              <a:ext uri="{FF2B5EF4-FFF2-40B4-BE49-F238E27FC236}">
                <a16:creationId xmlns:a16="http://schemas.microsoft.com/office/drawing/2014/main" id="{43E25898-9D21-AD2B-1A97-889DDA9FEC73}"/>
              </a:ext>
            </a:extLst>
          </p:cNvPr>
          <p:cNvSpPr txBox="1">
            <a:spLocks noChangeArrowheads="1"/>
          </p:cNvSpPr>
          <p:nvPr/>
        </p:nvSpPr>
        <p:spPr bwMode="auto">
          <a:xfrm>
            <a:off x="7162800" y="1846263"/>
            <a:ext cx="6381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600" b="1">
                <a:latin typeface="Arial" panose="020B0604020202020204" pitchFamily="34" charset="0"/>
              </a:rPr>
              <a:t>Jerusalem</a:t>
            </a:r>
          </a:p>
        </p:txBody>
      </p:sp>
      <p:sp>
        <p:nvSpPr>
          <p:cNvPr id="4" name="CasellaDiTesto 3">
            <a:extLst>
              <a:ext uri="{FF2B5EF4-FFF2-40B4-BE49-F238E27FC236}">
                <a16:creationId xmlns:a16="http://schemas.microsoft.com/office/drawing/2014/main" id="{A4E091AA-6A68-0D00-AD5F-389077ED5EB9}"/>
              </a:ext>
            </a:extLst>
          </p:cNvPr>
          <p:cNvSpPr txBox="1"/>
          <p:nvPr/>
        </p:nvSpPr>
        <p:spPr>
          <a:xfrm>
            <a:off x="714375" y="3118049"/>
            <a:ext cx="2286000" cy="1785104"/>
          </a:xfrm>
          <a:prstGeom prst="rect">
            <a:avLst/>
          </a:prstGeom>
          <a:solidFill>
            <a:srgbClr val="FFFF00"/>
          </a:solidFill>
          <a:ln w="12700">
            <a:solidFill>
              <a:schemeClr val="tx1">
                <a:lumMod val="95000"/>
                <a:lumOff val="5000"/>
              </a:schemeClr>
            </a:solidFill>
          </a:ln>
        </p:spPr>
        <p:txBody>
          <a:bodyPr>
            <a:spAutoFit/>
          </a:bodyPr>
          <a:lstStyle/>
          <a:p>
            <a:pPr algn="ctr">
              <a:defRPr/>
            </a:pPr>
            <a:r>
              <a:rPr lang="en-US" sz="2200" b="1" dirty="0">
                <a:solidFill>
                  <a:srgbClr val="202124"/>
                </a:solidFill>
                <a:latin typeface="arial" panose="020B0604020202020204" pitchFamily="34" charset="0"/>
              </a:rPr>
              <a:t>1949 - 1967            La </a:t>
            </a:r>
            <a:r>
              <a:rPr lang="en-US" sz="2200" b="1" dirty="0" err="1">
                <a:solidFill>
                  <a:srgbClr val="202124"/>
                </a:solidFill>
                <a:latin typeface="arial" panose="020B0604020202020204" pitchFamily="34" charset="0"/>
              </a:rPr>
              <a:t>Striscia</a:t>
            </a:r>
            <a:r>
              <a:rPr lang="en-US" sz="2200" b="1" dirty="0">
                <a:solidFill>
                  <a:srgbClr val="202124"/>
                </a:solidFill>
                <a:latin typeface="arial" panose="020B0604020202020204" pitchFamily="34" charset="0"/>
              </a:rPr>
              <a:t> di Gaza è un </a:t>
            </a:r>
            <a:r>
              <a:rPr lang="en-US" sz="2200" b="1" dirty="0" err="1">
                <a:solidFill>
                  <a:srgbClr val="202124"/>
                </a:solidFill>
                <a:latin typeface="arial" panose="020B0604020202020204" pitchFamily="34" charset="0"/>
              </a:rPr>
              <a:t>protettorato</a:t>
            </a:r>
            <a:r>
              <a:rPr lang="en-US" sz="2200" b="1" dirty="0">
                <a:solidFill>
                  <a:srgbClr val="202124"/>
                </a:solidFill>
                <a:latin typeface="arial" panose="020B0604020202020204" pitchFamily="34" charset="0"/>
              </a:rPr>
              <a:t> </a:t>
            </a:r>
            <a:r>
              <a:rPr lang="en-US" sz="2200" b="1" dirty="0" err="1">
                <a:solidFill>
                  <a:srgbClr val="202124"/>
                </a:solidFill>
                <a:latin typeface="arial" panose="020B0604020202020204" pitchFamily="34" charset="0"/>
              </a:rPr>
              <a:t>egiziano</a:t>
            </a:r>
            <a:endParaRPr lang="en-US" sz="22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4356"/>
                                        </p:tgtEl>
                                        <p:attrNameLst>
                                          <p:attrName>style.visibility</p:attrName>
                                        </p:attrNameLst>
                                      </p:cBhvr>
                                      <p:to>
                                        <p:strVal val="visible"/>
                                      </p:to>
                                    </p:set>
                                    <p:animEffect transition="in" filter="fade">
                                      <p:cBhvr>
                                        <p:cTn id="30" dur="500"/>
                                        <p:tgtEl>
                                          <p:spTgt spid="14356"/>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egnaposto numero diapositiva 1">
            <a:extLst>
              <a:ext uri="{FF2B5EF4-FFF2-40B4-BE49-F238E27FC236}">
                <a16:creationId xmlns:a16="http://schemas.microsoft.com/office/drawing/2014/main" id="{7B7B6DDC-5A3E-91D7-AC43-C6901FBA97EB}"/>
              </a:ext>
            </a:extLst>
          </p:cNvPr>
          <p:cNvSpPr>
            <a:spLocks noGrp="1" noChangeArrowheads="1"/>
          </p:cNvSpPr>
          <p:nvPr>
            <p:ph type="sldNum" sz="quarter" idx="12"/>
          </p:nvPr>
        </p:nvSpPr>
        <p:spPr bwMode="auto">
          <a:xfrm>
            <a:off x="8100392" y="6356350"/>
            <a:ext cx="58640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0067640-BD77-4D0E-9672-AD0FE27E9482}" type="slidenum">
              <a:rPr lang="fr-FR" altLang="en-US" sz="1200" b="1" smtClean="0">
                <a:latin typeface="Arial" panose="020B0604020202020204" pitchFamily="34" charset="0"/>
              </a:rPr>
              <a:pPr>
                <a:spcBef>
                  <a:spcPct val="0"/>
                </a:spcBef>
                <a:buFontTx/>
                <a:buNone/>
              </a:pPr>
              <a:t>62</a:t>
            </a:fld>
            <a:endParaRPr lang="fr-FR" altLang="en-US" sz="1200" b="1">
              <a:latin typeface="Arial" panose="020B0604020202020204" pitchFamily="34" charset="0"/>
            </a:endParaRPr>
          </a:p>
        </p:txBody>
      </p:sp>
      <p:pic>
        <p:nvPicPr>
          <p:cNvPr id="1095682" name="Picture 2" descr="L'immagine può contenere: spazio all'aperto">
            <a:extLst>
              <a:ext uri="{FF2B5EF4-FFF2-40B4-BE49-F238E27FC236}">
                <a16:creationId xmlns:a16="http://schemas.microsoft.com/office/drawing/2014/main" id="{01E31972-C0CF-3A65-6133-54EE5E86A4ED}"/>
              </a:ext>
            </a:extLst>
          </p:cNvPr>
          <p:cNvPicPr>
            <a:picLocks noChangeAspect="1" noChangeArrowheads="1"/>
          </p:cNvPicPr>
          <p:nvPr/>
        </p:nvPicPr>
        <p:blipFill>
          <a:blip r:embed="rId3"/>
          <a:srcRect/>
          <a:stretch>
            <a:fillRect/>
          </a:stretch>
        </p:blipFill>
        <p:spPr bwMode="auto">
          <a:xfrm>
            <a:off x="398175" y="190500"/>
            <a:ext cx="4699288" cy="6391031"/>
          </a:xfrm>
          <a:prstGeom prst="rect">
            <a:avLst/>
          </a:prstGeom>
          <a:ln w="19050">
            <a:solidFill>
              <a:schemeClr val="accent4">
                <a:lumMod val="75000"/>
              </a:schemeClr>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534103BF-EDAB-D029-BB9F-D732290C0A68}"/>
              </a:ext>
            </a:extLst>
          </p:cNvPr>
          <p:cNvSpPr txBox="1"/>
          <p:nvPr/>
        </p:nvSpPr>
        <p:spPr>
          <a:xfrm>
            <a:off x="5418602" y="2864363"/>
            <a:ext cx="3376610" cy="1261884"/>
          </a:xfrm>
          <a:prstGeom prst="rect">
            <a:avLst/>
          </a:prstGeom>
          <a:solidFill>
            <a:srgbClr val="FFFF00"/>
          </a:solidFill>
          <a:ln w="12700">
            <a:solidFill>
              <a:schemeClr val="tx1">
                <a:lumMod val="95000"/>
                <a:lumOff val="5000"/>
              </a:schemeClr>
            </a:solidFill>
          </a:ln>
        </p:spPr>
        <p:txBody>
          <a:bodyPr wrap="square">
            <a:spAutoFit/>
          </a:bodyPr>
          <a:lstStyle>
            <a:defPPr>
              <a:defRPr lang="it-CH"/>
            </a:defPPr>
            <a:lvl1pPr algn="ctr">
              <a:defRPr sz="2200" b="1">
                <a:solidFill>
                  <a:srgbClr val="202124"/>
                </a:solidFill>
                <a:latin typeface="arial" panose="020B0604020202020204" pitchFamily="34" charset="0"/>
              </a:defRPr>
            </a:lvl1pPr>
          </a:lstStyle>
          <a:p>
            <a:pPr>
              <a:defRPr/>
            </a:pPr>
            <a:r>
              <a:rPr lang="en-US" dirty="0"/>
              <a:t>1956 -1957</a:t>
            </a:r>
          </a:p>
          <a:p>
            <a:pPr>
              <a:defRPr/>
            </a:pPr>
            <a:r>
              <a:rPr lang="en-US" sz="1800" dirty="0"/>
              <a:t>Gli </a:t>
            </a:r>
            <a:r>
              <a:rPr lang="en-US" sz="1800" dirty="0" err="1"/>
              <a:t>israeliani</a:t>
            </a:r>
            <a:r>
              <a:rPr lang="en-US" sz="1800" dirty="0"/>
              <a:t> </a:t>
            </a:r>
            <a:r>
              <a:rPr lang="en-US" sz="1800" dirty="0" err="1"/>
              <a:t>occupano</a:t>
            </a:r>
            <a:r>
              <a:rPr lang="en-US" sz="1800" dirty="0"/>
              <a:t> la </a:t>
            </a:r>
            <a:r>
              <a:rPr lang="en-US" sz="1800" dirty="0" err="1"/>
              <a:t>Striscia</a:t>
            </a:r>
            <a:r>
              <a:rPr lang="en-US" sz="1800" dirty="0"/>
              <a:t> di Gaza e compiono </a:t>
            </a:r>
            <a:r>
              <a:rPr lang="en-US" sz="1800" dirty="0" err="1"/>
              <a:t>vari</a:t>
            </a:r>
            <a:r>
              <a:rPr lang="en-US" sz="1800" dirty="0"/>
              <a:t> </a:t>
            </a:r>
            <a:r>
              <a:rPr lang="en-US" sz="1800" dirty="0" err="1"/>
              <a:t>massacri</a:t>
            </a:r>
            <a:endParaRPr lang="en-US" sz="1800" dirty="0"/>
          </a:p>
        </p:txBody>
      </p:sp>
      <p:sp>
        <p:nvSpPr>
          <p:cNvPr id="6" name="Rettangolo 5">
            <a:extLst>
              <a:ext uri="{FF2B5EF4-FFF2-40B4-BE49-F238E27FC236}">
                <a16:creationId xmlns:a16="http://schemas.microsoft.com/office/drawing/2014/main" id="{DF5DFA7A-D718-94B2-1730-7043FB2F152D}"/>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Immagine 1">
            <a:extLst>
              <a:ext uri="{FF2B5EF4-FFF2-40B4-BE49-F238E27FC236}">
                <a16:creationId xmlns:a16="http://schemas.microsoft.com/office/drawing/2014/main" id="{1D42D20E-650A-8AFC-947C-B7B68814284F}"/>
              </a:ext>
            </a:extLst>
          </p:cNvPr>
          <p:cNvPicPr>
            <a:picLocks noChangeAspect="1"/>
          </p:cNvPicPr>
          <p:nvPr/>
        </p:nvPicPr>
        <p:blipFill>
          <a:blip r:embed="rId4"/>
          <a:stretch>
            <a:fillRect/>
          </a:stretch>
        </p:blipFill>
        <p:spPr>
          <a:xfrm>
            <a:off x="5432426" y="190500"/>
            <a:ext cx="3362786" cy="2214067"/>
          </a:xfrm>
          <a:prstGeom prst="rect">
            <a:avLst/>
          </a:prstGeom>
          <a:ln w="38100">
            <a:solidFill>
              <a:srgbClr val="FF0000"/>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696AC93D-390E-0524-E0FC-37330DB62D5C}"/>
              </a:ext>
            </a:extLst>
          </p:cNvPr>
          <p:cNvSpPr txBox="1"/>
          <p:nvPr/>
        </p:nvSpPr>
        <p:spPr>
          <a:xfrm>
            <a:off x="6156176" y="2492896"/>
            <a:ext cx="2160240" cy="308223"/>
          </a:xfrm>
          <a:prstGeom prst="rect">
            <a:avLst/>
          </a:prstGeom>
          <a:noFill/>
        </p:spPr>
        <p:txBody>
          <a:bodyPr wrap="square" rtlCol="0">
            <a:spAutoFit/>
          </a:bodyPr>
          <a:lstStyle/>
          <a:p>
            <a:r>
              <a:rPr lang="en-US" sz="1400" b="1" dirty="0" err="1"/>
              <a:t>Prigione</a:t>
            </a:r>
            <a:r>
              <a:rPr lang="en-US" sz="1400" b="1" dirty="0"/>
              <a:t> </a:t>
            </a:r>
            <a:r>
              <a:rPr lang="en-US" sz="1400" b="1" dirty="0" err="1"/>
              <a:t>improvvisata</a:t>
            </a:r>
            <a:endParaRPr lang="en-US" sz="1400" b="1" dirty="0"/>
          </a:p>
        </p:txBody>
      </p:sp>
      <p:pic>
        <p:nvPicPr>
          <p:cNvPr id="5" name="Picture 6" descr="C:\Users\Enrico\Desktop\Gaza 1956-7 rastrellamento arabi jpeg.jpg">
            <a:extLst>
              <a:ext uri="{FF2B5EF4-FFF2-40B4-BE49-F238E27FC236}">
                <a16:creationId xmlns:a16="http://schemas.microsoft.com/office/drawing/2014/main" id="{D1732FBB-1D46-2A80-3D0F-BBF512D803CF}"/>
              </a:ext>
            </a:extLst>
          </p:cNvPr>
          <p:cNvPicPr>
            <a:picLocks noChangeAspect="1" noChangeArrowheads="1"/>
          </p:cNvPicPr>
          <p:nvPr/>
        </p:nvPicPr>
        <p:blipFill>
          <a:blip r:embed="rId5"/>
          <a:srcRect/>
          <a:stretch>
            <a:fillRect/>
          </a:stretch>
        </p:blipFill>
        <p:spPr bwMode="auto">
          <a:xfrm>
            <a:off x="5418602" y="4390016"/>
            <a:ext cx="3376610" cy="2191515"/>
          </a:xfrm>
          <a:prstGeom prst="rect">
            <a:avLst/>
          </a:prstGeom>
          <a:ln w="28575">
            <a:solidFill>
              <a:schemeClr val="bg1"/>
            </a:solidFill>
          </a:ln>
          <a:effectLst>
            <a:outerShdw blurRad="292100" dist="139700" dir="2700000" algn="tl" rotWithShape="0">
              <a:srgbClr val="333333">
                <a:alpha val="65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Immagine 1">
            <a:extLst>
              <a:ext uri="{FF2B5EF4-FFF2-40B4-BE49-F238E27FC236}">
                <a16:creationId xmlns:a16="http://schemas.microsoft.com/office/drawing/2014/main" id="{6696CB8D-E075-A8A6-55E3-C6DCF5A3378F}"/>
              </a:ext>
            </a:extLst>
          </p:cNvPr>
          <p:cNvPicPr>
            <a:picLocks noChangeAspect="1"/>
          </p:cNvPicPr>
          <p:nvPr/>
        </p:nvPicPr>
        <p:blipFill rotWithShape="1">
          <a:blip r:embed="rId2">
            <a:extLst>
              <a:ext uri="{28A0092B-C50C-407E-A947-70E740481C1C}">
                <a14:useLocalDpi xmlns:a14="http://schemas.microsoft.com/office/drawing/2010/main" val="0"/>
              </a:ext>
            </a:extLst>
          </a:blip>
          <a:srcRect l="968" t="3143" r="1283" b="8825"/>
          <a:stretch/>
        </p:blipFill>
        <p:spPr bwMode="auto">
          <a:xfrm>
            <a:off x="269717" y="401216"/>
            <a:ext cx="3246790" cy="1800200"/>
          </a:xfrm>
          <a:prstGeom prst="rect">
            <a:avLst/>
          </a:prstGeom>
          <a:ln w="2857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1555" name="Segnaposto numero diapositiva 1">
            <a:extLst>
              <a:ext uri="{FF2B5EF4-FFF2-40B4-BE49-F238E27FC236}">
                <a16:creationId xmlns:a16="http://schemas.microsoft.com/office/drawing/2014/main" id="{9BFFEDFB-F3B6-EA4B-7E17-8194B3B17C7B}"/>
              </a:ext>
            </a:extLst>
          </p:cNvPr>
          <p:cNvSpPr>
            <a:spLocks noGrp="1" noChangeArrowheads="1"/>
          </p:cNvSpPr>
          <p:nvPr>
            <p:ph type="sldNum" sz="quarter" idx="12"/>
          </p:nvPr>
        </p:nvSpPr>
        <p:spPr bwMode="auto">
          <a:xfrm>
            <a:off x="8273367" y="6361683"/>
            <a:ext cx="586408" cy="3672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6E480F0-99A1-42AF-8DF0-90D8DFEC919E}" type="slidenum">
              <a:rPr lang="fr-FR" altLang="en-US" sz="1200" b="1" smtClean="0">
                <a:latin typeface="Arial" panose="020B0604020202020204" pitchFamily="34" charset="0"/>
              </a:rPr>
              <a:pPr>
                <a:spcBef>
                  <a:spcPct val="0"/>
                </a:spcBef>
                <a:buFontTx/>
                <a:buNone/>
              </a:pPr>
              <a:t>63</a:t>
            </a:fld>
            <a:endParaRPr lang="fr-FR" altLang="en-US" sz="1200" b="1" dirty="0">
              <a:latin typeface="Arial" panose="020B0604020202020204" pitchFamily="34" charset="0"/>
            </a:endParaRPr>
          </a:p>
        </p:txBody>
      </p:sp>
      <p:sp>
        <p:nvSpPr>
          <p:cNvPr id="4" name="Rettangolo 3">
            <a:extLst>
              <a:ext uri="{FF2B5EF4-FFF2-40B4-BE49-F238E27FC236}">
                <a16:creationId xmlns:a16="http://schemas.microsoft.com/office/drawing/2014/main" id="{DE241698-94D5-89D0-D84B-4632627DCE1D}"/>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63415F10-9EF9-D8D9-A61A-B038BC6CE6A9}"/>
              </a:ext>
            </a:extLst>
          </p:cNvPr>
          <p:cNvSpPr txBox="1"/>
          <p:nvPr/>
        </p:nvSpPr>
        <p:spPr>
          <a:xfrm>
            <a:off x="382519" y="2530578"/>
            <a:ext cx="3027313" cy="1200329"/>
          </a:xfrm>
          <a:prstGeom prst="rect">
            <a:avLst/>
          </a:prstGeom>
          <a:solidFill>
            <a:srgbClr val="FFFF00"/>
          </a:solidFill>
          <a:ln w="12700">
            <a:solidFill>
              <a:schemeClr val="tx1"/>
            </a:solidFill>
          </a:ln>
        </p:spPr>
        <p:txBody>
          <a:bodyPr wrap="square" rtlCol="0">
            <a:spAutoFit/>
          </a:bodyPr>
          <a:lstStyle/>
          <a:p>
            <a:pPr algn="ctr"/>
            <a:r>
              <a:rPr lang="en-US" b="1" dirty="0"/>
              <a:t>1967 – Gli </a:t>
            </a:r>
            <a:r>
              <a:rPr lang="en-US" b="1" dirty="0" err="1"/>
              <a:t>israeliani</a:t>
            </a:r>
            <a:r>
              <a:rPr lang="en-US" b="1" dirty="0"/>
              <a:t> </a:t>
            </a:r>
            <a:r>
              <a:rPr lang="en-US" b="1" dirty="0" err="1"/>
              <a:t>occupano</a:t>
            </a:r>
            <a:r>
              <a:rPr lang="en-US" b="1" dirty="0"/>
              <a:t> </a:t>
            </a:r>
            <a:r>
              <a:rPr lang="en-US" b="1" dirty="0" err="1"/>
              <a:t>definitivamente</a:t>
            </a:r>
            <a:r>
              <a:rPr lang="en-US" b="1" dirty="0"/>
              <a:t> la </a:t>
            </a:r>
            <a:r>
              <a:rPr lang="en-US" b="1" dirty="0" err="1"/>
              <a:t>Striscia</a:t>
            </a:r>
            <a:r>
              <a:rPr lang="en-US" b="1" dirty="0"/>
              <a:t> di Gaza </a:t>
            </a:r>
            <a:r>
              <a:rPr lang="en-US" b="1" dirty="0" err="1"/>
              <a:t>che</a:t>
            </a:r>
            <a:r>
              <a:rPr lang="en-US" b="1" dirty="0"/>
              <a:t> </a:t>
            </a:r>
            <a:r>
              <a:rPr lang="en-US" b="1" dirty="0" err="1"/>
              <a:t>viene</a:t>
            </a:r>
            <a:r>
              <a:rPr lang="en-US" b="1" dirty="0"/>
              <a:t> </a:t>
            </a:r>
            <a:r>
              <a:rPr lang="en-US" b="1" dirty="0" err="1"/>
              <a:t>isolata</a:t>
            </a:r>
            <a:endParaRPr lang="en-US" b="1" dirty="0"/>
          </a:p>
        </p:txBody>
      </p:sp>
      <p:pic>
        <p:nvPicPr>
          <p:cNvPr id="3" name="Immagine 1">
            <a:extLst>
              <a:ext uri="{FF2B5EF4-FFF2-40B4-BE49-F238E27FC236}">
                <a16:creationId xmlns:a16="http://schemas.microsoft.com/office/drawing/2014/main" id="{2F2B145E-0926-C3B6-1921-F0ADD4CC3803}"/>
              </a:ext>
            </a:extLst>
          </p:cNvPr>
          <p:cNvPicPr>
            <a:picLocks noChangeAspect="1"/>
          </p:cNvPicPr>
          <p:nvPr/>
        </p:nvPicPr>
        <p:blipFill>
          <a:blip r:embed="rId3"/>
          <a:srcRect/>
          <a:stretch>
            <a:fillRect/>
          </a:stretch>
        </p:blipFill>
        <p:spPr bwMode="auto">
          <a:xfrm>
            <a:off x="3655383" y="401216"/>
            <a:ext cx="5226975" cy="5844059"/>
          </a:xfrm>
          <a:prstGeom prst="rect">
            <a:avLst/>
          </a:prstGeom>
          <a:ln w="38100">
            <a:solidFill>
              <a:schemeClr val="bg1"/>
            </a:solidFill>
            <a:miter lim="800000"/>
            <a:headEnd/>
            <a:tailEnd/>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2B0084A9-78EB-ADA4-783E-234B85025F12}"/>
              </a:ext>
            </a:extLst>
          </p:cNvPr>
          <p:cNvPicPr>
            <a:picLocks noChangeAspect="1"/>
          </p:cNvPicPr>
          <p:nvPr/>
        </p:nvPicPr>
        <p:blipFill>
          <a:blip r:embed="rId4"/>
          <a:stretch>
            <a:fillRect/>
          </a:stretch>
        </p:blipFill>
        <p:spPr>
          <a:xfrm>
            <a:off x="269717" y="4060070"/>
            <a:ext cx="3235452" cy="2157408"/>
          </a:xfrm>
          <a:prstGeom prst="rect">
            <a:avLst/>
          </a:prstGeom>
          <a:ln w="38100">
            <a:solidFill>
              <a:schemeClr val="bg1"/>
            </a:solid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C3415D23-E639-24CF-97F8-784A3188EE02}"/>
              </a:ext>
            </a:extLst>
          </p:cNvPr>
          <p:cNvSpPr txBox="1"/>
          <p:nvPr/>
        </p:nvSpPr>
        <p:spPr>
          <a:xfrm>
            <a:off x="203987" y="6314380"/>
            <a:ext cx="3384376" cy="284808"/>
          </a:xfrm>
          <a:prstGeom prst="rect">
            <a:avLst/>
          </a:prstGeom>
          <a:noFill/>
        </p:spPr>
        <p:txBody>
          <a:bodyPr wrap="square" rtlCol="0">
            <a:spAutoFit/>
          </a:bodyPr>
          <a:lstStyle/>
          <a:p>
            <a:r>
              <a:rPr lang="en-US" sz="1200" b="1" dirty="0"/>
              <a:t>Una colonia </a:t>
            </a:r>
            <a:r>
              <a:rPr lang="en-US" sz="1200" b="1" dirty="0" err="1"/>
              <a:t>israeliana</a:t>
            </a:r>
            <a:r>
              <a:rPr lang="en-US" sz="1200" b="1" dirty="0"/>
              <a:t> </a:t>
            </a:r>
            <a:r>
              <a:rPr lang="en-US" sz="1200" b="1" dirty="0" err="1"/>
              <a:t>nella</a:t>
            </a:r>
            <a:r>
              <a:rPr lang="en-US" sz="1200" b="1" dirty="0"/>
              <a:t> </a:t>
            </a:r>
            <a:r>
              <a:rPr lang="en-US" sz="1200" b="1" dirty="0" err="1"/>
              <a:t>Striscia</a:t>
            </a:r>
            <a:r>
              <a:rPr lang="en-US" sz="1200" b="1" dirty="0"/>
              <a:t> di Gaza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D1B2EB-5C57-5C2A-D3F1-41CB512A9B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3" t="7411" r="7636" b="6490"/>
          <a:stretch/>
        </p:blipFill>
        <p:spPr bwMode="auto">
          <a:xfrm>
            <a:off x="280779" y="296652"/>
            <a:ext cx="4354727" cy="626469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Palestinian security forces near the border between Egypt and Gaza (File Photo: Reuters)&#10;">
            <a:extLst>
              <a:ext uri="{FF2B5EF4-FFF2-40B4-BE49-F238E27FC236}">
                <a16:creationId xmlns:a16="http://schemas.microsoft.com/office/drawing/2014/main" id="{B1C29964-9032-1256-8B36-92F5C7EFB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522" y="3861048"/>
            <a:ext cx="4050450" cy="27003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71502336-96DB-3446-2C1E-692DE7D3934A}"/>
              </a:ext>
            </a:extLst>
          </p:cNvPr>
          <p:cNvSpPr txBox="1"/>
          <p:nvPr/>
        </p:nvSpPr>
        <p:spPr>
          <a:xfrm>
            <a:off x="5224941" y="306055"/>
            <a:ext cx="3168352" cy="2308324"/>
          </a:xfrm>
          <a:prstGeom prst="rect">
            <a:avLst/>
          </a:prstGeom>
          <a:solidFill>
            <a:srgbClr val="FFFF00"/>
          </a:solidFill>
          <a:ln w="12700">
            <a:solidFill>
              <a:schemeClr val="tx1"/>
            </a:solidFill>
          </a:ln>
        </p:spPr>
        <p:txBody>
          <a:bodyPr wrap="square" rtlCol="0">
            <a:spAutoFit/>
          </a:bodyPr>
          <a:lstStyle/>
          <a:p>
            <a:pPr algn="ctr"/>
            <a:r>
              <a:rPr lang="en-US" sz="2400" b="1" dirty="0" err="1"/>
              <a:t>Israele</a:t>
            </a:r>
            <a:r>
              <a:rPr lang="en-US" sz="2400" b="1" dirty="0"/>
              <a:t> </a:t>
            </a:r>
            <a:r>
              <a:rPr lang="en-US" sz="2400" b="1" dirty="0" err="1"/>
              <a:t>circonda</a:t>
            </a:r>
            <a:r>
              <a:rPr lang="en-US" sz="2400" b="1" dirty="0"/>
              <a:t> e </a:t>
            </a:r>
            <a:r>
              <a:rPr lang="en-US" sz="2400" b="1" dirty="0" err="1"/>
              <a:t>isola</a:t>
            </a:r>
            <a:r>
              <a:rPr lang="en-US" sz="2400" b="1" dirty="0"/>
              <a:t> </a:t>
            </a:r>
            <a:r>
              <a:rPr lang="en-US" sz="2400" b="1" dirty="0" err="1"/>
              <a:t>completamente</a:t>
            </a:r>
            <a:r>
              <a:rPr lang="en-US" sz="2400" b="1" dirty="0"/>
              <a:t> la </a:t>
            </a:r>
            <a:r>
              <a:rPr lang="en-US" sz="2400" b="1" dirty="0" err="1"/>
              <a:t>Striscia</a:t>
            </a:r>
            <a:r>
              <a:rPr lang="en-US" sz="2400" b="1" dirty="0"/>
              <a:t> di Gaza da terra, dal mare e </a:t>
            </a:r>
            <a:r>
              <a:rPr lang="en-US" sz="2400" b="1" dirty="0" err="1"/>
              <a:t>dall’aria</a:t>
            </a:r>
            <a:r>
              <a:rPr lang="en-US" sz="2400" b="1" dirty="0"/>
              <a:t>.</a:t>
            </a:r>
          </a:p>
        </p:txBody>
      </p:sp>
      <p:sp>
        <p:nvSpPr>
          <p:cNvPr id="3" name="CasellaDiTesto 2">
            <a:extLst>
              <a:ext uri="{FF2B5EF4-FFF2-40B4-BE49-F238E27FC236}">
                <a16:creationId xmlns:a16="http://schemas.microsoft.com/office/drawing/2014/main" id="{CE2E3EFC-D967-4E0A-2196-014713555D04}"/>
              </a:ext>
            </a:extLst>
          </p:cNvPr>
          <p:cNvSpPr txBox="1"/>
          <p:nvPr/>
        </p:nvSpPr>
        <p:spPr>
          <a:xfrm>
            <a:off x="4932040" y="3049796"/>
            <a:ext cx="2888822" cy="523220"/>
          </a:xfrm>
          <a:prstGeom prst="rect">
            <a:avLst/>
          </a:prstGeom>
          <a:noFill/>
        </p:spPr>
        <p:txBody>
          <a:bodyPr wrap="square" rtlCol="0">
            <a:spAutoFit/>
          </a:bodyPr>
          <a:lstStyle/>
          <a:p>
            <a:r>
              <a:rPr lang="en-US" sz="1400" b="1" dirty="0"/>
              <a:t>Zona di </a:t>
            </a:r>
            <a:r>
              <a:rPr lang="en-US" sz="1400" b="1" dirty="0" err="1"/>
              <a:t>sicurezza</a:t>
            </a:r>
            <a:r>
              <a:rPr lang="en-US" sz="1400" b="1" dirty="0"/>
              <a:t> </a:t>
            </a:r>
            <a:r>
              <a:rPr lang="en-US" sz="1400" b="1" dirty="0" err="1"/>
              <a:t>inaccessibile</a:t>
            </a:r>
            <a:r>
              <a:rPr lang="en-US" sz="1400" b="1" dirty="0"/>
              <a:t>:                             30 Km2 </a:t>
            </a:r>
            <a:r>
              <a:rPr lang="en-US" sz="1400" b="1" dirty="0" err="1"/>
              <a:t>inutillizzabili</a:t>
            </a:r>
            <a:endParaRPr lang="en-US" sz="1400" b="1" dirty="0"/>
          </a:p>
        </p:txBody>
      </p:sp>
      <p:sp>
        <p:nvSpPr>
          <p:cNvPr id="4" name="Freccia in giù 3">
            <a:extLst>
              <a:ext uri="{FF2B5EF4-FFF2-40B4-BE49-F238E27FC236}">
                <a16:creationId xmlns:a16="http://schemas.microsoft.com/office/drawing/2014/main" id="{DF27B374-50EC-6163-1951-41A1B5D4B9F4}"/>
              </a:ext>
            </a:extLst>
          </p:cNvPr>
          <p:cNvSpPr/>
          <p:nvPr/>
        </p:nvSpPr>
        <p:spPr>
          <a:xfrm>
            <a:off x="5220072" y="3573016"/>
            <a:ext cx="504056" cy="753204"/>
          </a:xfrm>
          <a:prstGeom prst="downArrow">
            <a:avLst>
              <a:gd name="adj1" fmla="val 39922"/>
              <a:gd name="adj2" fmla="val 50000"/>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ccia in giù 4">
            <a:extLst>
              <a:ext uri="{FF2B5EF4-FFF2-40B4-BE49-F238E27FC236}">
                <a16:creationId xmlns:a16="http://schemas.microsoft.com/office/drawing/2014/main" id="{D292A2C5-8EE5-04B8-9334-04AB2E693DFA}"/>
              </a:ext>
            </a:extLst>
          </p:cNvPr>
          <p:cNvSpPr/>
          <p:nvPr/>
        </p:nvSpPr>
        <p:spPr>
          <a:xfrm rot="2324864">
            <a:off x="795003" y="4529179"/>
            <a:ext cx="216024" cy="432048"/>
          </a:xfrm>
          <a:prstGeom prst="downArrow">
            <a:avLst/>
          </a:prstGeom>
          <a:solidFill>
            <a:srgbClr val="FFFF0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15BA6C3E-1F00-B0CC-B0B0-367CFF8AA91A}"/>
              </a:ext>
            </a:extLst>
          </p:cNvPr>
          <p:cNvSpPr txBox="1"/>
          <p:nvPr/>
        </p:nvSpPr>
        <p:spPr>
          <a:xfrm>
            <a:off x="971599" y="4221088"/>
            <a:ext cx="1008113" cy="461665"/>
          </a:xfrm>
          <a:prstGeom prst="rect">
            <a:avLst/>
          </a:prstGeom>
          <a:noFill/>
        </p:spPr>
        <p:txBody>
          <a:bodyPr wrap="square" rtlCol="0">
            <a:spAutoFit/>
          </a:bodyPr>
          <a:lstStyle/>
          <a:p>
            <a:r>
              <a:rPr lang="en-US" sz="1200" b="1" dirty="0" err="1"/>
              <a:t>Corridoio</a:t>
            </a:r>
            <a:r>
              <a:rPr lang="en-US" sz="1200" b="1" dirty="0"/>
              <a:t> di </a:t>
            </a:r>
            <a:r>
              <a:rPr lang="en-US" sz="1200" b="1" dirty="0" err="1"/>
              <a:t>Filafelfia</a:t>
            </a:r>
            <a:endParaRPr lang="en-US" sz="1200" b="1" dirty="0"/>
          </a:p>
        </p:txBody>
      </p:sp>
      <p:sp>
        <p:nvSpPr>
          <p:cNvPr id="7" name="Rettangolo 6">
            <a:extLst>
              <a:ext uri="{FF2B5EF4-FFF2-40B4-BE49-F238E27FC236}">
                <a16:creationId xmlns:a16="http://schemas.microsoft.com/office/drawing/2014/main" id="{F3C3BA02-25D5-A445-C871-C52099BDF55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606281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86B72D5-030E-D476-7D31-D320994AF5AC}"/>
              </a:ext>
            </a:extLst>
          </p:cNvPr>
          <p:cNvPicPr>
            <a:picLocks noChangeAspect="1"/>
          </p:cNvPicPr>
          <p:nvPr/>
        </p:nvPicPr>
        <p:blipFill rotWithShape="1">
          <a:blip r:embed="rId3"/>
          <a:srcRect t="12153"/>
          <a:stretch/>
        </p:blipFill>
        <p:spPr>
          <a:xfrm>
            <a:off x="311942" y="219844"/>
            <a:ext cx="8520113" cy="3130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29732" name="Text Box 4">
            <a:extLst>
              <a:ext uri="{FF2B5EF4-FFF2-40B4-BE49-F238E27FC236}">
                <a16:creationId xmlns:a16="http://schemas.microsoft.com/office/drawing/2014/main" id="{0D48D113-F7E5-9017-7069-A7DF53EBEBB2}"/>
              </a:ext>
            </a:extLst>
          </p:cNvPr>
          <p:cNvSpPr txBox="1">
            <a:spLocks noChangeArrowheads="1"/>
          </p:cNvSpPr>
          <p:nvPr/>
        </p:nvSpPr>
        <p:spPr bwMode="auto">
          <a:xfrm>
            <a:off x="703780" y="4455756"/>
            <a:ext cx="4101066" cy="160043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1400" b="1" dirty="0">
                <a:solidFill>
                  <a:schemeClr val="tx1">
                    <a:lumMod val="95000"/>
                    <a:lumOff val="5000"/>
                  </a:schemeClr>
                </a:solidFill>
              </a:rPr>
              <a:t>Tra il 2000 e il 2005, per costruire il Corridoio di Filadelfia, gli Israeliani hanno:</a:t>
            </a:r>
            <a:endParaRPr lang="fr-FR" altLang="it-CH" sz="1400" dirty="0">
              <a:solidFill>
                <a:schemeClr val="tx1">
                  <a:lumMod val="95000"/>
                  <a:lumOff val="5000"/>
                </a:schemeClr>
              </a:solidFill>
            </a:endParaRPr>
          </a:p>
          <a:p>
            <a:pPr eaLnBrk="1" hangingPunct="1">
              <a:spcBef>
                <a:spcPct val="0"/>
              </a:spcBef>
              <a:buFontTx/>
              <a:buNone/>
              <a:defRPr/>
            </a:pPr>
            <a:r>
              <a:rPr lang="it-CH" altLang="it-CH" sz="1400" b="1" dirty="0">
                <a:solidFill>
                  <a:schemeClr val="tx1">
                    <a:lumMod val="95000"/>
                    <a:lumOff val="5000"/>
                  </a:schemeClr>
                </a:solidFill>
              </a:rPr>
              <a:t>- demolito 3000 case</a:t>
            </a:r>
          </a:p>
          <a:p>
            <a:pPr eaLnBrk="1" hangingPunct="1">
              <a:spcBef>
                <a:spcPct val="0"/>
              </a:spcBef>
              <a:buFontTx/>
              <a:buNone/>
              <a:defRPr/>
            </a:pPr>
            <a:r>
              <a:rPr lang="it-CH" altLang="it-CH" sz="1400" b="1" dirty="0">
                <a:solidFill>
                  <a:schemeClr val="tx1">
                    <a:lumMod val="95000"/>
                    <a:lumOff val="5000"/>
                  </a:schemeClr>
                </a:solidFill>
              </a:rPr>
              <a:t>- distrutto 700 aziende artigianali, alcune pagate dall’EU </a:t>
            </a:r>
          </a:p>
          <a:p>
            <a:pPr eaLnBrk="1" hangingPunct="1">
              <a:spcBef>
                <a:spcPct val="0"/>
              </a:spcBef>
              <a:buFontTx/>
              <a:buNone/>
              <a:defRPr/>
            </a:pPr>
            <a:r>
              <a:rPr lang="it-CH" altLang="it-CH" sz="1400" b="1" dirty="0">
                <a:solidFill>
                  <a:schemeClr val="tx1">
                    <a:lumMod val="95000"/>
                    <a:lumOff val="5000"/>
                  </a:schemeClr>
                </a:solidFill>
              </a:rPr>
              <a:t>- demolito 6 moschee</a:t>
            </a:r>
          </a:p>
          <a:p>
            <a:pPr eaLnBrk="1" hangingPunct="1">
              <a:spcBef>
                <a:spcPct val="0"/>
              </a:spcBef>
              <a:buFontTx/>
              <a:buNone/>
              <a:defRPr/>
            </a:pPr>
            <a:r>
              <a:rPr lang="it-CH" altLang="it-CH" sz="1400" b="1" dirty="0">
                <a:solidFill>
                  <a:schemeClr val="tx1">
                    <a:lumMod val="95000"/>
                    <a:lumOff val="5000"/>
                  </a:schemeClr>
                </a:solidFill>
              </a:rPr>
              <a:t>- ucciso 433 Palestinesi di cui 151 bambini</a:t>
            </a:r>
          </a:p>
        </p:txBody>
      </p:sp>
      <p:sp>
        <p:nvSpPr>
          <p:cNvPr id="191494" name="Text Box 6">
            <a:extLst>
              <a:ext uri="{FF2B5EF4-FFF2-40B4-BE49-F238E27FC236}">
                <a16:creationId xmlns:a16="http://schemas.microsoft.com/office/drawing/2014/main" id="{D25FF7E4-24F8-B20B-E58E-BFB0CAF33E38}"/>
              </a:ext>
            </a:extLst>
          </p:cNvPr>
          <p:cNvSpPr txBox="1">
            <a:spLocks noChangeArrowheads="1"/>
          </p:cNvSpPr>
          <p:nvPr/>
        </p:nvSpPr>
        <p:spPr bwMode="auto">
          <a:xfrm>
            <a:off x="7620000" y="1041401"/>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H" altLang="it-CH" sz="1800" b="1" dirty="0">
                <a:solidFill>
                  <a:srgbClr val="161616"/>
                </a:solidFill>
                <a:latin typeface="Arial" panose="020B0604020202020204" pitchFamily="34" charset="0"/>
              </a:rPr>
              <a:t>Rafah</a:t>
            </a:r>
            <a:endParaRPr lang="it-IT" altLang="it-CH" sz="1800" b="1" dirty="0">
              <a:solidFill>
                <a:srgbClr val="161616"/>
              </a:solidFill>
              <a:latin typeface="Arial" panose="020B0604020202020204" pitchFamily="34" charset="0"/>
            </a:endParaRPr>
          </a:p>
        </p:txBody>
      </p:sp>
      <p:sp>
        <p:nvSpPr>
          <p:cNvPr id="191495" name="CasellaDiTesto 1">
            <a:extLst>
              <a:ext uri="{FF2B5EF4-FFF2-40B4-BE49-F238E27FC236}">
                <a16:creationId xmlns:a16="http://schemas.microsoft.com/office/drawing/2014/main" id="{2BCBB8A9-0A88-9875-F422-F867EF627CDA}"/>
              </a:ext>
            </a:extLst>
          </p:cNvPr>
          <p:cNvSpPr txBox="1">
            <a:spLocks noChangeArrowheads="1"/>
          </p:cNvSpPr>
          <p:nvPr/>
        </p:nvSpPr>
        <p:spPr bwMode="auto">
          <a:xfrm>
            <a:off x="703780" y="3628688"/>
            <a:ext cx="4260058" cy="369332"/>
          </a:xfrm>
          <a:prstGeom prst="rect">
            <a:avLst/>
          </a:prstGeom>
          <a:solidFill>
            <a:srgbClr val="FFFF00"/>
          </a:solidFill>
          <a:ln w="12700">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1800" b="1" dirty="0">
                <a:solidFill>
                  <a:srgbClr val="161616"/>
                </a:solidFill>
                <a:latin typeface="Arial" panose="020B0604020202020204" pitchFamily="34" charset="0"/>
              </a:rPr>
              <a:t>La Striscia di Gaza è circondata</a:t>
            </a:r>
          </a:p>
        </p:txBody>
      </p:sp>
      <p:sp>
        <p:nvSpPr>
          <p:cNvPr id="191496" name="CasellaDiTesto 2">
            <a:extLst>
              <a:ext uri="{FF2B5EF4-FFF2-40B4-BE49-F238E27FC236}">
                <a16:creationId xmlns:a16="http://schemas.microsoft.com/office/drawing/2014/main" id="{89705CEE-F020-F917-51B3-130239989397}"/>
              </a:ext>
            </a:extLst>
          </p:cNvPr>
          <p:cNvSpPr txBox="1">
            <a:spLocks noChangeArrowheads="1"/>
          </p:cNvSpPr>
          <p:nvPr/>
        </p:nvSpPr>
        <p:spPr bwMode="auto">
          <a:xfrm>
            <a:off x="395536" y="673101"/>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dirty="0">
                <a:solidFill>
                  <a:srgbClr val="161616"/>
                </a:solidFill>
                <a:latin typeface="Arial" panose="020B0604020202020204" pitchFamily="34" charset="0"/>
              </a:rPr>
              <a:t>Egitto</a:t>
            </a:r>
          </a:p>
        </p:txBody>
      </p:sp>
      <p:sp>
        <p:nvSpPr>
          <p:cNvPr id="329738" name="CasellaDiTesto 1">
            <a:extLst>
              <a:ext uri="{FF2B5EF4-FFF2-40B4-BE49-F238E27FC236}">
                <a16:creationId xmlns:a16="http://schemas.microsoft.com/office/drawing/2014/main" id="{27F6C11E-F548-E4B3-AAC1-C4222C389A75}"/>
              </a:ext>
            </a:extLst>
          </p:cNvPr>
          <p:cNvSpPr txBox="1">
            <a:spLocks noChangeArrowheads="1"/>
          </p:cNvSpPr>
          <p:nvPr/>
        </p:nvSpPr>
        <p:spPr bwMode="auto">
          <a:xfrm>
            <a:off x="3022600" y="6651625"/>
            <a:ext cx="2486025" cy="2159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800" dirty="0">
                <a:solidFill>
                  <a:schemeClr val="tx1">
                    <a:lumMod val="95000"/>
                    <a:lumOff val="5000"/>
                  </a:schemeClr>
                </a:solidFill>
              </a:rPr>
              <a:t>http://en.wikipedia.org/wiki/Philadelphia_Corridor</a:t>
            </a:r>
          </a:p>
        </p:txBody>
      </p:sp>
      <p:sp>
        <p:nvSpPr>
          <p:cNvPr id="329739" name="Segnaposto numero diapositiva 1">
            <a:extLst>
              <a:ext uri="{FF2B5EF4-FFF2-40B4-BE49-F238E27FC236}">
                <a16:creationId xmlns:a16="http://schemas.microsoft.com/office/drawing/2014/main" id="{A4B01021-8866-43F7-B399-747227CE6D57}"/>
              </a:ext>
            </a:extLst>
          </p:cNvPr>
          <p:cNvSpPr>
            <a:spLocks noGrp="1" noChangeArrowheads="1"/>
          </p:cNvSpPr>
          <p:nvPr>
            <p:ph type="sldNum" sz="quarter" idx="12"/>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ED906303-2DA3-4898-AB14-7E656FDF14AE}" type="slidenum">
              <a:rPr lang="fr-FR" altLang="en-US" sz="1400" b="1" smtClean="0">
                <a:solidFill>
                  <a:schemeClr val="tx1">
                    <a:lumMod val="95000"/>
                    <a:lumOff val="5000"/>
                  </a:schemeClr>
                </a:solidFill>
                <a:latin typeface="Calibri" panose="020F0502020204030204" pitchFamily="34" charset="0"/>
              </a:rPr>
              <a:pPr>
                <a:spcBef>
                  <a:spcPct val="0"/>
                </a:spcBef>
                <a:buFontTx/>
                <a:buNone/>
                <a:defRPr/>
              </a:pPr>
              <a:t>65</a:t>
            </a:fld>
            <a:endParaRPr lang="fr-FR" altLang="en-US" sz="1400" b="1" dirty="0">
              <a:solidFill>
                <a:schemeClr val="tx1">
                  <a:lumMod val="95000"/>
                  <a:lumOff val="5000"/>
                </a:schemeClr>
              </a:solidFill>
              <a:latin typeface="Calibri" panose="020F0502020204030204" pitchFamily="34" charset="0"/>
            </a:endParaRPr>
          </a:p>
        </p:txBody>
      </p:sp>
      <p:sp>
        <p:nvSpPr>
          <p:cNvPr id="12" name="Rettangolo 11">
            <a:extLst>
              <a:ext uri="{FF2B5EF4-FFF2-40B4-BE49-F238E27FC236}">
                <a16:creationId xmlns:a16="http://schemas.microsoft.com/office/drawing/2014/main" id="{8765816C-5076-97A7-56DB-CA1D977AEC5F}"/>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2" descr="Potrebbe essere un'immagine raffigurante 2 persone e attività all'aperto">
            <a:extLst>
              <a:ext uri="{FF2B5EF4-FFF2-40B4-BE49-F238E27FC236}">
                <a16:creationId xmlns:a16="http://schemas.microsoft.com/office/drawing/2014/main" id="{DFEDF2E6-A90C-0808-2915-19DB710DA1DD}"/>
              </a:ext>
            </a:extLst>
          </p:cNvPr>
          <p:cNvPicPr>
            <a:picLocks noChangeAspect="1" noChangeArrowheads="1"/>
          </p:cNvPicPr>
          <p:nvPr/>
        </p:nvPicPr>
        <p:blipFill>
          <a:blip r:embed="rId4"/>
          <a:srcRect/>
          <a:stretch>
            <a:fillRect/>
          </a:stretch>
        </p:blipFill>
        <p:spPr bwMode="auto">
          <a:xfrm>
            <a:off x="5508625" y="3570238"/>
            <a:ext cx="3323430" cy="2754534"/>
          </a:xfrm>
          <a:prstGeom prst="rect">
            <a:avLst/>
          </a:prstGeom>
          <a:ln w="28575">
            <a:solidFill>
              <a:schemeClr val="bg1"/>
            </a:solid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5B6424F0-A53C-442B-9A29-E5C8809B91C7}"/>
              </a:ext>
            </a:extLst>
          </p:cNvPr>
          <p:cNvSpPr txBox="1"/>
          <p:nvPr/>
        </p:nvSpPr>
        <p:spPr>
          <a:xfrm>
            <a:off x="2607298" y="363412"/>
            <a:ext cx="6131024" cy="369332"/>
          </a:xfrm>
          <a:prstGeom prst="rect">
            <a:avLst/>
          </a:prstGeom>
          <a:noFill/>
        </p:spPr>
        <p:txBody>
          <a:bodyPr wrap="square" rtlCol="0">
            <a:spAutoFit/>
          </a:bodyPr>
          <a:lstStyle/>
          <a:p>
            <a:r>
              <a:rPr lang="en-US" b="1" dirty="0"/>
              <a:t>Il </a:t>
            </a:r>
            <a:r>
              <a:rPr lang="en-US" b="1" dirty="0" err="1"/>
              <a:t>corridoio</a:t>
            </a:r>
            <a:r>
              <a:rPr lang="en-US" b="1" dirty="0"/>
              <a:t> di </a:t>
            </a:r>
            <a:r>
              <a:rPr lang="en-US" b="1" dirty="0" err="1"/>
              <a:t>Filadelfia</a:t>
            </a:r>
            <a:r>
              <a:rPr lang="en-US" b="1" dirty="0"/>
              <a:t> </a:t>
            </a:r>
            <a:r>
              <a:rPr lang="en-US" b="1" dirty="0" err="1"/>
              <a:t>tra</a:t>
            </a:r>
            <a:r>
              <a:rPr lang="en-US" b="1" dirty="0"/>
              <a:t> la </a:t>
            </a:r>
            <a:r>
              <a:rPr lang="en-US" b="1" dirty="0" err="1"/>
              <a:t>Striscia</a:t>
            </a:r>
            <a:r>
              <a:rPr lang="en-US" b="1" dirty="0"/>
              <a:t> di Gaza e </a:t>
            </a:r>
            <a:r>
              <a:rPr lang="en-US" b="1" dirty="0" err="1"/>
              <a:t>l’Egitto</a:t>
            </a:r>
            <a:endParaRPr lang="en-US" b="1" dirty="0"/>
          </a:p>
        </p:txBody>
      </p:sp>
      <p:sp>
        <p:nvSpPr>
          <p:cNvPr id="7" name="CasellaDiTesto 6">
            <a:extLst>
              <a:ext uri="{FF2B5EF4-FFF2-40B4-BE49-F238E27FC236}">
                <a16:creationId xmlns:a16="http://schemas.microsoft.com/office/drawing/2014/main" id="{8B23280B-30C0-48C5-27E6-2EE3E7611C59}"/>
              </a:ext>
            </a:extLst>
          </p:cNvPr>
          <p:cNvSpPr txBox="1"/>
          <p:nvPr/>
        </p:nvSpPr>
        <p:spPr>
          <a:xfrm>
            <a:off x="6300192" y="5934641"/>
            <a:ext cx="1530335" cy="307777"/>
          </a:xfrm>
          <a:prstGeom prst="rect">
            <a:avLst/>
          </a:prstGeom>
          <a:noFill/>
        </p:spPr>
        <p:txBody>
          <a:bodyPr wrap="square" rtlCol="0">
            <a:spAutoFit/>
          </a:bodyPr>
          <a:lstStyle/>
          <a:p>
            <a:pPr algn="r"/>
            <a:r>
              <a:rPr lang="en-US" sz="1400" b="1" dirty="0"/>
              <a:t>La </a:t>
            </a:r>
            <a:r>
              <a:rPr lang="en-US" sz="1400" b="1" dirty="0" err="1"/>
              <a:t>recinzione</a:t>
            </a:r>
            <a:endParaRPr lang="en-US" sz="1400" b="1" dirty="0"/>
          </a:p>
        </p:txBody>
      </p:sp>
    </p:spTree>
    <p:extLst>
      <p:ext uri="{BB962C8B-B14F-4D97-AF65-F5344CB8AC3E}">
        <p14:creationId xmlns:p14="http://schemas.microsoft.com/office/powerpoint/2010/main" val="1152068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5" name="Picture 4" descr="gaza dopo il ritiro buono buono">
            <a:extLst>
              <a:ext uri="{FF2B5EF4-FFF2-40B4-BE49-F238E27FC236}">
                <a16:creationId xmlns:a16="http://schemas.microsoft.com/office/drawing/2014/main" id="{B99C40E0-768E-8C1B-E35A-09131D1B1313}"/>
              </a:ext>
            </a:extLst>
          </p:cNvPr>
          <p:cNvPicPr>
            <a:picLocks noChangeAspect="1" noChangeArrowheads="1"/>
          </p:cNvPicPr>
          <p:nvPr/>
        </p:nvPicPr>
        <p:blipFill>
          <a:blip r:embed="rId3"/>
          <a:srcRect/>
          <a:stretch>
            <a:fillRect/>
          </a:stretch>
        </p:blipFill>
        <p:spPr bwMode="auto">
          <a:xfrm>
            <a:off x="4643438" y="142875"/>
            <a:ext cx="4321175" cy="2876550"/>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433156" name="Picture 5" descr="Gaza dopo il ritiro buono">
            <a:extLst>
              <a:ext uri="{FF2B5EF4-FFF2-40B4-BE49-F238E27FC236}">
                <a16:creationId xmlns:a16="http://schemas.microsoft.com/office/drawing/2014/main" id="{93BA7CA2-A3FD-0985-A927-A4033EBD620F}"/>
              </a:ext>
            </a:extLst>
          </p:cNvPr>
          <p:cNvPicPr>
            <a:picLocks noChangeAspect="1" noChangeArrowheads="1"/>
          </p:cNvPicPr>
          <p:nvPr/>
        </p:nvPicPr>
        <p:blipFill>
          <a:blip r:embed="rId4"/>
          <a:srcRect/>
          <a:stretch>
            <a:fillRect/>
          </a:stretch>
        </p:blipFill>
        <p:spPr bwMode="auto">
          <a:xfrm>
            <a:off x="225425" y="3763963"/>
            <a:ext cx="4295775" cy="2828925"/>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433157" name="Picture 7" descr="Gaza dopo il ritiro israeliano 2005">
            <a:extLst>
              <a:ext uri="{FF2B5EF4-FFF2-40B4-BE49-F238E27FC236}">
                <a16:creationId xmlns:a16="http://schemas.microsoft.com/office/drawing/2014/main" id="{F8F0A884-BB0F-AE80-2971-5D1C7FB28AE0}"/>
              </a:ext>
            </a:extLst>
          </p:cNvPr>
          <p:cNvPicPr>
            <a:picLocks noChangeAspect="1" noChangeArrowheads="1"/>
          </p:cNvPicPr>
          <p:nvPr/>
        </p:nvPicPr>
        <p:blipFill>
          <a:blip r:embed="rId5"/>
          <a:srcRect/>
          <a:stretch>
            <a:fillRect/>
          </a:stretch>
        </p:blipFill>
        <p:spPr bwMode="auto">
          <a:xfrm>
            <a:off x="4689475" y="3760788"/>
            <a:ext cx="4295775" cy="2832100"/>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sp>
        <p:nvSpPr>
          <p:cNvPr id="159752" name="Segnaposto numero diapositiva 1">
            <a:extLst>
              <a:ext uri="{FF2B5EF4-FFF2-40B4-BE49-F238E27FC236}">
                <a16:creationId xmlns:a16="http://schemas.microsoft.com/office/drawing/2014/main" id="{84DD58CC-9C78-91D0-58BE-5BD7A9D48E22}"/>
              </a:ext>
            </a:extLst>
          </p:cNvPr>
          <p:cNvSpPr>
            <a:spLocks noGrp="1" noChangeArrowheads="1"/>
          </p:cNvSpPr>
          <p:nvPr>
            <p:ph type="sldNum" sz="quarter" idx="12"/>
          </p:nvPr>
        </p:nvSpPr>
        <p:spPr bwMode="auto">
          <a:xfrm>
            <a:off x="7668344" y="3196431"/>
            <a:ext cx="69344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FD056F1-BBB3-4D49-9894-A24389760559}" type="slidenum">
              <a:rPr lang="it-IT" altLang="en-US" sz="1400" b="1" smtClean="0">
                <a:solidFill>
                  <a:schemeClr val="tx1">
                    <a:lumMod val="95000"/>
                    <a:lumOff val="5000"/>
                  </a:schemeClr>
                </a:solidFill>
                <a:latin typeface="Arial" panose="020B0604020202020204" pitchFamily="34" charset="0"/>
              </a:rPr>
              <a:pPr>
                <a:spcBef>
                  <a:spcPct val="0"/>
                </a:spcBef>
                <a:buFontTx/>
                <a:buNone/>
              </a:pPr>
              <a:t>66</a:t>
            </a:fld>
            <a:endParaRPr lang="it-IT" altLang="en-US" sz="1400" b="1" dirty="0">
              <a:solidFill>
                <a:schemeClr val="tx1">
                  <a:lumMod val="95000"/>
                  <a:lumOff val="5000"/>
                </a:schemeClr>
              </a:solidFill>
              <a:latin typeface="Arial" panose="020B0604020202020204" pitchFamily="34" charset="0"/>
            </a:endParaRPr>
          </a:p>
        </p:txBody>
      </p:sp>
      <p:pic>
        <p:nvPicPr>
          <p:cNvPr id="433161" name="Picture 11" descr="http://smh.com.au/ffximage/2005/08/19/gaza2_wideweb__430x286.jpg">
            <a:extLst>
              <a:ext uri="{FF2B5EF4-FFF2-40B4-BE49-F238E27FC236}">
                <a16:creationId xmlns:a16="http://schemas.microsoft.com/office/drawing/2014/main" id="{8C02E427-EA44-B9B7-CAB0-43511898E883}"/>
              </a:ext>
            </a:extLst>
          </p:cNvPr>
          <p:cNvPicPr>
            <a:picLocks noChangeAspect="1" noChangeArrowheads="1"/>
          </p:cNvPicPr>
          <p:nvPr/>
        </p:nvPicPr>
        <p:blipFill>
          <a:blip r:embed="rId6"/>
          <a:srcRect/>
          <a:stretch>
            <a:fillRect/>
          </a:stretch>
        </p:blipFill>
        <p:spPr bwMode="auto">
          <a:xfrm>
            <a:off x="214313" y="142875"/>
            <a:ext cx="4286250" cy="2876550"/>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3CD8C01C-0119-574E-3DCE-7AF87FE74CD6}"/>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756" name="CasellaDiTesto 1">
            <a:extLst>
              <a:ext uri="{FF2B5EF4-FFF2-40B4-BE49-F238E27FC236}">
                <a16:creationId xmlns:a16="http://schemas.microsoft.com/office/drawing/2014/main" id="{B79D4B3E-C094-53A7-2E51-2F6A133A174C}"/>
              </a:ext>
            </a:extLst>
          </p:cNvPr>
          <p:cNvSpPr txBox="1">
            <a:spLocks noChangeArrowheads="1"/>
          </p:cNvSpPr>
          <p:nvPr/>
        </p:nvSpPr>
        <p:spPr bwMode="auto">
          <a:xfrm>
            <a:off x="158750" y="3196431"/>
            <a:ext cx="7509594" cy="369332"/>
          </a:xfrm>
          <a:prstGeom prst="rect">
            <a:avLst/>
          </a:prstGeom>
          <a:solidFill>
            <a:srgbClr val="FFFF00"/>
          </a:solidFill>
          <a:ln w="12700">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CH" altLang="it-CH" sz="1800" b="1" dirty="0" err="1"/>
              <a:t>Agosto</a:t>
            </a:r>
            <a:r>
              <a:rPr lang="fr-CH" altLang="it-CH" sz="1800" b="1" dirty="0"/>
              <a:t> 2005 - </a:t>
            </a:r>
            <a:r>
              <a:rPr lang="fr-CH" altLang="it-CH" sz="1800" b="1" dirty="0" err="1"/>
              <a:t>Israele</a:t>
            </a:r>
            <a:r>
              <a:rPr lang="fr-CH" altLang="it-CH" sz="1800" b="1" dirty="0"/>
              <a:t> </a:t>
            </a:r>
            <a:r>
              <a:rPr lang="fr-CH" altLang="it-CH" sz="1800" b="1" dirty="0" err="1"/>
              <a:t>ritira</a:t>
            </a:r>
            <a:r>
              <a:rPr lang="fr-CH" altLang="it-CH" sz="1800" b="1" dirty="0"/>
              <a:t> i </a:t>
            </a:r>
            <a:r>
              <a:rPr lang="fr-CH" altLang="it-CH" sz="1800" b="1" dirty="0" err="1"/>
              <a:t>coloni</a:t>
            </a:r>
            <a:r>
              <a:rPr lang="fr-CH" altLang="it-CH" sz="1800" b="1" dirty="0"/>
              <a:t> </a:t>
            </a:r>
            <a:r>
              <a:rPr lang="fr-CH" altLang="it-CH" sz="1800" b="1" dirty="0" err="1"/>
              <a:t>lasciando</a:t>
            </a:r>
            <a:r>
              <a:rPr lang="fr-CH" altLang="it-CH" sz="1800" b="1" dirty="0"/>
              <a:t> solo </a:t>
            </a:r>
            <a:r>
              <a:rPr lang="fr-CH" altLang="it-CH" sz="1800" b="1" dirty="0" err="1"/>
              <a:t>macerie</a:t>
            </a:r>
            <a:r>
              <a:rPr lang="fr-CH" altLang="it-CH" sz="1800" b="1" dirty="0"/>
              <a:t> e </a:t>
            </a:r>
            <a:r>
              <a:rPr lang="fr-CH" altLang="it-CH" sz="1800" b="1" dirty="0" err="1"/>
              <a:t>inquinamento</a:t>
            </a:r>
            <a:endParaRPr lang="en-US" altLang="en-US" sz="1800" dirty="0"/>
          </a:p>
        </p:txBody>
      </p:sp>
      <p:sp>
        <p:nvSpPr>
          <p:cNvPr id="296965" name="Text Box 11">
            <a:extLst>
              <a:ext uri="{FF2B5EF4-FFF2-40B4-BE49-F238E27FC236}">
                <a16:creationId xmlns:a16="http://schemas.microsoft.com/office/drawing/2014/main" id="{C8387E7A-DE4F-9DEA-7FB8-3E4A7323A983}"/>
              </a:ext>
            </a:extLst>
          </p:cNvPr>
          <p:cNvSpPr txBox="1">
            <a:spLocks noChangeArrowheads="1"/>
          </p:cNvSpPr>
          <p:nvPr/>
        </p:nvSpPr>
        <p:spPr bwMode="auto">
          <a:xfrm>
            <a:off x="3440509" y="2073392"/>
            <a:ext cx="1080691" cy="954107"/>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r>
              <a:rPr lang="fr-CH" altLang="it-CH" sz="1400" b="1" dirty="0">
                <a:solidFill>
                  <a:schemeClr val="bg1"/>
                </a:solidFill>
                <a:ea typeface="+mj-ea"/>
              </a:rPr>
              <a:t>La        </a:t>
            </a:r>
            <a:r>
              <a:rPr lang="fr-CH" altLang="it-CH" sz="1400" b="1" dirty="0" err="1">
                <a:solidFill>
                  <a:schemeClr val="bg1"/>
                </a:solidFill>
                <a:ea typeface="+mj-ea"/>
              </a:rPr>
              <a:t>teatrale</a:t>
            </a:r>
            <a:r>
              <a:rPr lang="fr-CH" altLang="it-CH" sz="1400" b="1" dirty="0">
                <a:solidFill>
                  <a:schemeClr val="bg1"/>
                </a:solidFill>
                <a:ea typeface="+mj-ea"/>
              </a:rPr>
              <a:t> </a:t>
            </a:r>
            <a:r>
              <a:rPr lang="fr-CH" altLang="it-CH" sz="1400" b="1" dirty="0" err="1">
                <a:solidFill>
                  <a:schemeClr val="bg1"/>
                </a:solidFill>
                <a:ea typeface="+mj-ea"/>
              </a:rPr>
              <a:t>resistenza</a:t>
            </a:r>
            <a:r>
              <a:rPr lang="fr-CH" altLang="it-CH" sz="1400" b="1" dirty="0">
                <a:solidFill>
                  <a:schemeClr val="bg1"/>
                </a:solidFill>
                <a:ea typeface="+mj-ea"/>
              </a:rPr>
              <a:t> dei </a:t>
            </a:r>
            <a:r>
              <a:rPr lang="fr-CH" altLang="it-CH" sz="1400" b="1" dirty="0" err="1">
                <a:solidFill>
                  <a:schemeClr val="bg1"/>
                </a:solidFill>
                <a:ea typeface="+mj-ea"/>
              </a:rPr>
              <a:t>coloni</a:t>
            </a:r>
            <a:endParaRPr lang="it-IT" altLang="it-CH" sz="1400" b="1" dirty="0">
              <a:solidFill>
                <a:schemeClr val="bg1"/>
              </a:solidFill>
              <a:ea typeface="+mj-e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3" name="Picture 4" descr="governo Hamas 4">
            <a:extLst>
              <a:ext uri="{FF2B5EF4-FFF2-40B4-BE49-F238E27FC236}">
                <a16:creationId xmlns:a16="http://schemas.microsoft.com/office/drawing/2014/main" id="{74CF822C-5F85-A8F5-FA30-9E9A91773B3A}"/>
              </a:ext>
            </a:extLst>
          </p:cNvPr>
          <p:cNvPicPr>
            <a:picLocks noChangeAspect="1" noChangeArrowheads="1"/>
          </p:cNvPicPr>
          <p:nvPr/>
        </p:nvPicPr>
        <p:blipFill rotWithShape="1">
          <a:blip r:embed="rId3"/>
          <a:srcRect b="488"/>
          <a:stretch/>
        </p:blipFill>
        <p:spPr bwMode="auto">
          <a:xfrm>
            <a:off x="3275856" y="525864"/>
            <a:ext cx="5328592" cy="2396436"/>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sp>
        <p:nvSpPr>
          <p:cNvPr id="308229" name="Segnaposto numero diapositiva 1">
            <a:extLst>
              <a:ext uri="{FF2B5EF4-FFF2-40B4-BE49-F238E27FC236}">
                <a16:creationId xmlns:a16="http://schemas.microsoft.com/office/drawing/2014/main" id="{781ADE32-E900-7F0E-FB39-A116B38BF03C}"/>
              </a:ext>
            </a:extLst>
          </p:cNvPr>
          <p:cNvSpPr>
            <a:spLocks noGrp="1" noChangeArrowheads="1"/>
          </p:cNvSpPr>
          <p:nvPr>
            <p:ph type="sldNum" sz="quarter" idx="12"/>
          </p:nvPr>
        </p:nvSpPr>
        <p:spPr>
          <a:xfrm>
            <a:off x="7802016" y="6317901"/>
            <a:ext cx="802432" cy="365125"/>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8BA9AFF8-A5B5-45A5-AF83-4E9009D2540D}" type="slidenum">
              <a:rPr lang="it-IT" altLang="en-US" sz="1400" b="1" smtClean="0">
                <a:solidFill>
                  <a:schemeClr val="tx1">
                    <a:lumMod val="95000"/>
                    <a:lumOff val="5000"/>
                  </a:schemeClr>
                </a:solidFill>
                <a:latin typeface="Calibri" panose="020F0502020204030204" pitchFamily="34" charset="0"/>
              </a:rPr>
              <a:pPr>
                <a:spcBef>
                  <a:spcPct val="0"/>
                </a:spcBef>
                <a:buFontTx/>
                <a:buNone/>
                <a:defRPr/>
              </a:pPr>
              <a:t>67</a:t>
            </a:fld>
            <a:endParaRPr lang="it-IT" altLang="en-US" sz="1400" b="1" dirty="0">
              <a:solidFill>
                <a:schemeClr val="tx1">
                  <a:lumMod val="95000"/>
                  <a:lumOff val="5000"/>
                </a:schemeClr>
              </a:solidFill>
              <a:latin typeface="Calibri" panose="020F0502020204030204" pitchFamily="34" charset="0"/>
            </a:endParaRPr>
          </a:p>
        </p:txBody>
      </p:sp>
      <p:sp>
        <p:nvSpPr>
          <p:cNvPr id="6" name="Rettangolo 5">
            <a:extLst>
              <a:ext uri="{FF2B5EF4-FFF2-40B4-BE49-F238E27FC236}">
                <a16:creationId xmlns:a16="http://schemas.microsoft.com/office/drawing/2014/main" id="{77355C78-AFDA-F104-8F98-84FE226BB7EC}"/>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24E12E5B-3EA3-49DE-A8C9-1CB3A068DCF1}"/>
              </a:ext>
            </a:extLst>
          </p:cNvPr>
          <p:cNvSpPr txBox="1"/>
          <p:nvPr/>
        </p:nvSpPr>
        <p:spPr>
          <a:xfrm>
            <a:off x="4716017" y="3343470"/>
            <a:ext cx="3922104" cy="2862322"/>
          </a:xfrm>
          <a:prstGeom prst="rect">
            <a:avLst/>
          </a:prstGeom>
          <a:solidFill>
            <a:srgbClr val="FFFF00"/>
          </a:solidFill>
          <a:ln w="12700">
            <a:solidFill>
              <a:schemeClr val="tx1"/>
            </a:solidFill>
          </a:ln>
        </p:spPr>
        <p:txBody>
          <a:bodyPr wrap="square" rtlCol="0">
            <a:spAutoFit/>
          </a:bodyPr>
          <a:lstStyle/>
          <a:p>
            <a:pPr algn="ctr"/>
            <a:r>
              <a:rPr lang="it-CH" b="1" dirty="0"/>
              <a:t>2006 - Hamas vince le elezioni nazionali palestinesi. Israele (e USA) boicottano il governo palestinese, dichiara Hamas un’organizzazione terroristica e imprigiona i ministri e i deputati di Hamas. Molti dirigenti e militanti di Hamas si rifugiano nella Striscia di Gaza e nel 2007 ne prendono il controllo con la forza.</a:t>
            </a:r>
          </a:p>
        </p:txBody>
      </p:sp>
      <p:pic>
        <p:nvPicPr>
          <p:cNvPr id="4" name="Picture 17" descr="C:\Users\Enrico\Desktop\Hamas 2 logo j.jpg">
            <a:extLst>
              <a:ext uri="{FF2B5EF4-FFF2-40B4-BE49-F238E27FC236}">
                <a16:creationId xmlns:a16="http://schemas.microsoft.com/office/drawing/2014/main" id="{A61F34CE-5179-793E-BE87-07CA56E8CF32}"/>
              </a:ext>
            </a:extLst>
          </p:cNvPr>
          <p:cNvPicPr>
            <a:picLocks noChangeAspect="1" noChangeArrowheads="1"/>
          </p:cNvPicPr>
          <p:nvPr/>
        </p:nvPicPr>
        <p:blipFill>
          <a:blip r:embed="rId4"/>
          <a:srcRect/>
          <a:stretch>
            <a:fillRect/>
          </a:stretch>
        </p:blipFill>
        <p:spPr bwMode="auto">
          <a:xfrm>
            <a:off x="523865" y="523430"/>
            <a:ext cx="2329674" cy="2396436"/>
          </a:xfrm>
          <a:prstGeom prst="rect">
            <a:avLst/>
          </a:prstGeom>
          <a:ln>
            <a:solidFill>
              <a:schemeClr val="accent4">
                <a:lumMod val="95000"/>
                <a:lumOff val="5000"/>
              </a:schemeClr>
            </a:solidFill>
          </a:ln>
          <a:effectLst>
            <a:outerShdw blurRad="292100" dist="139700" dir="2700000" algn="tl" rotWithShape="0">
              <a:srgbClr val="333333">
                <a:alpha val="65000"/>
              </a:srgbClr>
            </a:outerShdw>
          </a:effectLst>
        </p:spPr>
      </p:pic>
      <p:pic>
        <p:nvPicPr>
          <p:cNvPr id="5" name="Picture 2" descr="News of Terrorism and the Israeli-Palestinian Conflict (December 8-14,  2021) - The Meir Amit Intelligence and Terrorism Information Center">
            <a:extLst>
              <a:ext uri="{FF2B5EF4-FFF2-40B4-BE49-F238E27FC236}">
                <a16:creationId xmlns:a16="http://schemas.microsoft.com/office/drawing/2014/main" id="{249672A4-ACAD-5DD2-3510-27219347476E}"/>
              </a:ext>
            </a:extLst>
          </p:cNvPr>
          <p:cNvPicPr>
            <a:picLocks noChangeAspect="1" noChangeArrowheads="1"/>
          </p:cNvPicPr>
          <p:nvPr/>
        </p:nvPicPr>
        <p:blipFill>
          <a:blip r:embed="rId5"/>
          <a:srcRect/>
          <a:stretch>
            <a:fillRect/>
          </a:stretch>
        </p:blipFill>
        <p:spPr bwMode="auto">
          <a:xfrm>
            <a:off x="523865" y="4066272"/>
            <a:ext cx="3708913" cy="2144726"/>
          </a:xfrm>
          <a:prstGeom prst="rect">
            <a:avLst/>
          </a:prstGeom>
          <a:ln w="38100">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FF3E6B25-1559-3913-E5C0-B9321181B85D}"/>
              </a:ext>
            </a:extLst>
          </p:cNvPr>
          <p:cNvSpPr txBox="1"/>
          <p:nvPr/>
        </p:nvSpPr>
        <p:spPr>
          <a:xfrm>
            <a:off x="505881" y="3181686"/>
            <a:ext cx="3922104" cy="523220"/>
          </a:xfrm>
          <a:prstGeom prst="rect">
            <a:avLst/>
          </a:prstGeom>
          <a:noFill/>
        </p:spPr>
        <p:txBody>
          <a:bodyPr wrap="square" rtlCol="0">
            <a:spAutoFit/>
          </a:bodyPr>
          <a:lstStyle/>
          <a:p>
            <a:r>
              <a:rPr lang="en-US" sz="1400" b="1" dirty="0"/>
              <a:t>Hamas: </a:t>
            </a:r>
            <a:r>
              <a:rPr lang="en-US" sz="1400" b="1" dirty="0" err="1"/>
              <a:t>partito</a:t>
            </a:r>
            <a:r>
              <a:rPr lang="en-US" sz="1400" b="1" dirty="0"/>
              <a:t> politico </a:t>
            </a:r>
            <a:r>
              <a:rPr lang="en-US" sz="1400" b="1" dirty="0" err="1"/>
              <a:t>islamico</a:t>
            </a:r>
            <a:endParaRPr lang="en-US" sz="1400" b="1" dirty="0"/>
          </a:p>
          <a:p>
            <a:r>
              <a:rPr lang="en-US" sz="1400" b="1" dirty="0" err="1"/>
              <a:t>Ramo</a:t>
            </a:r>
            <a:r>
              <a:rPr lang="en-US" sz="1400" b="1" dirty="0"/>
              <a:t> </a:t>
            </a:r>
            <a:r>
              <a:rPr lang="en-US" sz="1400" b="1" dirty="0" err="1"/>
              <a:t>militare</a:t>
            </a:r>
            <a:r>
              <a:rPr lang="en-US" sz="1400" b="1" dirty="0"/>
              <a:t>: </a:t>
            </a:r>
            <a:r>
              <a:rPr lang="en-US" sz="1400" b="1" dirty="0" err="1"/>
              <a:t>brigate</a:t>
            </a:r>
            <a:r>
              <a:rPr lang="en-US" sz="1400" b="1" dirty="0"/>
              <a:t> </a:t>
            </a:r>
            <a:r>
              <a:rPr lang="en-US" sz="1400" b="1" dirty="0" err="1"/>
              <a:t>Hezzedin</a:t>
            </a:r>
            <a:r>
              <a:rPr lang="en-US" sz="1400" b="1" dirty="0"/>
              <a:t> Al </a:t>
            </a:r>
            <a:r>
              <a:rPr lang="en-US" sz="1400" b="1" dirty="0" err="1"/>
              <a:t>Qassam</a:t>
            </a:r>
            <a:endParaRPr lang="en-US" sz="1400" b="1"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7CD0FC7-66A5-79D2-B99A-F11060CE7D2A}"/>
              </a:ext>
            </a:extLst>
          </p:cNvPr>
          <p:cNvSpPr txBox="1"/>
          <p:nvPr/>
        </p:nvSpPr>
        <p:spPr>
          <a:xfrm>
            <a:off x="431800" y="397196"/>
            <a:ext cx="8280400" cy="5447645"/>
          </a:xfrm>
          <a:prstGeom prst="rect">
            <a:avLst/>
          </a:prstGeom>
          <a:solidFill>
            <a:schemeClr val="bg1"/>
          </a:solidFill>
          <a:ln w="38100">
            <a:solidFill>
              <a:schemeClr val="tx1"/>
            </a:solidFill>
          </a:ln>
        </p:spPr>
        <p:txBody>
          <a:bodyPr>
            <a:spAutoFit/>
          </a:bodyPr>
          <a:lstStyle/>
          <a:p>
            <a:pPr>
              <a:defRPr/>
            </a:pPr>
            <a:r>
              <a:rPr lang="en-US" sz="2800" b="1" dirty="0">
                <a:solidFill>
                  <a:srgbClr val="1E1E1E"/>
                </a:solidFill>
                <a:latin typeface="arial" panose="020B0604020202020204" pitchFamily="34" charset="0"/>
              </a:rPr>
              <a:t>Anno </a:t>
            </a:r>
            <a:r>
              <a:rPr lang="en-US" sz="2800" b="1" u="sng" dirty="0">
                <a:solidFill>
                  <a:srgbClr val="1E1E1E"/>
                </a:solidFill>
                <a:latin typeface="arial" panose="020B0604020202020204" pitchFamily="34" charset="0"/>
              </a:rPr>
              <a:t>2004 - 2021</a:t>
            </a:r>
          </a:p>
          <a:p>
            <a:pPr>
              <a:defRPr/>
            </a:pPr>
            <a:endParaRPr lang="en-US" sz="2000" b="1" dirty="0">
              <a:solidFill>
                <a:srgbClr val="1E1E1E"/>
              </a:solidFill>
              <a:latin typeface="arial" panose="020B0604020202020204" pitchFamily="34" charset="0"/>
            </a:endParaRPr>
          </a:p>
          <a:p>
            <a:pPr>
              <a:defRPr/>
            </a:pPr>
            <a:r>
              <a:rPr lang="en-US" sz="2000" b="1" dirty="0">
                <a:solidFill>
                  <a:srgbClr val="1E1E1E"/>
                </a:solidFill>
                <a:latin typeface="arial" panose="020B0604020202020204" pitchFamily="34" charset="0"/>
              </a:rPr>
              <a:t>In 17 anni </a:t>
            </a:r>
            <a:r>
              <a:rPr lang="en-US" sz="2000" b="1" dirty="0" err="1">
                <a:solidFill>
                  <a:srgbClr val="1E1E1E"/>
                </a:solidFill>
                <a:latin typeface="arial" panose="020B0604020202020204" pitchFamily="34" charset="0"/>
              </a:rPr>
              <a:t>Israele</a:t>
            </a:r>
            <a:r>
              <a:rPr lang="en-US" sz="2000" b="1" dirty="0">
                <a:solidFill>
                  <a:srgbClr val="1E1E1E"/>
                </a:solidFill>
                <a:latin typeface="arial" panose="020B0604020202020204" pitchFamily="34" charset="0"/>
              </a:rPr>
              <a:t> ha </a:t>
            </a:r>
            <a:r>
              <a:rPr lang="en-US" sz="2000" b="1" dirty="0" err="1">
                <a:solidFill>
                  <a:srgbClr val="1E1E1E"/>
                </a:solidFill>
                <a:latin typeface="arial" panose="020B0604020202020204" pitchFamily="34" charset="0"/>
              </a:rPr>
              <a:t>eseguito</a:t>
            </a:r>
            <a:r>
              <a:rPr lang="en-US" sz="2000" b="1" dirty="0">
                <a:solidFill>
                  <a:srgbClr val="1E1E1E"/>
                </a:solidFill>
                <a:latin typeface="arial" panose="020B0604020202020204" pitchFamily="34" charset="0"/>
              </a:rPr>
              <a:t> </a:t>
            </a:r>
            <a:r>
              <a:rPr lang="en-US" sz="2000" b="1" dirty="0" err="1">
                <a:solidFill>
                  <a:srgbClr val="1E1E1E"/>
                </a:solidFill>
                <a:latin typeface="arial" panose="020B0604020202020204" pitchFamily="34" charset="0"/>
              </a:rPr>
              <a:t>una</a:t>
            </a:r>
            <a:r>
              <a:rPr lang="en-US" sz="2000" b="1" dirty="0">
                <a:solidFill>
                  <a:srgbClr val="1E1E1E"/>
                </a:solidFill>
                <a:latin typeface="arial" panose="020B0604020202020204" pitchFamily="34" charset="0"/>
              </a:rPr>
              <a:t> </a:t>
            </a:r>
            <a:r>
              <a:rPr lang="en-US" sz="2000" b="1" dirty="0" err="1">
                <a:solidFill>
                  <a:srgbClr val="1E1E1E"/>
                </a:solidFill>
                <a:latin typeface="arial" panose="020B0604020202020204" pitchFamily="34" charset="0"/>
              </a:rPr>
              <a:t>dozzina</a:t>
            </a:r>
            <a:r>
              <a:rPr lang="en-US" sz="2000" b="1" dirty="0">
                <a:solidFill>
                  <a:srgbClr val="1E1E1E"/>
                </a:solidFill>
                <a:latin typeface="arial" panose="020B0604020202020204" pitchFamily="34" charset="0"/>
              </a:rPr>
              <a:t> di </a:t>
            </a:r>
            <a:r>
              <a:rPr lang="en-US" sz="2000" b="1" dirty="0" err="1">
                <a:solidFill>
                  <a:srgbClr val="1E1E1E"/>
                </a:solidFill>
                <a:latin typeface="arial" panose="020B0604020202020204" pitchFamily="34" charset="0"/>
              </a:rPr>
              <a:t>operazioni</a:t>
            </a:r>
            <a:r>
              <a:rPr lang="en-US" sz="2000" b="1" dirty="0">
                <a:solidFill>
                  <a:srgbClr val="1E1E1E"/>
                </a:solidFill>
                <a:latin typeface="arial" panose="020B0604020202020204" pitchFamily="34" charset="0"/>
              </a:rPr>
              <a:t> </a:t>
            </a:r>
            <a:r>
              <a:rPr lang="en-US" sz="2000" b="1" dirty="0" err="1">
                <a:solidFill>
                  <a:srgbClr val="1E1E1E"/>
                </a:solidFill>
                <a:latin typeface="arial" panose="020B0604020202020204" pitchFamily="34" charset="0"/>
              </a:rPr>
              <a:t>militari</a:t>
            </a:r>
            <a:r>
              <a:rPr lang="en-US" sz="2000" b="1" dirty="0">
                <a:solidFill>
                  <a:srgbClr val="1E1E1E"/>
                </a:solidFill>
                <a:latin typeface="arial" panose="020B0604020202020204" pitchFamily="34" charset="0"/>
              </a:rPr>
              <a:t> </a:t>
            </a:r>
          </a:p>
          <a:p>
            <a:pPr>
              <a:defRPr/>
            </a:pPr>
            <a:r>
              <a:rPr lang="en-US" sz="2000" b="1" dirty="0" err="1">
                <a:solidFill>
                  <a:srgbClr val="1E1E1E"/>
                </a:solidFill>
                <a:latin typeface="arial" panose="020B0604020202020204" pitchFamily="34" charset="0"/>
              </a:rPr>
              <a:t>contro</a:t>
            </a:r>
            <a:r>
              <a:rPr lang="en-US" sz="2000" b="1" dirty="0">
                <a:solidFill>
                  <a:srgbClr val="1E1E1E"/>
                </a:solidFill>
                <a:latin typeface="arial" panose="020B0604020202020204" pitchFamily="34" charset="0"/>
              </a:rPr>
              <a:t> Hamas e la </a:t>
            </a:r>
            <a:r>
              <a:rPr lang="en-US" sz="2000" b="1" dirty="0" err="1">
                <a:solidFill>
                  <a:srgbClr val="1E1E1E"/>
                </a:solidFill>
                <a:latin typeface="arial" panose="020B0604020202020204" pitchFamily="34" charset="0"/>
              </a:rPr>
              <a:t>Striscia</a:t>
            </a:r>
            <a:r>
              <a:rPr lang="en-US" sz="2000" b="1" dirty="0">
                <a:solidFill>
                  <a:srgbClr val="1E1E1E"/>
                </a:solidFill>
                <a:latin typeface="arial" panose="020B0604020202020204" pitchFamily="34" charset="0"/>
              </a:rPr>
              <a:t>  di Gaza. Qui le </a:t>
            </a:r>
            <a:r>
              <a:rPr lang="en-US" sz="2000" b="1" dirty="0" err="1">
                <a:solidFill>
                  <a:srgbClr val="1E1E1E"/>
                </a:solidFill>
                <a:latin typeface="arial" panose="020B0604020202020204" pitchFamily="34" charset="0"/>
              </a:rPr>
              <a:t>maggiori</a:t>
            </a:r>
            <a:r>
              <a:rPr lang="en-US" sz="2000" b="1" dirty="0">
                <a:solidFill>
                  <a:srgbClr val="1E1E1E"/>
                </a:solidFill>
                <a:latin typeface="arial" panose="020B0604020202020204" pitchFamily="34" charset="0"/>
              </a:rPr>
              <a:t>:</a:t>
            </a:r>
          </a:p>
          <a:p>
            <a:pPr>
              <a:defRPr/>
            </a:pPr>
            <a:endParaRPr lang="en-US" sz="2000" b="1" dirty="0">
              <a:solidFill>
                <a:srgbClr val="1E1E1E"/>
              </a:solidFill>
              <a:latin typeface="arial" panose="020B0604020202020204" pitchFamily="34" charset="0"/>
            </a:endParaRPr>
          </a:p>
          <a:p>
            <a:pPr>
              <a:defRPr/>
            </a:pPr>
            <a:r>
              <a:rPr lang="en-US" sz="2000" b="1" dirty="0">
                <a:solidFill>
                  <a:srgbClr val="1E1E1E"/>
                </a:solidFill>
                <a:latin typeface="arial" panose="020B0604020202020204" pitchFamily="34" charset="0"/>
              </a:rPr>
              <a:t>Operation Rainbow                    12 - 24 </a:t>
            </a:r>
            <a:r>
              <a:rPr lang="en-US" sz="2000" b="1" dirty="0" err="1">
                <a:solidFill>
                  <a:srgbClr val="1E1E1E"/>
                </a:solidFill>
                <a:latin typeface="arial" panose="020B0604020202020204" pitchFamily="34" charset="0"/>
              </a:rPr>
              <a:t>maggio</a:t>
            </a:r>
            <a:r>
              <a:rPr lang="en-US" sz="2000" b="1" dirty="0">
                <a:solidFill>
                  <a:srgbClr val="1E1E1E"/>
                </a:solidFill>
                <a:latin typeface="arial" panose="020B0604020202020204" pitchFamily="34" charset="0"/>
              </a:rPr>
              <a:t> 2004</a:t>
            </a:r>
          </a:p>
          <a:p>
            <a:pPr>
              <a:defRPr/>
            </a:pPr>
            <a:r>
              <a:rPr lang="en-US" sz="2000" b="1" dirty="0">
                <a:solidFill>
                  <a:srgbClr val="1E1E1E"/>
                </a:solidFill>
                <a:latin typeface="arial" panose="020B0604020202020204" pitchFamily="34" charset="0"/>
              </a:rPr>
              <a:t>Operation Days of Penitence *  29 </a:t>
            </a:r>
            <a:r>
              <a:rPr lang="en-US" sz="2000" b="1" dirty="0" err="1">
                <a:solidFill>
                  <a:srgbClr val="1E1E1E"/>
                </a:solidFill>
                <a:latin typeface="arial" panose="020B0604020202020204" pitchFamily="34" charset="0"/>
              </a:rPr>
              <a:t>settembre</a:t>
            </a:r>
            <a:r>
              <a:rPr lang="en-US" sz="2000" b="1" dirty="0">
                <a:solidFill>
                  <a:srgbClr val="1E1E1E"/>
                </a:solidFill>
                <a:latin typeface="arial" panose="020B0604020202020204" pitchFamily="34" charset="0"/>
              </a:rPr>
              <a:t> - 16 </a:t>
            </a:r>
            <a:r>
              <a:rPr lang="en-US" sz="2000" b="1" dirty="0" err="1">
                <a:solidFill>
                  <a:srgbClr val="1E1E1E"/>
                </a:solidFill>
                <a:latin typeface="arial" panose="020B0604020202020204" pitchFamily="34" charset="0"/>
              </a:rPr>
              <a:t>ottobre</a:t>
            </a:r>
            <a:r>
              <a:rPr lang="en-US" sz="2000" b="1" dirty="0">
                <a:solidFill>
                  <a:srgbClr val="1E1E1E"/>
                </a:solidFill>
                <a:latin typeface="arial" panose="020B0604020202020204" pitchFamily="34" charset="0"/>
              </a:rPr>
              <a:t> 2004</a:t>
            </a:r>
          </a:p>
          <a:p>
            <a:pPr>
              <a:defRPr/>
            </a:pPr>
            <a:r>
              <a:rPr lang="en-US" sz="2000" b="1" dirty="0">
                <a:solidFill>
                  <a:srgbClr val="1E1E1E"/>
                </a:solidFill>
                <a:latin typeface="arial" panose="020B0604020202020204" pitchFamily="34" charset="0"/>
              </a:rPr>
              <a:t>Operation First Rain                   Estate 2006 </a:t>
            </a:r>
          </a:p>
          <a:p>
            <a:pPr>
              <a:defRPr/>
            </a:pPr>
            <a:r>
              <a:rPr lang="en-US" sz="2000" b="1" dirty="0">
                <a:solidFill>
                  <a:srgbClr val="1E1E1E"/>
                </a:solidFill>
                <a:latin typeface="arial" panose="020B0604020202020204" pitchFamily="34" charset="0"/>
              </a:rPr>
              <a:t>Operation Autumn Clouds         Novembre 2006</a:t>
            </a:r>
          </a:p>
          <a:p>
            <a:pPr>
              <a:defRPr/>
            </a:pPr>
            <a:r>
              <a:rPr lang="en-US" sz="2000" b="1" dirty="0">
                <a:solidFill>
                  <a:srgbClr val="1E1E1E"/>
                </a:solidFill>
                <a:latin typeface="arial" panose="020B0604020202020204" pitchFamily="34" charset="0"/>
              </a:rPr>
              <a:t>Operation Lighting Strike </a:t>
            </a:r>
          </a:p>
          <a:p>
            <a:pPr>
              <a:defRPr/>
            </a:pPr>
            <a:r>
              <a:rPr lang="en-US" sz="2000" b="1" dirty="0">
                <a:solidFill>
                  <a:srgbClr val="1E1E1E"/>
                </a:solidFill>
                <a:latin typeface="arial" panose="020B0604020202020204" pitchFamily="34" charset="0"/>
              </a:rPr>
              <a:t>Operation Hot Winter                  </a:t>
            </a:r>
            <a:r>
              <a:rPr lang="en-US" sz="2000" b="1" dirty="0" err="1">
                <a:solidFill>
                  <a:srgbClr val="1E1E1E"/>
                </a:solidFill>
                <a:latin typeface="arial" panose="020B0604020202020204" pitchFamily="34" charset="0"/>
              </a:rPr>
              <a:t>Febbraio</a:t>
            </a:r>
            <a:r>
              <a:rPr lang="en-US" sz="2000" b="1" dirty="0">
                <a:solidFill>
                  <a:srgbClr val="1E1E1E"/>
                </a:solidFill>
                <a:latin typeface="arial" panose="020B0604020202020204" pitchFamily="34" charset="0"/>
              </a:rPr>
              <a:t> 2008</a:t>
            </a:r>
          </a:p>
          <a:p>
            <a:pPr>
              <a:defRPr/>
            </a:pPr>
            <a:r>
              <a:rPr lang="en-US" sz="2000" b="1" dirty="0">
                <a:solidFill>
                  <a:srgbClr val="1E1E1E"/>
                </a:solidFill>
                <a:latin typeface="arial" panose="020B0604020202020204" pitchFamily="34" charset="0"/>
              </a:rPr>
              <a:t>Operation Cast Lead *                </a:t>
            </a:r>
            <a:r>
              <a:rPr lang="en-US" sz="2000" b="1" dirty="0" err="1">
                <a:solidFill>
                  <a:srgbClr val="1E1E1E"/>
                </a:solidFill>
                <a:latin typeface="arial" panose="020B0604020202020204" pitchFamily="34" charset="0"/>
              </a:rPr>
              <a:t>Dicembre</a:t>
            </a:r>
            <a:r>
              <a:rPr lang="en-US" sz="2000" b="1" dirty="0">
                <a:solidFill>
                  <a:srgbClr val="1E1E1E"/>
                </a:solidFill>
                <a:latin typeface="arial" panose="020B0604020202020204" pitchFamily="34" charset="0"/>
              </a:rPr>
              <a:t> 2008 - </a:t>
            </a:r>
            <a:r>
              <a:rPr lang="en-US" sz="2000" b="1" dirty="0" err="1">
                <a:solidFill>
                  <a:srgbClr val="1E1E1E"/>
                </a:solidFill>
                <a:latin typeface="arial" panose="020B0604020202020204" pitchFamily="34" charset="0"/>
              </a:rPr>
              <a:t>gennaio</a:t>
            </a:r>
            <a:r>
              <a:rPr lang="en-US" sz="2000" b="1" dirty="0">
                <a:solidFill>
                  <a:srgbClr val="1E1E1E"/>
                </a:solidFill>
                <a:latin typeface="arial" panose="020B0604020202020204" pitchFamily="34" charset="0"/>
              </a:rPr>
              <a:t> 2009</a:t>
            </a:r>
          </a:p>
          <a:p>
            <a:pPr>
              <a:defRPr/>
            </a:pPr>
            <a:r>
              <a:rPr lang="en-US" sz="2000" b="1" dirty="0">
                <a:solidFill>
                  <a:srgbClr val="1E1E1E"/>
                </a:solidFill>
                <a:latin typeface="arial" panose="020B0604020202020204" pitchFamily="34" charset="0"/>
              </a:rPr>
              <a:t>Operation Pillar of Clouds *       14 - 21 </a:t>
            </a:r>
            <a:r>
              <a:rPr lang="en-US" sz="2000" b="1" dirty="0" err="1">
                <a:solidFill>
                  <a:srgbClr val="1E1E1E"/>
                </a:solidFill>
                <a:latin typeface="arial" panose="020B0604020202020204" pitchFamily="34" charset="0"/>
              </a:rPr>
              <a:t>novembre</a:t>
            </a:r>
            <a:r>
              <a:rPr lang="en-US" sz="2000" b="1" dirty="0">
                <a:solidFill>
                  <a:srgbClr val="1E1E1E"/>
                </a:solidFill>
                <a:latin typeface="arial" panose="020B0604020202020204" pitchFamily="34" charset="0"/>
              </a:rPr>
              <a:t> 2012</a:t>
            </a:r>
          </a:p>
          <a:p>
            <a:pPr>
              <a:defRPr/>
            </a:pPr>
            <a:r>
              <a:rPr lang="en-US" sz="2000" b="1" dirty="0">
                <a:solidFill>
                  <a:srgbClr val="1E1E1E"/>
                </a:solidFill>
                <a:latin typeface="arial" panose="020B0604020202020204" pitchFamily="34" charset="0"/>
              </a:rPr>
              <a:t>Operation Protective Edge *      Agosto 2014</a:t>
            </a:r>
          </a:p>
          <a:p>
            <a:pPr>
              <a:defRPr/>
            </a:pPr>
            <a:r>
              <a:rPr lang="en-US" sz="2000" b="1" dirty="0">
                <a:solidFill>
                  <a:srgbClr val="1E1E1E"/>
                </a:solidFill>
                <a:latin typeface="arial" panose="020B0604020202020204" pitchFamily="34" charset="0"/>
              </a:rPr>
              <a:t>Operation Gardian of the wall    </a:t>
            </a:r>
            <a:r>
              <a:rPr lang="en-US" sz="2000" b="1" dirty="0" err="1">
                <a:solidFill>
                  <a:srgbClr val="1E1E1E"/>
                </a:solidFill>
                <a:latin typeface="arial" panose="020B0604020202020204" pitchFamily="34" charset="0"/>
              </a:rPr>
              <a:t>Giugno</a:t>
            </a:r>
            <a:r>
              <a:rPr lang="en-US" sz="2000" b="1" dirty="0">
                <a:solidFill>
                  <a:srgbClr val="1E1E1E"/>
                </a:solidFill>
                <a:latin typeface="arial" panose="020B0604020202020204" pitchFamily="34" charset="0"/>
              </a:rPr>
              <a:t> 2021</a:t>
            </a:r>
          </a:p>
          <a:p>
            <a:pPr>
              <a:defRPr/>
            </a:pPr>
            <a:r>
              <a:rPr lang="en-US" sz="2000" b="1" dirty="0"/>
              <a:t>Operation Breaking down          2022 </a:t>
            </a:r>
          </a:p>
          <a:p>
            <a:pPr>
              <a:defRPr/>
            </a:pPr>
            <a:r>
              <a:rPr lang="en-US" sz="2000" b="1" dirty="0"/>
              <a:t>Shield and Arrow                         Maggio 2023 </a:t>
            </a:r>
          </a:p>
        </p:txBody>
      </p:sp>
      <p:sp>
        <p:nvSpPr>
          <p:cNvPr id="745475" name="CasellaDiTesto 2">
            <a:extLst>
              <a:ext uri="{FF2B5EF4-FFF2-40B4-BE49-F238E27FC236}">
                <a16:creationId xmlns:a16="http://schemas.microsoft.com/office/drawing/2014/main" id="{224379ED-5D45-5E25-5423-C9A9A01A52F5}"/>
              </a:ext>
            </a:extLst>
          </p:cNvPr>
          <p:cNvSpPr txBox="1">
            <a:spLocks noChangeArrowheads="1"/>
          </p:cNvSpPr>
          <p:nvPr/>
        </p:nvSpPr>
        <p:spPr bwMode="auto">
          <a:xfrm>
            <a:off x="881943" y="5965557"/>
            <a:ext cx="7380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dirty="0">
                <a:latin typeface="Arial" panose="020B0604020202020204" pitchFamily="34" charset="0"/>
              </a:rPr>
              <a:t>Non </a:t>
            </a:r>
            <a:r>
              <a:rPr lang="en-US" altLang="en-US" sz="1800" dirty="0" err="1">
                <a:latin typeface="Arial" panose="020B0604020202020204" pitchFamily="34" charset="0"/>
              </a:rPr>
              <a:t>sono</a:t>
            </a:r>
            <a:r>
              <a:rPr lang="en-US" altLang="en-US" sz="1800" dirty="0">
                <a:latin typeface="Arial" panose="020B0604020202020204" pitchFamily="34" charset="0"/>
              </a:rPr>
              <a:t> </a:t>
            </a:r>
            <a:r>
              <a:rPr lang="en-US" altLang="en-US" sz="1800" dirty="0" err="1">
                <a:latin typeface="Arial" panose="020B0604020202020204" pitchFamily="34" charset="0"/>
              </a:rPr>
              <a:t>menzionati</a:t>
            </a:r>
            <a:r>
              <a:rPr lang="en-US" altLang="en-US" sz="1800" dirty="0">
                <a:latin typeface="Arial" panose="020B0604020202020204" pitchFamily="34" charset="0"/>
              </a:rPr>
              <a:t> </a:t>
            </a:r>
            <a:r>
              <a:rPr lang="en-US" altLang="en-US" sz="1800" dirty="0" err="1">
                <a:latin typeface="Arial" panose="020B0604020202020204" pitchFamily="34" charset="0"/>
              </a:rPr>
              <a:t>gli</a:t>
            </a:r>
            <a:r>
              <a:rPr lang="en-US" altLang="en-US" sz="1800" dirty="0">
                <a:latin typeface="Arial" panose="020B0604020202020204" pitchFamily="34" charset="0"/>
              </a:rPr>
              <a:t> </a:t>
            </a:r>
            <a:r>
              <a:rPr lang="en-US" altLang="en-US" sz="1800" dirty="0" err="1">
                <a:latin typeface="Arial" panose="020B0604020202020204" pitchFamily="34" charset="0"/>
              </a:rPr>
              <a:t>omicidi</a:t>
            </a:r>
            <a:r>
              <a:rPr lang="en-US" altLang="en-US" sz="1800" dirty="0">
                <a:latin typeface="Arial" panose="020B0604020202020204" pitchFamily="34" charset="0"/>
              </a:rPr>
              <a:t> </a:t>
            </a:r>
            <a:r>
              <a:rPr lang="en-US" altLang="en-US" sz="1800" dirty="0" err="1">
                <a:latin typeface="Arial" panose="020B0604020202020204" pitchFamily="34" charset="0"/>
              </a:rPr>
              <a:t>mirati</a:t>
            </a:r>
            <a:r>
              <a:rPr lang="en-US" altLang="en-US" sz="1800" dirty="0">
                <a:latin typeface="Arial" panose="020B0604020202020204" pitchFamily="34" charset="0"/>
              </a:rPr>
              <a:t> e le </a:t>
            </a:r>
            <a:r>
              <a:rPr lang="en-US" altLang="en-US" sz="1800" dirty="0" err="1">
                <a:latin typeface="Arial" panose="020B0604020202020204" pitchFamily="34" charset="0"/>
              </a:rPr>
              <a:t>violazioni</a:t>
            </a:r>
            <a:r>
              <a:rPr lang="en-US" altLang="en-US" sz="1800" dirty="0">
                <a:latin typeface="Arial" panose="020B0604020202020204" pitchFamily="34" charset="0"/>
              </a:rPr>
              <a:t> </a:t>
            </a:r>
            <a:r>
              <a:rPr lang="en-US" altLang="en-US" sz="1800" dirty="0" err="1">
                <a:latin typeface="Arial" panose="020B0604020202020204" pitchFamily="34" charset="0"/>
              </a:rPr>
              <a:t>israeliane</a:t>
            </a:r>
            <a:endParaRPr lang="en-US" altLang="en-US" sz="1800" dirty="0">
              <a:latin typeface="Arial" panose="020B0604020202020204" pitchFamily="34" charset="0"/>
            </a:endParaRPr>
          </a:p>
        </p:txBody>
      </p:sp>
      <p:sp>
        <p:nvSpPr>
          <p:cNvPr id="745476" name="Segnaposto numero diapositiva 2">
            <a:extLst>
              <a:ext uri="{FF2B5EF4-FFF2-40B4-BE49-F238E27FC236}">
                <a16:creationId xmlns:a16="http://schemas.microsoft.com/office/drawing/2014/main" id="{BE39753B-3762-C97A-BFCB-AF7C32864E0E}"/>
              </a:ext>
            </a:extLst>
          </p:cNvPr>
          <p:cNvSpPr>
            <a:spLocks noGrp="1" noChangeArrowheads="1"/>
          </p:cNvSpPr>
          <p:nvPr>
            <p:ph type="sldNum" sz="quarter" idx="12"/>
          </p:nvPr>
        </p:nvSpPr>
        <p:spPr bwMode="auto">
          <a:xfrm>
            <a:off x="7905226" y="6229479"/>
            <a:ext cx="828279"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CB849E5-0157-41FB-9C47-BA876F4A6276}" type="slidenum">
              <a:rPr lang="fr-FR" altLang="en-US" sz="1200" b="1" smtClean="0">
                <a:solidFill>
                  <a:srgbClr val="0D0A10"/>
                </a:solidFill>
                <a:latin typeface="Arial" panose="020B0604020202020204" pitchFamily="34" charset="0"/>
              </a:rPr>
              <a:pPr>
                <a:spcBef>
                  <a:spcPct val="0"/>
                </a:spcBef>
                <a:buFontTx/>
                <a:buNone/>
              </a:pPr>
              <a:t>68</a:t>
            </a:fld>
            <a:endParaRPr lang="fr-FR" altLang="en-US" sz="1200" b="1" dirty="0">
              <a:solidFill>
                <a:srgbClr val="0D0A10"/>
              </a:solidFill>
              <a:latin typeface="Arial" panose="020B0604020202020204" pitchFamily="34" charset="0"/>
            </a:endParaRPr>
          </a:p>
        </p:txBody>
      </p:sp>
      <p:sp>
        <p:nvSpPr>
          <p:cNvPr id="5" name="Rettangolo 4">
            <a:extLst>
              <a:ext uri="{FF2B5EF4-FFF2-40B4-BE49-F238E27FC236}">
                <a16:creationId xmlns:a16="http://schemas.microsoft.com/office/drawing/2014/main" id="{115EDDC7-53FA-2AC8-A9EC-ADBD025D81E2}"/>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F21D1B4-DC3B-5F3E-A306-9C373BAC72A6}"/>
              </a:ext>
            </a:extLst>
          </p:cNvPr>
          <p:cNvPicPr>
            <a:picLocks noChangeAspect="1"/>
          </p:cNvPicPr>
          <p:nvPr/>
        </p:nvPicPr>
        <p:blipFill rotWithShape="1">
          <a:blip r:embed="rId3">
            <a:extLst>
              <a:ext uri="{28A0092B-C50C-407E-A947-70E740481C1C}">
                <a14:useLocalDpi xmlns:a14="http://schemas.microsoft.com/office/drawing/2010/main" val="0"/>
              </a:ext>
            </a:extLst>
          </a:blip>
          <a:srcRect t="17335" b="4920"/>
          <a:stretch/>
        </p:blipFill>
        <p:spPr>
          <a:xfrm>
            <a:off x="584833" y="708151"/>
            <a:ext cx="8040121" cy="4521049"/>
          </a:xfrm>
          <a:prstGeom prst="rect">
            <a:avLst/>
          </a:prstGeom>
          <a:ln w="28575">
            <a:solidFill>
              <a:schemeClr val="tx1"/>
            </a:solidFill>
          </a:ln>
        </p:spPr>
      </p:pic>
      <p:sp>
        <p:nvSpPr>
          <p:cNvPr id="4" name="CasellaDiTesto 3">
            <a:extLst>
              <a:ext uri="{FF2B5EF4-FFF2-40B4-BE49-F238E27FC236}">
                <a16:creationId xmlns:a16="http://schemas.microsoft.com/office/drawing/2014/main" id="{627B6F84-BAE2-B40E-979F-44AC387FB247}"/>
              </a:ext>
            </a:extLst>
          </p:cNvPr>
          <p:cNvSpPr txBox="1"/>
          <p:nvPr/>
        </p:nvSpPr>
        <p:spPr>
          <a:xfrm>
            <a:off x="2182196" y="5727504"/>
            <a:ext cx="4845394" cy="369332"/>
          </a:xfrm>
          <a:prstGeom prst="rect">
            <a:avLst/>
          </a:prstGeom>
          <a:solidFill>
            <a:srgbClr val="FFFF00"/>
          </a:solidFill>
          <a:ln w="12700">
            <a:solidFill>
              <a:schemeClr val="tx1"/>
            </a:solidFill>
          </a:ln>
        </p:spPr>
        <p:txBody>
          <a:bodyPr wrap="square" rtlCol="0">
            <a:spAutoFit/>
          </a:bodyPr>
          <a:lstStyle/>
          <a:p>
            <a:pPr algn="ctr"/>
            <a:r>
              <a:rPr lang="en-US" b="1" dirty="0" err="1"/>
              <a:t>Statistica</a:t>
            </a:r>
            <a:r>
              <a:rPr lang="en-US" b="1" dirty="0"/>
              <a:t> </a:t>
            </a:r>
            <a:r>
              <a:rPr lang="en-US" b="1" dirty="0" err="1"/>
              <a:t>delle</a:t>
            </a:r>
            <a:r>
              <a:rPr lang="en-US" b="1" dirty="0"/>
              <a:t> </a:t>
            </a:r>
            <a:r>
              <a:rPr lang="en-US" b="1" dirty="0" err="1"/>
              <a:t>vittime</a:t>
            </a:r>
            <a:r>
              <a:rPr lang="en-US" b="1" dirty="0"/>
              <a:t> a Gaza 2008 - 2023</a:t>
            </a:r>
          </a:p>
        </p:txBody>
      </p:sp>
      <p:sp>
        <p:nvSpPr>
          <p:cNvPr id="2" name="CasellaDiTesto 1">
            <a:extLst>
              <a:ext uri="{FF2B5EF4-FFF2-40B4-BE49-F238E27FC236}">
                <a16:creationId xmlns:a16="http://schemas.microsoft.com/office/drawing/2014/main" id="{6E65ED11-EDAB-AC9B-9D92-583C8CD82CE2}"/>
              </a:ext>
            </a:extLst>
          </p:cNvPr>
          <p:cNvSpPr txBox="1"/>
          <p:nvPr/>
        </p:nvSpPr>
        <p:spPr>
          <a:xfrm>
            <a:off x="6084168" y="1680581"/>
            <a:ext cx="2474999" cy="2585323"/>
          </a:xfrm>
          <a:prstGeom prst="rect">
            <a:avLst/>
          </a:prstGeom>
          <a:noFill/>
        </p:spPr>
        <p:txBody>
          <a:bodyPr wrap="square" rtlCol="0">
            <a:spAutoFit/>
          </a:bodyPr>
          <a:lstStyle/>
          <a:p>
            <a:pPr algn="r"/>
            <a:r>
              <a:rPr lang="en-US" dirty="0"/>
              <a:t>Dal 2004 al </a:t>
            </a:r>
            <a:r>
              <a:rPr lang="en-US" dirty="0" err="1"/>
              <a:t>maggio</a:t>
            </a:r>
            <a:r>
              <a:rPr lang="en-US" dirty="0"/>
              <a:t> 2023, </a:t>
            </a:r>
            <a:r>
              <a:rPr lang="en-US" dirty="0" err="1"/>
              <a:t>ogni</a:t>
            </a:r>
            <a:r>
              <a:rPr lang="en-US" dirty="0"/>
              <a:t> anno, </a:t>
            </a:r>
            <a:r>
              <a:rPr lang="en-US" dirty="0" err="1"/>
              <a:t>ininterrottamente</a:t>
            </a:r>
            <a:r>
              <a:rPr lang="en-US" dirty="0"/>
              <a:t>, </a:t>
            </a:r>
            <a:r>
              <a:rPr lang="en-US" dirty="0" err="1"/>
              <a:t>gli</a:t>
            </a:r>
            <a:r>
              <a:rPr lang="en-US" dirty="0"/>
              <a:t> </a:t>
            </a:r>
            <a:r>
              <a:rPr lang="en-US" dirty="0" err="1"/>
              <a:t>Israeliani</a:t>
            </a:r>
            <a:r>
              <a:rPr lang="en-US" dirty="0"/>
              <a:t> </a:t>
            </a:r>
            <a:r>
              <a:rPr lang="en-US" dirty="0" err="1"/>
              <a:t>hanno</a:t>
            </a:r>
            <a:r>
              <a:rPr lang="en-US" dirty="0"/>
              <a:t> </a:t>
            </a:r>
            <a:r>
              <a:rPr lang="en-US" dirty="0" err="1"/>
              <a:t>bombardato</a:t>
            </a:r>
            <a:r>
              <a:rPr lang="en-US" dirty="0"/>
              <a:t> la </a:t>
            </a:r>
            <a:r>
              <a:rPr lang="en-US" dirty="0" err="1"/>
              <a:t>Striscia</a:t>
            </a:r>
            <a:r>
              <a:rPr lang="en-US" dirty="0"/>
              <a:t> di Gaza, </a:t>
            </a:r>
            <a:r>
              <a:rPr lang="en-US" dirty="0" err="1"/>
              <a:t>ucciso</a:t>
            </a:r>
            <a:r>
              <a:rPr lang="en-US" dirty="0"/>
              <a:t> circa 10’000 Palestinesi e </a:t>
            </a:r>
            <a:r>
              <a:rPr lang="en-US" dirty="0" err="1"/>
              <a:t>creato</a:t>
            </a:r>
            <a:r>
              <a:rPr lang="en-US" dirty="0"/>
              <a:t> circa 50’000 </a:t>
            </a:r>
            <a:r>
              <a:rPr lang="en-US" dirty="0" err="1"/>
              <a:t>invalidi</a:t>
            </a:r>
            <a:endParaRPr lang="en-US" dirty="0"/>
          </a:p>
        </p:txBody>
      </p:sp>
      <p:sp>
        <p:nvSpPr>
          <p:cNvPr id="5" name="Segnaposto numero diapositiva 2">
            <a:extLst>
              <a:ext uri="{FF2B5EF4-FFF2-40B4-BE49-F238E27FC236}">
                <a16:creationId xmlns:a16="http://schemas.microsoft.com/office/drawing/2014/main" id="{3CC98254-A3C4-11CD-5280-1451B20024B3}"/>
              </a:ext>
            </a:extLst>
          </p:cNvPr>
          <p:cNvSpPr>
            <a:spLocks noGrp="1" noChangeArrowheads="1"/>
          </p:cNvSpPr>
          <p:nvPr>
            <p:ph type="sldNum" sz="quarter" idx="12"/>
          </p:nvPr>
        </p:nvSpPr>
        <p:spPr bwMode="auto">
          <a:xfrm>
            <a:off x="7776169" y="6191346"/>
            <a:ext cx="828279"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CB849E5-0157-41FB-9C47-BA876F4A6276}" type="slidenum">
              <a:rPr lang="fr-FR" altLang="en-US" sz="1200" b="1" smtClean="0">
                <a:solidFill>
                  <a:srgbClr val="0D0A10"/>
                </a:solidFill>
                <a:latin typeface="Arial" panose="020B0604020202020204" pitchFamily="34" charset="0"/>
              </a:rPr>
              <a:pPr>
                <a:spcBef>
                  <a:spcPct val="0"/>
                </a:spcBef>
                <a:buFontTx/>
                <a:buNone/>
              </a:pPr>
              <a:t>69</a:t>
            </a:fld>
            <a:endParaRPr lang="fr-FR" altLang="en-US" sz="1200" b="1" dirty="0">
              <a:solidFill>
                <a:srgbClr val="0D0A10"/>
              </a:solidFill>
              <a:latin typeface="Arial" panose="020B0604020202020204" pitchFamily="34" charset="0"/>
            </a:endParaRPr>
          </a:p>
        </p:txBody>
      </p:sp>
      <p:sp>
        <p:nvSpPr>
          <p:cNvPr id="6" name="CasellaDiTesto 5">
            <a:extLst>
              <a:ext uri="{FF2B5EF4-FFF2-40B4-BE49-F238E27FC236}">
                <a16:creationId xmlns:a16="http://schemas.microsoft.com/office/drawing/2014/main" id="{F7DA41F9-DC1F-F1DA-99A6-8B97DFC8A86E}"/>
              </a:ext>
            </a:extLst>
          </p:cNvPr>
          <p:cNvSpPr txBox="1"/>
          <p:nvPr/>
        </p:nvSpPr>
        <p:spPr>
          <a:xfrm>
            <a:off x="7595842" y="1342666"/>
            <a:ext cx="864097" cy="246221"/>
          </a:xfrm>
          <a:prstGeom prst="rect">
            <a:avLst/>
          </a:prstGeom>
          <a:noFill/>
        </p:spPr>
        <p:txBody>
          <a:bodyPr wrap="square" rtlCol="0">
            <a:spAutoFit/>
          </a:bodyPr>
          <a:lstStyle/>
          <a:p>
            <a:r>
              <a:rPr lang="en-US" sz="1000" dirty="0"/>
              <a:t>Fonte: ONU</a:t>
            </a:r>
          </a:p>
        </p:txBody>
      </p:sp>
      <p:sp>
        <p:nvSpPr>
          <p:cNvPr id="7" name="Rettangolo 6">
            <a:extLst>
              <a:ext uri="{FF2B5EF4-FFF2-40B4-BE49-F238E27FC236}">
                <a16:creationId xmlns:a16="http://schemas.microsoft.com/office/drawing/2014/main" id="{7EEBF3D4-EFA1-BB39-3255-C85D91F34C3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20697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3">
            <a:extLst>
              <a:ext uri="{FF2B5EF4-FFF2-40B4-BE49-F238E27FC236}">
                <a16:creationId xmlns:a16="http://schemas.microsoft.com/office/drawing/2014/main" id="{FFC5A667-B4B3-AC8B-C489-AACACDBCE25F}"/>
              </a:ext>
            </a:extLst>
          </p:cNvPr>
          <p:cNvSpPr>
            <a:spLocks noGrp="1"/>
          </p:cNvSpPr>
          <p:nvPr>
            <p:ph type="sldNum" sz="quarter" idx="12"/>
          </p:nvPr>
        </p:nvSpPr>
        <p:spPr>
          <a:xfrm>
            <a:off x="8094663" y="6134100"/>
            <a:ext cx="741362" cy="37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33B7B3-DCF3-4093-84C0-7DC2B13D49E1}" type="slidenum">
              <a:rPr lang="it-IT" altLang="it-CH" sz="1400" b="1" smtClean="0">
                <a:solidFill>
                  <a:srgbClr val="FFFFFF"/>
                </a:solidFill>
              </a:rPr>
              <a:pPr>
                <a:spcBef>
                  <a:spcPct val="0"/>
                </a:spcBef>
                <a:buFontTx/>
                <a:buNone/>
              </a:pPr>
              <a:t>7</a:t>
            </a:fld>
            <a:endParaRPr lang="it-IT" altLang="it-CH" sz="1400" b="1">
              <a:solidFill>
                <a:srgbClr val="FFFFFF"/>
              </a:solidFill>
            </a:endParaRPr>
          </a:p>
        </p:txBody>
      </p:sp>
      <p:sp>
        <p:nvSpPr>
          <p:cNvPr id="357379" name="Text Box 3">
            <a:extLst>
              <a:ext uri="{FF2B5EF4-FFF2-40B4-BE49-F238E27FC236}">
                <a16:creationId xmlns:a16="http://schemas.microsoft.com/office/drawing/2014/main" id="{784CEE9C-5C89-CAD8-ED82-7FBE0439F822}"/>
              </a:ext>
            </a:extLst>
          </p:cNvPr>
          <p:cNvSpPr txBox="1">
            <a:spLocks noChangeArrowheads="1"/>
          </p:cNvSpPr>
          <p:nvPr/>
        </p:nvSpPr>
        <p:spPr bwMode="auto">
          <a:xfrm>
            <a:off x="3743325" y="639763"/>
            <a:ext cx="1655763" cy="33655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a:t>Tel Aviv oggi</a:t>
            </a:r>
            <a:endParaRPr lang="it-IT" altLang="it-CH"/>
          </a:p>
        </p:txBody>
      </p:sp>
      <p:pic>
        <p:nvPicPr>
          <p:cNvPr id="128004" name="Picture 6" descr="C:\Users\Enrico\Desktop\Tel Aviv e Jaffa jpeg.jpg">
            <a:extLst>
              <a:ext uri="{FF2B5EF4-FFF2-40B4-BE49-F238E27FC236}">
                <a16:creationId xmlns:a16="http://schemas.microsoft.com/office/drawing/2014/main" id="{C697A7CF-32F6-9070-E42B-6ECC1F838B23}"/>
              </a:ext>
            </a:extLst>
          </p:cNvPr>
          <p:cNvPicPr>
            <a:picLocks noChangeAspect="1" noChangeArrowheads="1"/>
          </p:cNvPicPr>
          <p:nvPr/>
        </p:nvPicPr>
        <p:blipFill>
          <a:blip r:embed="rId3"/>
          <a:srcRect/>
          <a:stretch>
            <a:fillRect/>
          </a:stretch>
        </p:blipFill>
        <p:spPr bwMode="auto">
          <a:xfrm>
            <a:off x="0" y="1236663"/>
            <a:ext cx="9144000" cy="4459287"/>
          </a:xfrm>
          <a:prstGeom prst="rect">
            <a:avLst/>
          </a:prstGeom>
          <a:ln>
            <a:noFill/>
          </a:ln>
          <a:effectLst>
            <a:outerShdw blurRad="292100" dist="139700" dir="2700000" algn="tl" rotWithShape="0">
              <a:srgbClr val="333333">
                <a:alpha val="65000"/>
              </a:srgbClr>
            </a:outerShdw>
          </a:effectLst>
        </p:spPr>
      </p:pic>
      <p:sp>
        <p:nvSpPr>
          <p:cNvPr id="103429" name="CasellaDiTesto 1">
            <a:extLst>
              <a:ext uri="{FF2B5EF4-FFF2-40B4-BE49-F238E27FC236}">
                <a16:creationId xmlns:a16="http://schemas.microsoft.com/office/drawing/2014/main" id="{1BA08D44-EB8F-904B-A25E-50E94D2FFA5A}"/>
              </a:ext>
            </a:extLst>
          </p:cNvPr>
          <p:cNvSpPr txBox="1">
            <a:spLocks noChangeArrowheads="1"/>
          </p:cNvSpPr>
          <p:nvPr/>
        </p:nvSpPr>
        <p:spPr bwMode="auto">
          <a:xfrm>
            <a:off x="2987674" y="5843588"/>
            <a:ext cx="24114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200" dirty="0"/>
              <a:t>Quello che rimane di Jaffa</a:t>
            </a:r>
          </a:p>
          <a:p>
            <a:pPr eaLnBrk="1" hangingPunct="1">
              <a:spcBef>
                <a:spcPct val="0"/>
              </a:spcBef>
              <a:buFontTx/>
              <a:buNone/>
            </a:pPr>
            <a:r>
              <a:rPr lang="it-IT" altLang="en-US" sz="1200" dirty="0"/>
              <a:t>(importante città palestinese)</a:t>
            </a:r>
            <a:endParaRPr lang="en-US" altLang="en-US" sz="1200" dirty="0"/>
          </a:p>
        </p:txBody>
      </p:sp>
      <p:cxnSp>
        <p:nvCxnSpPr>
          <p:cNvPr id="103430" name="Connettore 2 3">
            <a:extLst>
              <a:ext uri="{FF2B5EF4-FFF2-40B4-BE49-F238E27FC236}">
                <a16:creationId xmlns:a16="http://schemas.microsoft.com/office/drawing/2014/main" id="{3524A2B0-FCE0-1476-D1EE-941927851C6F}"/>
              </a:ext>
            </a:extLst>
          </p:cNvPr>
          <p:cNvCxnSpPr>
            <a:cxnSpLocks/>
          </p:cNvCxnSpPr>
          <p:nvPr/>
        </p:nvCxnSpPr>
        <p:spPr bwMode="auto">
          <a:xfrm flipV="1">
            <a:off x="4932363" y="5629275"/>
            <a:ext cx="360362" cy="35718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3431" name="Rettangolo 6">
            <a:extLst>
              <a:ext uri="{FF2B5EF4-FFF2-40B4-BE49-F238E27FC236}">
                <a16:creationId xmlns:a16="http://schemas.microsoft.com/office/drawing/2014/main" id="{EB39E09C-FB4F-3C1F-63D2-42AF5AB5B79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FD350B78-CE1E-BF63-5580-9509DD656907}"/>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ttangolo 1">
            <a:extLst>
              <a:ext uri="{FF2B5EF4-FFF2-40B4-BE49-F238E27FC236}">
                <a16:creationId xmlns:a16="http://schemas.microsoft.com/office/drawing/2014/main" id="{6CD266AE-9F98-AD88-18B3-71E991EBFE46}"/>
              </a:ext>
            </a:extLst>
          </p:cNvPr>
          <p:cNvSpPr>
            <a:spLocks noChangeArrowheads="1"/>
          </p:cNvSpPr>
          <p:nvPr/>
        </p:nvSpPr>
        <p:spPr bwMode="auto">
          <a:xfrm>
            <a:off x="6804025" y="6530975"/>
            <a:ext cx="2163763" cy="215900"/>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it-CH" altLang="it-CH" sz="800" kern="0">
                <a:latin typeface="Arial" panose="020B0604020202020204" pitchFamily="34" charset="0"/>
              </a:rPr>
              <a:t>http://en.wikipedia.org/wiki/Dahiya_doctrine</a:t>
            </a:r>
          </a:p>
        </p:txBody>
      </p:sp>
      <p:sp>
        <p:nvSpPr>
          <p:cNvPr id="70659" name="CasellaDiTesto 2">
            <a:extLst>
              <a:ext uri="{FF2B5EF4-FFF2-40B4-BE49-F238E27FC236}">
                <a16:creationId xmlns:a16="http://schemas.microsoft.com/office/drawing/2014/main" id="{BB0EC5AE-1AD3-AB52-BB17-3B851DF0B3D6}"/>
              </a:ext>
            </a:extLst>
          </p:cNvPr>
          <p:cNvSpPr txBox="1">
            <a:spLocks noChangeArrowheads="1"/>
          </p:cNvSpPr>
          <p:nvPr/>
        </p:nvSpPr>
        <p:spPr bwMode="auto">
          <a:xfrm>
            <a:off x="611560" y="1988840"/>
            <a:ext cx="4474521" cy="341632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ts val="1200"/>
              </a:spcBef>
              <a:spcAft>
                <a:spcPts val="1200"/>
              </a:spcAft>
              <a:buFontTx/>
              <a:buNone/>
              <a:defRPr/>
            </a:pPr>
            <a:r>
              <a:rPr lang="en-US" altLang="it-CH" sz="2400" b="1" kern="0" dirty="0">
                <a:latin typeface="Arial" panose="020B0604020202020204" pitchFamily="34" charset="0"/>
              </a:rPr>
              <a:t>È </a:t>
            </a:r>
            <a:r>
              <a:rPr lang="en-US" altLang="it-CH" sz="2400" b="1" kern="0" dirty="0" err="1">
                <a:latin typeface="Arial" panose="020B0604020202020204" pitchFamily="34" charset="0"/>
              </a:rPr>
              <a:t>una</a:t>
            </a:r>
            <a:r>
              <a:rPr lang="en-US" altLang="it-CH" sz="2400" b="1" kern="0" dirty="0">
                <a:latin typeface="Arial" panose="020B0604020202020204" pitchFamily="34" charset="0"/>
              </a:rPr>
              <a:t> </a:t>
            </a:r>
            <a:r>
              <a:rPr lang="en-US" altLang="it-CH" sz="2400" b="1" kern="0" dirty="0" err="1">
                <a:latin typeface="Arial" panose="020B0604020202020204" pitchFamily="34" charset="0"/>
              </a:rPr>
              <a:t>strategia</a:t>
            </a:r>
            <a:r>
              <a:rPr lang="en-US" altLang="it-CH" sz="2400" b="1" kern="0" dirty="0">
                <a:latin typeface="Arial" panose="020B0604020202020204" pitchFamily="34" charset="0"/>
              </a:rPr>
              <a:t> </a:t>
            </a:r>
            <a:r>
              <a:rPr lang="en-US" altLang="it-CH" sz="2400" b="1" kern="0" dirty="0" err="1">
                <a:latin typeface="Arial" panose="020B0604020202020204" pitchFamily="34" charset="0"/>
              </a:rPr>
              <a:t>militare</a:t>
            </a:r>
            <a:r>
              <a:rPr lang="en-US" altLang="it-CH" sz="2400" b="1" kern="0" dirty="0">
                <a:latin typeface="Arial" panose="020B0604020202020204" pitchFamily="34" charset="0"/>
              </a:rPr>
              <a:t> </a:t>
            </a:r>
            <a:r>
              <a:rPr lang="en-US" altLang="it-CH" sz="2400" b="1" kern="0" dirty="0" err="1">
                <a:latin typeface="Arial" panose="020B0604020202020204" pitchFamily="34" charset="0"/>
              </a:rPr>
              <a:t>inventata</a:t>
            </a:r>
            <a:r>
              <a:rPr lang="en-US" altLang="it-CH" sz="2400" b="1" kern="0" dirty="0">
                <a:latin typeface="Arial" panose="020B0604020202020204" pitchFamily="34" charset="0"/>
              </a:rPr>
              <a:t> </a:t>
            </a:r>
            <a:r>
              <a:rPr lang="en-US" altLang="it-CH" sz="2400" b="1" kern="0" dirty="0" err="1">
                <a:latin typeface="Arial" panose="020B0604020202020204" pitchFamily="34" charset="0"/>
              </a:rPr>
              <a:t>dagli</a:t>
            </a:r>
            <a:r>
              <a:rPr lang="en-US" altLang="it-CH" sz="2400" b="1" kern="0" dirty="0">
                <a:latin typeface="Arial" panose="020B0604020202020204" pitchFamily="34" charset="0"/>
              </a:rPr>
              <a:t> </a:t>
            </a:r>
            <a:r>
              <a:rPr lang="en-US" altLang="it-CH" sz="2400" b="1" kern="0" dirty="0" err="1">
                <a:latin typeface="Arial" panose="020B0604020202020204" pitchFamily="34" charset="0"/>
              </a:rPr>
              <a:t>Israeliani</a:t>
            </a:r>
            <a:r>
              <a:rPr lang="en-US" altLang="it-CH" sz="2400" b="1" kern="0" dirty="0">
                <a:latin typeface="Arial" panose="020B0604020202020204" pitchFamily="34" charset="0"/>
              </a:rPr>
              <a:t> </a:t>
            </a:r>
            <a:r>
              <a:rPr lang="en-US" altLang="it-CH" sz="2400" b="1" kern="0" dirty="0" err="1">
                <a:latin typeface="Arial" panose="020B0604020202020204" pitchFamily="34" charset="0"/>
              </a:rPr>
              <a:t>che</a:t>
            </a:r>
            <a:r>
              <a:rPr lang="en-US" altLang="it-CH" sz="2400" b="1" kern="0" dirty="0">
                <a:latin typeface="Arial" panose="020B0604020202020204" pitchFamily="34" charset="0"/>
              </a:rPr>
              <a:t> </a:t>
            </a:r>
            <a:r>
              <a:rPr lang="en-US" altLang="it-CH" sz="2400" b="1" kern="0" dirty="0" err="1">
                <a:latin typeface="Arial" panose="020B0604020202020204" pitchFamily="34" charset="0"/>
              </a:rPr>
              <a:t>consiste</a:t>
            </a:r>
            <a:r>
              <a:rPr lang="en-US" altLang="it-CH" sz="2400" b="1" kern="0" dirty="0">
                <a:latin typeface="Arial" panose="020B0604020202020204" pitchFamily="34" charset="0"/>
              </a:rPr>
              <a:t> </a:t>
            </a:r>
            <a:r>
              <a:rPr lang="en-US" altLang="it-CH" sz="2400" b="1" kern="0" dirty="0" err="1">
                <a:latin typeface="Arial" panose="020B0604020202020204" pitchFamily="34" charset="0"/>
              </a:rPr>
              <a:t>nel</a:t>
            </a:r>
            <a:r>
              <a:rPr lang="en-US" altLang="it-CH" sz="2400" b="1" kern="0" dirty="0">
                <a:latin typeface="Arial" panose="020B0604020202020204" pitchFamily="34" charset="0"/>
              </a:rPr>
              <a:t> </a:t>
            </a:r>
            <a:r>
              <a:rPr lang="en-US" altLang="it-CH" sz="2400" b="1" kern="0" dirty="0" err="1">
                <a:latin typeface="Arial" panose="020B0604020202020204" pitchFamily="34" charset="0"/>
              </a:rPr>
              <a:t>colpire</a:t>
            </a:r>
            <a:r>
              <a:rPr lang="en-US" altLang="it-CH" sz="2400" b="1" kern="0" dirty="0">
                <a:latin typeface="Arial" panose="020B0604020202020204" pitchFamily="34" charset="0"/>
              </a:rPr>
              <a:t> </a:t>
            </a:r>
            <a:r>
              <a:rPr lang="en-US" altLang="it-CH" sz="2400" b="1" kern="0" dirty="0" err="1">
                <a:latin typeface="Arial" panose="020B0604020202020204" pitchFamily="34" charset="0"/>
              </a:rPr>
              <a:t>scientemente</a:t>
            </a:r>
            <a:r>
              <a:rPr lang="en-US" altLang="it-CH" sz="2400" b="1" kern="0" dirty="0">
                <a:latin typeface="Arial" panose="020B0604020202020204" pitchFamily="34" charset="0"/>
              </a:rPr>
              <a:t> i </a:t>
            </a:r>
            <a:r>
              <a:rPr lang="en-US" altLang="it-CH" sz="2400" b="1" kern="0" dirty="0" err="1">
                <a:latin typeface="Arial" panose="020B0604020202020204" pitchFamily="34" charset="0"/>
              </a:rPr>
              <a:t>civili</a:t>
            </a:r>
            <a:r>
              <a:rPr lang="en-US" altLang="it-CH" sz="2400" b="1" kern="0" dirty="0">
                <a:latin typeface="Arial" panose="020B0604020202020204" pitchFamily="34" charset="0"/>
              </a:rPr>
              <a:t> e le </a:t>
            </a:r>
            <a:r>
              <a:rPr lang="en-US" altLang="it-CH" sz="2400" b="1" kern="0" dirty="0" err="1">
                <a:latin typeface="Arial" panose="020B0604020202020204" pitchFamily="34" charset="0"/>
              </a:rPr>
              <a:t>infrastrutture</a:t>
            </a:r>
            <a:r>
              <a:rPr lang="en-US" altLang="it-CH" sz="2400" b="1" kern="0" dirty="0">
                <a:latin typeface="Arial" panose="020B0604020202020204" pitchFamily="34" charset="0"/>
              </a:rPr>
              <a:t> </a:t>
            </a:r>
            <a:r>
              <a:rPr lang="en-US" altLang="it-CH" sz="2400" b="1" kern="0" dirty="0" err="1">
                <a:latin typeface="Arial" panose="020B0604020202020204" pitchFamily="34" charset="0"/>
              </a:rPr>
              <a:t>civili</a:t>
            </a:r>
            <a:r>
              <a:rPr lang="en-US" altLang="it-CH" sz="2400" b="1" kern="0" dirty="0">
                <a:latin typeface="Arial" panose="020B0604020202020204" pitchFamily="34" charset="0"/>
              </a:rPr>
              <a:t> del </a:t>
            </a:r>
            <a:r>
              <a:rPr lang="en-US" altLang="it-CH" sz="2400" b="1" kern="0" dirty="0" err="1">
                <a:latin typeface="Arial" panose="020B0604020202020204" pitchFamily="34" charset="0"/>
              </a:rPr>
              <a:t>nemico</a:t>
            </a:r>
            <a:r>
              <a:rPr lang="en-US" altLang="it-CH" sz="2400" b="1" kern="0" dirty="0">
                <a:latin typeface="Arial" panose="020B0604020202020204" pitchFamily="34" charset="0"/>
              </a:rPr>
              <a:t> a </a:t>
            </a:r>
            <a:r>
              <a:rPr lang="en-US" altLang="it-CH" sz="2400" b="1" kern="0" dirty="0" err="1">
                <a:latin typeface="Arial" panose="020B0604020202020204" pitchFamily="34" charset="0"/>
              </a:rPr>
              <a:t>scopo</a:t>
            </a:r>
            <a:r>
              <a:rPr lang="en-US" altLang="it-CH" sz="2400" b="1" kern="0" dirty="0">
                <a:latin typeface="Arial" panose="020B0604020202020204" pitchFamily="34" charset="0"/>
              </a:rPr>
              <a:t> di </a:t>
            </a:r>
            <a:r>
              <a:rPr lang="en-US" altLang="it-CH" sz="2400" b="1" kern="0" dirty="0" err="1">
                <a:latin typeface="Arial" panose="020B0604020202020204" pitchFamily="34" charset="0"/>
              </a:rPr>
              <a:t>deterrenza</a:t>
            </a:r>
            <a:r>
              <a:rPr lang="en-US" altLang="it-CH" sz="2400" b="1" kern="0" dirty="0">
                <a:latin typeface="Arial" panose="020B0604020202020204" pitchFamily="34" charset="0"/>
              </a:rPr>
              <a:t> e per </a:t>
            </a:r>
            <a:r>
              <a:rPr lang="en-US" altLang="it-CH" sz="2400" b="1" kern="0" dirty="0" err="1">
                <a:latin typeface="Arial" panose="020B0604020202020204" pitchFamily="34" charset="0"/>
              </a:rPr>
              <a:t>obbligarlo</a:t>
            </a:r>
            <a:r>
              <a:rPr lang="en-US" altLang="it-CH" sz="2400" b="1" kern="0" dirty="0">
                <a:latin typeface="Arial" panose="020B0604020202020204" pitchFamily="34" charset="0"/>
              </a:rPr>
              <a:t> a </a:t>
            </a:r>
            <a:r>
              <a:rPr lang="en-US" altLang="it-CH" sz="2400" b="1" kern="0" dirty="0" err="1">
                <a:latin typeface="Arial" panose="020B0604020202020204" pitchFamily="34" charset="0"/>
              </a:rPr>
              <a:t>utilizzare</a:t>
            </a:r>
            <a:r>
              <a:rPr lang="en-US" altLang="it-CH" sz="2400" b="1" kern="0" dirty="0">
                <a:latin typeface="Arial" panose="020B0604020202020204" pitchFamily="34" charset="0"/>
              </a:rPr>
              <a:t> tempo e </a:t>
            </a:r>
            <a:r>
              <a:rPr lang="en-US" altLang="it-CH" sz="2400" b="1" kern="0" dirty="0" err="1">
                <a:latin typeface="Arial" panose="020B0604020202020204" pitchFamily="34" charset="0"/>
              </a:rPr>
              <a:t>molte</a:t>
            </a:r>
            <a:r>
              <a:rPr lang="en-US" altLang="it-CH" sz="2400" b="1" kern="0" dirty="0">
                <a:latin typeface="Arial" panose="020B0604020202020204" pitchFamily="34" charset="0"/>
              </a:rPr>
              <a:t> </a:t>
            </a:r>
            <a:r>
              <a:rPr lang="en-US" altLang="it-CH" sz="2400" b="1" kern="0" dirty="0" err="1">
                <a:latin typeface="Arial" panose="020B0604020202020204" pitchFamily="34" charset="0"/>
              </a:rPr>
              <a:t>risorse</a:t>
            </a:r>
            <a:r>
              <a:rPr lang="en-US" altLang="it-CH" sz="2400" b="1" kern="0" dirty="0">
                <a:latin typeface="Arial" panose="020B0604020202020204" pitchFamily="34" charset="0"/>
              </a:rPr>
              <a:t> per la </a:t>
            </a:r>
            <a:r>
              <a:rPr lang="en-US" altLang="it-CH" sz="2400" b="1" kern="0" dirty="0" err="1">
                <a:latin typeface="Arial" panose="020B0604020202020204" pitchFamily="34" charset="0"/>
              </a:rPr>
              <a:t>ricostruzione</a:t>
            </a:r>
            <a:r>
              <a:rPr lang="en-US" altLang="it-CH" sz="2400" b="1" kern="0" dirty="0">
                <a:latin typeface="Arial" panose="020B0604020202020204" pitchFamily="34" charset="0"/>
              </a:rPr>
              <a:t>.</a:t>
            </a:r>
          </a:p>
        </p:txBody>
      </p:sp>
      <p:sp>
        <p:nvSpPr>
          <p:cNvPr id="219140" name="Segnaposto numero diapositiva 1">
            <a:extLst>
              <a:ext uri="{FF2B5EF4-FFF2-40B4-BE49-F238E27FC236}">
                <a16:creationId xmlns:a16="http://schemas.microsoft.com/office/drawing/2014/main" id="{29BC0F02-340B-9E21-61C1-BD895C6117E7}"/>
              </a:ext>
            </a:extLst>
          </p:cNvPr>
          <p:cNvSpPr>
            <a:spLocks noGrp="1" noChangeArrowheads="1"/>
          </p:cNvSpPr>
          <p:nvPr>
            <p:ph type="sldNum" sz="quarter" idx="12"/>
          </p:nvPr>
        </p:nvSpPr>
        <p:spPr bwMode="auto">
          <a:xfrm>
            <a:off x="6562725" y="6016625"/>
            <a:ext cx="2133600" cy="365125"/>
          </a:xfrm>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fld id="{A64E64F6-BDE1-42D2-9B64-4AEC1B504D9D}" type="slidenum">
              <a:rPr lang="fr-FR" altLang="en-US" sz="1200" b="1" smtClean="0">
                <a:solidFill>
                  <a:schemeClr val="tx1">
                    <a:lumMod val="95000"/>
                    <a:lumOff val="5000"/>
                  </a:schemeClr>
                </a:solidFill>
                <a:latin typeface="Arial" panose="020B0604020202020204" pitchFamily="34" charset="0"/>
              </a:rPr>
              <a:pPr>
                <a:spcBef>
                  <a:spcPct val="0"/>
                </a:spcBef>
                <a:buFontTx/>
                <a:buNone/>
                <a:defRPr/>
              </a:pPr>
              <a:t>70</a:t>
            </a:fld>
            <a:endParaRPr lang="fr-FR" altLang="en-US" sz="1200" b="1">
              <a:solidFill>
                <a:schemeClr val="tx1">
                  <a:lumMod val="95000"/>
                  <a:lumOff val="5000"/>
                </a:schemeClr>
              </a:solidFill>
              <a:latin typeface="Arial" panose="020B0604020202020204" pitchFamily="34" charset="0"/>
            </a:endParaRPr>
          </a:p>
        </p:txBody>
      </p:sp>
      <p:sp>
        <p:nvSpPr>
          <p:cNvPr id="5" name="Rettangolo 4">
            <a:extLst>
              <a:ext uri="{FF2B5EF4-FFF2-40B4-BE49-F238E27FC236}">
                <a16:creationId xmlns:a16="http://schemas.microsoft.com/office/drawing/2014/main" id="{145581B8-BD53-1839-EDDD-18D1E558DAD9}"/>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7574" name="CasellaDiTesto 1">
            <a:extLst>
              <a:ext uri="{FF2B5EF4-FFF2-40B4-BE49-F238E27FC236}">
                <a16:creationId xmlns:a16="http://schemas.microsoft.com/office/drawing/2014/main" id="{47B3B72E-B3F8-69D7-D883-ACF69D432184}"/>
              </a:ext>
            </a:extLst>
          </p:cNvPr>
          <p:cNvSpPr txBox="1">
            <a:spLocks noChangeArrowheads="1"/>
          </p:cNvSpPr>
          <p:nvPr/>
        </p:nvSpPr>
        <p:spPr bwMode="auto">
          <a:xfrm>
            <a:off x="642060" y="957788"/>
            <a:ext cx="4379267" cy="430887"/>
          </a:xfrm>
          <a:prstGeom prst="rect">
            <a:avLst/>
          </a:prstGeom>
          <a:solidFill>
            <a:srgbClr val="FFFF00"/>
          </a:solidFill>
          <a:ln w="12700">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200" b="1" dirty="0">
                <a:latin typeface="Arial" panose="020B0604020202020204" pitchFamily="34" charset="0"/>
              </a:rPr>
              <a:t>La </a:t>
            </a:r>
            <a:r>
              <a:rPr lang="en-US" altLang="en-US" sz="2200" b="1" dirty="0" err="1">
                <a:latin typeface="Arial" panose="020B0604020202020204" pitchFamily="34" charset="0"/>
              </a:rPr>
              <a:t>dottrina</a:t>
            </a:r>
            <a:r>
              <a:rPr lang="en-US" altLang="en-US" sz="2200" b="1" dirty="0">
                <a:latin typeface="Arial" panose="020B0604020202020204" pitchFamily="34" charset="0"/>
              </a:rPr>
              <a:t> </a:t>
            </a:r>
            <a:r>
              <a:rPr lang="en-US" altLang="en-US" sz="2200" b="1" dirty="0" err="1">
                <a:latin typeface="Arial" panose="020B0604020202020204" pitchFamily="34" charset="0"/>
              </a:rPr>
              <a:t>israeliana</a:t>
            </a:r>
            <a:r>
              <a:rPr lang="en-US" altLang="en-US" sz="2200" b="1" dirty="0">
                <a:latin typeface="Arial" panose="020B0604020202020204" pitchFamily="34" charset="0"/>
              </a:rPr>
              <a:t> Dahiya</a:t>
            </a:r>
          </a:p>
        </p:txBody>
      </p:sp>
      <p:pic>
        <p:nvPicPr>
          <p:cNvPr id="241666" name="Picture 2">
            <a:extLst>
              <a:ext uri="{FF2B5EF4-FFF2-40B4-BE49-F238E27FC236}">
                <a16:creationId xmlns:a16="http://schemas.microsoft.com/office/drawing/2014/main" id="{3680556E-E253-4FAE-7BA0-210E8D4CEF7A}"/>
              </a:ext>
            </a:extLst>
          </p:cNvPr>
          <p:cNvPicPr>
            <a:picLocks noChangeAspect="1" noChangeArrowheads="1"/>
          </p:cNvPicPr>
          <p:nvPr/>
        </p:nvPicPr>
        <p:blipFill rotWithShape="1">
          <a:blip r:embed="rId3"/>
          <a:srcRect l="4321" t="31988" r="68647" b="47789"/>
          <a:stretch/>
        </p:blipFill>
        <p:spPr bwMode="auto">
          <a:xfrm>
            <a:off x="5580320" y="2486156"/>
            <a:ext cx="2769307" cy="2016224"/>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B6726675-499B-87F2-9235-C92AFCC63BBC}"/>
              </a:ext>
            </a:extLst>
          </p:cNvPr>
          <p:cNvSpPr txBox="1"/>
          <p:nvPr/>
        </p:nvSpPr>
        <p:spPr>
          <a:xfrm>
            <a:off x="5561114" y="957788"/>
            <a:ext cx="2664296" cy="1200329"/>
          </a:xfrm>
          <a:prstGeom prst="rect">
            <a:avLst/>
          </a:prstGeom>
          <a:solidFill>
            <a:srgbClr val="FFFF00"/>
          </a:solidFill>
          <a:ln w="12700">
            <a:solidFill>
              <a:schemeClr val="tx1"/>
            </a:solidFill>
          </a:ln>
        </p:spPr>
        <p:txBody>
          <a:bodyPr wrap="square" rtlCol="0">
            <a:spAutoFit/>
          </a:bodyPr>
          <a:lstStyle/>
          <a:p>
            <a:pPr algn="ctr"/>
            <a:r>
              <a:rPr lang="en-US" sz="2400" b="1" dirty="0"/>
              <a:t>“</a:t>
            </a:r>
            <a:r>
              <a:rPr lang="en-US" sz="2400" b="1" dirty="0" err="1"/>
              <a:t>Dobbiamo</a:t>
            </a:r>
            <a:r>
              <a:rPr lang="en-US" sz="2400" b="1" dirty="0"/>
              <a:t> </a:t>
            </a:r>
            <a:r>
              <a:rPr lang="en-US" sz="2400" b="1" dirty="0" err="1"/>
              <a:t>ricacciare</a:t>
            </a:r>
            <a:r>
              <a:rPr lang="en-US" sz="2400" b="1" dirty="0"/>
              <a:t> Gaza </a:t>
            </a:r>
            <a:r>
              <a:rPr lang="en-US" sz="2400" b="1" dirty="0" err="1"/>
              <a:t>nel</a:t>
            </a:r>
            <a:r>
              <a:rPr lang="en-US" sz="2400" b="1" dirty="0"/>
              <a:t> </a:t>
            </a:r>
            <a:r>
              <a:rPr lang="en-US" sz="2400" b="1" dirty="0" err="1"/>
              <a:t>Medioevo</a:t>
            </a:r>
            <a:r>
              <a:rPr lang="en-US" sz="2400" b="1" dirty="0"/>
              <a:t>”</a:t>
            </a:r>
          </a:p>
        </p:txBody>
      </p:sp>
      <p:sp>
        <p:nvSpPr>
          <p:cNvPr id="3" name="CasellaDiTesto 2">
            <a:extLst>
              <a:ext uri="{FF2B5EF4-FFF2-40B4-BE49-F238E27FC236}">
                <a16:creationId xmlns:a16="http://schemas.microsoft.com/office/drawing/2014/main" id="{D4018081-E342-47BF-26EF-6F9C909425F3}"/>
              </a:ext>
            </a:extLst>
          </p:cNvPr>
          <p:cNvSpPr txBox="1"/>
          <p:nvPr/>
        </p:nvSpPr>
        <p:spPr>
          <a:xfrm>
            <a:off x="5539292" y="4804995"/>
            <a:ext cx="3151497" cy="923330"/>
          </a:xfrm>
          <a:prstGeom prst="rect">
            <a:avLst/>
          </a:prstGeom>
          <a:noFill/>
        </p:spPr>
        <p:txBody>
          <a:bodyPr wrap="square" rtlCol="0">
            <a:spAutoFit/>
          </a:bodyPr>
          <a:lstStyle/>
          <a:p>
            <a:r>
              <a:rPr lang="en-US" b="1" dirty="0"/>
              <a:t>Le parole del simpatico </a:t>
            </a:r>
            <a:r>
              <a:rPr lang="en-US" b="1" dirty="0" err="1"/>
              <a:t>ministro</a:t>
            </a:r>
            <a:r>
              <a:rPr lang="en-US" b="1" dirty="0"/>
              <a:t> </a:t>
            </a:r>
            <a:r>
              <a:rPr lang="en-US" b="1" dirty="0" err="1"/>
              <a:t>israeliano</a:t>
            </a:r>
            <a:r>
              <a:rPr lang="en-US" b="1" dirty="0"/>
              <a:t> Eli Yishai - Novembre 2012</a:t>
            </a:r>
          </a:p>
        </p:txBody>
      </p:sp>
    </p:spTree>
    <p:extLst>
      <p:ext uri="{BB962C8B-B14F-4D97-AF65-F5344CB8AC3E}">
        <p14:creationId xmlns:p14="http://schemas.microsoft.com/office/powerpoint/2010/main" val="21333318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6">
            <a:extLst>
              <a:ext uri="{FF2B5EF4-FFF2-40B4-BE49-F238E27FC236}">
                <a16:creationId xmlns:a16="http://schemas.microsoft.com/office/drawing/2014/main" id="{BDD672FF-CEA6-A4C1-74D5-C029AA8CF137}"/>
              </a:ext>
            </a:extLst>
          </p:cNvPr>
          <p:cNvSpPr txBox="1">
            <a:spLocks noChangeArrowheads="1"/>
          </p:cNvSpPr>
          <p:nvPr/>
        </p:nvSpPr>
        <p:spPr bwMode="auto">
          <a:xfrm>
            <a:off x="552450" y="4340225"/>
            <a:ext cx="3671888" cy="5857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fr-CH" altLang="it-CH" sz="1400" b="1">
                <a:solidFill>
                  <a:srgbClr val="000000"/>
                </a:solidFill>
                <a:latin typeface="Arial" panose="020B0604020202020204" pitchFamily="34" charset="0"/>
              </a:rPr>
              <a:t>Israel strangles the Palestinian economy</a:t>
            </a:r>
            <a:r>
              <a:rPr lang="fr-CH" altLang="it-CH" sz="1400" b="1">
                <a:solidFill>
                  <a:srgbClr val="00FF00"/>
                </a:solidFill>
                <a:latin typeface="Arial" panose="020B0604020202020204" pitchFamily="34" charset="0"/>
              </a:rPr>
              <a:t>     </a:t>
            </a:r>
            <a:r>
              <a:rPr lang="fr-CH" altLang="it-CH" sz="1800" b="1">
                <a:solidFill>
                  <a:srgbClr val="000000"/>
                </a:solidFill>
                <a:latin typeface="Arial" panose="020B0604020202020204" pitchFamily="34" charset="0"/>
              </a:rPr>
              <a:t>Gaza: once there was a airport</a:t>
            </a:r>
            <a:endParaRPr lang="it-IT" altLang="it-CH" sz="1800" b="1">
              <a:solidFill>
                <a:srgbClr val="000000"/>
              </a:solidFill>
              <a:latin typeface="Arial" panose="020B0604020202020204" pitchFamily="34" charset="0"/>
            </a:endParaRPr>
          </a:p>
        </p:txBody>
      </p:sp>
      <p:pic>
        <p:nvPicPr>
          <p:cNvPr id="240649" name="Picture 9" descr="C:\Users\Enrico\Desktop\Gaza airport 2 jpeg.jpg">
            <a:extLst>
              <a:ext uri="{FF2B5EF4-FFF2-40B4-BE49-F238E27FC236}">
                <a16:creationId xmlns:a16="http://schemas.microsoft.com/office/drawing/2014/main" id="{2F79AD0E-4775-F4A7-EC3F-25432EA07FCF}"/>
              </a:ext>
            </a:extLst>
          </p:cNvPr>
          <p:cNvPicPr>
            <a:picLocks noChangeAspect="1" noChangeArrowheads="1"/>
          </p:cNvPicPr>
          <p:nvPr/>
        </p:nvPicPr>
        <p:blipFill>
          <a:blip r:embed="rId3"/>
          <a:srcRect/>
          <a:stretch>
            <a:fillRect/>
          </a:stretch>
        </p:blipFill>
        <p:spPr bwMode="auto">
          <a:xfrm>
            <a:off x="319088" y="2060575"/>
            <a:ext cx="5562600" cy="4167188"/>
          </a:xfrm>
          <a:prstGeom prst="rect">
            <a:avLst/>
          </a:prstGeom>
          <a:ln w="28575">
            <a:solidFill>
              <a:schemeClr val="bg1"/>
            </a:solidFill>
          </a:ln>
          <a:effectLst>
            <a:outerShdw blurRad="292100" dist="139700" dir="2700000" algn="tl" rotWithShape="0">
              <a:srgbClr val="333333">
                <a:alpha val="65000"/>
              </a:srgbClr>
            </a:outerShdw>
          </a:effectLst>
        </p:spPr>
      </p:pic>
      <p:pic>
        <p:nvPicPr>
          <p:cNvPr id="240651" name="Picture 11" descr="C:\Users\Enrico\Desktop\Gaza airp 1 jpeg.jpg">
            <a:extLst>
              <a:ext uri="{FF2B5EF4-FFF2-40B4-BE49-F238E27FC236}">
                <a16:creationId xmlns:a16="http://schemas.microsoft.com/office/drawing/2014/main" id="{7AB5E6AC-C8F8-F925-96D0-642A16A10BFD}"/>
              </a:ext>
            </a:extLst>
          </p:cNvPr>
          <p:cNvPicPr>
            <a:picLocks noChangeAspect="1" noChangeArrowheads="1"/>
          </p:cNvPicPr>
          <p:nvPr/>
        </p:nvPicPr>
        <p:blipFill>
          <a:blip r:embed="rId4"/>
          <a:srcRect/>
          <a:stretch>
            <a:fillRect/>
          </a:stretch>
        </p:blipFill>
        <p:spPr bwMode="auto">
          <a:xfrm>
            <a:off x="3343275" y="260350"/>
            <a:ext cx="2538413" cy="1695450"/>
          </a:xfrm>
          <a:prstGeom prst="rect">
            <a:avLst/>
          </a:prstGeom>
          <a:ln w="28575">
            <a:solidFill>
              <a:schemeClr val="bg1"/>
            </a:solidFill>
          </a:ln>
          <a:effectLst>
            <a:outerShdw blurRad="292100" dist="139700" dir="2700000" algn="tl" rotWithShape="0">
              <a:srgbClr val="333333">
                <a:alpha val="65000"/>
              </a:srgbClr>
            </a:outerShdw>
          </a:effectLst>
        </p:spPr>
      </p:pic>
      <p:pic>
        <p:nvPicPr>
          <p:cNvPr id="240653" name="Picture 13" descr="C:\Users\Enrico\Desktop\Gaza airport 1 jpeg.jpg">
            <a:extLst>
              <a:ext uri="{FF2B5EF4-FFF2-40B4-BE49-F238E27FC236}">
                <a16:creationId xmlns:a16="http://schemas.microsoft.com/office/drawing/2014/main" id="{5D0762B8-AAC6-9461-8C4E-89BACEF57F22}"/>
              </a:ext>
            </a:extLst>
          </p:cNvPr>
          <p:cNvPicPr>
            <a:picLocks noChangeAspect="1" noChangeArrowheads="1"/>
          </p:cNvPicPr>
          <p:nvPr/>
        </p:nvPicPr>
        <p:blipFill>
          <a:blip r:embed="rId5"/>
          <a:srcRect/>
          <a:stretch>
            <a:fillRect/>
          </a:stretch>
        </p:blipFill>
        <p:spPr bwMode="auto">
          <a:xfrm>
            <a:off x="319088" y="260350"/>
            <a:ext cx="2930525" cy="1695450"/>
          </a:xfrm>
          <a:prstGeom prst="rect">
            <a:avLst/>
          </a:prstGeom>
          <a:ln w="28575">
            <a:solidFill>
              <a:schemeClr val="bg1"/>
            </a:solidFill>
          </a:ln>
          <a:effectLst>
            <a:outerShdw blurRad="292100" dist="139700" dir="2700000" algn="tl" rotWithShape="0">
              <a:srgbClr val="333333">
                <a:alpha val="65000"/>
              </a:srgbClr>
            </a:outerShdw>
          </a:effectLst>
        </p:spPr>
      </p:pic>
      <p:pic>
        <p:nvPicPr>
          <p:cNvPr id="13" name="Picture 2" descr="Rafah aeroporto">
            <a:extLst>
              <a:ext uri="{FF2B5EF4-FFF2-40B4-BE49-F238E27FC236}">
                <a16:creationId xmlns:a16="http://schemas.microsoft.com/office/drawing/2014/main" id="{6F19C423-1710-A14C-58B3-FCE26E87F628}"/>
              </a:ext>
            </a:extLst>
          </p:cNvPr>
          <p:cNvPicPr>
            <a:picLocks noChangeAspect="1" noChangeArrowheads="1"/>
          </p:cNvPicPr>
          <p:nvPr/>
        </p:nvPicPr>
        <p:blipFill>
          <a:blip r:embed="rId6"/>
          <a:srcRect/>
          <a:stretch>
            <a:fillRect/>
          </a:stretch>
        </p:blipFill>
        <p:spPr bwMode="auto">
          <a:xfrm>
            <a:off x="6002338" y="4221163"/>
            <a:ext cx="2962275" cy="2006600"/>
          </a:xfrm>
          <a:prstGeom prst="rect">
            <a:avLst/>
          </a:prstGeom>
          <a:ln w="28575">
            <a:solidFill>
              <a:schemeClr val="bg1"/>
            </a:solidFill>
          </a:ln>
          <a:effectLst>
            <a:outerShdw blurRad="292100" dist="139700" dir="2700000" algn="tl" rotWithShape="0">
              <a:srgbClr val="333333">
                <a:alpha val="65000"/>
              </a:srgbClr>
            </a:outerShdw>
          </a:effectLst>
        </p:spPr>
      </p:pic>
      <p:pic>
        <p:nvPicPr>
          <p:cNvPr id="14" name="Picture 12" descr="C:\Users\Enrico\Desktop\Gaza airport 3 jpeg.jpg">
            <a:extLst>
              <a:ext uri="{FF2B5EF4-FFF2-40B4-BE49-F238E27FC236}">
                <a16:creationId xmlns:a16="http://schemas.microsoft.com/office/drawing/2014/main" id="{B5B3F199-1559-D1A1-EA15-DFAF68E50336}"/>
              </a:ext>
            </a:extLst>
          </p:cNvPr>
          <p:cNvPicPr>
            <a:picLocks noChangeAspect="1" noChangeArrowheads="1"/>
          </p:cNvPicPr>
          <p:nvPr/>
        </p:nvPicPr>
        <p:blipFill rotWithShape="1">
          <a:blip r:embed="rId7"/>
          <a:srcRect/>
          <a:stretch/>
        </p:blipFill>
        <p:spPr bwMode="auto">
          <a:xfrm>
            <a:off x="6002338" y="2060575"/>
            <a:ext cx="2962275" cy="2038350"/>
          </a:xfrm>
          <a:prstGeom prst="rect">
            <a:avLst/>
          </a:prstGeom>
          <a:ln w="28575">
            <a:solidFill>
              <a:schemeClr val="bg1"/>
            </a:solidFill>
          </a:ln>
          <a:effectLst>
            <a:outerShdw blurRad="292100" dist="139700" dir="2700000" algn="tl" rotWithShape="0">
              <a:srgbClr val="333333">
                <a:alpha val="65000"/>
              </a:srgbClr>
            </a:outerShdw>
          </a:effectLst>
        </p:spPr>
      </p:pic>
      <p:pic>
        <p:nvPicPr>
          <p:cNvPr id="15" name="Picture 16" descr="C:\Users\Enrico\Desktop\Gaza airport 8 jpeg.jpg">
            <a:extLst>
              <a:ext uri="{FF2B5EF4-FFF2-40B4-BE49-F238E27FC236}">
                <a16:creationId xmlns:a16="http://schemas.microsoft.com/office/drawing/2014/main" id="{8DAD1028-3346-CF4E-9D85-3D34912F5A57}"/>
              </a:ext>
            </a:extLst>
          </p:cNvPr>
          <p:cNvPicPr>
            <a:picLocks noChangeAspect="1" noChangeArrowheads="1"/>
          </p:cNvPicPr>
          <p:nvPr/>
        </p:nvPicPr>
        <p:blipFill>
          <a:blip r:embed="rId8"/>
          <a:srcRect/>
          <a:stretch>
            <a:fillRect/>
          </a:stretch>
        </p:blipFill>
        <p:spPr bwMode="auto">
          <a:xfrm>
            <a:off x="6002338" y="260350"/>
            <a:ext cx="2962275" cy="1695450"/>
          </a:xfrm>
          <a:prstGeom prst="rect">
            <a:avLst/>
          </a:prstGeom>
          <a:ln w="28575">
            <a:solidFill>
              <a:schemeClr val="bg1"/>
            </a:solidFill>
          </a:ln>
          <a:effectLst>
            <a:outerShdw blurRad="292100" dist="139700" dir="2700000" algn="tl" rotWithShape="0">
              <a:srgbClr val="333333">
                <a:alpha val="65000"/>
              </a:srgbClr>
            </a:outerShdw>
          </a:effectLst>
        </p:spPr>
      </p:pic>
      <p:sp>
        <p:nvSpPr>
          <p:cNvPr id="324619" name="Segnaposto numero diapositiva 1">
            <a:extLst>
              <a:ext uri="{FF2B5EF4-FFF2-40B4-BE49-F238E27FC236}">
                <a16:creationId xmlns:a16="http://schemas.microsoft.com/office/drawing/2014/main" id="{C8728B3F-428A-FB2D-7A60-DA08CEED606B}"/>
              </a:ext>
            </a:extLst>
          </p:cNvPr>
          <p:cNvSpPr>
            <a:spLocks noGrp="1" noChangeArrowheads="1"/>
          </p:cNvSpPr>
          <p:nvPr>
            <p:ph type="sldNum" sz="quarter" idx="12"/>
          </p:nvPr>
        </p:nvSpPr>
        <p:spPr>
          <a:xfrm>
            <a:off x="8172400" y="6321928"/>
            <a:ext cx="514400" cy="365125"/>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F09C2B1D-B4BB-469B-A76F-F7034C25D1AD}" type="slidenum">
              <a:rPr lang="it-IT" altLang="en-US" sz="1400" b="1" smtClean="0">
                <a:solidFill>
                  <a:schemeClr val="tx1">
                    <a:lumMod val="95000"/>
                    <a:lumOff val="5000"/>
                  </a:schemeClr>
                </a:solidFill>
                <a:latin typeface="Calibri" panose="020F0502020204030204" pitchFamily="34" charset="0"/>
              </a:rPr>
              <a:pPr>
                <a:spcBef>
                  <a:spcPct val="0"/>
                </a:spcBef>
                <a:buFontTx/>
                <a:buNone/>
                <a:defRPr/>
              </a:pPr>
              <a:t>71</a:t>
            </a:fld>
            <a:endParaRPr lang="it-IT" altLang="en-US" sz="1400" b="1" dirty="0">
              <a:solidFill>
                <a:schemeClr val="tx1">
                  <a:lumMod val="95000"/>
                  <a:lumOff val="5000"/>
                </a:schemeClr>
              </a:solidFill>
              <a:latin typeface="Calibri" panose="020F0502020204030204" pitchFamily="34" charset="0"/>
            </a:endParaRPr>
          </a:p>
        </p:txBody>
      </p:sp>
      <p:sp>
        <p:nvSpPr>
          <p:cNvPr id="12" name="Rettangolo 11">
            <a:extLst>
              <a:ext uri="{FF2B5EF4-FFF2-40B4-BE49-F238E27FC236}">
                <a16:creationId xmlns:a16="http://schemas.microsoft.com/office/drawing/2014/main" id="{4E71761D-8FC1-6930-5AD3-522C509CC16F}"/>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4614" name="CasellaDiTesto 1">
            <a:extLst>
              <a:ext uri="{FF2B5EF4-FFF2-40B4-BE49-F238E27FC236}">
                <a16:creationId xmlns:a16="http://schemas.microsoft.com/office/drawing/2014/main" id="{E2A1F948-047C-7BD0-D347-4CD053345EF0}"/>
              </a:ext>
            </a:extLst>
          </p:cNvPr>
          <p:cNvSpPr txBox="1">
            <a:spLocks noChangeArrowheads="1"/>
          </p:cNvSpPr>
          <p:nvPr/>
        </p:nvSpPr>
        <p:spPr bwMode="auto">
          <a:xfrm>
            <a:off x="301204" y="6316663"/>
            <a:ext cx="7781303" cy="369332"/>
          </a:xfrm>
          <a:prstGeom prst="rect">
            <a:avLst/>
          </a:prstGeom>
          <a:solidFill>
            <a:srgbClr val="FFFF00"/>
          </a:solidFill>
          <a:ln w="12700">
            <a:solidFill>
              <a:schemeClr val="tx1"/>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it-CH" sz="1800" b="1" dirty="0">
                <a:solidFill>
                  <a:schemeClr val="tx1">
                    <a:lumMod val="95000"/>
                    <a:lumOff val="5000"/>
                  </a:schemeClr>
                </a:solidFill>
              </a:rPr>
              <a:t>2001-2002  Gli </a:t>
            </a:r>
            <a:r>
              <a:rPr lang="en-US" altLang="it-CH" sz="1800" b="1" dirty="0" err="1">
                <a:solidFill>
                  <a:schemeClr val="tx1">
                    <a:lumMod val="95000"/>
                    <a:lumOff val="5000"/>
                  </a:schemeClr>
                </a:solidFill>
              </a:rPr>
              <a:t>israeliani</a:t>
            </a:r>
            <a:r>
              <a:rPr lang="en-US" altLang="it-CH" sz="1800" b="1" dirty="0">
                <a:solidFill>
                  <a:schemeClr val="tx1">
                    <a:lumMod val="95000"/>
                    <a:lumOff val="5000"/>
                  </a:schemeClr>
                </a:solidFill>
              </a:rPr>
              <a:t> </a:t>
            </a:r>
            <a:r>
              <a:rPr lang="en-US" altLang="it-CH" sz="1800" b="1" dirty="0" err="1">
                <a:solidFill>
                  <a:schemeClr val="tx1">
                    <a:lumMod val="95000"/>
                    <a:lumOff val="5000"/>
                  </a:schemeClr>
                </a:solidFill>
              </a:rPr>
              <a:t>distruggono</a:t>
            </a:r>
            <a:r>
              <a:rPr lang="en-US" altLang="it-CH" sz="1800" b="1" dirty="0">
                <a:solidFill>
                  <a:schemeClr val="tx1">
                    <a:lumMod val="95000"/>
                    <a:lumOff val="5000"/>
                  </a:schemeClr>
                </a:solidFill>
              </a:rPr>
              <a:t> </a:t>
            </a:r>
            <a:r>
              <a:rPr lang="en-US" altLang="it-CH" sz="1800" b="1" dirty="0" err="1">
                <a:solidFill>
                  <a:schemeClr val="tx1">
                    <a:lumMod val="95000"/>
                    <a:lumOff val="5000"/>
                  </a:schemeClr>
                </a:solidFill>
              </a:rPr>
              <a:t>l’Aeroporto</a:t>
            </a:r>
            <a:r>
              <a:rPr lang="en-US" altLang="it-CH" sz="1800" b="1" dirty="0">
                <a:solidFill>
                  <a:schemeClr val="tx1">
                    <a:lumMod val="95000"/>
                    <a:lumOff val="5000"/>
                  </a:schemeClr>
                </a:solidFill>
              </a:rPr>
              <a:t> di Rafah / Gaza</a:t>
            </a:r>
          </a:p>
        </p:txBody>
      </p:sp>
      <p:pic>
        <p:nvPicPr>
          <p:cNvPr id="186381" name="Picture 2" descr="Potrebbe essere un'immagine raffigurante ‎6 persone e ‎il seguente testo &quot;‎الخطوط الخطوط الفلسطينية الجوية AIRLINES PALESTINIAN Suhaib Salem‎&quot;‎‎">
            <a:extLst>
              <a:ext uri="{FF2B5EF4-FFF2-40B4-BE49-F238E27FC236}">
                <a16:creationId xmlns:a16="http://schemas.microsoft.com/office/drawing/2014/main" id="{6B8CC6E0-0137-7533-1C07-B3B80A23C3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088" y="5014913"/>
            <a:ext cx="1804987" cy="1212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 name="CasellaDiTesto 2">
            <a:extLst>
              <a:ext uri="{FF2B5EF4-FFF2-40B4-BE49-F238E27FC236}">
                <a16:creationId xmlns:a16="http://schemas.microsoft.com/office/drawing/2014/main" id="{A45C7BF8-4A1C-2BF3-3E4C-9A78AFC89FEE}"/>
              </a:ext>
            </a:extLst>
          </p:cNvPr>
          <p:cNvSpPr txBox="1">
            <a:spLocks noChangeArrowheads="1"/>
          </p:cNvSpPr>
          <p:nvPr/>
        </p:nvSpPr>
        <p:spPr bwMode="auto">
          <a:xfrm>
            <a:off x="334435" y="5014913"/>
            <a:ext cx="1401140" cy="338554"/>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800" dirty="0">
                <a:solidFill>
                  <a:schemeClr val="tx1">
                    <a:lumMod val="95000"/>
                    <a:lumOff val="5000"/>
                  </a:schemeClr>
                </a:solidFill>
              </a:rPr>
              <a:t>Pellegrini in partenza per la Mecca</a:t>
            </a:r>
          </a:p>
        </p:txBody>
      </p:sp>
    </p:spTree>
    <p:extLst>
      <p:ext uri="{BB962C8B-B14F-4D97-AF65-F5344CB8AC3E}">
        <p14:creationId xmlns:p14="http://schemas.microsoft.com/office/powerpoint/2010/main" val="12085933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5" name="Picture 3" descr="C:\Users\Enrico\Pictures\Gaza 2009 acqua 1 jpeg.jpg">
            <a:extLst>
              <a:ext uri="{FF2B5EF4-FFF2-40B4-BE49-F238E27FC236}">
                <a16:creationId xmlns:a16="http://schemas.microsoft.com/office/drawing/2014/main" id="{930F2200-B54B-0F8F-336C-960A766F6BC4}"/>
              </a:ext>
            </a:extLst>
          </p:cNvPr>
          <p:cNvPicPr>
            <a:picLocks noChangeAspect="1" noChangeArrowheads="1"/>
          </p:cNvPicPr>
          <p:nvPr/>
        </p:nvPicPr>
        <p:blipFill>
          <a:blip r:embed="rId3"/>
          <a:srcRect/>
          <a:stretch>
            <a:fillRect/>
          </a:stretch>
        </p:blipFill>
        <p:spPr bwMode="auto">
          <a:xfrm>
            <a:off x="4643438" y="347663"/>
            <a:ext cx="4032250" cy="3016250"/>
          </a:xfrm>
          <a:prstGeom prst="rect">
            <a:avLst/>
          </a:prstGeom>
          <a:ln w="28575">
            <a:solidFill>
              <a:schemeClr val="tx1"/>
            </a:solidFill>
          </a:ln>
          <a:effectLst>
            <a:outerShdw blurRad="292100" dist="139700" dir="2700000" algn="tl" rotWithShape="0">
              <a:srgbClr val="333333">
                <a:alpha val="65000"/>
              </a:srgbClr>
            </a:outerShdw>
          </a:effectLst>
        </p:spPr>
      </p:pic>
      <p:sp>
        <p:nvSpPr>
          <p:cNvPr id="291845" name="CasellaDiTesto 2">
            <a:extLst>
              <a:ext uri="{FF2B5EF4-FFF2-40B4-BE49-F238E27FC236}">
                <a16:creationId xmlns:a16="http://schemas.microsoft.com/office/drawing/2014/main" id="{98C82C97-60E6-C798-3789-004977C1B8C0}"/>
              </a:ext>
            </a:extLst>
          </p:cNvPr>
          <p:cNvSpPr txBox="1">
            <a:spLocks noChangeArrowheads="1"/>
          </p:cNvSpPr>
          <p:nvPr/>
        </p:nvSpPr>
        <p:spPr bwMode="auto">
          <a:xfrm>
            <a:off x="4632951" y="3567385"/>
            <a:ext cx="3251418" cy="769441"/>
          </a:xfrm>
          <a:prstGeom prst="rect">
            <a:avLst/>
          </a:prstGeom>
          <a:solidFill>
            <a:srgbClr val="FFFF00"/>
          </a:solidFill>
          <a:ln w="12700">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CH" sz="2200" b="1" dirty="0">
                <a:solidFill>
                  <a:srgbClr val="000000"/>
                </a:solidFill>
                <a:latin typeface="Arial" panose="020B0604020202020204" pitchFamily="34" charset="0"/>
              </a:rPr>
              <a:t>La </a:t>
            </a:r>
            <a:r>
              <a:rPr lang="en-US" altLang="it-CH" sz="2200" b="1" dirty="0" err="1">
                <a:solidFill>
                  <a:srgbClr val="000000"/>
                </a:solidFill>
                <a:latin typeface="Arial" panose="020B0604020202020204" pitchFamily="34" charset="0"/>
              </a:rPr>
              <a:t>distruzione</a:t>
            </a:r>
            <a:r>
              <a:rPr lang="en-US" altLang="it-CH" sz="2200" b="1" dirty="0">
                <a:solidFill>
                  <a:srgbClr val="000000"/>
                </a:solidFill>
                <a:latin typeface="Arial" panose="020B0604020202020204" pitchFamily="34" charset="0"/>
              </a:rPr>
              <a:t> </a:t>
            </a:r>
            <a:r>
              <a:rPr lang="en-US" altLang="it-CH" sz="2200" b="1" dirty="0" err="1">
                <a:solidFill>
                  <a:srgbClr val="000000"/>
                </a:solidFill>
                <a:latin typeface="Arial" panose="020B0604020202020204" pitchFamily="34" charset="0"/>
              </a:rPr>
              <a:t>delle</a:t>
            </a:r>
            <a:r>
              <a:rPr lang="en-US" altLang="it-CH" sz="2200" b="1" dirty="0">
                <a:solidFill>
                  <a:srgbClr val="000000"/>
                </a:solidFill>
                <a:latin typeface="Arial" panose="020B0604020202020204" pitchFamily="34" charset="0"/>
              </a:rPr>
              <a:t> </a:t>
            </a:r>
            <a:r>
              <a:rPr lang="en-US" altLang="it-CH" sz="2200" b="1" dirty="0" err="1">
                <a:solidFill>
                  <a:srgbClr val="000000"/>
                </a:solidFill>
                <a:latin typeface="Arial" panose="020B0604020202020204" pitchFamily="34" charset="0"/>
              </a:rPr>
              <a:t>infrastrutture</a:t>
            </a:r>
            <a:endParaRPr lang="it-CH" altLang="it-CH" sz="1800" b="1" dirty="0">
              <a:solidFill>
                <a:srgbClr val="000000"/>
              </a:solidFill>
              <a:latin typeface="Arial" panose="020B0604020202020204" pitchFamily="34" charset="0"/>
            </a:endParaRPr>
          </a:p>
        </p:txBody>
      </p:sp>
      <p:sp>
        <p:nvSpPr>
          <p:cNvPr id="7" name="Rettangolo 6">
            <a:extLst>
              <a:ext uri="{FF2B5EF4-FFF2-40B4-BE49-F238E27FC236}">
                <a16:creationId xmlns:a16="http://schemas.microsoft.com/office/drawing/2014/main" id="{CA1128AF-B933-A395-4857-65E09811E9C3}"/>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3">
            <a:extLst>
              <a:ext uri="{FF2B5EF4-FFF2-40B4-BE49-F238E27FC236}">
                <a16:creationId xmlns:a16="http://schemas.microsoft.com/office/drawing/2014/main" id="{A58151AF-9E9E-2ECE-2910-C3DEEF384DF8}"/>
              </a:ext>
            </a:extLst>
          </p:cNvPr>
          <p:cNvSpPr txBox="1"/>
          <p:nvPr/>
        </p:nvSpPr>
        <p:spPr>
          <a:xfrm>
            <a:off x="4727741" y="364246"/>
            <a:ext cx="2004499" cy="276999"/>
          </a:xfrm>
          <a:prstGeom prst="rect">
            <a:avLst/>
          </a:prstGeom>
          <a:noFill/>
        </p:spPr>
        <p:txBody>
          <a:bodyPr wrap="square" rtlCol="0">
            <a:spAutoFit/>
          </a:bodyPr>
          <a:lstStyle/>
          <a:p>
            <a:r>
              <a:rPr lang="en-US" sz="1200" b="1" dirty="0">
                <a:solidFill>
                  <a:srgbClr val="000000"/>
                </a:solidFill>
              </a:rPr>
              <a:t>Stazione di </a:t>
            </a:r>
            <a:r>
              <a:rPr lang="en-US" sz="1200" b="1" dirty="0" err="1">
                <a:solidFill>
                  <a:srgbClr val="000000"/>
                </a:solidFill>
              </a:rPr>
              <a:t>pompaggio</a:t>
            </a:r>
            <a:endParaRPr lang="en-US" sz="1200" b="1" dirty="0">
              <a:solidFill>
                <a:srgbClr val="000000"/>
              </a:solidFill>
            </a:endParaRPr>
          </a:p>
        </p:txBody>
      </p:sp>
      <p:pic>
        <p:nvPicPr>
          <p:cNvPr id="2" name="Picture 2" descr="C:\Users\Enrico\Desktop\Gaza distr 2012 forse 2 jpeg.dib">
            <a:extLst>
              <a:ext uri="{FF2B5EF4-FFF2-40B4-BE49-F238E27FC236}">
                <a16:creationId xmlns:a16="http://schemas.microsoft.com/office/drawing/2014/main" id="{C2AF504C-7AB4-1E92-6E52-CB5C39251F60}"/>
              </a:ext>
            </a:extLst>
          </p:cNvPr>
          <p:cNvPicPr>
            <a:picLocks noChangeAspect="1" noChangeArrowheads="1"/>
          </p:cNvPicPr>
          <p:nvPr/>
        </p:nvPicPr>
        <p:blipFill rotWithShape="1">
          <a:blip r:embed="rId4"/>
          <a:srcRect t="10258" b="11367"/>
          <a:stretch/>
        </p:blipFill>
        <p:spPr bwMode="auto">
          <a:xfrm>
            <a:off x="4661898" y="4491956"/>
            <a:ext cx="4033353" cy="208823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4294A5B9-1DD5-4EF4-811F-1D9CC95A92D7}"/>
              </a:ext>
            </a:extLst>
          </p:cNvPr>
          <p:cNvSpPr txBox="1"/>
          <p:nvPr/>
        </p:nvSpPr>
        <p:spPr>
          <a:xfrm>
            <a:off x="7451552" y="4540298"/>
            <a:ext cx="1224136" cy="276999"/>
          </a:xfrm>
          <a:prstGeom prst="rect">
            <a:avLst/>
          </a:prstGeom>
          <a:noFill/>
        </p:spPr>
        <p:txBody>
          <a:bodyPr wrap="square" rtlCol="0">
            <a:spAutoFit/>
          </a:bodyPr>
          <a:lstStyle/>
          <a:p>
            <a:r>
              <a:rPr lang="en-US" sz="1200" b="1" dirty="0">
                <a:solidFill>
                  <a:srgbClr val="000000"/>
                </a:solidFill>
              </a:rPr>
              <a:t>2 </a:t>
            </a:r>
            <a:r>
              <a:rPr lang="en-US" sz="1200" b="1" dirty="0" err="1">
                <a:solidFill>
                  <a:srgbClr val="000000"/>
                </a:solidFill>
              </a:rPr>
              <a:t>dic</a:t>
            </a:r>
            <a:r>
              <a:rPr lang="en-US" sz="1200" b="1" dirty="0">
                <a:solidFill>
                  <a:srgbClr val="000000"/>
                </a:solidFill>
              </a:rPr>
              <a:t>. 2012</a:t>
            </a:r>
          </a:p>
        </p:txBody>
      </p:sp>
      <p:sp>
        <p:nvSpPr>
          <p:cNvPr id="291846" name="Segnaposto numero diapositiva 1">
            <a:extLst>
              <a:ext uri="{FF2B5EF4-FFF2-40B4-BE49-F238E27FC236}">
                <a16:creationId xmlns:a16="http://schemas.microsoft.com/office/drawing/2014/main" id="{4C04E8D3-A573-B2ED-543C-E345199D23BF}"/>
              </a:ext>
            </a:extLst>
          </p:cNvPr>
          <p:cNvSpPr>
            <a:spLocks noGrp="1" noChangeArrowheads="1"/>
          </p:cNvSpPr>
          <p:nvPr>
            <p:ph type="sldNum" sz="quarter" idx="12"/>
          </p:nvPr>
        </p:nvSpPr>
        <p:spPr bwMode="auto">
          <a:xfrm>
            <a:off x="7788579" y="3673163"/>
            <a:ext cx="802432" cy="48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B9313C8-6D6D-43E5-8E74-02D982CAD0C6}" type="slidenum">
              <a:rPr lang="fr-FR" altLang="en-US" sz="1400" b="1" smtClean="0">
                <a:solidFill>
                  <a:schemeClr val="accent4">
                    <a:lumMod val="10000"/>
                  </a:schemeClr>
                </a:solidFill>
                <a:latin typeface="Arial" panose="020B0604020202020204" pitchFamily="34" charset="0"/>
              </a:rPr>
              <a:pPr>
                <a:spcBef>
                  <a:spcPct val="0"/>
                </a:spcBef>
                <a:buFontTx/>
                <a:buNone/>
              </a:pPr>
              <a:t>72</a:t>
            </a:fld>
            <a:endParaRPr lang="fr-FR" altLang="en-US" sz="1400" b="1" dirty="0">
              <a:solidFill>
                <a:schemeClr val="accent4">
                  <a:lumMod val="10000"/>
                </a:schemeClr>
              </a:solidFill>
              <a:latin typeface="Arial" panose="020B0604020202020204" pitchFamily="34" charset="0"/>
            </a:endParaRPr>
          </a:p>
        </p:txBody>
      </p:sp>
      <p:pic>
        <p:nvPicPr>
          <p:cNvPr id="6" name="Picture 6" descr="DSC00619">
            <a:extLst>
              <a:ext uri="{FF2B5EF4-FFF2-40B4-BE49-F238E27FC236}">
                <a16:creationId xmlns:a16="http://schemas.microsoft.com/office/drawing/2014/main" id="{BBEFBB3F-CA51-FF69-DDFF-4CEBF96A2A5E}"/>
              </a:ext>
            </a:extLst>
          </p:cNvPr>
          <p:cNvPicPr>
            <a:picLocks noChangeAspect="1" noChangeArrowheads="1"/>
          </p:cNvPicPr>
          <p:nvPr/>
        </p:nvPicPr>
        <p:blipFill>
          <a:blip r:embed="rId5"/>
          <a:srcRect/>
          <a:stretch>
            <a:fillRect/>
          </a:stretch>
        </p:blipFill>
        <p:spPr bwMode="auto">
          <a:xfrm>
            <a:off x="317499" y="3545714"/>
            <a:ext cx="4005791" cy="30310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Text Box 7">
            <a:extLst>
              <a:ext uri="{FF2B5EF4-FFF2-40B4-BE49-F238E27FC236}">
                <a16:creationId xmlns:a16="http://schemas.microsoft.com/office/drawing/2014/main" id="{84F72AFE-1740-F5BA-3939-13B078706A69}"/>
              </a:ext>
            </a:extLst>
          </p:cNvPr>
          <p:cNvSpPr txBox="1">
            <a:spLocks noChangeArrowheads="1"/>
          </p:cNvSpPr>
          <p:nvPr/>
        </p:nvSpPr>
        <p:spPr bwMode="auto">
          <a:xfrm>
            <a:off x="390597" y="3615221"/>
            <a:ext cx="3337814" cy="47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it-CH" sz="1200" b="1" dirty="0" err="1">
                <a:solidFill>
                  <a:srgbClr val="000000"/>
                </a:solidFill>
                <a:latin typeface="Arial" panose="020B0604020202020204" pitchFamily="34" charset="0"/>
              </a:rPr>
              <a:t>Scuola</a:t>
            </a:r>
            <a:r>
              <a:rPr lang="fr-FR" altLang="it-CH" sz="1200" b="1" dirty="0">
                <a:solidFill>
                  <a:srgbClr val="000000"/>
                </a:solidFill>
                <a:latin typeface="Arial" panose="020B0604020202020204" pitchFamily="34" charset="0"/>
              </a:rPr>
              <a:t> Dar al-</a:t>
            </a:r>
            <a:r>
              <a:rPr lang="fr-FR" altLang="it-CH" sz="1200" b="1" dirty="0" err="1">
                <a:solidFill>
                  <a:srgbClr val="000000"/>
                </a:solidFill>
                <a:latin typeface="Arial" panose="020B0604020202020204" pitchFamily="34" charset="0"/>
              </a:rPr>
              <a:t>Arqam</a:t>
            </a:r>
            <a:r>
              <a:rPr lang="fr-FR" altLang="it-CH" sz="1200" b="1" dirty="0">
                <a:solidFill>
                  <a:srgbClr val="000000"/>
                </a:solidFill>
                <a:latin typeface="Arial" panose="020B0604020202020204" pitchFamily="34" charset="0"/>
              </a:rPr>
              <a:t> </a:t>
            </a:r>
            <a:r>
              <a:rPr lang="fr-FR" altLang="it-CH" sz="1200" b="1" dirty="0" err="1">
                <a:solidFill>
                  <a:srgbClr val="000000"/>
                </a:solidFill>
                <a:latin typeface="Arial" panose="020B0604020202020204" pitchFamily="34" charset="0"/>
              </a:rPr>
              <a:t>school</a:t>
            </a:r>
            <a:r>
              <a:rPr lang="fr-FR" altLang="it-CH" sz="1200" b="1" dirty="0">
                <a:solidFill>
                  <a:srgbClr val="000000"/>
                </a:solidFill>
                <a:latin typeface="Arial" panose="020B0604020202020204" pitchFamily="34" charset="0"/>
              </a:rPr>
              <a:t> a Gaza,  26.09.05</a:t>
            </a:r>
          </a:p>
        </p:txBody>
      </p:sp>
      <p:pic>
        <p:nvPicPr>
          <p:cNvPr id="10" name="Picture 2" descr="Gaza, a year on from Operation Protective Edge: Water – Middle East  Children's Alliance">
            <a:extLst>
              <a:ext uri="{FF2B5EF4-FFF2-40B4-BE49-F238E27FC236}">
                <a16:creationId xmlns:a16="http://schemas.microsoft.com/office/drawing/2014/main" id="{8E15C541-5D03-F439-9C0D-AED8DFF5C2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00" y="357188"/>
            <a:ext cx="4005792" cy="3006725"/>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C1A822B3-22D6-956E-7D3A-BE22D053D467}"/>
              </a:ext>
            </a:extLst>
          </p:cNvPr>
          <p:cNvSpPr txBox="1"/>
          <p:nvPr/>
        </p:nvSpPr>
        <p:spPr>
          <a:xfrm>
            <a:off x="390597" y="449472"/>
            <a:ext cx="1805139" cy="276999"/>
          </a:xfrm>
          <a:prstGeom prst="rect">
            <a:avLst/>
          </a:prstGeom>
          <a:noFill/>
        </p:spPr>
        <p:txBody>
          <a:bodyPr wrap="square" rtlCol="0">
            <a:spAutoFit/>
          </a:bodyPr>
          <a:lstStyle/>
          <a:p>
            <a:r>
              <a:rPr lang="en-US" sz="1200" b="1" dirty="0" err="1">
                <a:solidFill>
                  <a:srgbClr val="000000"/>
                </a:solidFill>
              </a:rPr>
              <a:t>Serbatoio</a:t>
            </a:r>
            <a:r>
              <a:rPr lang="en-US" sz="1200" b="1" dirty="0">
                <a:solidFill>
                  <a:srgbClr val="000000"/>
                </a:solidFill>
              </a:rPr>
              <a:t> </a:t>
            </a:r>
            <a:r>
              <a:rPr lang="en-US" sz="1200" b="1" dirty="0" err="1">
                <a:solidFill>
                  <a:srgbClr val="000000"/>
                </a:solidFill>
              </a:rPr>
              <a:t>dell’acqua</a:t>
            </a:r>
            <a:endParaRPr lang="en-US" sz="1200" b="1" dirty="0">
              <a:solidFill>
                <a:srgbClr val="000000"/>
              </a:solidFill>
            </a:endParaRPr>
          </a:p>
        </p:txBody>
      </p:sp>
    </p:spTree>
    <p:extLst>
      <p:ext uri="{BB962C8B-B14F-4D97-AF65-F5344CB8AC3E}">
        <p14:creationId xmlns:p14="http://schemas.microsoft.com/office/powerpoint/2010/main" val="30801517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8" name="Picture 2" descr="Gaza industries reel under Israeli bombings | Business and Economy | Al  Jazeera">
            <a:extLst>
              <a:ext uri="{FF2B5EF4-FFF2-40B4-BE49-F238E27FC236}">
                <a16:creationId xmlns:a16="http://schemas.microsoft.com/office/drawing/2014/main" id="{381D09E5-E8D8-7379-655E-C20DD8DDE5C7}"/>
              </a:ext>
            </a:extLst>
          </p:cNvPr>
          <p:cNvPicPr>
            <a:picLocks noChangeAspect="1" noChangeArrowheads="1"/>
          </p:cNvPicPr>
          <p:nvPr/>
        </p:nvPicPr>
        <p:blipFill>
          <a:blip r:embed="rId2"/>
          <a:srcRect/>
          <a:stretch>
            <a:fillRect/>
          </a:stretch>
        </p:blipFill>
        <p:spPr bwMode="auto">
          <a:xfrm>
            <a:off x="776288" y="549275"/>
            <a:ext cx="7591425" cy="5022850"/>
          </a:xfrm>
          <a:prstGeom prst="rect">
            <a:avLst/>
          </a:prstGeom>
          <a:ln w="38100">
            <a:solidFill>
              <a:schemeClr val="bg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74594429-94AB-D647-E500-FEE54FEE9BA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5155" name="TextBox 2">
            <a:extLst>
              <a:ext uri="{FF2B5EF4-FFF2-40B4-BE49-F238E27FC236}">
                <a16:creationId xmlns:a16="http://schemas.microsoft.com/office/drawing/2014/main" id="{307E2BA3-ACE1-9846-336E-4B866E36F38F}"/>
              </a:ext>
            </a:extLst>
          </p:cNvPr>
          <p:cNvSpPr txBox="1">
            <a:spLocks noChangeArrowheads="1"/>
          </p:cNvSpPr>
          <p:nvPr/>
        </p:nvSpPr>
        <p:spPr bwMode="auto">
          <a:xfrm>
            <a:off x="759999" y="5849938"/>
            <a:ext cx="7031095" cy="400110"/>
          </a:xfrm>
          <a:prstGeom prst="rect">
            <a:avLst/>
          </a:prstGeom>
          <a:solidFill>
            <a:srgbClr val="FFFF00"/>
          </a:solidFill>
          <a:ln w="12700">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CH" sz="2000" b="1" dirty="0">
                <a:solidFill>
                  <a:srgbClr val="000000"/>
                </a:solidFill>
                <a:latin typeface="Arial" panose="020B0604020202020204" pitchFamily="34" charset="0"/>
              </a:rPr>
              <a:t>La </a:t>
            </a:r>
            <a:r>
              <a:rPr lang="en-US" altLang="it-CH" sz="2000" b="1" dirty="0" err="1">
                <a:solidFill>
                  <a:srgbClr val="000000"/>
                </a:solidFill>
                <a:latin typeface="Arial" panose="020B0604020202020204" pitchFamily="34" charset="0"/>
              </a:rPr>
              <a:t>distruzione</a:t>
            </a:r>
            <a:r>
              <a:rPr lang="en-US" altLang="it-CH" sz="2000" b="1" dirty="0">
                <a:solidFill>
                  <a:srgbClr val="000000"/>
                </a:solidFill>
                <a:latin typeface="Arial" panose="020B0604020202020204" pitchFamily="34" charset="0"/>
              </a:rPr>
              <a:t> </a:t>
            </a:r>
            <a:r>
              <a:rPr lang="en-US" altLang="it-CH" sz="2000" b="1" dirty="0" err="1">
                <a:solidFill>
                  <a:srgbClr val="000000"/>
                </a:solidFill>
                <a:latin typeface="Arial" panose="020B0604020202020204" pitchFamily="34" charset="0"/>
              </a:rPr>
              <a:t>sistematica</a:t>
            </a:r>
            <a:r>
              <a:rPr lang="en-US" altLang="it-CH" sz="2000" b="1" dirty="0">
                <a:solidFill>
                  <a:srgbClr val="000000"/>
                </a:solidFill>
                <a:latin typeface="Arial" panose="020B0604020202020204" pitchFamily="34" charset="0"/>
              </a:rPr>
              <a:t> </a:t>
            </a:r>
            <a:r>
              <a:rPr lang="en-US" altLang="it-CH" sz="2000" b="1" dirty="0" err="1">
                <a:solidFill>
                  <a:srgbClr val="000000"/>
                </a:solidFill>
                <a:latin typeface="Arial" panose="020B0604020202020204" pitchFamily="34" charset="0"/>
              </a:rPr>
              <a:t>delle</a:t>
            </a:r>
            <a:r>
              <a:rPr lang="en-US" altLang="it-CH" sz="2000" b="1" dirty="0">
                <a:solidFill>
                  <a:srgbClr val="000000"/>
                </a:solidFill>
                <a:latin typeface="Arial" panose="020B0604020202020204" pitchFamily="34" charset="0"/>
              </a:rPr>
              <a:t> </a:t>
            </a:r>
            <a:r>
              <a:rPr lang="en-US" altLang="it-CH" sz="2000" b="1" dirty="0" err="1">
                <a:solidFill>
                  <a:srgbClr val="000000"/>
                </a:solidFill>
                <a:latin typeface="Arial" panose="020B0604020202020204" pitchFamily="34" charset="0"/>
              </a:rPr>
              <a:t>industrie</a:t>
            </a:r>
            <a:r>
              <a:rPr lang="en-US" altLang="it-CH" sz="2000" b="1" dirty="0">
                <a:solidFill>
                  <a:srgbClr val="000000"/>
                </a:solidFill>
                <a:latin typeface="Arial" panose="020B0604020202020204" pitchFamily="34" charset="0"/>
              </a:rPr>
              <a:t> </a:t>
            </a:r>
            <a:r>
              <a:rPr lang="en-US" altLang="it-CH" sz="2000" b="1" dirty="0" err="1">
                <a:solidFill>
                  <a:srgbClr val="000000"/>
                </a:solidFill>
                <a:latin typeface="Arial" panose="020B0604020202020204" pitchFamily="34" charset="0"/>
              </a:rPr>
              <a:t>dei</a:t>
            </a:r>
            <a:r>
              <a:rPr lang="en-US" altLang="it-CH" sz="2000" b="1" dirty="0">
                <a:solidFill>
                  <a:srgbClr val="000000"/>
                </a:solidFill>
                <a:latin typeface="Arial" panose="020B0604020202020204" pitchFamily="34" charset="0"/>
              </a:rPr>
              <a:t> Palestinesi</a:t>
            </a:r>
            <a:endParaRPr lang="it-IT" altLang="it-CH" sz="2000" dirty="0">
              <a:solidFill>
                <a:srgbClr val="000000"/>
              </a:solidFill>
              <a:latin typeface="Arial" panose="020B0604020202020204" pitchFamily="34" charset="0"/>
            </a:endParaRPr>
          </a:p>
        </p:txBody>
      </p:sp>
      <p:sp>
        <p:nvSpPr>
          <p:cNvPr id="3" name="Segnaposto numero diapositiva 1">
            <a:extLst>
              <a:ext uri="{FF2B5EF4-FFF2-40B4-BE49-F238E27FC236}">
                <a16:creationId xmlns:a16="http://schemas.microsoft.com/office/drawing/2014/main" id="{7A908B04-5519-C591-54C9-704466B40F0E}"/>
              </a:ext>
            </a:extLst>
          </p:cNvPr>
          <p:cNvSpPr txBox="1">
            <a:spLocks noChangeArrowheads="1"/>
          </p:cNvSpPr>
          <p:nvPr/>
        </p:nvSpPr>
        <p:spPr bwMode="auto">
          <a:xfrm>
            <a:off x="7596336" y="5845730"/>
            <a:ext cx="658813" cy="3693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CH"/>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533AAD8E-FF0A-431A-A925-47D8679954A5}" type="slidenum">
              <a:rPr lang="fr-FR" altLang="en-US" sz="1200" b="1" smtClean="0">
                <a:latin typeface="Arial" panose="020B0604020202020204" pitchFamily="34" charset="0"/>
              </a:rPr>
              <a:pPr>
                <a:spcBef>
                  <a:spcPct val="0"/>
                </a:spcBef>
                <a:buFontTx/>
                <a:buNone/>
              </a:pPr>
              <a:t>73</a:t>
            </a:fld>
            <a:endParaRPr lang="fr-FR" altLang="en-US" sz="1200" b="1" dirty="0">
              <a:latin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90" name="Immagine 2">
            <a:extLst>
              <a:ext uri="{FF2B5EF4-FFF2-40B4-BE49-F238E27FC236}">
                <a16:creationId xmlns:a16="http://schemas.microsoft.com/office/drawing/2014/main" id="{C9E4F4CE-C8CE-3803-5F4F-554E4E5A6C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3" y="285567"/>
            <a:ext cx="4319587" cy="287972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49891" name="CasellaDiTesto 3">
            <a:extLst>
              <a:ext uri="{FF2B5EF4-FFF2-40B4-BE49-F238E27FC236}">
                <a16:creationId xmlns:a16="http://schemas.microsoft.com/office/drawing/2014/main" id="{5B6DCE82-BB5D-08FB-6AC2-8CCE7887FFD9}"/>
              </a:ext>
            </a:extLst>
          </p:cNvPr>
          <p:cNvSpPr txBox="1">
            <a:spLocks noChangeArrowheads="1"/>
          </p:cNvSpPr>
          <p:nvPr/>
        </p:nvSpPr>
        <p:spPr bwMode="auto">
          <a:xfrm>
            <a:off x="4623576" y="694878"/>
            <a:ext cx="1394153"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dirty="0">
                <a:latin typeface="Arial" panose="020B0604020202020204" pitchFamily="34" charset="0"/>
              </a:rPr>
              <a:t>2014                   </a:t>
            </a:r>
            <a:r>
              <a:rPr lang="en-US" altLang="en-US" sz="1600" b="1" dirty="0" err="1">
                <a:latin typeface="Arial" panose="020B0604020202020204" pitchFamily="34" charset="0"/>
              </a:rPr>
              <a:t>Israele</a:t>
            </a:r>
            <a:r>
              <a:rPr lang="en-US" altLang="en-US" sz="1600" b="1" dirty="0">
                <a:latin typeface="Arial" panose="020B0604020202020204" pitchFamily="34" charset="0"/>
              </a:rPr>
              <a:t> ha  </a:t>
            </a:r>
            <a:r>
              <a:rPr lang="en-US" altLang="en-US" sz="1600" b="1" dirty="0" err="1">
                <a:latin typeface="Arial" panose="020B0604020202020204" pitchFamily="34" charset="0"/>
              </a:rPr>
              <a:t>bombardato</a:t>
            </a:r>
            <a:r>
              <a:rPr lang="en-US" altLang="en-US" sz="1600" b="1" dirty="0">
                <a:latin typeface="Arial" panose="020B0604020202020204" pitchFamily="34" charset="0"/>
              </a:rPr>
              <a:t> 161 </a:t>
            </a:r>
            <a:r>
              <a:rPr lang="en-US" altLang="en-US" sz="1600" b="1" dirty="0" err="1">
                <a:latin typeface="Arial" panose="020B0604020202020204" pitchFamily="34" charset="0"/>
              </a:rPr>
              <a:t>moschee</a:t>
            </a:r>
            <a:r>
              <a:rPr lang="en-US" altLang="en-US" sz="1600" b="1" dirty="0">
                <a:latin typeface="Arial" panose="020B0604020202020204" pitchFamily="34" charset="0"/>
              </a:rPr>
              <a:t> a  Gaza</a:t>
            </a:r>
          </a:p>
          <a:p>
            <a:pPr>
              <a:spcBef>
                <a:spcPct val="0"/>
              </a:spcBef>
              <a:buFontTx/>
              <a:buNone/>
            </a:pPr>
            <a:endParaRPr lang="en-US" altLang="en-US" sz="1000" b="1" dirty="0">
              <a:latin typeface="Arial" panose="020B0604020202020204" pitchFamily="34" charset="0"/>
            </a:endParaRPr>
          </a:p>
        </p:txBody>
      </p:sp>
      <p:sp>
        <p:nvSpPr>
          <p:cNvPr id="549892" name="CasellaDiTesto 4">
            <a:extLst>
              <a:ext uri="{FF2B5EF4-FFF2-40B4-BE49-F238E27FC236}">
                <a16:creationId xmlns:a16="http://schemas.microsoft.com/office/drawing/2014/main" id="{EDC2033D-5BA7-219C-96EF-0FFE3C9042B9}"/>
              </a:ext>
            </a:extLst>
          </p:cNvPr>
          <p:cNvSpPr txBox="1">
            <a:spLocks noChangeArrowheads="1"/>
          </p:cNvSpPr>
          <p:nvPr/>
        </p:nvSpPr>
        <p:spPr bwMode="auto">
          <a:xfrm>
            <a:off x="6156176" y="448954"/>
            <a:ext cx="2574925" cy="1938992"/>
          </a:xfrm>
          <a:prstGeom prst="rect">
            <a:avLst/>
          </a:prstGeom>
          <a:solidFill>
            <a:srgbClr val="FFFF00"/>
          </a:solidFill>
          <a:ln w="12700">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err="1">
                <a:solidFill>
                  <a:srgbClr val="000000"/>
                </a:solidFill>
              </a:rPr>
              <a:t>Israele</a:t>
            </a:r>
            <a:r>
              <a:rPr lang="en-US" altLang="en-US" sz="2000" b="1" dirty="0">
                <a:solidFill>
                  <a:srgbClr val="000000"/>
                </a:solidFill>
              </a:rPr>
              <a:t> </a:t>
            </a:r>
            <a:r>
              <a:rPr lang="en-US" altLang="en-US" sz="2000" b="1" dirty="0" err="1">
                <a:solidFill>
                  <a:srgbClr val="000000"/>
                </a:solidFill>
              </a:rPr>
              <a:t>distrugge</a:t>
            </a:r>
            <a:r>
              <a:rPr lang="en-US" altLang="en-US" sz="2000" b="1" dirty="0">
                <a:solidFill>
                  <a:srgbClr val="000000"/>
                </a:solidFill>
              </a:rPr>
              <a:t> </a:t>
            </a:r>
            <a:r>
              <a:rPr lang="en-US" altLang="en-US" sz="2000" b="1" dirty="0" err="1">
                <a:solidFill>
                  <a:srgbClr val="000000"/>
                </a:solidFill>
              </a:rPr>
              <a:t>deliberatamente</a:t>
            </a:r>
            <a:r>
              <a:rPr lang="en-US" altLang="en-US" sz="2000" b="1" dirty="0">
                <a:solidFill>
                  <a:srgbClr val="000000"/>
                </a:solidFill>
              </a:rPr>
              <a:t> e </a:t>
            </a:r>
            <a:r>
              <a:rPr lang="en-US" altLang="en-US" sz="2000" b="1" dirty="0" err="1">
                <a:solidFill>
                  <a:srgbClr val="000000"/>
                </a:solidFill>
              </a:rPr>
              <a:t>sistematicamente</a:t>
            </a:r>
            <a:r>
              <a:rPr lang="en-US" altLang="en-US" sz="2000" b="1" dirty="0">
                <a:solidFill>
                  <a:srgbClr val="000000"/>
                </a:solidFill>
              </a:rPr>
              <a:t> le </a:t>
            </a:r>
            <a:r>
              <a:rPr lang="en-US" altLang="en-US" sz="2000" b="1" dirty="0" err="1">
                <a:solidFill>
                  <a:srgbClr val="000000"/>
                </a:solidFill>
              </a:rPr>
              <a:t>infrastrutture</a:t>
            </a:r>
            <a:r>
              <a:rPr lang="en-US" altLang="en-US" sz="2000" b="1" dirty="0">
                <a:solidFill>
                  <a:srgbClr val="000000"/>
                </a:solidFill>
              </a:rPr>
              <a:t> </a:t>
            </a:r>
            <a:r>
              <a:rPr lang="en-US" altLang="en-US" sz="2000" b="1" dirty="0" err="1">
                <a:solidFill>
                  <a:srgbClr val="000000"/>
                </a:solidFill>
              </a:rPr>
              <a:t>sociali</a:t>
            </a:r>
            <a:r>
              <a:rPr lang="en-US" altLang="en-US" sz="2000" b="1" dirty="0">
                <a:solidFill>
                  <a:srgbClr val="000000"/>
                </a:solidFill>
              </a:rPr>
              <a:t> e religiose </a:t>
            </a:r>
            <a:r>
              <a:rPr lang="en-US" altLang="en-US" sz="2000" b="1" dirty="0" err="1">
                <a:solidFill>
                  <a:srgbClr val="000000"/>
                </a:solidFill>
              </a:rPr>
              <a:t>dei</a:t>
            </a:r>
            <a:r>
              <a:rPr lang="en-US" altLang="en-US" sz="2000" b="1" dirty="0">
                <a:solidFill>
                  <a:srgbClr val="000000"/>
                </a:solidFill>
              </a:rPr>
              <a:t> Palestinesi</a:t>
            </a:r>
          </a:p>
        </p:txBody>
      </p:sp>
      <p:sp>
        <p:nvSpPr>
          <p:cNvPr id="549893" name="CasellaDiTesto 2">
            <a:extLst>
              <a:ext uri="{FF2B5EF4-FFF2-40B4-BE49-F238E27FC236}">
                <a16:creationId xmlns:a16="http://schemas.microsoft.com/office/drawing/2014/main" id="{BF7E516D-D4FB-79F9-7DD8-68F97F7DCCCA}"/>
              </a:ext>
            </a:extLst>
          </p:cNvPr>
          <p:cNvSpPr txBox="1">
            <a:spLocks noChangeArrowheads="1"/>
          </p:cNvSpPr>
          <p:nvPr/>
        </p:nvSpPr>
        <p:spPr bwMode="auto">
          <a:xfrm>
            <a:off x="467990" y="6184037"/>
            <a:ext cx="38884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err="1">
                <a:latin typeface="Arial" panose="020B0604020202020204" pitchFamily="34" charset="0"/>
              </a:rPr>
              <a:t>Distruzione</a:t>
            </a:r>
            <a:r>
              <a:rPr lang="en-US" altLang="en-US" sz="1600" b="1" dirty="0">
                <a:latin typeface="Arial" panose="020B0604020202020204" pitchFamily="34" charset="0"/>
              </a:rPr>
              <a:t> del </a:t>
            </a:r>
            <a:r>
              <a:rPr lang="en-US" altLang="en-US" sz="1600" b="1" dirty="0" err="1">
                <a:latin typeface="Arial" panose="020B0604020202020204" pitchFamily="34" charset="0"/>
              </a:rPr>
              <a:t>centro</a:t>
            </a:r>
            <a:r>
              <a:rPr lang="en-US" altLang="en-US" sz="1600" b="1" dirty="0">
                <a:latin typeface="Arial" panose="020B0604020202020204" pitchFamily="34" charset="0"/>
              </a:rPr>
              <a:t> </a:t>
            </a:r>
            <a:r>
              <a:rPr lang="en-US" altLang="en-US" sz="1600" b="1" dirty="0" err="1">
                <a:latin typeface="Arial" panose="020B0604020202020204" pitchFamily="34" charset="0"/>
              </a:rPr>
              <a:t>culturale</a:t>
            </a:r>
            <a:r>
              <a:rPr lang="en-US" altLang="en-US" sz="1600" b="1" dirty="0">
                <a:latin typeface="Arial" panose="020B0604020202020204" pitchFamily="34" charset="0"/>
              </a:rPr>
              <a:t> Said Al-Meshaal, Gaza, 09.08.2018</a:t>
            </a:r>
          </a:p>
        </p:txBody>
      </p:sp>
      <p:pic>
        <p:nvPicPr>
          <p:cNvPr id="7" name="Immagine 6">
            <a:extLst>
              <a:ext uri="{FF2B5EF4-FFF2-40B4-BE49-F238E27FC236}">
                <a16:creationId xmlns:a16="http://schemas.microsoft.com/office/drawing/2014/main" id="{A98BA80F-538F-88B9-F884-0771C5DCC9BF}"/>
              </a:ext>
            </a:extLst>
          </p:cNvPr>
          <p:cNvPicPr>
            <a:picLocks noChangeAspect="1"/>
          </p:cNvPicPr>
          <p:nvPr/>
        </p:nvPicPr>
        <p:blipFill>
          <a:blip r:embed="rId4"/>
          <a:stretch>
            <a:fillRect/>
          </a:stretch>
        </p:blipFill>
        <p:spPr>
          <a:xfrm>
            <a:off x="252413" y="3374842"/>
            <a:ext cx="4294187" cy="2781300"/>
          </a:xfrm>
          <a:prstGeom prst="rect">
            <a:avLst/>
          </a:prstGeom>
          <a:ln w="38100">
            <a:solidFill>
              <a:schemeClr val="bg1"/>
            </a:solidFill>
          </a:ln>
          <a:effectLst>
            <a:outerShdw blurRad="292100" dist="139700" dir="2700000" algn="tl" rotWithShape="0">
              <a:srgbClr val="333333">
                <a:alpha val="65000"/>
              </a:srgbClr>
            </a:outerShdw>
          </a:effectLst>
        </p:spPr>
      </p:pic>
      <p:sp>
        <p:nvSpPr>
          <p:cNvPr id="549895" name="CasellaDiTesto 3">
            <a:extLst>
              <a:ext uri="{FF2B5EF4-FFF2-40B4-BE49-F238E27FC236}">
                <a16:creationId xmlns:a16="http://schemas.microsoft.com/office/drawing/2014/main" id="{28FAA00E-3879-3DC8-E8EF-F9F3D1F3FE1B}"/>
              </a:ext>
            </a:extLst>
          </p:cNvPr>
          <p:cNvSpPr txBox="1">
            <a:spLocks noChangeArrowheads="1"/>
          </p:cNvSpPr>
          <p:nvPr/>
        </p:nvSpPr>
        <p:spPr bwMode="auto">
          <a:xfrm>
            <a:off x="4900612" y="2543845"/>
            <a:ext cx="39147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err="1">
                <a:latin typeface="Arial" panose="020B0604020202020204" pitchFamily="34" charset="0"/>
              </a:rPr>
              <a:t>Quel</a:t>
            </a:r>
            <a:r>
              <a:rPr lang="en-US" altLang="en-US" sz="1600" b="1" dirty="0">
                <a:latin typeface="Arial" panose="020B0604020202020204" pitchFamily="34" charset="0"/>
              </a:rPr>
              <a:t> </a:t>
            </a:r>
            <a:r>
              <a:rPr lang="en-US" altLang="en-US" sz="1600" b="1" dirty="0" err="1">
                <a:latin typeface="Arial" panose="020B0604020202020204" pitchFamily="34" charset="0"/>
              </a:rPr>
              <a:t>che</a:t>
            </a:r>
            <a:r>
              <a:rPr lang="en-US" altLang="en-US" sz="1600" b="1" dirty="0">
                <a:latin typeface="Arial" panose="020B0604020202020204" pitchFamily="34" charset="0"/>
              </a:rPr>
              <a:t> </a:t>
            </a:r>
            <a:r>
              <a:rPr lang="en-US" altLang="en-US" sz="1600" b="1" dirty="0" err="1">
                <a:latin typeface="Arial" panose="020B0604020202020204" pitchFamily="34" charset="0"/>
              </a:rPr>
              <a:t>rimane</a:t>
            </a:r>
            <a:r>
              <a:rPr lang="en-US" altLang="en-US" sz="1600" b="1" dirty="0">
                <a:latin typeface="Arial" panose="020B0604020202020204" pitchFamily="34" charset="0"/>
              </a:rPr>
              <a:t> </a:t>
            </a:r>
            <a:r>
              <a:rPr lang="en-US" altLang="en-US" sz="1600" b="1" dirty="0" err="1">
                <a:latin typeface="Arial" panose="020B0604020202020204" pitchFamily="34" charset="0"/>
              </a:rPr>
              <a:t>degli</a:t>
            </a:r>
            <a:r>
              <a:rPr lang="en-US" altLang="en-US" sz="1600" b="1" dirty="0">
                <a:latin typeface="Arial" panose="020B0604020202020204" pitchFamily="34" charset="0"/>
              </a:rPr>
              <a:t> </a:t>
            </a:r>
            <a:r>
              <a:rPr lang="en-US" altLang="en-US" sz="1600" b="1" dirty="0" err="1">
                <a:latin typeface="Arial" panose="020B0604020202020204" pitchFamily="34" charset="0"/>
              </a:rPr>
              <a:t>studi</a:t>
            </a:r>
            <a:r>
              <a:rPr lang="en-US" altLang="en-US" sz="1600" b="1" dirty="0">
                <a:latin typeface="Arial" panose="020B0604020202020204" pitchFamily="34" charset="0"/>
              </a:rPr>
              <a:t> </a:t>
            </a:r>
            <a:r>
              <a:rPr lang="en-US" altLang="en-US" sz="1600" b="1" dirty="0" err="1">
                <a:latin typeface="Arial" panose="020B0604020202020204" pitchFamily="34" charset="0"/>
              </a:rPr>
              <a:t>televisivi</a:t>
            </a:r>
            <a:r>
              <a:rPr lang="en-US" altLang="en-US" sz="1600" b="1" dirty="0">
                <a:latin typeface="Arial" panose="020B0604020202020204" pitchFamily="34" charset="0"/>
              </a:rPr>
              <a:t> di Gaza </a:t>
            </a:r>
            <a:r>
              <a:rPr lang="en-US" altLang="en-US" sz="1600" b="1" dirty="0" err="1">
                <a:latin typeface="Arial" panose="020B0604020202020204" pitchFamily="34" charset="0"/>
              </a:rPr>
              <a:t>bombardati</a:t>
            </a:r>
            <a:r>
              <a:rPr lang="en-US" altLang="en-US" sz="1600" b="1" dirty="0">
                <a:latin typeface="Arial" panose="020B0604020202020204" pitchFamily="34" charset="0"/>
              </a:rPr>
              <a:t> </a:t>
            </a:r>
            <a:r>
              <a:rPr lang="en-US" altLang="en-US" sz="1600" b="1" dirty="0" err="1">
                <a:latin typeface="Arial" panose="020B0604020202020204" pitchFamily="34" charset="0"/>
              </a:rPr>
              <a:t>dagli</a:t>
            </a:r>
            <a:r>
              <a:rPr lang="en-US" altLang="en-US" sz="1600" b="1" dirty="0">
                <a:latin typeface="Arial" panose="020B0604020202020204" pitchFamily="34" charset="0"/>
              </a:rPr>
              <a:t> </a:t>
            </a:r>
            <a:r>
              <a:rPr lang="en-US" altLang="en-US" sz="1600" b="1" dirty="0" err="1">
                <a:latin typeface="Arial" panose="020B0604020202020204" pitchFamily="34" charset="0"/>
              </a:rPr>
              <a:t>Israeliani</a:t>
            </a:r>
            <a:r>
              <a:rPr lang="en-US" altLang="en-US" sz="1600" b="1" dirty="0">
                <a:latin typeface="Arial" panose="020B0604020202020204" pitchFamily="34" charset="0"/>
              </a:rPr>
              <a:t> il 12 </a:t>
            </a:r>
            <a:r>
              <a:rPr lang="en-US" altLang="en-US" sz="1600" b="1" dirty="0" err="1">
                <a:latin typeface="Arial" panose="020B0604020202020204" pitchFamily="34" charset="0"/>
              </a:rPr>
              <a:t>novembre</a:t>
            </a:r>
            <a:r>
              <a:rPr lang="en-US" altLang="en-US" sz="1600" b="1" dirty="0">
                <a:latin typeface="Arial" panose="020B0604020202020204" pitchFamily="34" charset="0"/>
              </a:rPr>
              <a:t> 2018</a:t>
            </a:r>
          </a:p>
        </p:txBody>
      </p:sp>
      <p:pic>
        <p:nvPicPr>
          <p:cNvPr id="549896" name="Picture 6" descr="Risultati immagini per Gaza TV bombed">
            <a:extLst>
              <a:ext uri="{FF2B5EF4-FFF2-40B4-BE49-F238E27FC236}">
                <a16:creationId xmlns:a16="http://schemas.microsoft.com/office/drawing/2014/main" id="{D5DE544D-D822-E911-054A-F03F17A678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8213" y="3374842"/>
            <a:ext cx="4170362" cy="27813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49898" name="Segnaposto numero diapositiva 1">
            <a:extLst>
              <a:ext uri="{FF2B5EF4-FFF2-40B4-BE49-F238E27FC236}">
                <a16:creationId xmlns:a16="http://schemas.microsoft.com/office/drawing/2014/main" id="{EAA88C17-DBF3-D369-3E5D-208C18DEBDDA}"/>
              </a:ext>
            </a:extLst>
          </p:cNvPr>
          <p:cNvSpPr txBox="1">
            <a:spLocks noChangeArrowheads="1"/>
          </p:cNvSpPr>
          <p:nvPr/>
        </p:nvSpPr>
        <p:spPr bwMode="auto">
          <a:xfrm>
            <a:off x="7956376" y="6379369"/>
            <a:ext cx="66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DB722F3-EAA8-492C-8BD4-8B18E6922B09}" type="slidenum">
              <a:rPr lang="fr-FR" altLang="en-US" sz="1200" b="1">
                <a:solidFill>
                  <a:srgbClr val="0D0D0D"/>
                </a:solidFill>
                <a:latin typeface="Arial" panose="020B0604020202020204" pitchFamily="34" charset="0"/>
              </a:rPr>
              <a:pPr algn="r" eaLnBrk="1" hangingPunct="1">
                <a:spcBef>
                  <a:spcPct val="0"/>
                </a:spcBef>
                <a:buFontTx/>
                <a:buNone/>
              </a:pPr>
              <a:t>74</a:t>
            </a:fld>
            <a:endParaRPr lang="fr-FR" altLang="en-US" sz="1200" b="1" dirty="0">
              <a:solidFill>
                <a:srgbClr val="0D0D0D"/>
              </a:solidFill>
              <a:latin typeface="Arial" panose="020B0604020202020204" pitchFamily="34" charset="0"/>
            </a:endParaRPr>
          </a:p>
        </p:txBody>
      </p:sp>
      <p:sp>
        <p:nvSpPr>
          <p:cNvPr id="11" name="Rettangolo 10">
            <a:extLst>
              <a:ext uri="{FF2B5EF4-FFF2-40B4-BE49-F238E27FC236}">
                <a16:creationId xmlns:a16="http://schemas.microsoft.com/office/drawing/2014/main" id="{623AC127-D6B7-C00C-E9D1-C48DC75D591C}"/>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775186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a:extLst>
              <a:ext uri="{FF2B5EF4-FFF2-40B4-BE49-F238E27FC236}">
                <a16:creationId xmlns:a16="http://schemas.microsoft.com/office/drawing/2014/main" id="{D621A1BA-05BA-4FD6-D78B-9585858D43A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9821"/>
          <a:stretch>
            <a:fillRect/>
          </a:stretch>
        </p:blipFill>
        <p:spPr bwMode="auto">
          <a:xfrm>
            <a:off x="460938" y="548680"/>
            <a:ext cx="4043164" cy="303237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02083" name="TextBox 2">
            <a:extLst>
              <a:ext uri="{FF2B5EF4-FFF2-40B4-BE49-F238E27FC236}">
                <a16:creationId xmlns:a16="http://schemas.microsoft.com/office/drawing/2014/main" id="{9060E3A3-3918-6A21-BA4D-875DBE5EC81A}"/>
              </a:ext>
            </a:extLst>
          </p:cNvPr>
          <p:cNvSpPr txBox="1">
            <a:spLocks noChangeArrowheads="1"/>
          </p:cNvSpPr>
          <p:nvPr/>
        </p:nvSpPr>
        <p:spPr bwMode="auto">
          <a:xfrm>
            <a:off x="5851170" y="3122463"/>
            <a:ext cx="1643062" cy="400110"/>
          </a:xfrm>
          <a:prstGeom prst="rect">
            <a:avLst/>
          </a:prstGeom>
          <a:solidFill>
            <a:srgbClr val="FFFF00"/>
          </a:solidFill>
          <a:ln w="12700">
            <a:solidFill>
              <a:schemeClr val="tx1"/>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it-CH" sz="2000" b="1" dirty="0" err="1">
                <a:solidFill>
                  <a:srgbClr val="000000"/>
                </a:solidFill>
                <a:latin typeface="Arial" panose="020B0604020202020204" pitchFamily="34" charset="0"/>
              </a:rPr>
              <a:t>Cimiteri</a:t>
            </a:r>
            <a:endParaRPr lang="it-IT" altLang="it-CH" sz="2000" b="1" dirty="0">
              <a:solidFill>
                <a:srgbClr val="000000"/>
              </a:solidFill>
              <a:latin typeface="Arial" panose="020B0604020202020204" pitchFamily="34" charset="0"/>
            </a:endParaRPr>
          </a:p>
        </p:txBody>
      </p:sp>
      <p:sp>
        <p:nvSpPr>
          <p:cNvPr id="302084" name="Segnaposto numero diapositiva 1">
            <a:extLst>
              <a:ext uri="{FF2B5EF4-FFF2-40B4-BE49-F238E27FC236}">
                <a16:creationId xmlns:a16="http://schemas.microsoft.com/office/drawing/2014/main" id="{F9982CA1-2984-E7FA-7C65-F5FACE02A6E4}"/>
              </a:ext>
            </a:extLst>
          </p:cNvPr>
          <p:cNvSpPr>
            <a:spLocks noGrp="1" noChangeArrowheads="1"/>
          </p:cNvSpPr>
          <p:nvPr>
            <p:ph type="sldNum" sz="quarter" idx="12"/>
          </p:nvPr>
        </p:nvSpPr>
        <p:spPr bwMode="auto">
          <a:xfrm>
            <a:off x="7884368" y="3078869"/>
            <a:ext cx="577126" cy="4001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01B1E56-5D84-42EF-83D7-136E930C5DE4}" type="slidenum">
              <a:rPr lang="fr-FR" altLang="en-US" sz="1200" b="1" smtClean="0">
                <a:latin typeface="Arial" panose="020B0604020202020204" pitchFamily="34" charset="0"/>
              </a:rPr>
              <a:pPr>
                <a:spcBef>
                  <a:spcPct val="0"/>
                </a:spcBef>
                <a:buFontTx/>
                <a:buNone/>
              </a:pPr>
              <a:t>75</a:t>
            </a:fld>
            <a:endParaRPr lang="fr-FR" altLang="en-US" sz="1200" b="1" dirty="0">
              <a:latin typeface="Arial" panose="020B0604020202020204" pitchFamily="34" charset="0"/>
            </a:endParaRPr>
          </a:p>
        </p:txBody>
      </p:sp>
      <p:sp>
        <p:nvSpPr>
          <p:cNvPr id="5" name="Rettangolo 4">
            <a:extLst>
              <a:ext uri="{FF2B5EF4-FFF2-40B4-BE49-F238E27FC236}">
                <a16:creationId xmlns:a16="http://schemas.microsoft.com/office/drawing/2014/main" id="{3F7522CB-C0A7-5F7C-326B-B6D525FB81BB}"/>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Immagine 1">
            <a:extLst>
              <a:ext uri="{FF2B5EF4-FFF2-40B4-BE49-F238E27FC236}">
                <a16:creationId xmlns:a16="http://schemas.microsoft.com/office/drawing/2014/main" id="{BA87258D-E08D-1C37-2BBD-93C13AC3FEBA}"/>
              </a:ext>
            </a:extLst>
          </p:cNvPr>
          <p:cNvPicPr>
            <a:picLocks noChangeAspect="1"/>
          </p:cNvPicPr>
          <p:nvPr/>
        </p:nvPicPr>
        <p:blipFill>
          <a:blip r:embed="rId4"/>
          <a:stretch>
            <a:fillRect/>
          </a:stretch>
        </p:blipFill>
        <p:spPr>
          <a:xfrm>
            <a:off x="4716016" y="548680"/>
            <a:ext cx="4039054" cy="2310165"/>
          </a:xfrm>
          <a:prstGeom prst="rect">
            <a:avLst/>
          </a:prstGeom>
          <a:ln w="28575">
            <a:solidFill>
              <a:schemeClr val="bg1"/>
            </a:solidFill>
          </a:ln>
          <a:effectLst>
            <a:outerShdw blurRad="292100" dist="139700" dir="2700000" algn="tl" rotWithShape="0">
              <a:srgbClr val="333333">
                <a:alpha val="65000"/>
              </a:srgbClr>
            </a:outerShdw>
          </a:effectLst>
        </p:spPr>
      </p:pic>
      <p:pic>
        <p:nvPicPr>
          <p:cNvPr id="3" name="Picture 2" descr="Israel destroys cemeteries in Gaza in recent airstrikes'">
            <a:extLst>
              <a:ext uri="{FF2B5EF4-FFF2-40B4-BE49-F238E27FC236}">
                <a16:creationId xmlns:a16="http://schemas.microsoft.com/office/drawing/2014/main" id="{DD8D2D41-B2AE-6A5B-817E-CD215776EE47}"/>
              </a:ext>
            </a:extLst>
          </p:cNvPr>
          <p:cNvPicPr>
            <a:picLocks noChangeAspect="1" noChangeArrowheads="1"/>
          </p:cNvPicPr>
          <p:nvPr/>
        </p:nvPicPr>
        <p:blipFill>
          <a:blip r:embed="rId5"/>
          <a:srcRect/>
          <a:stretch>
            <a:fillRect/>
          </a:stretch>
        </p:blipFill>
        <p:spPr bwMode="auto">
          <a:xfrm>
            <a:off x="460938" y="3800683"/>
            <a:ext cx="4043164" cy="2273607"/>
          </a:xfrm>
          <a:prstGeom prst="rect">
            <a:avLst/>
          </a:prstGeom>
          <a:ln w="28575">
            <a:solidFill>
              <a:schemeClr val="bg1"/>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4D87CF9C-8F0E-26FA-850A-803FEF89191D}"/>
              </a:ext>
            </a:extLst>
          </p:cNvPr>
          <p:cNvPicPr>
            <a:picLocks noChangeAspect="1"/>
          </p:cNvPicPr>
          <p:nvPr/>
        </p:nvPicPr>
        <p:blipFill>
          <a:blip r:embed="rId6"/>
          <a:stretch>
            <a:fillRect/>
          </a:stretch>
        </p:blipFill>
        <p:spPr>
          <a:xfrm>
            <a:off x="4716016" y="3796099"/>
            <a:ext cx="4044628" cy="2273607"/>
          </a:xfrm>
          <a:prstGeom prst="rect">
            <a:avLst/>
          </a:prstGeom>
          <a:ln w="28575">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73769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C:\Dokumente und Einstellungen\Enrico\Eigene Dateien\Enrico\Documenti\AA Enrico nuovo\Palestina\A Foto\Guerra e personaggi\Gaza 2009 52 islamic university.jpg">
            <a:extLst>
              <a:ext uri="{FF2B5EF4-FFF2-40B4-BE49-F238E27FC236}">
                <a16:creationId xmlns:a16="http://schemas.microsoft.com/office/drawing/2014/main" id="{4F79330E-56AB-1B81-134E-8C55AC837EC9}"/>
              </a:ext>
            </a:extLst>
          </p:cNvPr>
          <p:cNvPicPr>
            <a:picLocks noChangeAspect="1" noChangeArrowheads="1"/>
          </p:cNvPicPr>
          <p:nvPr/>
        </p:nvPicPr>
        <p:blipFill rotWithShape="1">
          <a:blip r:embed="rId2"/>
          <a:srcRect l="44364"/>
          <a:stretch/>
        </p:blipFill>
        <p:spPr bwMode="auto">
          <a:xfrm>
            <a:off x="554339" y="214040"/>
            <a:ext cx="3567646" cy="3647008"/>
          </a:xfrm>
          <a:prstGeom prst="rect">
            <a:avLst/>
          </a:prstGeom>
          <a:ln w="38100">
            <a:solidFill>
              <a:schemeClr val="bg1"/>
            </a:solidFill>
            <a:miter lim="800000"/>
            <a:headEnd/>
            <a:tailEnd/>
          </a:ln>
          <a:effectLst>
            <a:outerShdw blurRad="292100" dist="139700" dir="2700000" algn="tl" rotWithShape="0">
              <a:srgbClr val="333333">
                <a:alpha val="65000"/>
              </a:srgbClr>
            </a:outerShdw>
          </a:effectLst>
        </p:spPr>
      </p:pic>
      <p:sp>
        <p:nvSpPr>
          <p:cNvPr id="299011" name="TextBox 2">
            <a:extLst>
              <a:ext uri="{FF2B5EF4-FFF2-40B4-BE49-F238E27FC236}">
                <a16:creationId xmlns:a16="http://schemas.microsoft.com/office/drawing/2014/main" id="{E0358D38-E087-3664-579C-5A4C76DB40B4}"/>
              </a:ext>
            </a:extLst>
          </p:cNvPr>
          <p:cNvSpPr txBox="1">
            <a:spLocks noChangeArrowheads="1"/>
          </p:cNvSpPr>
          <p:nvPr/>
        </p:nvSpPr>
        <p:spPr bwMode="auto">
          <a:xfrm>
            <a:off x="688704" y="260648"/>
            <a:ext cx="2708722" cy="307777"/>
          </a:xfrm>
          <a:prstGeom prst="rect">
            <a:avLst/>
          </a:prstGeom>
          <a:noFill/>
          <a:ln w="12700">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it-CH" sz="1400" b="1" dirty="0">
                <a:solidFill>
                  <a:srgbClr val="000000"/>
                </a:solidFill>
                <a:latin typeface="Arial" panose="020B0604020202020204" pitchFamily="34" charset="0"/>
              </a:rPr>
              <a:t>L’</a:t>
            </a:r>
            <a:r>
              <a:rPr lang="fr-CH" altLang="it-CH" sz="1400" b="1" dirty="0" err="1">
                <a:solidFill>
                  <a:srgbClr val="000000"/>
                </a:solidFill>
                <a:latin typeface="Arial" panose="020B0604020202020204" pitchFamily="34" charset="0"/>
              </a:rPr>
              <a:t>Università</a:t>
            </a:r>
            <a:r>
              <a:rPr lang="fr-CH" altLang="it-CH" sz="1400" b="1" dirty="0">
                <a:solidFill>
                  <a:srgbClr val="000000"/>
                </a:solidFill>
                <a:latin typeface="Arial" panose="020B0604020202020204" pitchFamily="34" charset="0"/>
              </a:rPr>
              <a:t> </a:t>
            </a:r>
            <a:r>
              <a:rPr lang="fr-CH" altLang="it-CH" sz="1400" b="1" dirty="0" err="1">
                <a:solidFill>
                  <a:srgbClr val="000000"/>
                </a:solidFill>
                <a:latin typeface="Arial" panose="020B0604020202020204" pitchFamily="34" charset="0"/>
              </a:rPr>
              <a:t>islamica</a:t>
            </a:r>
            <a:r>
              <a:rPr lang="fr-CH" altLang="it-CH" sz="1400" b="1" dirty="0">
                <a:solidFill>
                  <a:srgbClr val="000000"/>
                </a:solidFill>
                <a:latin typeface="Arial" panose="020B0604020202020204" pitchFamily="34" charset="0"/>
              </a:rPr>
              <a:t> di Gaza</a:t>
            </a:r>
            <a:endParaRPr lang="it-IT" altLang="it-CH" sz="1400" b="1" dirty="0">
              <a:solidFill>
                <a:srgbClr val="000000"/>
              </a:solidFill>
              <a:latin typeface="Arial" panose="020B0604020202020204" pitchFamily="34" charset="0"/>
            </a:endParaRPr>
          </a:p>
        </p:txBody>
      </p:sp>
      <p:sp>
        <p:nvSpPr>
          <p:cNvPr id="299012" name="Segnaposto numero diapositiva 1">
            <a:extLst>
              <a:ext uri="{FF2B5EF4-FFF2-40B4-BE49-F238E27FC236}">
                <a16:creationId xmlns:a16="http://schemas.microsoft.com/office/drawing/2014/main" id="{1BA02AD1-9B87-EC9F-414E-0670B57B8428}"/>
              </a:ext>
            </a:extLst>
          </p:cNvPr>
          <p:cNvSpPr>
            <a:spLocks noGrp="1" noChangeArrowheads="1"/>
          </p:cNvSpPr>
          <p:nvPr>
            <p:ph type="sldNum" sz="quarter" idx="12"/>
          </p:nvPr>
        </p:nvSpPr>
        <p:spPr bwMode="auto">
          <a:xfrm>
            <a:off x="8532439" y="6031761"/>
            <a:ext cx="407869" cy="4011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D4BB28E-4EEE-432B-A8A4-F459F1948224}" type="slidenum">
              <a:rPr lang="fr-FR" altLang="en-US" sz="1200" b="1" smtClean="0">
                <a:solidFill>
                  <a:schemeClr val="accent4">
                    <a:lumMod val="10000"/>
                  </a:schemeClr>
                </a:solidFill>
                <a:latin typeface="Arial" panose="020B0604020202020204" pitchFamily="34" charset="0"/>
              </a:rPr>
              <a:pPr>
                <a:spcBef>
                  <a:spcPct val="0"/>
                </a:spcBef>
                <a:buFontTx/>
                <a:buNone/>
              </a:pPr>
              <a:t>76</a:t>
            </a:fld>
            <a:endParaRPr lang="fr-FR" altLang="en-US" sz="1200" b="1">
              <a:solidFill>
                <a:schemeClr val="accent4">
                  <a:lumMod val="10000"/>
                </a:schemeClr>
              </a:solidFill>
              <a:latin typeface="Arial" panose="020B0604020202020204" pitchFamily="34" charset="0"/>
            </a:endParaRPr>
          </a:p>
        </p:txBody>
      </p:sp>
      <p:sp>
        <p:nvSpPr>
          <p:cNvPr id="5" name="Rettangolo 4">
            <a:extLst>
              <a:ext uri="{FF2B5EF4-FFF2-40B4-BE49-F238E27FC236}">
                <a16:creationId xmlns:a16="http://schemas.microsoft.com/office/drawing/2014/main" id="{3CC892E7-B54F-7BF6-8382-D0B1CEF46E5E}"/>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3954" name="Picture 3" descr="C:\Users\Enrico\Desktop\Gaza distr feb 2013 jpeg.jpg">
            <a:extLst>
              <a:ext uri="{FF2B5EF4-FFF2-40B4-BE49-F238E27FC236}">
                <a16:creationId xmlns:a16="http://schemas.microsoft.com/office/drawing/2014/main" id="{C9D897C3-BC25-0949-3538-8AB80F80A241}"/>
              </a:ext>
            </a:extLst>
          </p:cNvPr>
          <p:cNvPicPr>
            <a:picLocks noChangeAspect="1" noChangeArrowheads="1"/>
          </p:cNvPicPr>
          <p:nvPr/>
        </p:nvPicPr>
        <p:blipFill rotWithShape="1">
          <a:blip r:embed="rId3"/>
          <a:srcRect b="9098"/>
          <a:stretch/>
        </p:blipFill>
        <p:spPr bwMode="auto">
          <a:xfrm>
            <a:off x="530489" y="4077072"/>
            <a:ext cx="3563500" cy="2355860"/>
          </a:xfrm>
          <a:prstGeom prst="rect">
            <a:avLst/>
          </a:prstGeom>
          <a:ln w="38100">
            <a:solidFill>
              <a:schemeClr val="bg1"/>
            </a:solidFill>
            <a:miter lim="800000"/>
            <a:headEnd/>
            <a:tailEnd/>
          </a:ln>
          <a:effectLst>
            <a:outerShdw blurRad="292100" dist="139700" dir="2700000" algn="tl" rotWithShape="0">
              <a:srgbClr val="333333">
                <a:alpha val="65000"/>
              </a:srgbClr>
            </a:outerShdw>
          </a:effectLst>
        </p:spPr>
      </p:pic>
      <p:pic>
        <p:nvPicPr>
          <p:cNvPr id="3" name="Picture 5" descr="Potrebbe essere un'immagine raffigurante incendio e raffineria di petrolio">
            <a:extLst>
              <a:ext uri="{FF2B5EF4-FFF2-40B4-BE49-F238E27FC236}">
                <a16:creationId xmlns:a16="http://schemas.microsoft.com/office/drawing/2014/main" id="{4C8E629E-F08B-D1DC-15EF-57F0C94E609A}"/>
              </a:ext>
            </a:extLst>
          </p:cNvPr>
          <p:cNvPicPr>
            <a:picLocks noChangeAspect="1" noChangeArrowheads="1"/>
          </p:cNvPicPr>
          <p:nvPr/>
        </p:nvPicPr>
        <p:blipFill>
          <a:blip r:embed="rId4"/>
          <a:srcRect/>
          <a:stretch>
            <a:fillRect/>
          </a:stretch>
        </p:blipFill>
        <p:spPr bwMode="auto">
          <a:xfrm>
            <a:off x="4315272" y="237778"/>
            <a:ext cx="4406552" cy="5577873"/>
          </a:xfrm>
          <a:prstGeom prst="rect">
            <a:avLst/>
          </a:prstGeom>
          <a:ln w="28575">
            <a:solidFill>
              <a:schemeClr val="bg1"/>
            </a:solidFill>
          </a:ln>
          <a:effectLst>
            <a:outerShdw blurRad="292100" dist="139700" dir="2700000" algn="tl" rotWithShape="0">
              <a:srgbClr val="333333">
                <a:alpha val="65000"/>
              </a:srgbClr>
            </a:outerShdw>
          </a:effectLst>
        </p:spPr>
      </p:pic>
      <p:sp>
        <p:nvSpPr>
          <p:cNvPr id="4" name="CasellaDiTesto 2">
            <a:extLst>
              <a:ext uri="{FF2B5EF4-FFF2-40B4-BE49-F238E27FC236}">
                <a16:creationId xmlns:a16="http://schemas.microsoft.com/office/drawing/2014/main" id="{5EA2A7E3-C014-8087-EF3D-63C81B810E37}"/>
              </a:ext>
            </a:extLst>
          </p:cNvPr>
          <p:cNvSpPr txBox="1">
            <a:spLocks noChangeArrowheads="1"/>
          </p:cNvSpPr>
          <p:nvPr/>
        </p:nvSpPr>
        <p:spPr bwMode="auto">
          <a:xfrm>
            <a:off x="4315272" y="6063600"/>
            <a:ext cx="4217168" cy="369332"/>
          </a:xfrm>
          <a:prstGeom prst="rect">
            <a:avLst/>
          </a:prstGeom>
          <a:solidFill>
            <a:srgbClr val="FFFF00"/>
          </a:solidFill>
          <a:ln w="12700">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a:latin typeface="Arial" panose="020B0604020202020204" pitchFamily="34" charset="0"/>
              </a:rPr>
              <a:t>La </a:t>
            </a:r>
            <a:r>
              <a:rPr lang="en-US" altLang="en-US" sz="1800" b="1" dirty="0" err="1">
                <a:latin typeface="Arial" panose="020B0604020202020204" pitchFamily="34" charset="0"/>
              </a:rPr>
              <a:t>distruzione</a:t>
            </a:r>
            <a:r>
              <a:rPr lang="en-US" altLang="en-US" sz="1800" b="1" dirty="0">
                <a:latin typeface="Arial" panose="020B0604020202020204" pitchFamily="34" charset="0"/>
              </a:rPr>
              <a:t> </a:t>
            </a:r>
            <a:r>
              <a:rPr lang="en-US" altLang="en-US" sz="1800" b="1" dirty="0" err="1">
                <a:latin typeface="Arial" panose="020B0604020202020204" pitchFamily="34" charset="0"/>
              </a:rPr>
              <a:t>degli</a:t>
            </a:r>
            <a:r>
              <a:rPr lang="en-US" altLang="en-US" sz="1800" b="1" dirty="0">
                <a:latin typeface="Arial" panose="020B0604020202020204" pitchFamily="34" charset="0"/>
              </a:rPr>
              <a:t> </a:t>
            </a:r>
            <a:r>
              <a:rPr lang="en-US" altLang="en-US" sz="1800" b="1" dirty="0" err="1">
                <a:latin typeface="Arial" panose="020B0604020202020204" pitchFamily="34" charset="0"/>
              </a:rPr>
              <a:t>istituti</a:t>
            </a:r>
            <a:r>
              <a:rPr lang="en-US" altLang="en-US" sz="1800" b="1" dirty="0">
                <a:latin typeface="Arial" panose="020B0604020202020204" pitchFamily="34" charset="0"/>
              </a:rPr>
              <a:t> </a:t>
            </a:r>
            <a:r>
              <a:rPr lang="en-US" altLang="en-US" sz="1800" b="1" dirty="0" err="1">
                <a:latin typeface="Arial" panose="020B0604020202020204" pitchFamily="34" charset="0"/>
              </a:rPr>
              <a:t>scolastici</a:t>
            </a:r>
            <a:endParaRPr lang="en-US" altLang="en-US" sz="1800" b="1" dirty="0">
              <a:latin typeface="Arial" panose="020B0604020202020204" pitchFamily="34" charset="0"/>
            </a:endParaRPr>
          </a:p>
        </p:txBody>
      </p:sp>
      <p:sp>
        <p:nvSpPr>
          <p:cNvPr id="6" name="CasellaDiTesto 5">
            <a:extLst>
              <a:ext uri="{FF2B5EF4-FFF2-40B4-BE49-F238E27FC236}">
                <a16:creationId xmlns:a16="http://schemas.microsoft.com/office/drawing/2014/main" id="{9732E094-810C-50AC-162A-446C46DB6875}"/>
              </a:ext>
            </a:extLst>
          </p:cNvPr>
          <p:cNvSpPr txBox="1"/>
          <p:nvPr/>
        </p:nvSpPr>
        <p:spPr>
          <a:xfrm>
            <a:off x="4343268" y="265789"/>
            <a:ext cx="1183790" cy="738664"/>
          </a:xfrm>
          <a:prstGeom prst="rect">
            <a:avLst/>
          </a:prstGeom>
          <a:noFill/>
        </p:spPr>
        <p:txBody>
          <a:bodyPr wrap="square" rtlCol="0">
            <a:spAutoFit/>
          </a:bodyPr>
          <a:lstStyle/>
          <a:p>
            <a:r>
              <a:rPr lang="en-US" sz="1400" b="1" dirty="0" err="1">
                <a:solidFill>
                  <a:srgbClr val="000000"/>
                </a:solidFill>
              </a:rPr>
              <a:t>Università</a:t>
            </a:r>
            <a:r>
              <a:rPr lang="en-US" sz="1400" b="1" dirty="0">
                <a:solidFill>
                  <a:srgbClr val="000000"/>
                </a:solidFill>
              </a:rPr>
              <a:t>                   Al-Azhar                   Gaza</a:t>
            </a:r>
          </a:p>
        </p:txBody>
      </p:sp>
    </p:spTree>
    <p:extLst>
      <p:ext uri="{BB962C8B-B14F-4D97-AF65-F5344CB8AC3E}">
        <p14:creationId xmlns:p14="http://schemas.microsoft.com/office/powerpoint/2010/main" val="41124620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a:extLst>
              <a:ext uri="{FF2B5EF4-FFF2-40B4-BE49-F238E27FC236}">
                <a16:creationId xmlns:a16="http://schemas.microsoft.com/office/drawing/2014/main" id="{6E0DF7FE-30E2-B529-944F-E1212ED68B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64"/>
          <a:stretch/>
        </p:blipFill>
        <p:spPr bwMode="auto">
          <a:xfrm>
            <a:off x="395536" y="327571"/>
            <a:ext cx="8368026" cy="5117653"/>
          </a:xfrm>
          <a:prstGeom prst="rect">
            <a:avLst/>
          </a:prstGeom>
          <a:ln w="38100">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3891" name="CasellaDiTesto 1">
            <a:extLst>
              <a:ext uri="{FF2B5EF4-FFF2-40B4-BE49-F238E27FC236}">
                <a16:creationId xmlns:a16="http://schemas.microsoft.com/office/drawing/2014/main" id="{D7EFA3B1-7C91-0B41-75BB-8D4A146C866B}"/>
              </a:ext>
            </a:extLst>
          </p:cNvPr>
          <p:cNvSpPr txBox="1">
            <a:spLocks noChangeArrowheads="1"/>
          </p:cNvSpPr>
          <p:nvPr/>
        </p:nvSpPr>
        <p:spPr bwMode="auto">
          <a:xfrm>
            <a:off x="1434480" y="5822389"/>
            <a:ext cx="6275040" cy="400110"/>
          </a:xfrm>
          <a:prstGeom prst="rect">
            <a:avLst/>
          </a:prstGeom>
          <a:solidFill>
            <a:srgbClr val="FFFF00"/>
          </a:solidFill>
          <a:ln w="12700">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dirty="0" err="1">
                <a:latin typeface="Arial" panose="020B0604020202020204" pitchFamily="34" charset="0"/>
              </a:rPr>
              <a:t>Facoltà</a:t>
            </a:r>
            <a:r>
              <a:rPr lang="en-US" altLang="en-US" sz="2000" b="1" dirty="0">
                <a:latin typeface="Arial" panose="020B0604020202020204" pitchFamily="34" charset="0"/>
              </a:rPr>
              <a:t> di </a:t>
            </a:r>
            <a:r>
              <a:rPr lang="en-US" altLang="en-US" sz="2000" b="1" dirty="0" err="1">
                <a:latin typeface="Arial" panose="020B0604020202020204" pitchFamily="34" charset="0"/>
              </a:rPr>
              <a:t>agricoltura</a:t>
            </a:r>
            <a:r>
              <a:rPr lang="en-US" altLang="en-US" sz="2000" b="1" dirty="0">
                <a:latin typeface="Arial" panose="020B0604020202020204" pitchFamily="34" charset="0"/>
              </a:rPr>
              <a:t> </a:t>
            </a:r>
            <a:r>
              <a:rPr lang="en-US" altLang="en-US" sz="2000" b="1" dirty="0" err="1">
                <a:latin typeface="Arial" panose="020B0604020202020204" pitchFamily="34" charset="0"/>
              </a:rPr>
              <a:t>dell’Università</a:t>
            </a:r>
            <a:r>
              <a:rPr lang="en-US" altLang="en-US" sz="2000" b="1" dirty="0">
                <a:latin typeface="Arial" panose="020B0604020202020204" pitchFamily="34" charset="0"/>
              </a:rPr>
              <a:t> Al </a:t>
            </a:r>
            <a:r>
              <a:rPr lang="en-US" altLang="en-US" sz="2000" b="1" dirty="0" err="1">
                <a:latin typeface="Arial" panose="020B0604020202020204" pitchFamily="34" charset="0"/>
              </a:rPr>
              <a:t>Zhar</a:t>
            </a:r>
            <a:endParaRPr lang="en-US" altLang="en-US" sz="2000" b="1" dirty="0">
              <a:latin typeface="Arial" panose="020B0604020202020204" pitchFamily="34" charset="0"/>
            </a:endParaRPr>
          </a:p>
        </p:txBody>
      </p:sp>
      <p:sp>
        <p:nvSpPr>
          <p:cNvPr id="293892" name="Segnaposto numero diapositiva 1">
            <a:extLst>
              <a:ext uri="{FF2B5EF4-FFF2-40B4-BE49-F238E27FC236}">
                <a16:creationId xmlns:a16="http://schemas.microsoft.com/office/drawing/2014/main" id="{A8100769-4951-4A85-FB32-B952979C953E}"/>
              </a:ext>
            </a:extLst>
          </p:cNvPr>
          <p:cNvSpPr>
            <a:spLocks noGrp="1" noChangeArrowheads="1"/>
          </p:cNvSpPr>
          <p:nvPr>
            <p:ph type="sldNum" sz="quarter" idx="12"/>
          </p:nvPr>
        </p:nvSpPr>
        <p:spPr bwMode="auto">
          <a:xfrm>
            <a:off x="7709520" y="5772795"/>
            <a:ext cx="717240" cy="4497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D18B6B2-DD12-40B9-ADC5-7CA0A1896425}" type="slidenum">
              <a:rPr lang="fr-FR" altLang="en-US" sz="1200" b="1" smtClean="0">
                <a:latin typeface="Arial" panose="020B0604020202020204" pitchFamily="34" charset="0"/>
              </a:rPr>
              <a:pPr>
                <a:spcBef>
                  <a:spcPct val="0"/>
                </a:spcBef>
                <a:buFontTx/>
                <a:buNone/>
              </a:pPr>
              <a:t>77</a:t>
            </a:fld>
            <a:endParaRPr lang="fr-FR" altLang="en-US" sz="1200" b="1" dirty="0">
              <a:latin typeface="Arial" panose="020B0604020202020204" pitchFamily="34" charset="0"/>
            </a:endParaRPr>
          </a:p>
        </p:txBody>
      </p:sp>
      <p:sp>
        <p:nvSpPr>
          <p:cNvPr id="5" name="Rettangolo 4">
            <a:extLst>
              <a:ext uri="{FF2B5EF4-FFF2-40B4-BE49-F238E27FC236}">
                <a16:creationId xmlns:a16="http://schemas.microsoft.com/office/drawing/2014/main" id="{B59A10B3-FE5E-71B5-C6C1-7893223B75D7}"/>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574156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C:\Users\Enrico\Desktop\Unrwa.jpg">
            <a:extLst>
              <a:ext uri="{FF2B5EF4-FFF2-40B4-BE49-F238E27FC236}">
                <a16:creationId xmlns:a16="http://schemas.microsoft.com/office/drawing/2014/main" id="{4A701674-B3C7-05A5-7993-41997567435A}"/>
              </a:ext>
            </a:extLst>
          </p:cNvPr>
          <p:cNvPicPr>
            <a:picLocks noChangeAspect="1" noChangeArrowheads="1"/>
          </p:cNvPicPr>
          <p:nvPr/>
        </p:nvPicPr>
        <p:blipFill rotWithShape="1">
          <a:blip r:embed="rId2"/>
          <a:srcRect t="52019"/>
          <a:stretch/>
        </p:blipFill>
        <p:spPr bwMode="auto">
          <a:xfrm>
            <a:off x="371183" y="173909"/>
            <a:ext cx="4012326" cy="2558875"/>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76804" name="Picture 4" descr="C:\Users\Enrico\Desktop\Gaza 2009 unrwa.jpg">
            <a:extLst>
              <a:ext uri="{FF2B5EF4-FFF2-40B4-BE49-F238E27FC236}">
                <a16:creationId xmlns:a16="http://schemas.microsoft.com/office/drawing/2014/main" id="{459B9BA0-4E3F-9E95-1E8B-FD3AA0E4863A}"/>
              </a:ext>
            </a:extLst>
          </p:cNvPr>
          <p:cNvPicPr>
            <a:picLocks noChangeAspect="1" noChangeArrowheads="1"/>
          </p:cNvPicPr>
          <p:nvPr/>
        </p:nvPicPr>
        <p:blipFill>
          <a:blip r:embed="rId3"/>
          <a:srcRect/>
          <a:stretch>
            <a:fillRect/>
          </a:stretch>
        </p:blipFill>
        <p:spPr bwMode="auto">
          <a:xfrm>
            <a:off x="360040" y="3284984"/>
            <a:ext cx="3840114" cy="2875277"/>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sp>
        <p:nvSpPr>
          <p:cNvPr id="306182" name="Segnaposto numero diapositiva 1">
            <a:extLst>
              <a:ext uri="{FF2B5EF4-FFF2-40B4-BE49-F238E27FC236}">
                <a16:creationId xmlns:a16="http://schemas.microsoft.com/office/drawing/2014/main" id="{BCD3F48F-2C87-BDAE-B858-8BF1E76023C1}"/>
              </a:ext>
            </a:extLst>
          </p:cNvPr>
          <p:cNvSpPr>
            <a:spLocks noGrp="1" noChangeArrowheads="1"/>
          </p:cNvSpPr>
          <p:nvPr>
            <p:ph type="sldNum" sz="quarter" idx="12"/>
          </p:nvPr>
        </p:nvSpPr>
        <p:spPr bwMode="auto">
          <a:xfrm>
            <a:off x="7910717" y="6329002"/>
            <a:ext cx="658689" cy="2645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8BB87E4-9926-4995-97D0-73D1C10B02FD}" type="slidenum">
              <a:rPr lang="fr-FR" altLang="en-US" sz="1200" b="1" smtClean="0">
                <a:latin typeface="Arial" panose="020B0604020202020204" pitchFamily="34" charset="0"/>
              </a:rPr>
              <a:pPr>
                <a:spcBef>
                  <a:spcPct val="0"/>
                </a:spcBef>
                <a:buFontTx/>
                <a:buNone/>
              </a:pPr>
              <a:t>78</a:t>
            </a:fld>
            <a:endParaRPr lang="fr-FR" altLang="en-US" sz="1200" b="1" dirty="0">
              <a:latin typeface="Arial" panose="020B0604020202020204" pitchFamily="34" charset="0"/>
            </a:endParaRPr>
          </a:p>
        </p:txBody>
      </p:sp>
      <p:sp>
        <p:nvSpPr>
          <p:cNvPr id="7" name="Rettangolo 6">
            <a:extLst>
              <a:ext uri="{FF2B5EF4-FFF2-40B4-BE49-F238E27FC236}">
                <a16:creationId xmlns:a16="http://schemas.microsoft.com/office/drawing/2014/main" id="{6A45CE68-537B-E667-122A-DFE8E185436C}"/>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2" descr="C:\Dokumente und Einstellungen\Enrico\Eigene Dateien\Enrico\Documenti\AA Enrico nuovo\Palestina\A Foto\Guerra e personaggi\Gaza 2009\Gaza 2009 218.jpg">
            <a:extLst>
              <a:ext uri="{FF2B5EF4-FFF2-40B4-BE49-F238E27FC236}">
                <a16:creationId xmlns:a16="http://schemas.microsoft.com/office/drawing/2014/main" id="{C1D35E70-2A48-072D-2209-FA9CC85DCC16}"/>
              </a:ext>
            </a:extLst>
          </p:cNvPr>
          <p:cNvPicPr>
            <a:picLocks noChangeAspect="1" noChangeArrowheads="1"/>
          </p:cNvPicPr>
          <p:nvPr/>
        </p:nvPicPr>
        <p:blipFill>
          <a:blip r:embed="rId4"/>
          <a:srcRect/>
          <a:stretch>
            <a:fillRect/>
          </a:stretch>
        </p:blipFill>
        <p:spPr bwMode="auto">
          <a:xfrm>
            <a:off x="4543758" y="3284984"/>
            <a:ext cx="4256638" cy="2875277"/>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3" name="Picture 27" descr="C:\Dokumente und Einstellungen\Enrico\Eigene Dateien\Enrico\Documenti\AA Enrico nuovo\Palestina\A Foto\Guerra e personaggi\Gaza 2009\Gaza 2009 126 - batiment-agence-ONU-bombardement-israel-AFP.jpg">
            <a:extLst>
              <a:ext uri="{FF2B5EF4-FFF2-40B4-BE49-F238E27FC236}">
                <a16:creationId xmlns:a16="http://schemas.microsoft.com/office/drawing/2014/main" id="{7D23C91C-D5FE-5A80-D807-9B7086800B28}"/>
              </a:ext>
            </a:extLst>
          </p:cNvPr>
          <p:cNvPicPr>
            <a:picLocks noChangeAspect="1" noChangeArrowheads="1"/>
          </p:cNvPicPr>
          <p:nvPr/>
        </p:nvPicPr>
        <p:blipFill>
          <a:blip r:embed="rId5"/>
          <a:srcRect/>
          <a:stretch>
            <a:fillRect/>
          </a:stretch>
        </p:blipFill>
        <p:spPr bwMode="auto">
          <a:xfrm>
            <a:off x="4722422" y="187826"/>
            <a:ext cx="4082665" cy="2558875"/>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sp>
        <p:nvSpPr>
          <p:cNvPr id="306181" name="CasellaDiTesto 1">
            <a:extLst>
              <a:ext uri="{FF2B5EF4-FFF2-40B4-BE49-F238E27FC236}">
                <a16:creationId xmlns:a16="http://schemas.microsoft.com/office/drawing/2014/main" id="{983B6EA7-0ACF-D0DF-FD65-1EBA87992530}"/>
              </a:ext>
            </a:extLst>
          </p:cNvPr>
          <p:cNvSpPr txBox="1">
            <a:spLocks noChangeArrowheads="1"/>
          </p:cNvSpPr>
          <p:nvPr/>
        </p:nvSpPr>
        <p:spPr bwMode="auto">
          <a:xfrm>
            <a:off x="755576" y="6283981"/>
            <a:ext cx="7058254" cy="400110"/>
          </a:xfrm>
          <a:prstGeom prst="rect">
            <a:avLst/>
          </a:prstGeom>
          <a:solidFill>
            <a:srgbClr val="FFFF00"/>
          </a:solidFill>
          <a:ln w="12700">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800" b="1" dirty="0">
                <a:solidFill>
                  <a:srgbClr val="000000"/>
                </a:solidFill>
                <a:latin typeface="Arial" panose="020B0604020202020204" pitchFamily="34" charset="0"/>
              </a:rPr>
              <a:t>15 </a:t>
            </a:r>
            <a:r>
              <a:rPr lang="en-US" altLang="it-CH" sz="1800" b="1" dirty="0" err="1">
                <a:solidFill>
                  <a:srgbClr val="000000"/>
                </a:solidFill>
                <a:latin typeface="Arial" panose="020B0604020202020204" pitchFamily="34" charset="0"/>
              </a:rPr>
              <a:t>gennaio</a:t>
            </a:r>
            <a:r>
              <a:rPr lang="en-US" altLang="it-CH" sz="1800" b="1" dirty="0">
                <a:solidFill>
                  <a:srgbClr val="000000"/>
                </a:solidFill>
                <a:latin typeface="Arial" panose="020B0604020202020204" pitchFamily="34" charset="0"/>
              </a:rPr>
              <a:t> 2009: </a:t>
            </a:r>
            <a:r>
              <a:rPr lang="en-US" altLang="it-CH" sz="1800" b="1" dirty="0" err="1">
                <a:solidFill>
                  <a:srgbClr val="000000"/>
                </a:solidFill>
                <a:latin typeface="Arial" panose="020B0604020202020204" pitchFamily="34" charset="0"/>
              </a:rPr>
              <a:t>Magazzino</a:t>
            </a:r>
            <a:r>
              <a:rPr lang="en-US" altLang="it-CH" sz="1800" b="1" dirty="0">
                <a:solidFill>
                  <a:srgbClr val="000000"/>
                </a:solidFill>
                <a:latin typeface="Arial" panose="020B0604020202020204" pitchFamily="34" charset="0"/>
              </a:rPr>
              <a:t> </a:t>
            </a:r>
            <a:r>
              <a:rPr lang="en-US" altLang="it-CH" sz="1800" b="1" dirty="0" err="1">
                <a:solidFill>
                  <a:srgbClr val="000000"/>
                </a:solidFill>
                <a:latin typeface="Arial" panose="020B0604020202020204" pitchFamily="34" charset="0"/>
              </a:rPr>
              <a:t>viveri</a:t>
            </a:r>
            <a:r>
              <a:rPr lang="en-US" altLang="it-CH" sz="1800" b="1" dirty="0">
                <a:solidFill>
                  <a:srgbClr val="000000"/>
                </a:solidFill>
                <a:latin typeface="Arial" panose="020B0604020202020204" pitchFamily="34" charset="0"/>
              </a:rPr>
              <a:t> dell’ </a:t>
            </a:r>
            <a:r>
              <a:rPr lang="en-US" altLang="it-CH" sz="2000" b="1" dirty="0">
                <a:solidFill>
                  <a:srgbClr val="000000"/>
                </a:solidFill>
                <a:latin typeface="Arial" panose="020B0604020202020204" pitchFamily="34" charset="0"/>
              </a:rPr>
              <a:t>UNWRA / ONU </a:t>
            </a:r>
            <a:r>
              <a:rPr lang="en-US" altLang="it-CH" sz="1800" b="1" dirty="0">
                <a:solidFill>
                  <a:srgbClr val="000000"/>
                </a:solidFill>
                <a:latin typeface="Arial" panose="020B0604020202020204" pitchFamily="34" charset="0"/>
              </a:rPr>
              <a:t>a Gaza</a:t>
            </a:r>
          </a:p>
        </p:txBody>
      </p:sp>
      <p:sp>
        <p:nvSpPr>
          <p:cNvPr id="4" name="CasellaDiTesto 3">
            <a:extLst>
              <a:ext uri="{FF2B5EF4-FFF2-40B4-BE49-F238E27FC236}">
                <a16:creationId xmlns:a16="http://schemas.microsoft.com/office/drawing/2014/main" id="{ADC41A37-4260-F65A-9CAD-BFF66B1AAF34}"/>
              </a:ext>
            </a:extLst>
          </p:cNvPr>
          <p:cNvSpPr txBox="1"/>
          <p:nvPr/>
        </p:nvSpPr>
        <p:spPr>
          <a:xfrm>
            <a:off x="978002" y="2807421"/>
            <a:ext cx="7626475" cy="369332"/>
          </a:xfrm>
          <a:prstGeom prst="rect">
            <a:avLst/>
          </a:prstGeom>
          <a:noFill/>
        </p:spPr>
        <p:txBody>
          <a:bodyPr wrap="square" rtlCol="0">
            <a:spAutoFit/>
          </a:bodyPr>
          <a:lstStyle/>
          <a:p>
            <a:r>
              <a:rPr lang="en-US" dirty="0" err="1"/>
              <a:t>Oltre</a:t>
            </a:r>
            <a:r>
              <a:rPr lang="en-US" dirty="0"/>
              <a:t> l’80 % </a:t>
            </a:r>
            <a:r>
              <a:rPr lang="en-US" dirty="0" err="1"/>
              <a:t>degli</a:t>
            </a:r>
            <a:r>
              <a:rPr lang="en-US" dirty="0"/>
              <a:t> </a:t>
            </a:r>
            <a:r>
              <a:rPr lang="en-US" dirty="0" err="1"/>
              <a:t>abitanti</a:t>
            </a:r>
            <a:r>
              <a:rPr lang="en-US" dirty="0"/>
              <a:t> di Gaza </a:t>
            </a:r>
            <a:r>
              <a:rPr lang="en-US" dirty="0" err="1"/>
              <a:t>sopravvive</a:t>
            </a:r>
            <a:r>
              <a:rPr lang="en-US" dirty="0"/>
              <a:t> solo </a:t>
            </a:r>
            <a:r>
              <a:rPr lang="en-US" dirty="0" err="1"/>
              <a:t>grazie</a:t>
            </a:r>
            <a:r>
              <a:rPr lang="en-US" dirty="0"/>
              <a:t> </a:t>
            </a:r>
            <a:r>
              <a:rPr lang="en-US" dirty="0" err="1"/>
              <a:t>agli</a:t>
            </a:r>
            <a:r>
              <a:rPr lang="en-US" dirty="0"/>
              <a:t> </a:t>
            </a:r>
            <a:r>
              <a:rPr lang="en-US" dirty="0" err="1"/>
              <a:t>aiuti</a:t>
            </a:r>
            <a:r>
              <a:rPr lang="en-US" dirty="0"/>
              <a:t> </a:t>
            </a:r>
            <a:r>
              <a:rPr lang="en-US" dirty="0" err="1"/>
              <a:t>esterni</a:t>
            </a:r>
            <a:endParaRPr lang="en-US" dirty="0"/>
          </a:p>
        </p:txBody>
      </p:sp>
    </p:spTree>
    <p:extLst>
      <p:ext uri="{BB962C8B-B14F-4D97-AF65-F5344CB8AC3E}">
        <p14:creationId xmlns:p14="http://schemas.microsoft.com/office/powerpoint/2010/main" val="39314603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C:\Users\Enrico\Desktop\Gaza 2014 store jpeg.jpg">
            <a:extLst>
              <a:ext uri="{FF2B5EF4-FFF2-40B4-BE49-F238E27FC236}">
                <a16:creationId xmlns:a16="http://schemas.microsoft.com/office/drawing/2014/main" id="{9313A439-93CF-09D7-B17E-783A0FAB0589}"/>
              </a:ext>
            </a:extLst>
          </p:cNvPr>
          <p:cNvPicPr>
            <a:picLocks noChangeAspect="1" noChangeArrowheads="1"/>
          </p:cNvPicPr>
          <p:nvPr/>
        </p:nvPicPr>
        <p:blipFill>
          <a:blip r:embed="rId2"/>
          <a:srcRect/>
          <a:stretch>
            <a:fillRect/>
          </a:stretch>
        </p:blipFill>
        <p:spPr bwMode="auto">
          <a:xfrm>
            <a:off x="620713" y="508000"/>
            <a:ext cx="7900987" cy="5327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4979" name="Segnaposto numero diapositiva 1">
            <a:extLst>
              <a:ext uri="{FF2B5EF4-FFF2-40B4-BE49-F238E27FC236}">
                <a16:creationId xmlns:a16="http://schemas.microsoft.com/office/drawing/2014/main" id="{ED0BDAB7-0FB6-F125-8C43-16022EEB7E3E}"/>
              </a:ext>
            </a:extLst>
          </p:cNvPr>
          <p:cNvSpPr>
            <a:spLocks noGrp="1" noChangeArrowheads="1"/>
          </p:cNvSpPr>
          <p:nvPr>
            <p:ph type="sldNum" sz="quarter" idx="12"/>
          </p:nvPr>
        </p:nvSpPr>
        <p:spPr>
          <a:xfrm>
            <a:off x="7524750" y="6005513"/>
            <a:ext cx="693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2E0652-B45C-41D8-9140-E54C69F9BCD0}" type="slidenum">
              <a:rPr lang="fr-FR" altLang="en-US" sz="1200" b="1" smtClean="0"/>
              <a:pPr>
                <a:spcBef>
                  <a:spcPct val="0"/>
                </a:spcBef>
                <a:buFontTx/>
                <a:buNone/>
              </a:pPr>
              <a:t>79</a:t>
            </a:fld>
            <a:endParaRPr lang="fr-FR" altLang="en-US" sz="1200" b="1"/>
          </a:p>
        </p:txBody>
      </p:sp>
      <p:sp>
        <p:nvSpPr>
          <p:cNvPr id="4" name="Rettangolo 3">
            <a:extLst>
              <a:ext uri="{FF2B5EF4-FFF2-40B4-BE49-F238E27FC236}">
                <a16:creationId xmlns:a16="http://schemas.microsoft.com/office/drawing/2014/main" id="{EB41579E-A7CC-E7A0-D5F4-497BEDA62AD9}"/>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1734DD47-49E3-FFF5-4A92-4ED17879CF01}"/>
              </a:ext>
            </a:extLst>
          </p:cNvPr>
          <p:cNvSpPr txBox="1"/>
          <p:nvPr/>
        </p:nvSpPr>
        <p:spPr>
          <a:xfrm>
            <a:off x="2735262" y="6005513"/>
            <a:ext cx="3671887"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Gaza – </a:t>
            </a:r>
            <a:r>
              <a:rPr lang="en-US" dirty="0" err="1"/>
              <a:t>Supermercato</a:t>
            </a:r>
            <a:r>
              <a:rPr lang="en-US" dirty="0"/>
              <a:t> </a:t>
            </a:r>
            <a:r>
              <a:rPr lang="en-US" dirty="0" err="1"/>
              <a:t>bombardato</a:t>
            </a:r>
            <a:endParaRPr lang="en-US" dirty="0"/>
          </a:p>
        </p:txBody>
      </p:sp>
      <p:sp>
        <p:nvSpPr>
          <p:cNvPr id="2" name="Rettangolo 1">
            <a:extLst>
              <a:ext uri="{FF2B5EF4-FFF2-40B4-BE49-F238E27FC236}">
                <a16:creationId xmlns:a16="http://schemas.microsoft.com/office/drawing/2014/main" id="{27694A6F-6528-363D-94A2-971C64E7FA7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13952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1B7DC7F1-233D-B28D-9FF2-F5D77BEB0211}"/>
              </a:ext>
            </a:extLst>
          </p:cNvPr>
          <p:cNvSpPr/>
          <p:nvPr/>
        </p:nvSpPr>
        <p:spPr>
          <a:xfrm>
            <a:off x="433388" y="420688"/>
            <a:ext cx="2562225" cy="6078537"/>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ttangolo con angoli arrotondati 8">
            <a:extLst>
              <a:ext uri="{FF2B5EF4-FFF2-40B4-BE49-F238E27FC236}">
                <a16:creationId xmlns:a16="http://schemas.microsoft.com/office/drawing/2014/main" id="{2894715C-46D7-C009-2714-ADA283338EBF}"/>
              </a:ext>
            </a:extLst>
          </p:cNvPr>
          <p:cNvSpPr/>
          <p:nvPr/>
        </p:nvSpPr>
        <p:spPr>
          <a:xfrm>
            <a:off x="6116638" y="409575"/>
            <a:ext cx="2562225" cy="6078538"/>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ttangolo con angoli arrotondati 3">
            <a:extLst>
              <a:ext uri="{FF2B5EF4-FFF2-40B4-BE49-F238E27FC236}">
                <a16:creationId xmlns:a16="http://schemas.microsoft.com/office/drawing/2014/main" id="{9A397FB8-B85D-99C1-A8F9-00B256EA91E9}"/>
              </a:ext>
            </a:extLst>
          </p:cNvPr>
          <p:cNvSpPr/>
          <p:nvPr/>
        </p:nvSpPr>
        <p:spPr>
          <a:xfrm>
            <a:off x="3324225" y="392113"/>
            <a:ext cx="2449513" cy="4632325"/>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906" name="CasellaDiTesto 1">
            <a:extLst>
              <a:ext uri="{FF2B5EF4-FFF2-40B4-BE49-F238E27FC236}">
                <a16:creationId xmlns:a16="http://schemas.microsoft.com/office/drawing/2014/main" id="{52A255FA-70B3-0461-C5E1-2F59CC37619F}"/>
              </a:ext>
            </a:extLst>
          </p:cNvPr>
          <p:cNvSpPr txBox="1">
            <a:spLocks noChangeArrowheads="1"/>
          </p:cNvSpPr>
          <p:nvPr/>
        </p:nvSpPr>
        <p:spPr bwMode="auto">
          <a:xfrm>
            <a:off x="887413" y="442913"/>
            <a:ext cx="2395537" cy="6078537"/>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b="1" dirty="0" err="1">
                <a:solidFill>
                  <a:schemeClr val="accent4">
                    <a:lumMod val="10000"/>
                  </a:schemeClr>
                </a:solidFill>
              </a:rPr>
              <a:t>Cananei</a:t>
            </a:r>
            <a:endParaRPr lang="en-US" altLang="en-US" b="1" dirty="0">
              <a:solidFill>
                <a:schemeClr val="accent4">
                  <a:lumMod val="10000"/>
                </a:schemeClr>
              </a:solidFill>
            </a:endParaRPr>
          </a:p>
          <a:p>
            <a:pPr eaLnBrk="1" hangingPunct="1">
              <a:spcBef>
                <a:spcPct val="0"/>
              </a:spcBef>
              <a:buFontTx/>
              <a:buNone/>
              <a:defRPr/>
            </a:pPr>
            <a:r>
              <a:rPr lang="en-US" altLang="en-US" sz="2000" dirty="0">
                <a:solidFill>
                  <a:schemeClr val="accent4">
                    <a:lumMod val="10000"/>
                  </a:schemeClr>
                </a:solidFill>
              </a:rPr>
              <a:t>3000 </a:t>
            </a:r>
            <a:r>
              <a:rPr lang="en-US" altLang="en-US" sz="2000" dirty="0" err="1">
                <a:solidFill>
                  <a:schemeClr val="accent4">
                    <a:lumMod val="10000"/>
                  </a:schemeClr>
                </a:solidFill>
              </a:rPr>
              <a:t>a.C.</a:t>
            </a:r>
            <a:endParaRPr lang="en-US" altLang="en-US" sz="2000" dirty="0">
              <a:solidFill>
                <a:schemeClr val="accent4">
                  <a:lumMod val="10000"/>
                </a:schemeClr>
              </a:solidFill>
            </a:endParaRPr>
          </a:p>
          <a:p>
            <a:pPr eaLnBrk="1" hangingPunct="1">
              <a:spcBef>
                <a:spcPct val="0"/>
              </a:spcBef>
              <a:buFontTx/>
              <a:buNone/>
              <a:defRPr/>
            </a:pPr>
            <a:endParaRPr lang="en-US" altLang="en-US" sz="1200" dirty="0">
              <a:solidFill>
                <a:schemeClr val="accent4">
                  <a:lumMod val="10000"/>
                </a:schemeClr>
              </a:solidFill>
            </a:endParaRPr>
          </a:p>
          <a:p>
            <a:pPr eaLnBrk="1" hangingPunct="1">
              <a:spcBef>
                <a:spcPct val="0"/>
              </a:spcBef>
              <a:buFontTx/>
              <a:buNone/>
              <a:defRPr/>
            </a:pPr>
            <a:r>
              <a:rPr lang="en-US" altLang="en-US" b="1" dirty="0" err="1">
                <a:solidFill>
                  <a:schemeClr val="accent4">
                    <a:lumMod val="10000"/>
                  </a:schemeClr>
                </a:solidFill>
              </a:rPr>
              <a:t>Egizi</a:t>
            </a:r>
            <a:r>
              <a:rPr lang="en-US" altLang="en-US" b="1" dirty="0">
                <a:solidFill>
                  <a:schemeClr val="accent4">
                    <a:lumMod val="10000"/>
                  </a:schemeClr>
                </a:solidFill>
              </a:rPr>
              <a:t>                       </a:t>
            </a:r>
            <a:r>
              <a:rPr lang="en-US" altLang="en-US" sz="2000" dirty="0">
                <a:solidFill>
                  <a:schemeClr val="accent4">
                    <a:lumMod val="10000"/>
                  </a:schemeClr>
                </a:solidFill>
              </a:rPr>
              <a:t>1488 </a:t>
            </a:r>
            <a:r>
              <a:rPr lang="en-US" altLang="en-US" sz="2000" dirty="0" err="1">
                <a:solidFill>
                  <a:schemeClr val="accent4">
                    <a:lumMod val="10000"/>
                  </a:schemeClr>
                </a:solidFill>
              </a:rPr>
              <a:t>a.C.</a:t>
            </a:r>
            <a:endParaRPr lang="en-US" altLang="en-US" sz="2000" dirty="0">
              <a:solidFill>
                <a:schemeClr val="accent4">
                  <a:lumMod val="10000"/>
                </a:schemeClr>
              </a:solidFill>
            </a:endParaRPr>
          </a:p>
          <a:p>
            <a:pPr eaLnBrk="1" hangingPunct="1">
              <a:spcBef>
                <a:spcPct val="0"/>
              </a:spcBef>
              <a:buFontTx/>
              <a:buNone/>
              <a:defRPr/>
            </a:pPr>
            <a:endParaRPr lang="en-US" altLang="en-US" sz="1400" b="1" dirty="0">
              <a:solidFill>
                <a:schemeClr val="accent4">
                  <a:lumMod val="10000"/>
                </a:schemeClr>
              </a:solidFill>
            </a:endParaRPr>
          </a:p>
          <a:p>
            <a:pPr eaLnBrk="1" hangingPunct="1">
              <a:spcBef>
                <a:spcPct val="0"/>
              </a:spcBef>
              <a:buFontTx/>
              <a:buNone/>
              <a:defRPr/>
            </a:pPr>
            <a:r>
              <a:rPr lang="en-US" altLang="en-US" b="1" dirty="0" err="1">
                <a:solidFill>
                  <a:schemeClr val="accent4">
                    <a:lumMod val="10000"/>
                  </a:schemeClr>
                </a:solidFill>
              </a:rPr>
              <a:t>Filistei</a:t>
            </a:r>
            <a:r>
              <a:rPr lang="en-US" altLang="en-US" b="1" dirty="0">
                <a:solidFill>
                  <a:schemeClr val="accent4">
                    <a:lumMod val="10000"/>
                  </a:schemeClr>
                </a:solidFill>
              </a:rPr>
              <a:t> </a:t>
            </a:r>
          </a:p>
          <a:p>
            <a:pPr eaLnBrk="1" hangingPunct="1">
              <a:spcBef>
                <a:spcPct val="0"/>
              </a:spcBef>
              <a:buFontTx/>
              <a:buNone/>
              <a:defRPr/>
            </a:pPr>
            <a:r>
              <a:rPr lang="en-US" altLang="en-US" sz="2000" dirty="0">
                <a:solidFill>
                  <a:schemeClr val="accent4">
                    <a:lumMod val="10000"/>
                  </a:schemeClr>
                </a:solidFill>
              </a:rPr>
              <a:t>1200 </a:t>
            </a:r>
            <a:r>
              <a:rPr lang="en-US" altLang="en-US" sz="2000" dirty="0" err="1">
                <a:solidFill>
                  <a:schemeClr val="accent4">
                    <a:lumMod val="10000"/>
                  </a:schemeClr>
                </a:solidFill>
              </a:rPr>
              <a:t>a.C.</a:t>
            </a:r>
            <a:r>
              <a:rPr lang="en-US" altLang="en-US" sz="2000" dirty="0">
                <a:solidFill>
                  <a:schemeClr val="accent4">
                    <a:lumMod val="10000"/>
                  </a:schemeClr>
                </a:solidFill>
              </a:rPr>
              <a:t> </a:t>
            </a:r>
          </a:p>
          <a:p>
            <a:pPr eaLnBrk="1" hangingPunct="1">
              <a:spcBef>
                <a:spcPct val="0"/>
              </a:spcBef>
              <a:buFontTx/>
              <a:buNone/>
              <a:defRPr/>
            </a:pPr>
            <a:endParaRPr lang="en-US" altLang="en-US" sz="1400" dirty="0">
              <a:solidFill>
                <a:schemeClr val="accent4">
                  <a:lumMod val="10000"/>
                </a:schemeClr>
              </a:solidFill>
            </a:endParaRPr>
          </a:p>
          <a:p>
            <a:pPr eaLnBrk="1" hangingPunct="1">
              <a:spcBef>
                <a:spcPct val="0"/>
              </a:spcBef>
              <a:buFontTx/>
              <a:buNone/>
              <a:defRPr/>
            </a:pPr>
            <a:r>
              <a:rPr lang="en-US" altLang="en-US" b="1" dirty="0" err="1">
                <a:solidFill>
                  <a:schemeClr val="accent4">
                    <a:lumMod val="10000"/>
                  </a:schemeClr>
                </a:solidFill>
              </a:rPr>
              <a:t>Israeliti</a:t>
            </a:r>
            <a:r>
              <a:rPr lang="en-US" altLang="en-US" b="1" dirty="0">
                <a:solidFill>
                  <a:schemeClr val="accent4">
                    <a:lumMod val="10000"/>
                  </a:schemeClr>
                </a:solidFill>
              </a:rPr>
              <a:t>   </a:t>
            </a:r>
            <a:r>
              <a:rPr lang="en-US" altLang="en-US" sz="2500" b="1" dirty="0">
                <a:solidFill>
                  <a:schemeClr val="accent4">
                    <a:lumMod val="10000"/>
                  </a:schemeClr>
                </a:solidFill>
              </a:rPr>
              <a:t>                </a:t>
            </a:r>
            <a:r>
              <a:rPr lang="en-US" altLang="en-US" sz="2000" dirty="0">
                <a:solidFill>
                  <a:schemeClr val="accent4">
                    <a:lumMod val="10000"/>
                  </a:schemeClr>
                </a:solidFill>
              </a:rPr>
              <a:t>1000 </a:t>
            </a:r>
            <a:r>
              <a:rPr lang="en-US" altLang="en-US" sz="2000" dirty="0" err="1">
                <a:solidFill>
                  <a:schemeClr val="accent4">
                    <a:lumMod val="10000"/>
                  </a:schemeClr>
                </a:solidFill>
              </a:rPr>
              <a:t>a.C.</a:t>
            </a:r>
            <a:endParaRPr lang="en-US" altLang="en-US" sz="2000" dirty="0">
              <a:solidFill>
                <a:schemeClr val="accent4">
                  <a:lumMod val="10000"/>
                </a:schemeClr>
              </a:solidFill>
            </a:endParaRPr>
          </a:p>
          <a:p>
            <a:pPr eaLnBrk="1" hangingPunct="1">
              <a:spcBef>
                <a:spcPct val="0"/>
              </a:spcBef>
              <a:buFontTx/>
              <a:buNone/>
              <a:defRPr/>
            </a:pPr>
            <a:endParaRPr lang="en-US" altLang="en-US" sz="1400" b="1" dirty="0">
              <a:solidFill>
                <a:schemeClr val="accent4">
                  <a:lumMod val="10000"/>
                </a:schemeClr>
              </a:solidFill>
            </a:endParaRPr>
          </a:p>
          <a:p>
            <a:pPr eaLnBrk="1" hangingPunct="1">
              <a:spcBef>
                <a:spcPct val="0"/>
              </a:spcBef>
              <a:buFontTx/>
              <a:buNone/>
              <a:defRPr/>
            </a:pPr>
            <a:r>
              <a:rPr lang="en-US" altLang="en-US" b="1" dirty="0" err="1">
                <a:solidFill>
                  <a:schemeClr val="accent4">
                    <a:lumMod val="10000"/>
                  </a:schemeClr>
                </a:solidFill>
              </a:rPr>
              <a:t>Fenici</a:t>
            </a:r>
            <a:r>
              <a:rPr lang="en-US" altLang="en-US" b="1" dirty="0">
                <a:solidFill>
                  <a:schemeClr val="accent4">
                    <a:lumMod val="10000"/>
                  </a:schemeClr>
                </a:solidFill>
              </a:rPr>
              <a:t>              </a:t>
            </a:r>
            <a:r>
              <a:rPr lang="en-US" altLang="en-US" sz="2000" dirty="0">
                <a:solidFill>
                  <a:schemeClr val="accent4">
                    <a:lumMod val="10000"/>
                  </a:schemeClr>
                </a:solidFill>
              </a:rPr>
              <a:t>925 </a:t>
            </a:r>
            <a:r>
              <a:rPr lang="en-US" altLang="en-US" sz="2000" dirty="0" err="1">
                <a:solidFill>
                  <a:schemeClr val="accent4">
                    <a:lumMod val="10000"/>
                  </a:schemeClr>
                </a:solidFill>
              </a:rPr>
              <a:t>a.C.</a:t>
            </a:r>
            <a:endParaRPr lang="en-US" altLang="en-US" sz="2000" dirty="0">
              <a:solidFill>
                <a:schemeClr val="accent4">
                  <a:lumMod val="10000"/>
                </a:schemeClr>
              </a:solidFill>
            </a:endParaRPr>
          </a:p>
          <a:p>
            <a:pPr eaLnBrk="1" hangingPunct="1">
              <a:spcBef>
                <a:spcPct val="0"/>
              </a:spcBef>
              <a:buFontTx/>
              <a:buNone/>
              <a:defRPr/>
            </a:pPr>
            <a:endParaRPr lang="en-US" altLang="en-US" sz="1400" dirty="0">
              <a:solidFill>
                <a:schemeClr val="accent4">
                  <a:lumMod val="10000"/>
                </a:schemeClr>
              </a:solidFill>
            </a:endParaRPr>
          </a:p>
          <a:p>
            <a:pPr eaLnBrk="1" hangingPunct="1">
              <a:spcBef>
                <a:spcPct val="0"/>
              </a:spcBef>
              <a:buFontTx/>
              <a:buNone/>
              <a:defRPr/>
            </a:pPr>
            <a:r>
              <a:rPr lang="en-US" altLang="en-US" b="1" dirty="0">
                <a:solidFill>
                  <a:schemeClr val="accent4">
                    <a:lumMod val="10000"/>
                  </a:schemeClr>
                </a:solidFill>
              </a:rPr>
              <a:t>Assiri </a:t>
            </a:r>
            <a:r>
              <a:rPr lang="en-US" altLang="en-US" sz="1200" b="1" dirty="0">
                <a:solidFill>
                  <a:schemeClr val="accent4">
                    <a:lumMod val="10000"/>
                  </a:schemeClr>
                </a:solidFill>
              </a:rPr>
              <a:t>                          </a:t>
            </a:r>
            <a:r>
              <a:rPr lang="en-US" altLang="en-US" sz="2400" dirty="0">
                <a:solidFill>
                  <a:schemeClr val="accent4">
                    <a:lumMod val="10000"/>
                  </a:schemeClr>
                </a:solidFill>
              </a:rPr>
              <a:t>733 </a:t>
            </a:r>
            <a:r>
              <a:rPr lang="en-US" altLang="en-US" sz="2400" dirty="0" err="1">
                <a:solidFill>
                  <a:schemeClr val="accent4">
                    <a:lumMod val="10000"/>
                  </a:schemeClr>
                </a:solidFill>
              </a:rPr>
              <a:t>a.C.</a:t>
            </a:r>
            <a:endParaRPr lang="en-US" altLang="en-US" sz="2400" dirty="0">
              <a:solidFill>
                <a:schemeClr val="accent4">
                  <a:lumMod val="10000"/>
                </a:schemeClr>
              </a:solidFill>
            </a:endParaRPr>
          </a:p>
          <a:p>
            <a:pPr eaLnBrk="1" hangingPunct="1">
              <a:spcBef>
                <a:spcPct val="0"/>
              </a:spcBef>
              <a:buFontTx/>
              <a:buNone/>
              <a:defRPr/>
            </a:pPr>
            <a:endParaRPr lang="en-US" altLang="en-US" sz="500" b="1" dirty="0">
              <a:solidFill>
                <a:schemeClr val="accent4">
                  <a:lumMod val="10000"/>
                </a:schemeClr>
              </a:solidFill>
            </a:endParaRPr>
          </a:p>
        </p:txBody>
      </p:sp>
      <p:sp>
        <p:nvSpPr>
          <p:cNvPr id="123907" name="CasellaDiTesto 2">
            <a:extLst>
              <a:ext uri="{FF2B5EF4-FFF2-40B4-BE49-F238E27FC236}">
                <a16:creationId xmlns:a16="http://schemas.microsoft.com/office/drawing/2014/main" id="{96275E78-29C9-EE74-03C4-3CB539E836BB}"/>
              </a:ext>
            </a:extLst>
          </p:cNvPr>
          <p:cNvSpPr txBox="1">
            <a:spLocks noChangeArrowheads="1"/>
          </p:cNvSpPr>
          <p:nvPr/>
        </p:nvSpPr>
        <p:spPr bwMode="auto">
          <a:xfrm>
            <a:off x="3397250" y="615950"/>
            <a:ext cx="2305050" cy="4416425"/>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3000" b="1" dirty="0" err="1">
                <a:solidFill>
                  <a:schemeClr val="accent4">
                    <a:lumMod val="10000"/>
                  </a:schemeClr>
                </a:solidFill>
              </a:rPr>
              <a:t>Babilonesi</a:t>
            </a:r>
            <a:endParaRPr lang="en-US" altLang="en-US" sz="3000" b="1" dirty="0">
              <a:solidFill>
                <a:schemeClr val="accent4">
                  <a:lumMod val="10000"/>
                </a:schemeClr>
              </a:solidFill>
            </a:endParaRPr>
          </a:p>
          <a:p>
            <a:pPr algn="ctr" eaLnBrk="1" hangingPunct="1">
              <a:spcBef>
                <a:spcPct val="0"/>
              </a:spcBef>
              <a:buFontTx/>
              <a:buNone/>
              <a:defRPr/>
            </a:pPr>
            <a:r>
              <a:rPr lang="en-US" altLang="en-US" sz="2000" dirty="0">
                <a:solidFill>
                  <a:schemeClr val="accent4">
                    <a:lumMod val="10000"/>
                  </a:schemeClr>
                </a:solidFill>
              </a:rPr>
              <a:t>597 </a:t>
            </a:r>
            <a:r>
              <a:rPr lang="en-US" altLang="en-US" sz="2000" dirty="0" err="1">
                <a:solidFill>
                  <a:schemeClr val="accent4">
                    <a:lumMod val="10000"/>
                  </a:schemeClr>
                </a:solidFill>
              </a:rPr>
              <a:t>a.C.</a:t>
            </a:r>
            <a:endParaRPr lang="en-US" altLang="en-US" sz="2000" dirty="0">
              <a:solidFill>
                <a:schemeClr val="accent4">
                  <a:lumMod val="10000"/>
                </a:schemeClr>
              </a:solidFill>
            </a:endParaRP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err="1">
                <a:solidFill>
                  <a:schemeClr val="accent4">
                    <a:lumMod val="10000"/>
                  </a:schemeClr>
                </a:solidFill>
              </a:rPr>
              <a:t>Persiani</a:t>
            </a:r>
            <a:endParaRPr lang="en-US" altLang="en-US" b="1" dirty="0">
              <a:solidFill>
                <a:schemeClr val="accent4">
                  <a:lumMod val="10000"/>
                </a:schemeClr>
              </a:solidFill>
            </a:endParaRPr>
          </a:p>
          <a:p>
            <a:pPr algn="ctr" eaLnBrk="1" hangingPunct="1">
              <a:spcBef>
                <a:spcPct val="0"/>
              </a:spcBef>
              <a:buFontTx/>
              <a:buNone/>
              <a:defRPr/>
            </a:pPr>
            <a:r>
              <a:rPr lang="en-US" altLang="en-US" sz="2000" dirty="0">
                <a:solidFill>
                  <a:schemeClr val="accent4">
                    <a:lumMod val="10000"/>
                  </a:schemeClr>
                </a:solidFill>
              </a:rPr>
              <a:t>539 </a:t>
            </a:r>
            <a:r>
              <a:rPr lang="en-US" altLang="en-US" sz="2000" dirty="0" err="1">
                <a:solidFill>
                  <a:schemeClr val="accent4">
                    <a:lumMod val="10000"/>
                  </a:schemeClr>
                </a:solidFill>
              </a:rPr>
              <a:t>a.C.</a:t>
            </a:r>
            <a:r>
              <a:rPr lang="en-US" altLang="en-US" sz="2000" dirty="0">
                <a:solidFill>
                  <a:schemeClr val="accent4">
                    <a:lumMod val="10000"/>
                  </a:schemeClr>
                </a:solidFill>
              </a:rPr>
              <a:t> - Ciro</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err="1">
                <a:solidFill>
                  <a:schemeClr val="accent4">
                    <a:lumMod val="10000"/>
                  </a:schemeClr>
                </a:solidFill>
              </a:rPr>
              <a:t>Macedoni</a:t>
            </a:r>
            <a:r>
              <a:rPr lang="en-US" altLang="en-US" b="1" dirty="0">
                <a:solidFill>
                  <a:schemeClr val="accent4">
                    <a:lumMod val="10000"/>
                  </a:schemeClr>
                </a:solidFill>
              </a:rPr>
              <a:t>               </a:t>
            </a:r>
            <a:r>
              <a:rPr lang="en-US" altLang="en-US" sz="2000" dirty="0">
                <a:solidFill>
                  <a:schemeClr val="accent4">
                    <a:lumMod val="10000"/>
                  </a:schemeClr>
                </a:solidFill>
              </a:rPr>
              <a:t>Alessandro </a:t>
            </a:r>
            <a:r>
              <a:rPr lang="en-US" altLang="en-US" sz="2000" dirty="0" err="1">
                <a:solidFill>
                  <a:schemeClr val="accent4">
                    <a:lumMod val="10000"/>
                  </a:schemeClr>
                </a:solidFill>
              </a:rPr>
              <a:t>Magno</a:t>
            </a:r>
            <a:r>
              <a:rPr lang="en-US" altLang="en-US" sz="2000" dirty="0">
                <a:solidFill>
                  <a:schemeClr val="accent4">
                    <a:lumMod val="10000"/>
                  </a:schemeClr>
                </a:solidFill>
              </a:rPr>
              <a:t> 322 </a:t>
            </a:r>
            <a:r>
              <a:rPr lang="en-US" altLang="en-US" sz="2000" dirty="0" err="1">
                <a:solidFill>
                  <a:schemeClr val="accent4">
                    <a:lumMod val="10000"/>
                  </a:schemeClr>
                </a:solidFill>
              </a:rPr>
              <a:t>a.C.</a:t>
            </a:r>
            <a:endParaRPr lang="en-US" altLang="en-US" sz="2000" dirty="0">
              <a:solidFill>
                <a:schemeClr val="accent4">
                  <a:lumMod val="10000"/>
                </a:schemeClr>
              </a:solidFill>
            </a:endParaRP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Romani                    </a:t>
            </a:r>
            <a:r>
              <a:rPr lang="en-US" altLang="en-US" sz="2000" dirty="0">
                <a:solidFill>
                  <a:schemeClr val="accent4">
                    <a:lumMod val="10000"/>
                  </a:schemeClr>
                </a:solidFill>
              </a:rPr>
              <a:t>70 </a:t>
            </a:r>
            <a:r>
              <a:rPr lang="en-US" altLang="en-US" sz="2000" dirty="0" err="1">
                <a:solidFill>
                  <a:schemeClr val="accent4">
                    <a:lumMod val="10000"/>
                  </a:schemeClr>
                </a:solidFill>
              </a:rPr>
              <a:t>a.C.</a:t>
            </a:r>
            <a:endParaRPr lang="en-US" altLang="en-US" sz="2000" dirty="0">
              <a:solidFill>
                <a:schemeClr val="accent4">
                  <a:lumMod val="10000"/>
                </a:schemeClr>
              </a:solidFill>
            </a:endParaRPr>
          </a:p>
          <a:p>
            <a:pPr eaLnBrk="1" hangingPunct="1">
              <a:spcBef>
                <a:spcPct val="0"/>
              </a:spcBef>
              <a:buFontTx/>
              <a:buNone/>
              <a:defRPr/>
            </a:pPr>
            <a:endParaRPr lang="en-US" altLang="en-US" sz="500" b="1" dirty="0">
              <a:solidFill>
                <a:schemeClr val="accent4">
                  <a:lumMod val="10000"/>
                </a:schemeClr>
              </a:solidFill>
            </a:endParaRPr>
          </a:p>
        </p:txBody>
      </p:sp>
      <p:sp>
        <p:nvSpPr>
          <p:cNvPr id="123908" name="CasellaDiTesto 3">
            <a:extLst>
              <a:ext uri="{FF2B5EF4-FFF2-40B4-BE49-F238E27FC236}">
                <a16:creationId xmlns:a16="http://schemas.microsoft.com/office/drawing/2014/main" id="{042BE1C7-A040-E4A0-0469-CC3B2650499A}"/>
              </a:ext>
            </a:extLst>
          </p:cNvPr>
          <p:cNvSpPr txBox="1">
            <a:spLocks noChangeArrowheads="1"/>
          </p:cNvSpPr>
          <p:nvPr/>
        </p:nvSpPr>
        <p:spPr bwMode="auto">
          <a:xfrm>
            <a:off x="6267450" y="493713"/>
            <a:ext cx="2562225" cy="6032500"/>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b="1" dirty="0">
                <a:solidFill>
                  <a:schemeClr val="accent4">
                    <a:lumMod val="10000"/>
                  </a:schemeClr>
                </a:solidFill>
              </a:rPr>
              <a:t>Arabi</a:t>
            </a:r>
          </a:p>
          <a:p>
            <a:pPr eaLnBrk="1" hangingPunct="1">
              <a:spcBef>
                <a:spcPct val="0"/>
              </a:spcBef>
              <a:buFontTx/>
              <a:buNone/>
              <a:defRPr/>
            </a:pPr>
            <a:r>
              <a:rPr lang="en-US" altLang="en-US" sz="2000" dirty="0">
                <a:solidFill>
                  <a:schemeClr val="accent4">
                    <a:lumMod val="10000"/>
                  </a:schemeClr>
                </a:solidFill>
              </a:rPr>
              <a:t>632 </a:t>
            </a:r>
            <a:r>
              <a:rPr lang="en-US" altLang="en-US" sz="2000" dirty="0" err="1">
                <a:solidFill>
                  <a:schemeClr val="accent4">
                    <a:lumMod val="10000"/>
                  </a:schemeClr>
                </a:solidFill>
              </a:rPr>
              <a:t>d.C.</a:t>
            </a:r>
            <a:endParaRPr lang="en-US" altLang="en-US" b="1" dirty="0">
              <a:solidFill>
                <a:schemeClr val="accent4">
                  <a:lumMod val="10000"/>
                </a:schemeClr>
              </a:solidFill>
            </a:endParaRPr>
          </a:p>
          <a:p>
            <a:pPr eaLnBrk="1" hangingPunct="1">
              <a:spcBef>
                <a:spcPct val="0"/>
              </a:spcBef>
              <a:buFontTx/>
              <a:buNone/>
              <a:defRPr/>
            </a:pPr>
            <a:r>
              <a:rPr lang="en-US" altLang="en-US" b="1" dirty="0">
                <a:solidFill>
                  <a:schemeClr val="accent4">
                    <a:lumMod val="10000"/>
                  </a:schemeClr>
                </a:solidFill>
              </a:rPr>
              <a:t>Cristiani</a:t>
            </a:r>
            <a:r>
              <a:rPr lang="en-US" altLang="en-US" sz="4400" b="1" dirty="0">
                <a:solidFill>
                  <a:schemeClr val="accent4">
                    <a:lumMod val="10000"/>
                  </a:schemeClr>
                </a:solidFill>
              </a:rPr>
              <a:t>      </a:t>
            </a:r>
            <a:r>
              <a:rPr lang="en-US" altLang="en-US" sz="2000" dirty="0">
                <a:solidFill>
                  <a:schemeClr val="accent4">
                    <a:lumMod val="10000"/>
                  </a:schemeClr>
                </a:solidFill>
              </a:rPr>
              <a:t>1039 - </a:t>
            </a:r>
            <a:r>
              <a:rPr lang="en-US" altLang="en-US" sz="2000" dirty="0" err="1">
                <a:solidFill>
                  <a:schemeClr val="accent4">
                    <a:lumMod val="10000"/>
                  </a:schemeClr>
                </a:solidFill>
              </a:rPr>
              <a:t>Crociati</a:t>
            </a:r>
            <a:endParaRPr lang="en-US" altLang="en-US" sz="2000" dirty="0">
              <a:solidFill>
                <a:schemeClr val="accent4">
                  <a:lumMod val="10000"/>
                </a:schemeClr>
              </a:solidFill>
            </a:endParaRPr>
          </a:p>
          <a:p>
            <a:pPr eaLnBrk="1" hangingPunct="1">
              <a:spcBef>
                <a:spcPct val="0"/>
              </a:spcBef>
              <a:buFontTx/>
              <a:buNone/>
              <a:defRPr/>
            </a:pPr>
            <a:endParaRPr lang="en-US" altLang="en-US" sz="1400" b="1" dirty="0">
              <a:solidFill>
                <a:schemeClr val="accent4">
                  <a:lumMod val="10000"/>
                </a:schemeClr>
              </a:solidFill>
            </a:endParaRPr>
          </a:p>
          <a:p>
            <a:pPr eaLnBrk="1" hangingPunct="1">
              <a:spcBef>
                <a:spcPct val="0"/>
              </a:spcBef>
              <a:buFontTx/>
              <a:buNone/>
              <a:defRPr/>
            </a:pPr>
            <a:r>
              <a:rPr lang="en-US" altLang="en-US" sz="2800" b="1" dirty="0" err="1">
                <a:solidFill>
                  <a:schemeClr val="accent4">
                    <a:lumMod val="10000"/>
                  </a:schemeClr>
                </a:solidFill>
              </a:rPr>
              <a:t>Mamelucchi</a:t>
            </a:r>
            <a:endParaRPr lang="en-US" altLang="en-US" sz="2800" b="1" dirty="0">
              <a:solidFill>
                <a:schemeClr val="accent4">
                  <a:lumMod val="10000"/>
                </a:schemeClr>
              </a:solidFill>
            </a:endParaRPr>
          </a:p>
          <a:p>
            <a:pPr eaLnBrk="1" hangingPunct="1">
              <a:spcBef>
                <a:spcPct val="0"/>
              </a:spcBef>
              <a:buFontTx/>
              <a:buNone/>
              <a:defRPr/>
            </a:pPr>
            <a:r>
              <a:rPr lang="en-US" altLang="en-US" sz="2000" dirty="0">
                <a:solidFill>
                  <a:schemeClr val="accent4">
                    <a:lumMod val="10000"/>
                  </a:schemeClr>
                </a:solidFill>
              </a:rPr>
              <a:t>1253 - </a:t>
            </a:r>
            <a:r>
              <a:rPr lang="en-US" altLang="en-US" sz="2000" dirty="0" err="1">
                <a:solidFill>
                  <a:schemeClr val="accent4">
                    <a:lumMod val="10000"/>
                  </a:schemeClr>
                </a:solidFill>
              </a:rPr>
              <a:t>Saladino</a:t>
            </a:r>
            <a:endParaRPr lang="en-US" altLang="en-US" sz="2000" dirty="0">
              <a:solidFill>
                <a:schemeClr val="accent4">
                  <a:lumMod val="10000"/>
                </a:schemeClr>
              </a:solidFill>
            </a:endParaRPr>
          </a:p>
          <a:p>
            <a:pPr eaLnBrk="1" hangingPunct="1">
              <a:spcBef>
                <a:spcPct val="0"/>
              </a:spcBef>
              <a:buFontTx/>
              <a:buNone/>
              <a:defRPr/>
            </a:pPr>
            <a:endParaRPr lang="en-US" altLang="en-US" sz="1400" dirty="0">
              <a:solidFill>
                <a:schemeClr val="accent4">
                  <a:lumMod val="10000"/>
                </a:schemeClr>
              </a:solidFill>
            </a:endParaRPr>
          </a:p>
          <a:p>
            <a:pPr eaLnBrk="1" hangingPunct="1">
              <a:spcBef>
                <a:spcPct val="0"/>
              </a:spcBef>
              <a:buFontTx/>
              <a:buNone/>
              <a:defRPr/>
            </a:pPr>
            <a:r>
              <a:rPr lang="en-US" altLang="en-US" b="1" dirty="0" err="1">
                <a:solidFill>
                  <a:schemeClr val="accent4">
                    <a:lumMod val="10000"/>
                  </a:schemeClr>
                </a:solidFill>
              </a:rPr>
              <a:t>Ottomani</a:t>
            </a:r>
            <a:endParaRPr lang="en-US" altLang="en-US" b="1" dirty="0">
              <a:solidFill>
                <a:schemeClr val="accent4">
                  <a:lumMod val="10000"/>
                </a:schemeClr>
              </a:solidFill>
            </a:endParaRPr>
          </a:p>
          <a:p>
            <a:pPr eaLnBrk="1" hangingPunct="1">
              <a:spcBef>
                <a:spcPct val="0"/>
              </a:spcBef>
              <a:buFontTx/>
              <a:buNone/>
              <a:defRPr/>
            </a:pPr>
            <a:r>
              <a:rPr lang="en-US" altLang="en-US" sz="2000" dirty="0">
                <a:solidFill>
                  <a:schemeClr val="accent4">
                    <a:lumMod val="10000"/>
                  </a:schemeClr>
                </a:solidFill>
              </a:rPr>
              <a:t>1516</a:t>
            </a:r>
          </a:p>
          <a:p>
            <a:pPr eaLnBrk="1" hangingPunct="1">
              <a:spcBef>
                <a:spcPct val="0"/>
              </a:spcBef>
              <a:buFontTx/>
              <a:buNone/>
              <a:defRPr/>
            </a:pPr>
            <a:endParaRPr lang="en-US" altLang="en-US" sz="1400" dirty="0">
              <a:solidFill>
                <a:schemeClr val="accent4">
                  <a:lumMod val="10000"/>
                </a:schemeClr>
              </a:solidFill>
            </a:endParaRPr>
          </a:p>
          <a:p>
            <a:pPr eaLnBrk="1" hangingPunct="1">
              <a:spcBef>
                <a:spcPct val="0"/>
              </a:spcBef>
              <a:buFontTx/>
              <a:buNone/>
              <a:defRPr/>
            </a:pPr>
            <a:r>
              <a:rPr lang="en-US" altLang="en-US" b="1" dirty="0" err="1">
                <a:solidFill>
                  <a:schemeClr val="accent4">
                    <a:lumMod val="10000"/>
                  </a:schemeClr>
                </a:solidFill>
              </a:rPr>
              <a:t>Britannici</a:t>
            </a:r>
            <a:endParaRPr lang="en-US" altLang="en-US" b="1" dirty="0">
              <a:solidFill>
                <a:schemeClr val="accent4">
                  <a:lumMod val="10000"/>
                </a:schemeClr>
              </a:solidFill>
            </a:endParaRPr>
          </a:p>
          <a:p>
            <a:pPr eaLnBrk="1" hangingPunct="1">
              <a:spcBef>
                <a:spcPct val="0"/>
              </a:spcBef>
              <a:buFontTx/>
              <a:buNone/>
              <a:defRPr/>
            </a:pPr>
            <a:r>
              <a:rPr lang="en-US" altLang="en-US" sz="2000" dirty="0">
                <a:solidFill>
                  <a:schemeClr val="accent4">
                    <a:lumMod val="10000"/>
                  </a:schemeClr>
                </a:solidFill>
              </a:rPr>
              <a:t>1917</a:t>
            </a:r>
          </a:p>
          <a:p>
            <a:pPr eaLnBrk="1" hangingPunct="1">
              <a:spcBef>
                <a:spcPct val="0"/>
              </a:spcBef>
              <a:buFontTx/>
              <a:buNone/>
              <a:defRPr/>
            </a:pPr>
            <a:endParaRPr lang="en-US" altLang="en-US" sz="1400" dirty="0">
              <a:solidFill>
                <a:schemeClr val="accent4">
                  <a:lumMod val="10000"/>
                </a:schemeClr>
              </a:solidFill>
            </a:endParaRPr>
          </a:p>
          <a:p>
            <a:pPr eaLnBrk="1" hangingPunct="1">
              <a:spcBef>
                <a:spcPct val="0"/>
              </a:spcBef>
              <a:buFontTx/>
              <a:buNone/>
              <a:defRPr/>
            </a:pPr>
            <a:r>
              <a:rPr lang="en-US" altLang="en-US" sz="2800" b="1" dirty="0" err="1">
                <a:solidFill>
                  <a:schemeClr val="accent4">
                    <a:lumMod val="10000"/>
                  </a:schemeClr>
                </a:solidFill>
              </a:rPr>
              <a:t>Sionisti</a:t>
            </a:r>
            <a:endParaRPr lang="en-US" altLang="en-US" sz="2800" b="1" dirty="0">
              <a:solidFill>
                <a:schemeClr val="accent4">
                  <a:lumMod val="10000"/>
                </a:schemeClr>
              </a:solidFill>
            </a:endParaRPr>
          </a:p>
          <a:p>
            <a:pPr eaLnBrk="1" hangingPunct="1">
              <a:spcBef>
                <a:spcPct val="0"/>
              </a:spcBef>
              <a:buFontTx/>
              <a:buNone/>
              <a:defRPr/>
            </a:pPr>
            <a:r>
              <a:rPr lang="en-US" altLang="en-US" sz="2000" dirty="0">
                <a:solidFill>
                  <a:schemeClr val="accent4">
                    <a:lumMod val="10000"/>
                  </a:schemeClr>
                </a:solidFill>
              </a:rPr>
              <a:t>1948 </a:t>
            </a:r>
            <a:endParaRPr lang="en-US" altLang="en-US" sz="500" b="1" dirty="0">
              <a:solidFill>
                <a:schemeClr val="accent4">
                  <a:lumMod val="10000"/>
                </a:schemeClr>
              </a:solidFill>
            </a:endParaRPr>
          </a:p>
        </p:txBody>
      </p:sp>
      <p:sp>
        <p:nvSpPr>
          <p:cNvPr id="10" name="Rettangolo con angoli arrotondati 9">
            <a:extLst>
              <a:ext uri="{FF2B5EF4-FFF2-40B4-BE49-F238E27FC236}">
                <a16:creationId xmlns:a16="http://schemas.microsoft.com/office/drawing/2014/main" id="{D61D3729-0499-BC00-E779-EDED76DC3655}"/>
              </a:ext>
            </a:extLst>
          </p:cNvPr>
          <p:cNvSpPr/>
          <p:nvPr/>
        </p:nvSpPr>
        <p:spPr>
          <a:xfrm>
            <a:off x="3324225" y="5229225"/>
            <a:ext cx="2503488" cy="1236663"/>
          </a:xfrm>
          <a:prstGeom prst="roundRect">
            <a:avLst>
              <a:gd name="adj" fmla="val 29770"/>
            </a:avLst>
          </a:prstGeom>
          <a:solidFill>
            <a:srgbClr val="FFFF00"/>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45B98DDB-A475-189F-FF29-D860BA9B1735}"/>
              </a:ext>
            </a:extLst>
          </p:cNvPr>
          <p:cNvSpPr txBox="1"/>
          <p:nvPr/>
        </p:nvSpPr>
        <p:spPr>
          <a:xfrm>
            <a:off x="3744913" y="5248275"/>
            <a:ext cx="1657350" cy="1169988"/>
          </a:xfrm>
          <a:prstGeom prst="rect">
            <a:avLst/>
          </a:prstGeom>
          <a:noFill/>
        </p:spPr>
        <p:txBody>
          <a:bodyPr>
            <a:spAutoFit/>
          </a:bodyPr>
          <a:lstStyle/>
          <a:p>
            <a:pPr algn="ctr">
              <a:defRPr/>
            </a:pPr>
            <a:r>
              <a:rPr lang="en-US" sz="2200" b="1" dirty="0">
                <a:solidFill>
                  <a:schemeClr val="accent4">
                    <a:lumMod val="10000"/>
                  </a:schemeClr>
                </a:solidFill>
              </a:rPr>
              <a:t>Il via-</a:t>
            </a:r>
            <a:r>
              <a:rPr lang="en-US" sz="2200" b="1" dirty="0" err="1">
                <a:solidFill>
                  <a:schemeClr val="accent4">
                    <a:lumMod val="10000"/>
                  </a:schemeClr>
                </a:solidFill>
              </a:rPr>
              <a:t>vai</a:t>
            </a:r>
            <a:r>
              <a:rPr lang="en-US" sz="2200" b="1" dirty="0">
                <a:solidFill>
                  <a:schemeClr val="accent4">
                    <a:lumMod val="10000"/>
                  </a:schemeClr>
                </a:solidFill>
              </a:rPr>
              <a:t> in </a:t>
            </a:r>
            <a:r>
              <a:rPr lang="en-US" sz="2600" b="1" dirty="0" err="1">
                <a:solidFill>
                  <a:schemeClr val="accent4">
                    <a:lumMod val="10000"/>
                  </a:schemeClr>
                </a:solidFill>
              </a:rPr>
              <a:t>Palestina</a:t>
            </a:r>
            <a:r>
              <a:rPr lang="en-US" sz="2200" b="1" dirty="0">
                <a:solidFill>
                  <a:schemeClr val="accent4">
                    <a:lumMod val="10000"/>
                  </a:schemeClr>
                </a:solidFill>
              </a:rPr>
              <a:t> </a:t>
            </a:r>
            <a:r>
              <a:rPr lang="en-US" sz="2200" b="1" dirty="0" err="1">
                <a:solidFill>
                  <a:schemeClr val="accent4">
                    <a:lumMod val="10000"/>
                  </a:schemeClr>
                </a:solidFill>
              </a:rPr>
              <a:t>nei</a:t>
            </a:r>
            <a:r>
              <a:rPr lang="en-US" sz="2200" b="1" dirty="0">
                <a:solidFill>
                  <a:schemeClr val="accent4">
                    <a:lumMod val="10000"/>
                  </a:schemeClr>
                </a:solidFill>
              </a:rPr>
              <a:t> </a:t>
            </a:r>
            <a:r>
              <a:rPr lang="en-US" sz="2200" b="1" dirty="0" err="1">
                <a:solidFill>
                  <a:schemeClr val="accent4">
                    <a:lumMod val="10000"/>
                  </a:schemeClr>
                </a:solidFill>
              </a:rPr>
              <a:t>secoli</a:t>
            </a:r>
            <a:endParaRPr lang="en-US" sz="2200" b="1" dirty="0">
              <a:solidFill>
                <a:schemeClr val="accent4">
                  <a:lumMod val="10000"/>
                </a:schemeClr>
              </a:solidFill>
            </a:endParaRPr>
          </a:p>
        </p:txBody>
      </p:sp>
      <p:sp>
        <p:nvSpPr>
          <p:cNvPr id="105482" name="Slide Number Placeholder 3">
            <a:extLst>
              <a:ext uri="{FF2B5EF4-FFF2-40B4-BE49-F238E27FC236}">
                <a16:creationId xmlns:a16="http://schemas.microsoft.com/office/drawing/2014/main" id="{466698AD-8CD6-F513-4751-904ECF8FB6E2}"/>
              </a:ext>
            </a:extLst>
          </p:cNvPr>
          <p:cNvSpPr>
            <a:spLocks noGrp="1"/>
          </p:cNvSpPr>
          <p:nvPr>
            <p:ph type="sldNum" sz="quarter" idx="12"/>
          </p:nvPr>
        </p:nvSpPr>
        <p:spPr>
          <a:xfrm>
            <a:off x="8216900" y="6276975"/>
            <a:ext cx="741363" cy="37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281B14-4FBC-44F8-8A5F-645D1E45C8EB}" type="slidenum">
              <a:rPr lang="it-IT" altLang="it-CH" sz="1400" b="1" smtClean="0">
                <a:solidFill>
                  <a:srgbClr val="FFFFFF"/>
                </a:solidFill>
              </a:rPr>
              <a:pPr>
                <a:spcBef>
                  <a:spcPct val="0"/>
                </a:spcBef>
                <a:buFontTx/>
                <a:buNone/>
              </a:pPr>
              <a:t>8</a:t>
            </a:fld>
            <a:endParaRPr lang="it-IT" altLang="it-CH" sz="1400" b="1">
              <a:solidFill>
                <a:srgbClr val="FFFFFF"/>
              </a:solidFill>
            </a:endParaRPr>
          </a:p>
        </p:txBody>
      </p:sp>
      <p:sp>
        <p:nvSpPr>
          <p:cNvPr id="2" name="Rettangolo 1">
            <a:extLst>
              <a:ext uri="{FF2B5EF4-FFF2-40B4-BE49-F238E27FC236}">
                <a16:creationId xmlns:a16="http://schemas.microsoft.com/office/drawing/2014/main" id="{1D232C69-702D-9CE2-DCDD-B38C9F4BC69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egnaposto numero diapositiva 1">
            <a:extLst>
              <a:ext uri="{FF2B5EF4-FFF2-40B4-BE49-F238E27FC236}">
                <a16:creationId xmlns:a16="http://schemas.microsoft.com/office/drawing/2014/main" id="{81C42770-4DDD-72E2-3325-8E2F29282454}"/>
              </a:ext>
            </a:extLst>
          </p:cNvPr>
          <p:cNvSpPr>
            <a:spLocks noGrp="1" noChangeArrowheads="1"/>
          </p:cNvSpPr>
          <p:nvPr>
            <p:ph type="sldNum" sz="quarter" idx="12"/>
          </p:nvPr>
        </p:nvSpPr>
        <p:spPr bwMode="auto">
          <a:xfrm>
            <a:off x="7742057" y="6167631"/>
            <a:ext cx="58640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4710D97-F09A-4AA4-A2BD-B377A522ADBF}" type="slidenum">
              <a:rPr lang="fr-FR" altLang="en-US" sz="1200" b="1" smtClean="0">
                <a:latin typeface="Arial" panose="020B0604020202020204" pitchFamily="34" charset="0"/>
              </a:rPr>
              <a:pPr>
                <a:spcBef>
                  <a:spcPct val="0"/>
                </a:spcBef>
                <a:buFontTx/>
                <a:buNone/>
              </a:pPr>
              <a:t>80</a:t>
            </a:fld>
            <a:endParaRPr lang="fr-FR" altLang="en-US" sz="1200" b="1" dirty="0">
              <a:latin typeface="Arial" panose="020B0604020202020204" pitchFamily="34" charset="0"/>
            </a:endParaRPr>
          </a:p>
        </p:txBody>
      </p:sp>
      <p:sp>
        <p:nvSpPr>
          <p:cNvPr id="570371" name="CasellaDiTesto 1">
            <a:extLst>
              <a:ext uri="{FF2B5EF4-FFF2-40B4-BE49-F238E27FC236}">
                <a16:creationId xmlns:a16="http://schemas.microsoft.com/office/drawing/2014/main" id="{280FD0E5-F557-AA14-BB36-4BAF618F6248}"/>
              </a:ext>
            </a:extLst>
          </p:cNvPr>
          <p:cNvSpPr txBox="1">
            <a:spLocks noChangeArrowheads="1"/>
          </p:cNvSpPr>
          <p:nvPr/>
        </p:nvSpPr>
        <p:spPr bwMode="auto">
          <a:xfrm>
            <a:off x="515652" y="6169580"/>
            <a:ext cx="6997278" cy="369332"/>
          </a:xfrm>
          <a:prstGeom prst="rect">
            <a:avLst/>
          </a:prstGeom>
          <a:solidFill>
            <a:srgbClr val="FFFF00"/>
          </a:solidFill>
          <a:ln w="12700">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a:latin typeface="Arial" panose="020B0604020202020204" pitchFamily="34" charset="0"/>
              </a:rPr>
              <a:t>15.5.2021 - La </a:t>
            </a:r>
            <a:r>
              <a:rPr lang="en-US" altLang="en-US" sz="1800" b="1" dirty="0" err="1">
                <a:latin typeface="Arial" panose="020B0604020202020204" pitchFamily="34" charset="0"/>
              </a:rPr>
              <a:t>distruzione</a:t>
            </a:r>
            <a:r>
              <a:rPr lang="en-US" altLang="en-US" sz="1800" b="1" dirty="0">
                <a:latin typeface="Arial" panose="020B0604020202020204" pitchFamily="34" charset="0"/>
              </a:rPr>
              <a:t> del </a:t>
            </a:r>
            <a:r>
              <a:rPr lang="en-US" altLang="en-US" sz="1800" b="1" dirty="0" err="1">
                <a:latin typeface="Arial" panose="020B0604020202020204" pitchFamily="34" charset="0"/>
              </a:rPr>
              <a:t>centro</a:t>
            </a:r>
            <a:r>
              <a:rPr lang="en-US" altLang="en-US" sz="1800" b="1" dirty="0">
                <a:latin typeface="Arial" panose="020B0604020202020204" pitchFamily="34" charset="0"/>
              </a:rPr>
              <a:t> </a:t>
            </a:r>
            <a:r>
              <a:rPr lang="en-US" altLang="en-US" sz="1800" b="1" dirty="0" err="1">
                <a:latin typeface="Arial" panose="020B0604020202020204" pitchFamily="34" charset="0"/>
              </a:rPr>
              <a:t>della</a:t>
            </a:r>
            <a:r>
              <a:rPr lang="en-US" altLang="en-US" sz="1800" b="1" dirty="0">
                <a:latin typeface="Arial" panose="020B0604020202020204" pitchFamily="34" charset="0"/>
              </a:rPr>
              <a:t> Stampa e </a:t>
            </a:r>
            <a:r>
              <a:rPr lang="en-US" altLang="en-US" sz="1800" b="1" dirty="0" err="1">
                <a:latin typeface="Arial" panose="020B0604020202020204" pitchFamily="34" charset="0"/>
              </a:rPr>
              <a:t>dei</a:t>
            </a:r>
            <a:r>
              <a:rPr lang="en-US" altLang="en-US" sz="1800" b="1" dirty="0">
                <a:latin typeface="Arial" panose="020B0604020202020204" pitchFamily="34" charset="0"/>
              </a:rPr>
              <a:t> media</a:t>
            </a:r>
          </a:p>
        </p:txBody>
      </p:sp>
      <p:pic>
        <p:nvPicPr>
          <p:cNvPr id="539655" name="Picture 7">
            <a:extLst>
              <a:ext uri="{FF2B5EF4-FFF2-40B4-BE49-F238E27FC236}">
                <a16:creationId xmlns:a16="http://schemas.microsoft.com/office/drawing/2014/main" id="{6900C6AE-96EC-5F4A-7485-8482DE48220A}"/>
              </a:ext>
            </a:extLst>
          </p:cNvPr>
          <p:cNvPicPr>
            <a:picLocks noChangeAspect="1" noChangeArrowheads="1"/>
          </p:cNvPicPr>
          <p:nvPr/>
        </p:nvPicPr>
        <p:blipFill>
          <a:blip r:embed="rId3"/>
          <a:srcRect/>
          <a:stretch>
            <a:fillRect/>
          </a:stretch>
        </p:blipFill>
        <p:spPr bwMode="auto">
          <a:xfrm>
            <a:off x="4576763" y="392114"/>
            <a:ext cx="3930895" cy="2619568"/>
          </a:xfrm>
          <a:prstGeom prst="rect">
            <a:avLst/>
          </a:prstGeom>
          <a:ln w="28575">
            <a:solidFill>
              <a:schemeClr val="bg1"/>
            </a:solidFill>
          </a:ln>
          <a:effectLst>
            <a:outerShdw blurRad="292100" dist="139700" dir="2700000" algn="tl" rotWithShape="0">
              <a:srgbClr val="333333">
                <a:alpha val="65000"/>
              </a:srgbClr>
            </a:outerShdw>
          </a:effectLst>
        </p:spPr>
      </p:pic>
      <p:pic>
        <p:nvPicPr>
          <p:cNvPr id="539656" name="Picture 8" descr="Potrebbe essere un'immagine raffigurante strada">
            <a:extLst>
              <a:ext uri="{FF2B5EF4-FFF2-40B4-BE49-F238E27FC236}">
                <a16:creationId xmlns:a16="http://schemas.microsoft.com/office/drawing/2014/main" id="{86B698BD-825A-E4AE-CD22-152856EA9FFD}"/>
              </a:ext>
            </a:extLst>
          </p:cNvPr>
          <p:cNvPicPr>
            <a:picLocks noChangeAspect="1" noChangeArrowheads="1"/>
          </p:cNvPicPr>
          <p:nvPr/>
        </p:nvPicPr>
        <p:blipFill>
          <a:blip r:embed="rId4"/>
          <a:srcRect/>
          <a:stretch>
            <a:fillRect/>
          </a:stretch>
        </p:blipFill>
        <p:spPr bwMode="auto">
          <a:xfrm>
            <a:off x="4575175" y="3414005"/>
            <a:ext cx="3930895" cy="2620083"/>
          </a:xfrm>
          <a:prstGeom prst="rect">
            <a:avLst/>
          </a:prstGeom>
          <a:ln w="28575">
            <a:solidFill>
              <a:schemeClr val="bg1"/>
            </a:solidFill>
          </a:ln>
          <a:effectLst>
            <a:outerShdw blurRad="292100" dist="139700" dir="2700000" algn="tl" rotWithShape="0">
              <a:srgbClr val="333333">
                <a:alpha val="65000"/>
              </a:srgbClr>
            </a:outerShdw>
          </a:effectLst>
        </p:spPr>
      </p:pic>
      <p:pic>
        <p:nvPicPr>
          <p:cNvPr id="2" name="Picture 8" descr="Potrebbe essere un'immagine raffigurante attività all'aperto">
            <a:extLst>
              <a:ext uri="{FF2B5EF4-FFF2-40B4-BE49-F238E27FC236}">
                <a16:creationId xmlns:a16="http://schemas.microsoft.com/office/drawing/2014/main" id="{1029A74F-AF57-EEDF-DEDF-CA87E7D31815}"/>
              </a:ext>
            </a:extLst>
          </p:cNvPr>
          <p:cNvPicPr>
            <a:picLocks noChangeAspect="1" noChangeArrowheads="1"/>
          </p:cNvPicPr>
          <p:nvPr/>
        </p:nvPicPr>
        <p:blipFill>
          <a:blip r:embed="rId5"/>
          <a:srcRect/>
          <a:stretch>
            <a:fillRect/>
          </a:stretch>
        </p:blipFill>
        <p:spPr bwMode="auto">
          <a:xfrm>
            <a:off x="527050" y="392113"/>
            <a:ext cx="3870325" cy="5641975"/>
          </a:xfrm>
          <a:prstGeom prst="rect">
            <a:avLst/>
          </a:prstGeom>
          <a:ln w="28575">
            <a:solidFill>
              <a:schemeClr val="bg1"/>
            </a:solid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69A28222-CCC3-C1EA-8784-8FFC311FA91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3">
            <a:extLst>
              <a:ext uri="{FF2B5EF4-FFF2-40B4-BE49-F238E27FC236}">
                <a16:creationId xmlns:a16="http://schemas.microsoft.com/office/drawing/2014/main" id="{087A1B39-33CC-A55A-BF40-A584B4918A81}"/>
              </a:ext>
            </a:extLst>
          </p:cNvPr>
          <p:cNvSpPr txBox="1"/>
          <p:nvPr/>
        </p:nvSpPr>
        <p:spPr>
          <a:xfrm>
            <a:off x="4761654" y="3044211"/>
            <a:ext cx="3744416" cy="307777"/>
          </a:xfrm>
          <a:prstGeom prst="rect">
            <a:avLst/>
          </a:prstGeom>
          <a:noFill/>
        </p:spPr>
        <p:txBody>
          <a:bodyPr wrap="square" rtlCol="0">
            <a:spAutoFit/>
          </a:bodyPr>
          <a:lstStyle/>
          <a:p>
            <a:r>
              <a:rPr lang="en-US" sz="1400" b="1" dirty="0"/>
              <a:t>5 </a:t>
            </a:r>
            <a:r>
              <a:rPr lang="en-US" sz="1400" b="1" dirty="0" err="1"/>
              <a:t>minuti</a:t>
            </a:r>
            <a:r>
              <a:rPr lang="en-US" sz="1400" b="1" dirty="0"/>
              <a:t> di </a:t>
            </a:r>
            <a:r>
              <a:rPr lang="en-US" sz="1400" b="1" dirty="0" err="1"/>
              <a:t>preavviso</a:t>
            </a:r>
            <a:r>
              <a:rPr lang="en-US" sz="1400" b="1" dirty="0"/>
              <a:t> per </a:t>
            </a:r>
            <a:r>
              <a:rPr lang="en-US" sz="1400" b="1" dirty="0" err="1"/>
              <a:t>mettersi</a:t>
            </a:r>
            <a:r>
              <a:rPr lang="en-US" sz="1400" b="1" dirty="0"/>
              <a:t> in salvo</a:t>
            </a:r>
          </a:p>
        </p:txBody>
      </p:sp>
    </p:spTree>
    <p:extLst>
      <p:ext uri="{BB962C8B-B14F-4D97-AF65-F5344CB8AC3E}">
        <p14:creationId xmlns:p14="http://schemas.microsoft.com/office/powerpoint/2010/main" val="6357193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14">
            <a:extLst>
              <a:ext uri="{FF2B5EF4-FFF2-40B4-BE49-F238E27FC236}">
                <a16:creationId xmlns:a16="http://schemas.microsoft.com/office/drawing/2014/main" id="{2592512C-E788-DE29-D28C-056925AFDA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16"/>
          <a:stretch/>
        </p:blipFill>
        <p:spPr bwMode="auto">
          <a:xfrm>
            <a:off x="395463" y="261468"/>
            <a:ext cx="3414126" cy="24449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32804" name="Segnaposto numero diapositiva 1">
            <a:extLst>
              <a:ext uri="{FF2B5EF4-FFF2-40B4-BE49-F238E27FC236}">
                <a16:creationId xmlns:a16="http://schemas.microsoft.com/office/drawing/2014/main" id="{5F584D8E-69C2-9643-BEC0-6FC26B0174FD}"/>
              </a:ext>
            </a:extLst>
          </p:cNvPr>
          <p:cNvSpPr>
            <a:spLocks noGrp="1" noChangeArrowheads="1"/>
          </p:cNvSpPr>
          <p:nvPr>
            <p:ph type="sldNum" sz="quarter" idx="12"/>
          </p:nvPr>
        </p:nvSpPr>
        <p:spPr bwMode="auto">
          <a:xfrm>
            <a:off x="8388424" y="5956173"/>
            <a:ext cx="395016" cy="3600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81E0760-5BDB-480A-B996-B1386B0374FC}" type="slidenum">
              <a:rPr lang="fr-FR" altLang="en-US" sz="1200" b="1" smtClean="0">
                <a:latin typeface="Arial" panose="020B0604020202020204" pitchFamily="34" charset="0"/>
              </a:rPr>
              <a:pPr>
                <a:spcBef>
                  <a:spcPct val="0"/>
                </a:spcBef>
                <a:buFontTx/>
                <a:buNone/>
              </a:pPr>
              <a:t>81</a:t>
            </a:fld>
            <a:endParaRPr lang="fr-FR" altLang="en-US" sz="1200" b="1" dirty="0">
              <a:latin typeface="Arial" panose="020B0604020202020204" pitchFamily="34" charset="0"/>
            </a:endParaRPr>
          </a:p>
        </p:txBody>
      </p:sp>
      <p:sp>
        <p:nvSpPr>
          <p:cNvPr id="5" name="Rettangolo 4">
            <a:extLst>
              <a:ext uri="{FF2B5EF4-FFF2-40B4-BE49-F238E27FC236}">
                <a16:creationId xmlns:a16="http://schemas.microsoft.com/office/drawing/2014/main" id="{C31ADE22-E324-530A-A281-CE8392FD7273}"/>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2">
            <a:extLst>
              <a:ext uri="{FF2B5EF4-FFF2-40B4-BE49-F238E27FC236}">
                <a16:creationId xmlns:a16="http://schemas.microsoft.com/office/drawing/2014/main" id="{35CA22AE-19FA-731C-D0AB-A348C1BC75E6}"/>
              </a:ext>
            </a:extLst>
          </p:cNvPr>
          <p:cNvSpPr txBox="1">
            <a:spLocks noChangeArrowheads="1"/>
          </p:cNvSpPr>
          <p:nvPr/>
        </p:nvSpPr>
        <p:spPr bwMode="auto">
          <a:xfrm>
            <a:off x="360560" y="5813028"/>
            <a:ext cx="7923394" cy="646331"/>
          </a:xfrm>
          <a:prstGeom prst="rect">
            <a:avLst/>
          </a:prstGeom>
          <a:solidFill>
            <a:srgbClr val="FFFF00"/>
          </a:solidFill>
          <a:ln w="12700">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CH" sz="1800" b="1" dirty="0">
                <a:solidFill>
                  <a:srgbClr val="000000"/>
                </a:solidFill>
                <a:latin typeface="Arial" panose="020B0604020202020204" pitchFamily="34" charset="0"/>
              </a:rPr>
              <a:t>Gli israeliani bombardano zone densamente abitate con fosforo bianco e bombe a frammentazione proibite dalle convenzioni internazionali.</a:t>
            </a:r>
          </a:p>
        </p:txBody>
      </p:sp>
      <p:pic>
        <p:nvPicPr>
          <p:cNvPr id="3" name="Picture 3">
            <a:extLst>
              <a:ext uri="{FF2B5EF4-FFF2-40B4-BE49-F238E27FC236}">
                <a16:creationId xmlns:a16="http://schemas.microsoft.com/office/drawing/2014/main" id="{E5BBB9B3-E00B-3A06-C87C-A1AB33FE2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6670" y="261468"/>
            <a:ext cx="4851158" cy="24449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Potrebbe essere un'immagine raffigurante bambino, persona seduta e il seguente testo &quot;Saher Saa&quot;">
            <a:extLst>
              <a:ext uri="{FF2B5EF4-FFF2-40B4-BE49-F238E27FC236}">
                <a16:creationId xmlns:a16="http://schemas.microsoft.com/office/drawing/2014/main" id="{2869C86E-8A10-EBBA-99F6-81E2A40EF086}"/>
              </a:ext>
            </a:extLst>
          </p:cNvPr>
          <p:cNvPicPr>
            <a:picLocks noChangeAspect="1" noChangeArrowheads="1"/>
          </p:cNvPicPr>
          <p:nvPr/>
        </p:nvPicPr>
        <p:blipFill>
          <a:blip r:embed="rId5"/>
          <a:srcRect/>
          <a:stretch>
            <a:fillRect/>
          </a:stretch>
        </p:blipFill>
        <p:spPr bwMode="auto">
          <a:xfrm>
            <a:off x="393022" y="2961875"/>
            <a:ext cx="2594802" cy="2595696"/>
          </a:xfrm>
          <a:prstGeom prst="rect">
            <a:avLst/>
          </a:prstGeom>
          <a:ln w="38100">
            <a:solidFill>
              <a:schemeClr val="bg1"/>
            </a:solidFill>
          </a:ln>
          <a:effectLst>
            <a:outerShdw blurRad="292100" dist="139700" dir="2700000" algn="tl" rotWithShape="0">
              <a:srgbClr val="333333">
                <a:alpha val="65000"/>
              </a:srgbClr>
            </a:outerShdw>
          </a:effectLst>
        </p:spPr>
      </p:pic>
      <p:pic>
        <p:nvPicPr>
          <p:cNvPr id="9" name="Picture 2">
            <a:extLst>
              <a:ext uri="{FF2B5EF4-FFF2-40B4-BE49-F238E27FC236}">
                <a16:creationId xmlns:a16="http://schemas.microsoft.com/office/drawing/2014/main" id="{303B0AAC-587A-1DAB-39FB-2D75EE9E5243}"/>
              </a:ext>
            </a:extLst>
          </p:cNvPr>
          <p:cNvPicPr>
            <a:picLocks noChangeAspect="1" noChangeArrowheads="1"/>
          </p:cNvPicPr>
          <p:nvPr/>
        </p:nvPicPr>
        <p:blipFill>
          <a:blip r:embed="rId6"/>
          <a:srcRect/>
          <a:stretch>
            <a:fillRect/>
          </a:stretch>
        </p:blipFill>
        <p:spPr bwMode="auto">
          <a:xfrm>
            <a:off x="3189745" y="2961875"/>
            <a:ext cx="5678084" cy="2595696"/>
          </a:xfrm>
          <a:prstGeom prst="rect">
            <a:avLst/>
          </a:prstGeom>
          <a:noFill/>
          <a:ln w="38100">
            <a:solidFill>
              <a:schemeClr val="bg1"/>
            </a:solid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Users\Enrico\Desktop\Gaza 2014 mass killing jpeg.jpg">
            <a:extLst>
              <a:ext uri="{FF2B5EF4-FFF2-40B4-BE49-F238E27FC236}">
                <a16:creationId xmlns:a16="http://schemas.microsoft.com/office/drawing/2014/main" id="{8C3A7C9D-DA09-E7B7-1325-F6C1311A1193}"/>
              </a:ext>
            </a:extLst>
          </p:cNvPr>
          <p:cNvPicPr>
            <a:picLocks noChangeAspect="1" noChangeArrowheads="1"/>
          </p:cNvPicPr>
          <p:nvPr/>
        </p:nvPicPr>
        <p:blipFill rotWithShape="1">
          <a:blip r:embed="rId2"/>
          <a:srcRect b="10662"/>
          <a:stretch/>
        </p:blipFill>
        <p:spPr bwMode="auto">
          <a:xfrm>
            <a:off x="971550" y="620713"/>
            <a:ext cx="7129463" cy="4752503"/>
          </a:xfrm>
          <a:prstGeom prst="rect">
            <a:avLst/>
          </a:prstGeom>
          <a:noFill/>
          <a:ln w="38100">
            <a:solidFill>
              <a:schemeClr val="tx1">
                <a:lumMod val="95000"/>
                <a:lumOff val="5000"/>
              </a:schemeClr>
            </a:solidFill>
          </a:ln>
        </p:spPr>
      </p:pic>
      <p:sp>
        <p:nvSpPr>
          <p:cNvPr id="527363" name="CasellaDiTesto 2">
            <a:extLst>
              <a:ext uri="{FF2B5EF4-FFF2-40B4-BE49-F238E27FC236}">
                <a16:creationId xmlns:a16="http://schemas.microsoft.com/office/drawing/2014/main" id="{FDFCD4D8-E943-3C1A-763F-F934DA3A755E}"/>
              </a:ext>
            </a:extLst>
          </p:cNvPr>
          <p:cNvSpPr txBox="1">
            <a:spLocks noChangeArrowheads="1"/>
          </p:cNvSpPr>
          <p:nvPr/>
        </p:nvSpPr>
        <p:spPr bwMode="auto">
          <a:xfrm>
            <a:off x="2708882" y="5722937"/>
            <a:ext cx="3654797" cy="369888"/>
          </a:xfrm>
          <a:prstGeom prst="rect">
            <a:avLst/>
          </a:prstGeom>
          <a:solidFill>
            <a:srgbClr val="FFFF00"/>
          </a:solidFill>
          <a:ln w="12700">
            <a:solidFill>
              <a:schemeClr val="accent4">
                <a:lumMod val="10000"/>
              </a:schemeClr>
            </a:solidFill>
            <a:miter lim="800000"/>
            <a:headEnd/>
            <a:tailEnd/>
          </a:ln>
        </p:spPr>
        <p:txBody>
          <a:bodyPr wrap="square">
            <a:spAutoFit/>
          </a:bodyPr>
          <a:lstStyle>
            <a:defPPr>
              <a:defRPr lang="it-CH"/>
            </a:defPPr>
            <a:lvl1pPr algn="ctr" eaLnBrk="1" hangingPunct="1">
              <a:buFontTx/>
              <a:buNone/>
              <a:defRPr sz="1800" b="1">
                <a:solidFill>
                  <a:srgbClr val="000000"/>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r>
              <a:rPr lang="en-US" altLang="en-US" dirty="0"/>
              <a:t>Gaza - I </a:t>
            </a:r>
            <a:r>
              <a:rPr lang="en-US" altLang="en-US" dirty="0" err="1"/>
              <a:t>funerali</a:t>
            </a:r>
            <a:r>
              <a:rPr lang="en-US" altLang="en-US" dirty="0"/>
              <a:t> </a:t>
            </a:r>
            <a:r>
              <a:rPr lang="en-US" altLang="en-US" dirty="0" err="1"/>
              <a:t>delle</a:t>
            </a:r>
            <a:r>
              <a:rPr lang="en-US" altLang="en-US" dirty="0"/>
              <a:t> </a:t>
            </a:r>
            <a:r>
              <a:rPr lang="en-US" altLang="en-US" dirty="0" err="1"/>
              <a:t>vittime</a:t>
            </a:r>
            <a:endParaRPr lang="en-US" altLang="en-US" dirty="0"/>
          </a:p>
        </p:txBody>
      </p:sp>
      <p:sp>
        <p:nvSpPr>
          <p:cNvPr id="527364" name="Segnaposto numero diapositiva 2">
            <a:extLst>
              <a:ext uri="{FF2B5EF4-FFF2-40B4-BE49-F238E27FC236}">
                <a16:creationId xmlns:a16="http://schemas.microsoft.com/office/drawing/2014/main" id="{5349DD6F-C733-C73B-3A84-4F05A2E3E63B}"/>
              </a:ext>
            </a:extLst>
          </p:cNvPr>
          <p:cNvSpPr>
            <a:spLocks noGrp="1" noChangeArrowheads="1"/>
          </p:cNvSpPr>
          <p:nvPr>
            <p:ph type="sldNum" sz="quarter" idx="12"/>
          </p:nvPr>
        </p:nvSpPr>
        <p:spPr bwMode="auto">
          <a:xfrm>
            <a:off x="7095027" y="5727700"/>
            <a:ext cx="6588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39A745B-6CA8-4BE7-8CD6-3FDC773DAD9A}" type="slidenum">
              <a:rPr lang="fr-FR" altLang="en-US" sz="1200" b="1" smtClean="0">
                <a:solidFill>
                  <a:srgbClr val="0D0D0D"/>
                </a:solidFill>
                <a:latin typeface="Arial" panose="020B0604020202020204" pitchFamily="34" charset="0"/>
              </a:rPr>
              <a:pPr>
                <a:spcBef>
                  <a:spcPct val="0"/>
                </a:spcBef>
                <a:buFontTx/>
                <a:buNone/>
              </a:pPr>
              <a:t>82</a:t>
            </a:fld>
            <a:endParaRPr lang="fr-FR" altLang="en-US" sz="1200" b="1" dirty="0">
              <a:solidFill>
                <a:srgbClr val="0D0D0D"/>
              </a:solidFill>
              <a:latin typeface="Arial" panose="020B0604020202020204" pitchFamily="34" charset="0"/>
            </a:endParaRPr>
          </a:p>
        </p:txBody>
      </p:sp>
      <p:sp>
        <p:nvSpPr>
          <p:cNvPr id="5" name="Rettangolo 4">
            <a:extLst>
              <a:ext uri="{FF2B5EF4-FFF2-40B4-BE49-F238E27FC236}">
                <a16:creationId xmlns:a16="http://schemas.microsoft.com/office/drawing/2014/main" id="{2D2A2204-3CB1-A7AB-1575-ADE7A5645941}"/>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6523601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2" name="Picture 2" descr="C:\Users\Enrico\Desktop\Gaza 2014 vittime jpeg.jpg">
            <a:extLst>
              <a:ext uri="{FF2B5EF4-FFF2-40B4-BE49-F238E27FC236}">
                <a16:creationId xmlns:a16="http://schemas.microsoft.com/office/drawing/2014/main" id="{37BF1E7A-B49C-836B-36B3-9D6918D94B1D}"/>
              </a:ext>
            </a:extLst>
          </p:cNvPr>
          <p:cNvPicPr>
            <a:picLocks noChangeAspect="1" noChangeArrowheads="1"/>
          </p:cNvPicPr>
          <p:nvPr/>
        </p:nvPicPr>
        <p:blipFill>
          <a:blip r:embed="rId2"/>
          <a:srcRect/>
          <a:stretch>
            <a:fillRect/>
          </a:stretch>
        </p:blipFill>
        <p:spPr bwMode="auto">
          <a:xfrm>
            <a:off x="179388" y="915988"/>
            <a:ext cx="4672012" cy="4665662"/>
          </a:xfrm>
          <a:prstGeom prst="rect">
            <a:avLst/>
          </a:prstGeom>
          <a:ln w="38100">
            <a:solidFill>
              <a:schemeClr val="bg1"/>
            </a:solidFill>
            <a:miter lim="800000"/>
            <a:headEnd/>
            <a:tailEnd/>
          </a:ln>
          <a:effectLst>
            <a:outerShdw blurRad="292100" dist="139700" dir="2700000" algn="tl" rotWithShape="0">
              <a:srgbClr val="333333">
                <a:alpha val="65000"/>
              </a:srgbClr>
            </a:outerShdw>
          </a:effectLst>
        </p:spPr>
      </p:pic>
      <p:pic>
        <p:nvPicPr>
          <p:cNvPr id="532483" name="Picture 3" descr="C:\Users\Enrico\Desktop\Gaza 2014 sepolti jpeg.jpg">
            <a:extLst>
              <a:ext uri="{FF2B5EF4-FFF2-40B4-BE49-F238E27FC236}">
                <a16:creationId xmlns:a16="http://schemas.microsoft.com/office/drawing/2014/main" id="{CDE1DE0E-F5BE-FBE3-E735-4F1D7195CEA2}"/>
              </a:ext>
            </a:extLst>
          </p:cNvPr>
          <p:cNvPicPr>
            <a:picLocks noChangeAspect="1" noChangeArrowheads="1"/>
          </p:cNvPicPr>
          <p:nvPr/>
        </p:nvPicPr>
        <p:blipFill>
          <a:blip r:embed="rId3"/>
          <a:srcRect/>
          <a:stretch>
            <a:fillRect/>
          </a:stretch>
        </p:blipFill>
        <p:spPr bwMode="auto">
          <a:xfrm>
            <a:off x="5003800" y="915988"/>
            <a:ext cx="3797300" cy="4665662"/>
          </a:xfrm>
          <a:prstGeom prst="rect">
            <a:avLst/>
          </a:prstGeom>
          <a:ln w="38100">
            <a:solidFill>
              <a:schemeClr val="bg1"/>
            </a:solidFill>
            <a:miter lim="800000"/>
            <a:headEnd/>
            <a:tailEnd/>
          </a:ln>
          <a:effectLst>
            <a:outerShdw blurRad="292100" dist="139700" dir="2700000" algn="tl" rotWithShape="0">
              <a:srgbClr val="333333">
                <a:alpha val="65000"/>
              </a:srgbClr>
            </a:outerShdw>
          </a:effectLst>
        </p:spPr>
      </p:pic>
      <p:sp>
        <p:nvSpPr>
          <p:cNvPr id="526340" name="CasellaDiTesto 1">
            <a:extLst>
              <a:ext uri="{FF2B5EF4-FFF2-40B4-BE49-F238E27FC236}">
                <a16:creationId xmlns:a16="http://schemas.microsoft.com/office/drawing/2014/main" id="{CF350E4F-7C4C-EBBE-8B2F-8845BC032F93}"/>
              </a:ext>
            </a:extLst>
          </p:cNvPr>
          <p:cNvSpPr txBox="1">
            <a:spLocks noChangeArrowheads="1"/>
          </p:cNvSpPr>
          <p:nvPr/>
        </p:nvSpPr>
        <p:spPr bwMode="auto">
          <a:xfrm>
            <a:off x="1115616" y="5844143"/>
            <a:ext cx="6553200" cy="369332"/>
          </a:xfrm>
          <a:prstGeom prst="rect">
            <a:avLst/>
          </a:prstGeom>
          <a:solidFill>
            <a:srgbClr val="FFFF00"/>
          </a:solidFill>
          <a:ln w="12700">
            <a:solidFill>
              <a:schemeClr val="accent4">
                <a:lumMod val="10000"/>
              </a:schemeClr>
            </a:solidFill>
            <a:miter lim="800000"/>
            <a:headEnd/>
            <a:tailEnd/>
          </a:ln>
        </p:spPr>
        <p:txBody>
          <a:bodyPr>
            <a:spAutoFit/>
          </a:bodyPr>
          <a:lstStyle>
            <a:defPPr>
              <a:defRPr lang="it-CH"/>
            </a:defPPr>
            <a:lvl1pPr algn="ctr" eaLnBrk="1" hangingPunct="1">
              <a:buFontTx/>
              <a:buNone/>
              <a:defRPr sz="1800" b="1">
                <a:solidFill>
                  <a:srgbClr val="000000"/>
                </a:solidFill>
                <a:latin typeface="Arial" panose="020B060402020202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defRPr/>
            </a:pPr>
            <a:r>
              <a:rPr lang="en-US" altLang="en-US" dirty="0"/>
              <a:t>Il </a:t>
            </a:r>
            <a:r>
              <a:rPr lang="en-US" altLang="en-US" dirty="0" err="1"/>
              <a:t>conteggio</a:t>
            </a:r>
            <a:r>
              <a:rPr lang="en-US" altLang="en-US" dirty="0"/>
              <a:t> </a:t>
            </a:r>
            <a:r>
              <a:rPr lang="en-US" altLang="en-US" dirty="0" err="1"/>
              <a:t>dei</a:t>
            </a:r>
            <a:r>
              <a:rPr lang="en-US" altLang="en-US" dirty="0"/>
              <a:t> bambini </a:t>
            </a:r>
            <a:r>
              <a:rPr lang="en-US" altLang="en-US" dirty="0" err="1"/>
              <a:t>uccisi</a:t>
            </a:r>
            <a:r>
              <a:rPr lang="en-US" altLang="en-US" dirty="0"/>
              <a:t>: </a:t>
            </a:r>
            <a:r>
              <a:rPr lang="en-US" altLang="en-US" dirty="0" err="1"/>
              <a:t>nel</a:t>
            </a:r>
            <a:r>
              <a:rPr lang="en-US" altLang="en-US" dirty="0"/>
              <a:t> 2014 </a:t>
            </a:r>
            <a:r>
              <a:rPr lang="en-US" altLang="en-US" dirty="0" err="1"/>
              <a:t>sono</a:t>
            </a:r>
            <a:r>
              <a:rPr lang="en-US" altLang="en-US" dirty="0"/>
              <a:t> </a:t>
            </a:r>
            <a:r>
              <a:rPr lang="en-US" altLang="en-US" dirty="0" err="1"/>
              <a:t>oltre</a:t>
            </a:r>
            <a:r>
              <a:rPr lang="en-US" altLang="en-US" dirty="0"/>
              <a:t> 500</a:t>
            </a:r>
          </a:p>
        </p:txBody>
      </p:sp>
      <p:sp>
        <p:nvSpPr>
          <p:cNvPr id="528389" name="Segnaposto numero diapositiva 1">
            <a:extLst>
              <a:ext uri="{FF2B5EF4-FFF2-40B4-BE49-F238E27FC236}">
                <a16:creationId xmlns:a16="http://schemas.microsoft.com/office/drawing/2014/main" id="{8C0EC4A5-96B2-31DC-BBD2-3D9FF22ABD5C}"/>
              </a:ext>
            </a:extLst>
          </p:cNvPr>
          <p:cNvSpPr>
            <a:spLocks noGrp="1" noChangeArrowheads="1"/>
          </p:cNvSpPr>
          <p:nvPr>
            <p:ph type="sldNum" sz="quarter" idx="12"/>
          </p:nvPr>
        </p:nvSpPr>
        <p:spPr bwMode="auto">
          <a:xfrm>
            <a:off x="7668816" y="5844143"/>
            <a:ext cx="860425"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D31BE73-8CCF-4CAB-B604-85FBA993E3C1}" type="slidenum">
              <a:rPr lang="fr-FR" altLang="en-US" sz="1200" b="1" smtClean="0">
                <a:solidFill>
                  <a:srgbClr val="0D0D0D"/>
                </a:solidFill>
                <a:latin typeface="Arial" panose="020B0604020202020204" pitchFamily="34" charset="0"/>
              </a:rPr>
              <a:pPr>
                <a:spcBef>
                  <a:spcPct val="0"/>
                </a:spcBef>
                <a:buFontTx/>
                <a:buNone/>
              </a:pPr>
              <a:t>83</a:t>
            </a:fld>
            <a:endParaRPr lang="fr-FR" altLang="en-US" sz="1200" b="1" dirty="0">
              <a:solidFill>
                <a:srgbClr val="0D0D0D"/>
              </a:solidFill>
              <a:latin typeface="Arial" panose="020B0604020202020204" pitchFamily="34" charset="0"/>
            </a:endParaRPr>
          </a:p>
        </p:txBody>
      </p:sp>
      <p:sp>
        <p:nvSpPr>
          <p:cNvPr id="6" name="Rettangolo 5">
            <a:extLst>
              <a:ext uri="{FF2B5EF4-FFF2-40B4-BE49-F238E27FC236}">
                <a16:creationId xmlns:a16="http://schemas.microsoft.com/office/drawing/2014/main" id="{09B3CC49-44E3-B83C-B523-8529441750AF}"/>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16">
            <a:extLst>
              <a:ext uri="{FF2B5EF4-FFF2-40B4-BE49-F238E27FC236}">
                <a16:creationId xmlns:a16="http://schemas.microsoft.com/office/drawing/2014/main" id="{B090B7D2-E79B-7080-8B43-CD3AC6F340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97" b="1684"/>
          <a:stretch/>
        </p:blipFill>
        <p:spPr bwMode="auto">
          <a:xfrm>
            <a:off x="875589" y="570037"/>
            <a:ext cx="7341311" cy="5451251"/>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5571" name="Segnaposto numero diapositiva 1">
            <a:extLst>
              <a:ext uri="{FF2B5EF4-FFF2-40B4-BE49-F238E27FC236}">
                <a16:creationId xmlns:a16="http://schemas.microsoft.com/office/drawing/2014/main" id="{203B5FE2-8AB2-D089-947A-C3912D5FDE47}"/>
              </a:ext>
            </a:extLst>
          </p:cNvPr>
          <p:cNvSpPr>
            <a:spLocks noGrp="1" noChangeArrowheads="1"/>
          </p:cNvSpPr>
          <p:nvPr>
            <p:ph type="sldNum" sz="quarter" idx="12"/>
          </p:nvPr>
        </p:nvSpPr>
        <p:spPr bwMode="auto">
          <a:xfrm>
            <a:off x="7592621" y="6204792"/>
            <a:ext cx="6492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AF99B24-F20C-4E3A-A99B-3F6F8387E3F6}" type="slidenum">
              <a:rPr lang="fr-FR" altLang="en-US" sz="1200" b="1" smtClean="0">
                <a:latin typeface="Arial" panose="020B0604020202020204" pitchFamily="34" charset="0"/>
              </a:rPr>
              <a:pPr>
                <a:spcBef>
                  <a:spcPct val="0"/>
                </a:spcBef>
                <a:buFontTx/>
                <a:buNone/>
              </a:pPr>
              <a:t>84</a:t>
            </a:fld>
            <a:endParaRPr lang="fr-FR" altLang="en-US" sz="1200" b="1">
              <a:latin typeface="Arial" panose="020B0604020202020204" pitchFamily="34" charset="0"/>
            </a:endParaRPr>
          </a:p>
        </p:txBody>
      </p:sp>
      <p:sp>
        <p:nvSpPr>
          <p:cNvPr id="4" name="Rettangolo 3">
            <a:extLst>
              <a:ext uri="{FF2B5EF4-FFF2-40B4-BE49-F238E27FC236}">
                <a16:creationId xmlns:a16="http://schemas.microsoft.com/office/drawing/2014/main" id="{65300719-E04F-03C4-637B-BFD7DC98E7CE}"/>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F94A5435-64AD-6A95-5A21-641C76B5DC70}"/>
              </a:ext>
            </a:extLst>
          </p:cNvPr>
          <p:cNvSpPr txBox="1"/>
          <p:nvPr/>
        </p:nvSpPr>
        <p:spPr>
          <a:xfrm>
            <a:off x="2267744" y="6156523"/>
            <a:ext cx="4896892" cy="461665"/>
          </a:xfrm>
          <a:prstGeom prst="rect">
            <a:avLst/>
          </a:prstGeom>
          <a:solidFill>
            <a:srgbClr val="FFFF00"/>
          </a:solidFill>
          <a:ln w="12700">
            <a:solidFill>
              <a:schemeClr val="tx1"/>
            </a:solidFill>
          </a:ln>
        </p:spPr>
        <p:txBody>
          <a:bodyPr wrap="square" rtlCol="0">
            <a:spAutoFit/>
          </a:bodyPr>
          <a:lstStyle/>
          <a:p>
            <a:pPr algn="ctr"/>
            <a:r>
              <a:rPr lang="en-US" sz="2400" b="1" dirty="0"/>
              <a:t>Le prime </a:t>
            </a:r>
            <a:r>
              <a:rPr lang="en-US" sz="2400" b="1" dirty="0" err="1"/>
              <a:t>vittime</a:t>
            </a:r>
            <a:r>
              <a:rPr lang="en-US" sz="2400" b="1" dirty="0"/>
              <a:t> </a:t>
            </a:r>
            <a:r>
              <a:rPr lang="en-US" sz="2400" b="1" dirty="0" err="1"/>
              <a:t>sono</a:t>
            </a:r>
            <a:r>
              <a:rPr lang="en-US" sz="2400" b="1" dirty="0"/>
              <a:t> </a:t>
            </a:r>
            <a:r>
              <a:rPr lang="en-US" sz="2400" b="1" dirty="0" err="1"/>
              <a:t>i</a:t>
            </a:r>
            <a:r>
              <a:rPr lang="en-US" sz="2400" b="1" dirty="0"/>
              <a:t> bambini</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2">
            <a:extLst>
              <a:ext uri="{FF2B5EF4-FFF2-40B4-BE49-F238E27FC236}">
                <a16:creationId xmlns:a16="http://schemas.microsoft.com/office/drawing/2014/main" id="{EEDB6636-4C7E-0892-9C89-93BE7B2B2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05"/>
          <a:stretch>
            <a:fillRect/>
          </a:stretch>
        </p:blipFill>
        <p:spPr bwMode="auto">
          <a:xfrm>
            <a:off x="611188" y="625475"/>
            <a:ext cx="7545387" cy="45434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9171" name="CasellaDiTesto 1">
            <a:extLst>
              <a:ext uri="{FF2B5EF4-FFF2-40B4-BE49-F238E27FC236}">
                <a16:creationId xmlns:a16="http://schemas.microsoft.com/office/drawing/2014/main" id="{29FCAD52-C151-AAAF-326E-6AE868A42741}"/>
              </a:ext>
            </a:extLst>
          </p:cNvPr>
          <p:cNvSpPr txBox="1">
            <a:spLocks noChangeArrowheads="1"/>
          </p:cNvSpPr>
          <p:nvPr/>
        </p:nvSpPr>
        <p:spPr bwMode="auto">
          <a:xfrm>
            <a:off x="549856" y="5440432"/>
            <a:ext cx="5557812" cy="707886"/>
          </a:xfrm>
          <a:prstGeom prst="rect">
            <a:avLst/>
          </a:prstGeom>
          <a:solidFill>
            <a:srgbClr val="FFFF00"/>
          </a:solidFill>
          <a:ln w="12700">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2000" b="1" dirty="0">
                <a:solidFill>
                  <a:srgbClr val="000000"/>
                </a:solidFill>
                <a:latin typeface="Arial" panose="020B0604020202020204" pitchFamily="34" charset="0"/>
              </a:rPr>
              <a:t>I Palestinesi di Gaza devono fuggire, ancora e ancora. Ma dove possono andare?</a:t>
            </a:r>
          </a:p>
        </p:txBody>
      </p:sp>
      <p:pic>
        <p:nvPicPr>
          <p:cNvPr id="519172" name="Immagine 2">
            <a:extLst>
              <a:ext uri="{FF2B5EF4-FFF2-40B4-BE49-F238E27FC236}">
                <a16:creationId xmlns:a16="http://schemas.microsoft.com/office/drawing/2014/main" id="{3F9BF488-B9BB-D542-5D2F-D5AA449CA8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317969"/>
            <a:ext cx="1144587" cy="1009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9173" name="Rettangolo 1">
            <a:extLst>
              <a:ext uri="{FF2B5EF4-FFF2-40B4-BE49-F238E27FC236}">
                <a16:creationId xmlns:a16="http://schemas.microsoft.com/office/drawing/2014/main" id="{A97EB158-5182-8A81-8030-BCB5C1D2E485}"/>
              </a:ext>
            </a:extLst>
          </p:cNvPr>
          <p:cNvSpPr>
            <a:spLocks noChangeArrowheads="1"/>
          </p:cNvSpPr>
          <p:nvPr/>
        </p:nvSpPr>
        <p:spPr bwMode="auto">
          <a:xfrm>
            <a:off x="7884368" y="5684295"/>
            <a:ext cx="536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86EF630-9521-4FD1-84B2-BAA8BA083004}" type="slidenum">
              <a:rPr lang="it-CH" altLang="it-CH" sz="1200" b="1">
                <a:solidFill>
                  <a:srgbClr val="000000"/>
                </a:solidFill>
                <a:latin typeface="Arial" panose="020B0604020202020204" pitchFamily="34" charset="0"/>
              </a:rPr>
              <a:pPr>
                <a:spcBef>
                  <a:spcPct val="0"/>
                </a:spcBef>
                <a:buFontTx/>
                <a:buNone/>
              </a:pPr>
              <a:t>85</a:t>
            </a:fld>
            <a:endParaRPr lang="en-US" altLang="en-US" sz="1200" dirty="0"/>
          </a:p>
        </p:txBody>
      </p:sp>
      <p:sp>
        <p:nvSpPr>
          <p:cNvPr id="519174" name="Segnaposto numero diapositiva 1">
            <a:extLst>
              <a:ext uri="{FF2B5EF4-FFF2-40B4-BE49-F238E27FC236}">
                <a16:creationId xmlns:a16="http://schemas.microsoft.com/office/drawing/2014/main" id="{5107DC03-96D0-1235-E4BE-A86D419D769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D8D7A36-47CD-42CE-89C9-F7412FBAAFC8}" type="slidenum">
              <a:rPr lang="fr-FR" altLang="en-US" sz="1200" smtClean="0">
                <a:solidFill>
                  <a:srgbClr val="898989"/>
                </a:solidFill>
                <a:latin typeface="Arial" panose="020B0604020202020204" pitchFamily="34" charset="0"/>
              </a:rPr>
              <a:pPr>
                <a:spcBef>
                  <a:spcPct val="0"/>
                </a:spcBef>
                <a:buFontTx/>
                <a:buNone/>
              </a:pPr>
              <a:t>85</a:t>
            </a:fld>
            <a:endParaRPr lang="fr-FR" altLang="en-US" sz="1200">
              <a:solidFill>
                <a:srgbClr val="898989"/>
              </a:solidFill>
              <a:latin typeface="Arial" panose="020B0604020202020204" pitchFamily="34" charset="0"/>
            </a:endParaRPr>
          </a:p>
        </p:txBody>
      </p:sp>
      <p:sp>
        <p:nvSpPr>
          <p:cNvPr id="7" name="Rettangolo 6">
            <a:extLst>
              <a:ext uri="{FF2B5EF4-FFF2-40B4-BE49-F238E27FC236}">
                <a16:creationId xmlns:a16="http://schemas.microsoft.com/office/drawing/2014/main" id="{B3BF9F0F-BA38-5C20-9C77-989E0A3E8356}"/>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603903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a:extLst>
              <a:ext uri="{FF2B5EF4-FFF2-40B4-BE49-F238E27FC236}">
                <a16:creationId xmlns:a16="http://schemas.microsoft.com/office/drawing/2014/main" id="{A273EC52-E5F2-25BD-8ADB-F20E19052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146"/>
            <a:ext cx="9159875" cy="56864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3700" name="Segnaposto numero diapositiva 1">
            <a:extLst>
              <a:ext uri="{FF2B5EF4-FFF2-40B4-BE49-F238E27FC236}">
                <a16:creationId xmlns:a16="http://schemas.microsoft.com/office/drawing/2014/main" id="{1A4FACCB-5571-A25C-72E2-DF03F9952324}"/>
              </a:ext>
            </a:extLst>
          </p:cNvPr>
          <p:cNvSpPr>
            <a:spLocks noGrp="1" noChangeArrowheads="1"/>
          </p:cNvSpPr>
          <p:nvPr>
            <p:ph type="sldNum" sz="quarter" idx="12"/>
          </p:nvPr>
        </p:nvSpPr>
        <p:spPr bwMode="auto">
          <a:xfrm>
            <a:off x="7812360" y="6175891"/>
            <a:ext cx="730424"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75C8748-C1DA-45B4-849A-A5723D6602F5}" type="slidenum">
              <a:rPr lang="fr-FR" altLang="en-US" sz="1200" b="1" smtClean="0">
                <a:latin typeface="Arial" panose="020B0604020202020204" pitchFamily="34" charset="0"/>
              </a:rPr>
              <a:pPr>
                <a:spcBef>
                  <a:spcPct val="0"/>
                </a:spcBef>
                <a:buFontTx/>
                <a:buNone/>
              </a:pPr>
              <a:t>86</a:t>
            </a:fld>
            <a:endParaRPr lang="fr-FR" altLang="en-US" sz="1200" b="1">
              <a:latin typeface="Arial" panose="020B0604020202020204" pitchFamily="34" charset="0"/>
            </a:endParaRPr>
          </a:p>
        </p:txBody>
      </p:sp>
      <p:sp>
        <p:nvSpPr>
          <p:cNvPr id="5" name="Rettangolo 4">
            <a:extLst>
              <a:ext uri="{FF2B5EF4-FFF2-40B4-BE49-F238E27FC236}">
                <a16:creationId xmlns:a16="http://schemas.microsoft.com/office/drawing/2014/main" id="{52FEFC33-7F99-6EE1-3A46-71530B4F980F}"/>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F7E5E6CE-A791-6098-FC78-2D0C9B896E61}"/>
              </a:ext>
            </a:extLst>
          </p:cNvPr>
          <p:cNvSpPr txBox="1"/>
          <p:nvPr/>
        </p:nvSpPr>
        <p:spPr>
          <a:xfrm>
            <a:off x="3185846" y="6171684"/>
            <a:ext cx="2772308" cy="369332"/>
          </a:xfrm>
          <a:prstGeom prst="rect">
            <a:avLst/>
          </a:prstGeom>
          <a:solidFill>
            <a:srgbClr val="FFFF00"/>
          </a:solidFill>
          <a:ln w="12700">
            <a:solidFill>
              <a:schemeClr val="tx1"/>
            </a:solidFill>
          </a:ln>
        </p:spPr>
        <p:txBody>
          <a:bodyPr wrap="square" rtlCol="0">
            <a:spAutoFit/>
          </a:bodyPr>
          <a:lstStyle/>
          <a:p>
            <a:pPr algn="ctr"/>
            <a:r>
              <a:rPr lang="en-US" b="1" dirty="0"/>
              <a:t>Gaza, la vita continua</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34">
            <a:extLst>
              <a:ext uri="{FF2B5EF4-FFF2-40B4-BE49-F238E27FC236}">
                <a16:creationId xmlns:a16="http://schemas.microsoft.com/office/drawing/2014/main" id="{3D50F090-B2E3-72CE-1701-A9120E940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25"/>
            <a:ext cx="9144000" cy="57832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5508" name="Segnaposto numero diapositiva 1">
            <a:extLst>
              <a:ext uri="{FF2B5EF4-FFF2-40B4-BE49-F238E27FC236}">
                <a16:creationId xmlns:a16="http://schemas.microsoft.com/office/drawing/2014/main" id="{72AFCB51-4EFD-29D5-84B2-E7CEC72FD86D}"/>
              </a:ext>
            </a:extLst>
          </p:cNvPr>
          <p:cNvSpPr>
            <a:spLocks noGrp="1" noChangeArrowheads="1"/>
          </p:cNvSpPr>
          <p:nvPr>
            <p:ph type="sldNum" sz="quarter" idx="12"/>
          </p:nvPr>
        </p:nvSpPr>
        <p:spPr bwMode="auto">
          <a:xfrm>
            <a:off x="7812360" y="6289275"/>
            <a:ext cx="730424"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8ABC0BF-805C-4E67-A38F-14F462A6ADAE}" type="slidenum">
              <a:rPr lang="fr-FR" altLang="en-US" sz="1200" b="1" smtClean="0">
                <a:latin typeface="Arial" panose="020B0604020202020204" pitchFamily="34" charset="0"/>
              </a:rPr>
              <a:pPr>
                <a:spcBef>
                  <a:spcPct val="0"/>
                </a:spcBef>
                <a:buFontTx/>
                <a:buNone/>
              </a:pPr>
              <a:t>87</a:t>
            </a:fld>
            <a:endParaRPr lang="fr-FR" altLang="en-US" sz="1200" b="1" dirty="0">
              <a:latin typeface="Arial" panose="020B0604020202020204" pitchFamily="34" charset="0"/>
            </a:endParaRPr>
          </a:p>
        </p:txBody>
      </p:sp>
      <p:sp>
        <p:nvSpPr>
          <p:cNvPr id="5" name="Rettangolo 4">
            <a:extLst>
              <a:ext uri="{FF2B5EF4-FFF2-40B4-BE49-F238E27FC236}">
                <a16:creationId xmlns:a16="http://schemas.microsoft.com/office/drawing/2014/main" id="{57C57D9D-31DE-A642-BD6E-E2B4EF1EB250}"/>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17309364-DC51-15E1-736E-69B15C1FCCA5}"/>
              </a:ext>
            </a:extLst>
          </p:cNvPr>
          <p:cNvSpPr txBox="1"/>
          <p:nvPr/>
        </p:nvSpPr>
        <p:spPr>
          <a:xfrm>
            <a:off x="3185846" y="6266660"/>
            <a:ext cx="2772308" cy="369332"/>
          </a:xfrm>
          <a:prstGeom prst="rect">
            <a:avLst/>
          </a:prstGeom>
          <a:solidFill>
            <a:srgbClr val="FFFF00"/>
          </a:solidFill>
          <a:ln w="12700">
            <a:solidFill>
              <a:schemeClr val="tx1"/>
            </a:solidFill>
          </a:ln>
        </p:spPr>
        <p:txBody>
          <a:bodyPr wrap="square" rtlCol="0">
            <a:spAutoFit/>
          </a:bodyPr>
          <a:lstStyle/>
          <a:p>
            <a:pPr algn="ctr"/>
            <a:r>
              <a:rPr lang="en-US" b="1" dirty="0"/>
              <a:t>Gaza, la </a:t>
            </a:r>
            <a:r>
              <a:rPr lang="en-US" b="1" dirty="0" err="1"/>
              <a:t>scuola</a:t>
            </a:r>
            <a:r>
              <a:rPr lang="en-US" b="1" dirty="0"/>
              <a:t> </a:t>
            </a:r>
            <a:r>
              <a:rPr lang="en-US" b="1" dirty="0" err="1"/>
              <a:t>nuova</a:t>
            </a:r>
            <a:endParaRPr lang="en-US" b="1"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9" name="Picture 2" descr="C:\Users\Enrico\Desktop\Jabalia recente jpeg.jpg">
            <a:extLst>
              <a:ext uri="{FF2B5EF4-FFF2-40B4-BE49-F238E27FC236}">
                <a16:creationId xmlns:a16="http://schemas.microsoft.com/office/drawing/2014/main" id="{7B624450-84D8-B00A-338E-1CF9765B7E33}"/>
              </a:ext>
            </a:extLst>
          </p:cNvPr>
          <p:cNvPicPr>
            <a:picLocks noChangeAspect="1" noChangeArrowheads="1"/>
          </p:cNvPicPr>
          <p:nvPr/>
        </p:nvPicPr>
        <p:blipFill>
          <a:blip r:embed="rId3"/>
          <a:srcRect/>
          <a:stretch>
            <a:fillRect/>
          </a:stretch>
        </p:blipFill>
        <p:spPr bwMode="auto">
          <a:xfrm>
            <a:off x="160337" y="3212976"/>
            <a:ext cx="3878263" cy="2916238"/>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548871" name="Picture 3" descr="C:\Users\Enrico\Desktop\Jabalia 2014.jpg">
            <a:extLst>
              <a:ext uri="{FF2B5EF4-FFF2-40B4-BE49-F238E27FC236}">
                <a16:creationId xmlns:a16="http://schemas.microsoft.com/office/drawing/2014/main" id="{C93F409F-BE8D-EC62-8BA8-100374B73C71}"/>
              </a:ext>
            </a:extLst>
          </p:cNvPr>
          <p:cNvPicPr>
            <a:picLocks noChangeAspect="1" noChangeArrowheads="1"/>
          </p:cNvPicPr>
          <p:nvPr/>
        </p:nvPicPr>
        <p:blipFill>
          <a:blip r:embed="rId4"/>
          <a:srcRect/>
          <a:stretch>
            <a:fillRect/>
          </a:stretch>
        </p:blipFill>
        <p:spPr bwMode="auto">
          <a:xfrm>
            <a:off x="4197350" y="3212976"/>
            <a:ext cx="4781550" cy="2916238"/>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sp>
        <p:nvSpPr>
          <p:cNvPr id="304133" name="CasellaDiTesto 4">
            <a:extLst>
              <a:ext uri="{FF2B5EF4-FFF2-40B4-BE49-F238E27FC236}">
                <a16:creationId xmlns:a16="http://schemas.microsoft.com/office/drawing/2014/main" id="{02070395-3262-FB10-87D4-EABDA402DA46}"/>
              </a:ext>
            </a:extLst>
          </p:cNvPr>
          <p:cNvSpPr txBox="1">
            <a:spLocks noChangeArrowheads="1"/>
          </p:cNvSpPr>
          <p:nvPr/>
        </p:nvSpPr>
        <p:spPr bwMode="auto">
          <a:xfrm>
            <a:off x="6228184" y="6223114"/>
            <a:ext cx="1333980" cy="307777"/>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it-CH" sz="1400" b="1" dirty="0">
                <a:solidFill>
                  <a:schemeClr val="tx1">
                    <a:lumMod val="95000"/>
                    <a:lumOff val="5000"/>
                  </a:schemeClr>
                </a:solidFill>
              </a:rPr>
              <a:t>Jabalia 2009</a:t>
            </a:r>
            <a:endParaRPr lang="it-CH" altLang="it-CH" sz="1400" b="1" dirty="0">
              <a:solidFill>
                <a:schemeClr val="tx1">
                  <a:lumMod val="95000"/>
                  <a:lumOff val="5000"/>
                </a:schemeClr>
              </a:solidFill>
            </a:endParaRPr>
          </a:p>
        </p:txBody>
      </p:sp>
      <p:sp>
        <p:nvSpPr>
          <p:cNvPr id="304134" name="CasellaDiTesto 5">
            <a:extLst>
              <a:ext uri="{FF2B5EF4-FFF2-40B4-BE49-F238E27FC236}">
                <a16:creationId xmlns:a16="http://schemas.microsoft.com/office/drawing/2014/main" id="{2F619DCD-822E-80E7-FB9F-07FB42B78EA1}"/>
              </a:ext>
            </a:extLst>
          </p:cNvPr>
          <p:cNvSpPr txBox="1">
            <a:spLocks noChangeArrowheads="1"/>
          </p:cNvSpPr>
          <p:nvPr/>
        </p:nvSpPr>
        <p:spPr bwMode="auto">
          <a:xfrm>
            <a:off x="462903" y="1266509"/>
            <a:ext cx="4464496" cy="1477328"/>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it-CH" sz="1800" b="1" dirty="0" err="1">
                <a:solidFill>
                  <a:schemeClr val="tx1">
                    <a:lumMod val="95000"/>
                    <a:lumOff val="5000"/>
                  </a:schemeClr>
                </a:solidFill>
              </a:rPr>
              <a:t>Semidistrutto</a:t>
            </a:r>
            <a:r>
              <a:rPr lang="en-US" altLang="it-CH" sz="1800" b="1" dirty="0">
                <a:solidFill>
                  <a:schemeClr val="tx1">
                    <a:lumMod val="95000"/>
                    <a:lumOff val="5000"/>
                  </a:schemeClr>
                </a:solidFill>
              </a:rPr>
              <a:t> </a:t>
            </a:r>
            <a:r>
              <a:rPr lang="en-US" altLang="it-CH" sz="1800" b="1" dirty="0" err="1">
                <a:solidFill>
                  <a:schemeClr val="tx1">
                    <a:lumMod val="95000"/>
                    <a:lumOff val="5000"/>
                  </a:schemeClr>
                </a:solidFill>
              </a:rPr>
              <a:t>dagli</a:t>
            </a:r>
            <a:r>
              <a:rPr lang="en-US" altLang="it-CH" sz="1800" b="1" dirty="0">
                <a:solidFill>
                  <a:schemeClr val="tx1">
                    <a:lumMod val="95000"/>
                    <a:lumOff val="5000"/>
                  </a:schemeClr>
                </a:solidFill>
              </a:rPr>
              <a:t> </a:t>
            </a:r>
            <a:r>
              <a:rPr lang="en-US" altLang="it-CH" sz="1800" b="1" dirty="0" err="1">
                <a:solidFill>
                  <a:schemeClr val="tx1">
                    <a:lumMod val="95000"/>
                    <a:lumOff val="5000"/>
                  </a:schemeClr>
                </a:solidFill>
              </a:rPr>
              <a:t>Israeliani</a:t>
            </a:r>
            <a:r>
              <a:rPr lang="en-US" altLang="it-CH" sz="1800" b="1" dirty="0">
                <a:solidFill>
                  <a:schemeClr val="tx1">
                    <a:lumMod val="95000"/>
                    <a:lumOff val="5000"/>
                  </a:schemeClr>
                </a:solidFill>
              </a:rPr>
              <a:t> </a:t>
            </a:r>
            <a:r>
              <a:rPr lang="en-US" altLang="it-CH" sz="1800" b="1" dirty="0" err="1">
                <a:solidFill>
                  <a:schemeClr val="tx1">
                    <a:lumMod val="95000"/>
                    <a:lumOff val="5000"/>
                  </a:schemeClr>
                </a:solidFill>
              </a:rPr>
              <a:t>nel</a:t>
            </a:r>
            <a:r>
              <a:rPr lang="en-US" altLang="it-CH" sz="1800" b="1" dirty="0">
                <a:solidFill>
                  <a:schemeClr val="tx1">
                    <a:lumMod val="95000"/>
                    <a:lumOff val="5000"/>
                  </a:schemeClr>
                </a:solidFill>
              </a:rPr>
              <a:t> 2004, </a:t>
            </a:r>
            <a:r>
              <a:rPr lang="en-US" altLang="it-CH" sz="1800" b="1" dirty="0" err="1">
                <a:solidFill>
                  <a:schemeClr val="tx1">
                    <a:lumMod val="95000"/>
                    <a:lumOff val="5000"/>
                  </a:schemeClr>
                </a:solidFill>
              </a:rPr>
              <a:t>nel</a:t>
            </a:r>
            <a:r>
              <a:rPr lang="en-US" altLang="it-CH" sz="1800" b="1" dirty="0">
                <a:solidFill>
                  <a:schemeClr val="tx1">
                    <a:lumMod val="95000"/>
                    <a:lumOff val="5000"/>
                  </a:schemeClr>
                </a:solidFill>
              </a:rPr>
              <a:t> 2009,  </a:t>
            </a:r>
            <a:r>
              <a:rPr lang="en-US" altLang="it-CH" sz="1800" b="1" dirty="0" err="1">
                <a:solidFill>
                  <a:schemeClr val="tx1">
                    <a:lumMod val="95000"/>
                    <a:lumOff val="5000"/>
                  </a:schemeClr>
                </a:solidFill>
              </a:rPr>
              <a:t>nel</a:t>
            </a:r>
            <a:r>
              <a:rPr lang="en-US" altLang="it-CH" sz="1800" b="1" dirty="0">
                <a:solidFill>
                  <a:schemeClr val="tx1">
                    <a:lumMod val="95000"/>
                    <a:lumOff val="5000"/>
                  </a:schemeClr>
                </a:solidFill>
              </a:rPr>
              <a:t>  2014, … </a:t>
            </a:r>
            <a:r>
              <a:rPr lang="en-US" altLang="it-CH" sz="1800" b="1" dirty="0" err="1">
                <a:solidFill>
                  <a:schemeClr val="tx1">
                    <a:lumMod val="95000"/>
                    <a:lumOff val="5000"/>
                  </a:schemeClr>
                </a:solidFill>
              </a:rPr>
              <a:t>nel</a:t>
            </a:r>
            <a:r>
              <a:rPr lang="en-US" altLang="it-CH" sz="1800" b="1" dirty="0">
                <a:solidFill>
                  <a:schemeClr val="tx1">
                    <a:lumMod val="95000"/>
                    <a:lumOff val="5000"/>
                  </a:schemeClr>
                </a:solidFill>
              </a:rPr>
              <a:t> 2023</a:t>
            </a:r>
          </a:p>
          <a:p>
            <a:pPr eaLnBrk="1" hangingPunct="1">
              <a:spcBef>
                <a:spcPct val="0"/>
              </a:spcBef>
              <a:buFontTx/>
              <a:buNone/>
              <a:defRPr/>
            </a:pPr>
            <a:endParaRPr lang="en-US" altLang="it-CH" sz="1800" b="1" dirty="0">
              <a:solidFill>
                <a:schemeClr val="tx1">
                  <a:lumMod val="95000"/>
                  <a:lumOff val="5000"/>
                </a:schemeClr>
              </a:solidFill>
            </a:endParaRPr>
          </a:p>
          <a:p>
            <a:pPr eaLnBrk="1" hangingPunct="1">
              <a:spcBef>
                <a:spcPct val="0"/>
              </a:spcBef>
              <a:buFontTx/>
              <a:buNone/>
              <a:defRPr/>
            </a:pPr>
            <a:r>
              <a:rPr lang="en-US" altLang="it-CH" sz="1800" b="1" dirty="0">
                <a:solidFill>
                  <a:schemeClr val="tx1">
                    <a:lumMod val="95000"/>
                    <a:lumOff val="5000"/>
                  </a:schemeClr>
                </a:solidFill>
              </a:rPr>
              <a:t>L’UNWRA </a:t>
            </a:r>
            <a:r>
              <a:rPr lang="en-US" altLang="it-CH" sz="1800" b="1" dirty="0" err="1">
                <a:solidFill>
                  <a:schemeClr val="tx1">
                    <a:lumMod val="95000"/>
                    <a:lumOff val="5000"/>
                  </a:schemeClr>
                </a:solidFill>
              </a:rPr>
              <a:t>ricostruisce</a:t>
            </a:r>
            <a:r>
              <a:rPr lang="en-US" altLang="it-CH" sz="1800" b="1" dirty="0">
                <a:solidFill>
                  <a:schemeClr val="tx1">
                    <a:lumMod val="95000"/>
                    <a:lumOff val="5000"/>
                  </a:schemeClr>
                </a:solidFill>
              </a:rPr>
              <a:t> e la                         </a:t>
            </a:r>
            <a:r>
              <a:rPr lang="en-US" altLang="it-CH" sz="1800" b="1" dirty="0" err="1">
                <a:solidFill>
                  <a:schemeClr val="tx1">
                    <a:lumMod val="95000"/>
                    <a:lumOff val="5000"/>
                  </a:schemeClr>
                </a:solidFill>
              </a:rPr>
              <a:t>comunità</a:t>
            </a:r>
            <a:r>
              <a:rPr lang="en-US" altLang="it-CH" sz="1800" b="1" dirty="0">
                <a:solidFill>
                  <a:schemeClr val="tx1">
                    <a:lumMod val="95000"/>
                    <a:lumOff val="5000"/>
                  </a:schemeClr>
                </a:solidFill>
              </a:rPr>
              <a:t> </a:t>
            </a:r>
            <a:r>
              <a:rPr lang="en-US" altLang="it-CH" sz="1800" b="1" dirty="0" err="1">
                <a:solidFill>
                  <a:schemeClr val="tx1">
                    <a:lumMod val="95000"/>
                    <a:lumOff val="5000"/>
                  </a:schemeClr>
                </a:solidFill>
              </a:rPr>
              <a:t>internazionale</a:t>
            </a:r>
            <a:r>
              <a:rPr lang="en-US" altLang="it-CH" sz="1800" b="1" dirty="0">
                <a:solidFill>
                  <a:schemeClr val="tx1">
                    <a:lumMod val="95000"/>
                    <a:lumOff val="5000"/>
                  </a:schemeClr>
                </a:solidFill>
              </a:rPr>
              <a:t> </a:t>
            </a:r>
            <a:r>
              <a:rPr lang="en-US" altLang="it-CH" sz="1800" b="1" dirty="0" err="1">
                <a:solidFill>
                  <a:schemeClr val="tx1">
                    <a:lumMod val="95000"/>
                    <a:lumOff val="5000"/>
                  </a:schemeClr>
                </a:solidFill>
              </a:rPr>
              <a:t>paga</a:t>
            </a:r>
            <a:r>
              <a:rPr lang="en-US" altLang="it-CH" sz="1800" b="1" dirty="0">
                <a:solidFill>
                  <a:schemeClr val="tx1">
                    <a:lumMod val="95000"/>
                    <a:lumOff val="5000"/>
                  </a:schemeClr>
                </a:solidFill>
              </a:rPr>
              <a:t>.</a:t>
            </a:r>
            <a:endParaRPr lang="it-CH" altLang="it-CH" sz="1800" b="1" dirty="0">
              <a:solidFill>
                <a:schemeClr val="tx1">
                  <a:lumMod val="95000"/>
                  <a:lumOff val="5000"/>
                </a:schemeClr>
              </a:solidFill>
            </a:endParaRPr>
          </a:p>
        </p:txBody>
      </p:sp>
      <p:pic>
        <p:nvPicPr>
          <p:cNvPr id="548874" name="Picture 3">
            <a:extLst>
              <a:ext uri="{FF2B5EF4-FFF2-40B4-BE49-F238E27FC236}">
                <a16:creationId xmlns:a16="http://schemas.microsoft.com/office/drawing/2014/main" id="{8A01B5DF-CE5B-6CC1-104D-06FC078DCB3A}"/>
              </a:ext>
            </a:extLst>
          </p:cNvPr>
          <p:cNvPicPr>
            <a:picLocks noChangeAspect="1" noChangeArrowheads="1"/>
          </p:cNvPicPr>
          <p:nvPr/>
        </p:nvPicPr>
        <p:blipFill>
          <a:blip r:embed="rId5"/>
          <a:srcRect/>
          <a:stretch>
            <a:fillRect/>
          </a:stretch>
        </p:blipFill>
        <p:spPr bwMode="auto">
          <a:xfrm>
            <a:off x="5337174" y="174502"/>
            <a:ext cx="3627438" cy="2873768"/>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sp>
        <p:nvSpPr>
          <p:cNvPr id="165896" name="CasellaDiTesto 6">
            <a:extLst>
              <a:ext uri="{FF2B5EF4-FFF2-40B4-BE49-F238E27FC236}">
                <a16:creationId xmlns:a16="http://schemas.microsoft.com/office/drawing/2014/main" id="{519778A2-DCA0-153F-D3B0-825969569A85}"/>
              </a:ext>
            </a:extLst>
          </p:cNvPr>
          <p:cNvSpPr txBox="1">
            <a:spLocks noChangeArrowheads="1"/>
          </p:cNvSpPr>
          <p:nvPr/>
        </p:nvSpPr>
        <p:spPr bwMode="auto">
          <a:xfrm>
            <a:off x="5565774" y="266576"/>
            <a:ext cx="21025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en-US" sz="1400" b="1" dirty="0" err="1">
                <a:solidFill>
                  <a:schemeClr val="bg1"/>
                </a:solidFill>
                <a:latin typeface="Arial" panose="020B0604020202020204" pitchFamily="34" charset="0"/>
              </a:rPr>
              <a:t>Jabalia</a:t>
            </a:r>
            <a:r>
              <a:rPr lang="it-CH" altLang="en-US" sz="1400" b="1" dirty="0">
                <a:solidFill>
                  <a:schemeClr val="bg1"/>
                </a:solidFill>
                <a:latin typeface="Arial" panose="020B0604020202020204" pitchFamily="34" charset="0"/>
              </a:rPr>
              <a:t> 2004</a:t>
            </a:r>
          </a:p>
        </p:txBody>
      </p:sp>
      <p:sp>
        <p:nvSpPr>
          <p:cNvPr id="304137" name="Segnaposto numero diapositiva 1">
            <a:extLst>
              <a:ext uri="{FF2B5EF4-FFF2-40B4-BE49-F238E27FC236}">
                <a16:creationId xmlns:a16="http://schemas.microsoft.com/office/drawing/2014/main" id="{DF93AE2B-91CF-6B95-F27D-1918663501CE}"/>
              </a:ext>
            </a:extLst>
          </p:cNvPr>
          <p:cNvSpPr>
            <a:spLocks noGrp="1" noChangeArrowheads="1"/>
          </p:cNvSpPr>
          <p:nvPr>
            <p:ph type="sldNum" sz="quarter" idx="12"/>
          </p:nvPr>
        </p:nvSpPr>
        <p:spPr>
          <a:xfrm>
            <a:off x="4092575" y="2641476"/>
            <a:ext cx="946150" cy="420688"/>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7767903D-9672-40D1-BE71-AAA33BC61383}" type="slidenum">
              <a:rPr lang="it-IT" altLang="en-US" sz="1400" b="1" smtClean="0">
                <a:solidFill>
                  <a:schemeClr val="tx1">
                    <a:lumMod val="95000"/>
                    <a:lumOff val="5000"/>
                  </a:schemeClr>
                </a:solidFill>
                <a:latin typeface="Calibri" panose="020F0502020204030204" pitchFamily="34" charset="0"/>
              </a:rPr>
              <a:pPr>
                <a:spcBef>
                  <a:spcPct val="0"/>
                </a:spcBef>
                <a:buFontTx/>
                <a:buNone/>
                <a:defRPr/>
              </a:pPr>
              <a:t>88</a:t>
            </a:fld>
            <a:endParaRPr lang="it-IT" altLang="en-US" sz="1400" b="1" dirty="0">
              <a:solidFill>
                <a:schemeClr val="tx1">
                  <a:lumMod val="95000"/>
                  <a:lumOff val="5000"/>
                </a:schemeClr>
              </a:solidFill>
              <a:latin typeface="Calibri" panose="020F0502020204030204" pitchFamily="34" charset="0"/>
            </a:endParaRPr>
          </a:p>
        </p:txBody>
      </p:sp>
      <p:sp>
        <p:nvSpPr>
          <p:cNvPr id="304138" name="CasellaDiTesto 2">
            <a:extLst>
              <a:ext uri="{FF2B5EF4-FFF2-40B4-BE49-F238E27FC236}">
                <a16:creationId xmlns:a16="http://schemas.microsoft.com/office/drawing/2014/main" id="{584FA1DB-F21E-B10A-A92F-011D9620C2EF}"/>
              </a:ext>
            </a:extLst>
          </p:cNvPr>
          <p:cNvSpPr txBox="1">
            <a:spLocks noChangeArrowheads="1"/>
          </p:cNvSpPr>
          <p:nvPr/>
        </p:nvSpPr>
        <p:spPr bwMode="auto">
          <a:xfrm>
            <a:off x="501203" y="174502"/>
            <a:ext cx="4320480" cy="646331"/>
          </a:xfrm>
          <a:prstGeom prst="rect">
            <a:avLst/>
          </a:prstGeom>
          <a:solidFill>
            <a:srgbClr val="FFFF00"/>
          </a:solidFill>
          <a:ln w="12700">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800" b="1" dirty="0">
                <a:solidFill>
                  <a:schemeClr val="tx1">
                    <a:lumMod val="95000"/>
                    <a:lumOff val="5000"/>
                  </a:schemeClr>
                </a:solidFill>
              </a:rPr>
              <a:t>Il triste </a:t>
            </a:r>
            <a:r>
              <a:rPr lang="en-US" altLang="en-US" sz="1800" b="1" dirty="0" err="1">
                <a:solidFill>
                  <a:schemeClr val="tx1">
                    <a:lumMod val="95000"/>
                    <a:lumOff val="5000"/>
                  </a:schemeClr>
                </a:solidFill>
              </a:rPr>
              <a:t>destino</a:t>
            </a:r>
            <a:r>
              <a:rPr lang="en-US" altLang="en-US" sz="1800" b="1" dirty="0">
                <a:solidFill>
                  <a:schemeClr val="tx1">
                    <a:lumMod val="95000"/>
                    <a:lumOff val="5000"/>
                  </a:schemeClr>
                </a:solidFill>
              </a:rPr>
              <a:t> del campo </a:t>
            </a:r>
            <a:r>
              <a:rPr lang="en-US" altLang="en-US" sz="1800" b="1" dirty="0" err="1">
                <a:solidFill>
                  <a:schemeClr val="tx1">
                    <a:lumMod val="95000"/>
                    <a:lumOff val="5000"/>
                  </a:schemeClr>
                </a:solidFill>
              </a:rPr>
              <a:t>rifugiati</a:t>
            </a:r>
            <a:r>
              <a:rPr lang="en-US" altLang="en-US" sz="1800" b="1" dirty="0">
                <a:solidFill>
                  <a:schemeClr val="tx1">
                    <a:lumMod val="95000"/>
                    <a:lumOff val="5000"/>
                  </a:schemeClr>
                </a:solidFill>
              </a:rPr>
              <a:t> UNWRA di </a:t>
            </a:r>
            <a:r>
              <a:rPr lang="en-US" altLang="en-US" sz="1800" b="1" dirty="0" err="1">
                <a:solidFill>
                  <a:schemeClr val="tx1">
                    <a:lumMod val="95000"/>
                    <a:lumOff val="5000"/>
                  </a:schemeClr>
                </a:solidFill>
              </a:rPr>
              <a:t>Jabalya</a:t>
            </a:r>
            <a:endParaRPr lang="en-US" altLang="en-US" sz="1800" b="1" u="sng" dirty="0">
              <a:solidFill>
                <a:schemeClr val="tx1">
                  <a:lumMod val="95000"/>
                  <a:lumOff val="5000"/>
                </a:schemeClr>
              </a:solidFill>
            </a:endParaRPr>
          </a:p>
        </p:txBody>
      </p:sp>
      <p:sp>
        <p:nvSpPr>
          <p:cNvPr id="11" name="Rettangolo 10">
            <a:extLst>
              <a:ext uri="{FF2B5EF4-FFF2-40B4-BE49-F238E27FC236}">
                <a16:creationId xmlns:a16="http://schemas.microsoft.com/office/drawing/2014/main" id="{80BC4ABA-E37C-A796-F0F5-A18E3F303653}"/>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F8F3869F-A296-8D0A-8612-A5CBB8AA88E5}"/>
              </a:ext>
            </a:extLst>
          </p:cNvPr>
          <p:cNvSpPr txBox="1"/>
          <p:nvPr/>
        </p:nvSpPr>
        <p:spPr>
          <a:xfrm>
            <a:off x="827584" y="6223114"/>
            <a:ext cx="2798201" cy="307777"/>
          </a:xfrm>
          <a:prstGeom prst="rect">
            <a:avLst/>
          </a:prstGeom>
          <a:noFill/>
        </p:spPr>
        <p:txBody>
          <a:bodyPr wrap="square" rtlCol="0">
            <a:spAutoFit/>
          </a:bodyPr>
          <a:lstStyle/>
          <a:p>
            <a:r>
              <a:rPr lang="en-US" sz="1400" b="1" dirty="0">
                <a:solidFill>
                  <a:schemeClr val="tx1">
                    <a:lumMod val="95000"/>
                    <a:lumOff val="5000"/>
                  </a:schemeClr>
                </a:solidFill>
              </a:rPr>
              <a:t>Il campo </a:t>
            </a:r>
            <a:r>
              <a:rPr lang="en-US" sz="1400" b="1" dirty="0" err="1">
                <a:solidFill>
                  <a:schemeClr val="tx1">
                    <a:lumMod val="95000"/>
                    <a:lumOff val="5000"/>
                  </a:schemeClr>
                </a:solidFill>
              </a:rPr>
              <a:t>ospita</a:t>
            </a:r>
            <a:r>
              <a:rPr lang="en-US" sz="1400" b="1" dirty="0">
                <a:solidFill>
                  <a:schemeClr val="tx1">
                    <a:lumMod val="95000"/>
                    <a:lumOff val="5000"/>
                  </a:schemeClr>
                </a:solidFill>
              </a:rPr>
              <a:t> 95’000 </a:t>
            </a:r>
            <a:r>
              <a:rPr lang="en-US" sz="1400" b="1" dirty="0" err="1">
                <a:solidFill>
                  <a:schemeClr val="tx1">
                    <a:lumMod val="95000"/>
                    <a:lumOff val="5000"/>
                  </a:schemeClr>
                </a:solidFill>
              </a:rPr>
              <a:t>rifugiati</a:t>
            </a:r>
            <a:endParaRPr lang="en-US" sz="1400" b="1" dirty="0">
              <a:solidFill>
                <a:schemeClr val="tx1">
                  <a:lumMod val="95000"/>
                  <a:lumOff val="5000"/>
                </a:schemeClr>
              </a:solidFill>
            </a:endParaRPr>
          </a:p>
        </p:txBody>
      </p:sp>
    </p:spTree>
    <p:extLst>
      <p:ext uri="{BB962C8B-B14F-4D97-AF65-F5344CB8AC3E}">
        <p14:creationId xmlns:p14="http://schemas.microsoft.com/office/powerpoint/2010/main" val="563136048"/>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egnaposto numero diapositiva 1">
            <a:extLst>
              <a:ext uri="{FF2B5EF4-FFF2-40B4-BE49-F238E27FC236}">
                <a16:creationId xmlns:a16="http://schemas.microsoft.com/office/drawing/2014/main" id="{1D86F1E4-9CFE-EBB7-62DF-A8D4450DB107}"/>
              </a:ext>
            </a:extLst>
          </p:cNvPr>
          <p:cNvSpPr>
            <a:spLocks noGrp="1" noChangeArrowheads="1"/>
          </p:cNvSpPr>
          <p:nvPr>
            <p:ph type="sldNum" sz="quarter" idx="12"/>
          </p:nvPr>
        </p:nvSpPr>
        <p:spPr bwMode="auto">
          <a:xfrm>
            <a:off x="7524328" y="6182614"/>
            <a:ext cx="693664"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458D3AA-B202-4391-8185-7B29C3A38152}" type="slidenum">
              <a:rPr lang="fr-FR" altLang="en-US" sz="1200" b="1" smtClean="0">
                <a:solidFill>
                  <a:srgbClr val="0D0D0D"/>
                </a:solidFill>
                <a:latin typeface="Arial" panose="020B0604020202020204" pitchFamily="34" charset="0"/>
              </a:rPr>
              <a:pPr>
                <a:spcBef>
                  <a:spcPct val="0"/>
                </a:spcBef>
                <a:buFontTx/>
                <a:buNone/>
              </a:pPr>
              <a:t>89</a:t>
            </a:fld>
            <a:endParaRPr lang="fr-FR" altLang="en-US" sz="1200" b="1" dirty="0">
              <a:solidFill>
                <a:srgbClr val="0D0D0D"/>
              </a:solidFill>
              <a:latin typeface="Arial" panose="020B0604020202020204" pitchFamily="34" charset="0"/>
            </a:endParaRPr>
          </a:p>
        </p:txBody>
      </p:sp>
      <p:pic>
        <p:nvPicPr>
          <p:cNvPr id="506883" name="Immagine 4">
            <a:extLst>
              <a:ext uri="{FF2B5EF4-FFF2-40B4-BE49-F238E27FC236}">
                <a16:creationId xmlns:a16="http://schemas.microsoft.com/office/drawing/2014/main" id="{9EB5CF0D-B963-5554-F713-5709638772A4}"/>
              </a:ext>
            </a:extLst>
          </p:cNvPr>
          <p:cNvPicPr>
            <a:picLocks noChangeAspect="1"/>
          </p:cNvPicPr>
          <p:nvPr/>
        </p:nvPicPr>
        <p:blipFill rotWithShape="1">
          <a:blip r:embed="rId2">
            <a:extLst>
              <a:ext uri="{28A0092B-C50C-407E-A947-70E740481C1C}">
                <a14:useLocalDpi xmlns:a14="http://schemas.microsoft.com/office/drawing/2010/main" val="0"/>
              </a:ext>
            </a:extLst>
          </a:blip>
          <a:srcRect b="4672"/>
          <a:stretch/>
        </p:blipFill>
        <p:spPr bwMode="auto">
          <a:xfrm>
            <a:off x="539750" y="322251"/>
            <a:ext cx="8064500" cy="576581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73FE383A-A4EF-EBEE-4DA4-9E9065CA51CB}"/>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59EB946-54BB-B872-9CB5-B9BA586A7F1A}"/>
              </a:ext>
            </a:extLst>
          </p:cNvPr>
          <p:cNvSpPr txBox="1"/>
          <p:nvPr/>
        </p:nvSpPr>
        <p:spPr>
          <a:xfrm>
            <a:off x="4067944" y="6225648"/>
            <a:ext cx="1440160" cy="369332"/>
          </a:xfrm>
          <a:prstGeom prst="rect">
            <a:avLst/>
          </a:prstGeom>
          <a:solidFill>
            <a:srgbClr val="FFFF00"/>
          </a:solidFill>
          <a:ln w="12700">
            <a:solidFill>
              <a:schemeClr val="tx1"/>
            </a:solidFill>
          </a:ln>
        </p:spPr>
        <p:txBody>
          <a:bodyPr wrap="square" rtlCol="0">
            <a:spAutoFit/>
          </a:bodyPr>
          <a:lstStyle/>
          <a:p>
            <a:pPr algn="ctr"/>
            <a:r>
              <a:rPr lang="en-US" b="1" dirty="0"/>
              <a:t>Gaza 2014</a:t>
            </a:r>
          </a:p>
        </p:txBody>
      </p:sp>
    </p:spTree>
    <p:extLst>
      <p:ext uri="{BB962C8B-B14F-4D97-AF65-F5344CB8AC3E}">
        <p14:creationId xmlns:p14="http://schemas.microsoft.com/office/powerpoint/2010/main" val="2499115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What is the most accurate map of the Ottoman Empire in 1914 overlayed with  a map of the Middle East today? - Quora">
            <a:extLst>
              <a:ext uri="{FF2B5EF4-FFF2-40B4-BE49-F238E27FC236}">
                <a16:creationId xmlns:a16="http://schemas.microsoft.com/office/drawing/2014/main" id="{BC2AECF8-C478-6124-DC89-23E78A3A8679}"/>
              </a:ext>
            </a:extLst>
          </p:cNvPr>
          <p:cNvPicPr>
            <a:picLocks noChangeAspect="1" noChangeArrowheads="1"/>
          </p:cNvPicPr>
          <p:nvPr/>
        </p:nvPicPr>
        <p:blipFill>
          <a:blip r:embed="rId2"/>
          <a:srcRect/>
          <a:stretch>
            <a:fillRect/>
          </a:stretch>
        </p:blipFill>
        <p:spPr bwMode="auto">
          <a:xfrm>
            <a:off x="1187450" y="476250"/>
            <a:ext cx="6940550" cy="5243513"/>
          </a:xfrm>
          <a:prstGeom prst="rect">
            <a:avLst/>
          </a:prstGeom>
          <a:noFill/>
          <a:ln w="38100">
            <a:solidFill>
              <a:schemeClr val="accent4">
                <a:lumMod val="10000"/>
              </a:schemeClr>
            </a:solidFill>
          </a:ln>
        </p:spPr>
      </p:pic>
      <p:sp>
        <p:nvSpPr>
          <p:cNvPr id="2" name="Ovale 1">
            <a:extLst>
              <a:ext uri="{FF2B5EF4-FFF2-40B4-BE49-F238E27FC236}">
                <a16:creationId xmlns:a16="http://schemas.microsoft.com/office/drawing/2014/main" id="{9E6A2CF0-8E7C-9EC7-BD1C-B761BDACC641}"/>
              </a:ext>
            </a:extLst>
          </p:cNvPr>
          <p:cNvSpPr/>
          <p:nvPr/>
        </p:nvSpPr>
        <p:spPr>
          <a:xfrm rot="369975">
            <a:off x="4800600" y="3209925"/>
            <a:ext cx="184150" cy="357188"/>
          </a:xfrm>
          <a:prstGeom prst="ellipse">
            <a:avLst/>
          </a:prstGeom>
          <a:noFill/>
          <a:ln w="285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B9F3A484-E5ED-4C1C-28EB-7F91B4636F9A}"/>
              </a:ext>
            </a:extLst>
          </p:cNvPr>
          <p:cNvSpPr txBox="1"/>
          <p:nvPr/>
        </p:nvSpPr>
        <p:spPr>
          <a:xfrm>
            <a:off x="1157288" y="5888038"/>
            <a:ext cx="6970712" cy="400050"/>
          </a:xfrm>
          <a:prstGeom prst="rect">
            <a:avLst/>
          </a:prstGeom>
          <a:solidFill>
            <a:srgbClr val="FFFF00"/>
          </a:solidFill>
          <a:ln w="19050">
            <a:solidFill>
              <a:schemeClr val="accent4">
                <a:lumMod val="10000"/>
              </a:schemeClr>
            </a:solidFill>
          </a:ln>
        </p:spPr>
        <p:txBody>
          <a:bodyPr wrap="square">
            <a:spAutoFit/>
          </a:bodyPr>
          <a:lstStyle/>
          <a:p>
            <a:pPr algn="ctr">
              <a:defRPr/>
            </a:pPr>
            <a:r>
              <a:rPr lang="en-US" sz="2000" b="1" dirty="0">
                <a:solidFill>
                  <a:schemeClr val="accent4">
                    <a:lumMod val="10000"/>
                  </a:schemeClr>
                </a:solidFill>
              </a:rPr>
              <a:t>La </a:t>
            </a:r>
            <a:r>
              <a:rPr lang="en-US" sz="2000" b="1" dirty="0" err="1">
                <a:solidFill>
                  <a:schemeClr val="accent4">
                    <a:lumMod val="10000"/>
                  </a:schemeClr>
                </a:solidFill>
              </a:rPr>
              <a:t>Palestina</a:t>
            </a:r>
            <a:r>
              <a:rPr lang="en-US" sz="2000" b="1" dirty="0">
                <a:solidFill>
                  <a:schemeClr val="accent4">
                    <a:lumMod val="10000"/>
                  </a:schemeClr>
                </a:solidFill>
              </a:rPr>
              <a:t> fa </a:t>
            </a:r>
            <a:r>
              <a:rPr lang="en-US" sz="2000" b="1" dirty="0" err="1">
                <a:solidFill>
                  <a:schemeClr val="accent4">
                    <a:lumMod val="10000"/>
                  </a:schemeClr>
                </a:solidFill>
              </a:rPr>
              <a:t>parte</a:t>
            </a:r>
            <a:r>
              <a:rPr lang="en-US" sz="2000" b="1" dirty="0">
                <a:solidFill>
                  <a:schemeClr val="accent4">
                    <a:lumMod val="10000"/>
                  </a:schemeClr>
                </a:solidFill>
              </a:rPr>
              <a:t> </a:t>
            </a:r>
            <a:r>
              <a:rPr lang="en-US" sz="2000" b="1" dirty="0" err="1">
                <a:solidFill>
                  <a:schemeClr val="accent4">
                    <a:lumMod val="10000"/>
                  </a:schemeClr>
                </a:solidFill>
              </a:rPr>
              <a:t>dell’impero</a:t>
            </a:r>
            <a:r>
              <a:rPr lang="en-US" sz="2000" b="1" dirty="0">
                <a:solidFill>
                  <a:schemeClr val="accent4">
                    <a:lumMod val="10000"/>
                  </a:schemeClr>
                </a:solidFill>
              </a:rPr>
              <a:t> Turco </a:t>
            </a:r>
            <a:r>
              <a:rPr lang="en-US" sz="2000" b="1" dirty="0" err="1">
                <a:solidFill>
                  <a:schemeClr val="accent4">
                    <a:lumMod val="10000"/>
                  </a:schemeClr>
                </a:solidFill>
              </a:rPr>
              <a:t>Ottomano</a:t>
            </a:r>
            <a:endParaRPr lang="en-US" sz="2000" b="1" dirty="0">
              <a:solidFill>
                <a:schemeClr val="accent4">
                  <a:lumMod val="10000"/>
                </a:schemeClr>
              </a:solidFill>
            </a:endParaRPr>
          </a:p>
        </p:txBody>
      </p:sp>
      <p:sp>
        <p:nvSpPr>
          <p:cNvPr id="110597" name="Slide Number Placeholder 4">
            <a:extLst>
              <a:ext uri="{FF2B5EF4-FFF2-40B4-BE49-F238E27FC236}">
                <a16:creationId xmlns:a16="http://schemas.microsoft.com/office/drawing/2014/main" id="{0F695E59-8518-E6C0-014C-ED3DA64940B7}"/>
              </a:ext>
            </a:extLst>
          </p:cNvPr>
          <p:cNvSpPr>
            <a:spLocks noGrp="1"/>
          </p:cNvSpPr>
          <p:nvPr>
            <p:ph type="sldNum" sz="quarter" idx="12"/>
          </p:nvPr>
        </p:nvSpPr>
        <p:spPr>
          <a:xfrm>
            <a:off x="8193088" y="5880100"/>
            <a:ext cx="503237" cy="40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BA752ED-32FA-4AB6-9BED-B62FD35A45EA}" type="slidenum">
              <a:rPr lang="it-IT" altLang="it-CH" sz="1400" b="1" smtClean="0">
                <a:solidFill>
                  <a:srgbClr val="FFFFFF"/>
                </a:solidFill>
              </a:rPr>
              <a:pPr>
                <a:spcBef>
                  <a:spcPct val="0"/>
                </a:spcBef>
                <a:buFontTx/>
                <a:buNone/>
              </a:pPr>
              <a:t>9</a:t>
            </a:fld>
            <a:endParaRPr lang="it-IT" altLang="it-CH" sz="1400" b="1">
              <a:solidFill>
                <a:srgbClr val="FFFFFF"/>
              </a:solidFill>
            </a:endParaRPr>
          </a:p>
        </p:txBody>
      </p:sp>
      <p:sp>
        <p:nvSpPr>
          <p:cNvPr id="5" name="Rettangolo 4">
            <a:extLst>
              <a:ext uri="{FF2B5EF4-FFF2-40B4-BE49-F238E27FC236}">
                <a16:creationId xmlns:a16="http://schemas.microsoft.com/office/drawing/2014/main" id="{0F21AFC8-F7EB-B711-3D89-0E555759A6D4}"/>
              </a:ext>
            </a:extLst>
          </p:cNvPr>
          <p:cNvSpPr/>
          <p:nvPr/>
        </p:nvSpPr>
        <p:spPr>
          <a:xfrm>
            <a:off x="7019925" y="4797425"/>
            <a:ext cx="936625" cy="503238"/>
          </a:xfrm>
          <a:prstGeom prst="rect">
            <a:avLst/>
          </a:prstGeom>
          <a:solidFill>
            <a:srgbClr val="B4DD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ttangolo 6">
            <a:extLst>
              <a:ext uri="{FF2B5EF4-FFF2-40B4-BE49-F238E27FC236}">
                <a16:creationId xmlns:a16="http://schemas.microsoft.com/office/drawing/2014/main" id="{806FC83E-25B2-F590-0DB6-5880E68359CA}"/>
              </a:ext>
            </a:extLst>
          </p:cNvPr>
          <p:cNvSpPr/>
          <p:nvPr/>
        </p:nvSpPr>
        <p:spPr>
          <a:xfrm>
            <a:off x="4356100" y="620713"/>
            <a:ext cx="287338" cy="287337"/>
          </a:xfrm>
          <a:prstGeom prst="rect">
            <a:avLst/>
          </a:prstGeom>
          <a:solidFill>
            <a:srgbClr val="44B943"/>
          </a:solid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0600" name="Picture 9">
            <a:extLst>
              <a:ext uri="{FF2B5EF4-FFF2-40B4-BE49-F238E27FC236}">
                <a16:creationId xmlns:a16="http://schemas.microsoft.com/office/drawing/2014/main" id="{12407144-996D-DB7C-0237-817CD6BF3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025" y="5049838"/>
            <a:ext cx="9128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a:extLst>
              <a:ext uri="{FF2B5EF4-FFF2-40B4-BE49-F238E27FC236}">
                <a16:creationId xmlns:a16="http://schemas.microsoft.com/office/drawing/2014/main" id="{D9232636-3BC4-D1A7-E9F9-06FAF0E54D98}"/>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5" descr="C:\Dokumente und Einstellungen\Enrico\Eigene Dateien\Enrico\Documenti\AA Enrico nuovo\Palestina\A Foto\Guerra e personaggi\gaza 2009 7.jpg">
            <a:extLst>
              <a:ext uri="{FF2B5EF4-FFF2-40B4-BE49-F238E27FC236}">
                <a16:creationId xmlns:a16="http://schemas.microsoft.com/office/drawing/2014/main" id="{3C746207-35E6-67E0-8D42-CF3E52A048AA}"/>
              </a:ext>
            </a:extLst>
          </p:cNvPr>
          <p:cNvPicPr>
            <a:picLocks noChangeAspect="1" noChangeArrowheads="1"/>
          </p:cNvPicPr>
          <p:nvPr/>
        </p:nvPicPr>
        <p:blipFill>
          <a:blip r:embed="rId2"/>
          <a:srcRect/>
          <a:stretch>
            <a:fillRect/>
          </a:stretch>
        </p:blipFill>
        <p:spPr bwMode="auto">
          <a:xfrm>
            <a:off x="0" y="800100"/>
            <a:ext cx="9144000" cy="505777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311299" name="Segnaposto numero diapositiva 1">
            <a:extLst>
              <a:ext uri="{FF2B5EF4-FFF2-40B4-BE49-F238E27FC236}">
                <a16:creationId xmlns:a16="http://schemas.microsoft.com/office/drawing/2014/main" id="{FD7FA97B-9299-D20E-7C27-ABD973332ABF}"/>
              </a:ext>
            </a:extLst>
          </p:cNvPr>
          <p:cNvSpPr>
            <a:spLocks noGrp="1" noChangeArrowheads="1"/>
          </p:cNvSpPr>
          <p:nvPr>
            <p:ph type="sldNum" sz="quarter" idx="12"/>
          </p:nvPr>
        </p:nvSpPr>
        <p:spPr bwMode="auto">
          <a:xfrm>
            <a:off x="7596336" y="6066018"/>
            <a:ext cx="10600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71511A6-DBB9-4A86-8EDD-8BA39022F7E5}" type="slidenum">
              <a:rPr lang="fr-FR" altLang="en-US" sz="1200" b="1" smtClean="0">
                <a:latin typeface="Arial" panose="020B0604020202020204" pitchFamily="34" charset="0"/>
              </a:rPr>
              <a:pPr>
                <a:spcBef>
                  <a:spcPct val="0"/>
                </a:spcBef>
                <a:buFontTx/>
                <a:buNone/>
              </a:pPr>
              <a:t>90</a:t>
            </a:fld>
            <a:endParaRPr lang="fr-FR" altLang="en-US" sz="1200" b="1">
              <a:latin typeface="Arial" panose="020B0604020202020204" pitchFamily="34" charset="0"/>
            </a:endParaRPr>
          </a:p>
        </p:txBody>
      </p:sp>
      <p:sp>
        <p:nvSpPr>
          <p:cNvPr id="4" name="Rettangolo 3">
            <a:extLst>
              <a:ext uri="{FF2B5EF4-FFF2-40B4-BE49-F238E27FC236}">
                <a16:creationId xmlns:a16="http://schemas.microsoft.com/office/drawing/2014/main" id="{ED9B7070-3E34-6A26-1C9D-1E6AF5D1452C}"/>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2DE76DCF-7664-59FD-7D66-5D4C18CB2F4C}"/>
              </a:ext>
            </a:extLst>
          </p:cNvPr>
          <p:cNvSpPr txBox="1"/>
          <p:nvPr/>
        </p:nvSpPr>
        <p:spPr>
          <a:xfrm>
            <a:off x="2621251" y="6066018"/>
            <a:ext cx="3901497" cy="400110"/>
          </a:xfrm>
          <a:prstGeom prst="rect">
            <a:avLst/>
          </a:prstGeom>
          <a:solidFill>
            <a:srgbClr val="FFFF00"/>
          </a:solidFill>
          <a:ln w="12700">
            <a:solidFill>
              <a:schemeClr val="tx1"/>
            </a:solidFill>
          </a:ln>
        </p:spPr>
        <p:txBody>
          <a:bodyPr wrap="square" rtlCol="0">
            <a:spAutoFit/>
          </a:bodyPr>
          <a:lstStyle>
            <a:defPPr>
              <a:defRPr lang="it-CH"/>
            </a:defPPr>
            <a:lvl1pPr algn="ctr">
              <a:defRPr sz="2000" b="1"/>
            </a:lvl1pPr>
          </a:lstStyle>
          <a:p>
            <a:r>
              <a:rPr lang="en-US" dirty="0"/>
              <a:t>Qui </a:t>
            </a:r>
            <a:r>
              <a:rPr lang="en-US" dirty="0" err="1"/>
              <a:t>c’era</a:t>
            </a:r>
            <a:r>
              <a:rPr lang="en-US" dirty="0"/>
              <a:t> un </a:t>
            </a:r>
            <a:r>
              <a:rPr lang="en-US" dirty="0" err="1"/>
              <a:t>quartiere</a:t>
            </a:r>
            <a:endParaRPr lang="en-US" dirty="0"/>
          </a:p>
        </p:txBody>
      </p:sp>
    </p:spTree>
    <p:extLst>
      <p:ext uri="{BB962C8B-B14F-4D97-AF65-F5344CB8AC3E}">
        <p14:creationId xmlns:p14="http://schemas.microsoft.com/office/powerpoint/2010/main" val="14440079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Segnaposto numero diapositiva 1">
            <a:extLst>
              <a:ext uri="{FF2B5EF4-FFF2-40B4-BE49-F238E27FC236}">
                <a16:creationId xmlns:a16="http://schemas.microsoft.com/office/drawing/2014/main" id="{B6AFCDF3-AE7E-976F-4334-70703339DA81}"/>
              </a:ext>
            </a:extLst>
          </p:cNvPr>
          <p:cNvSpPr>
            <a:spLocks noGrp="1" noChangeArrowheads="1"/>
          </p:cNvSpPr>
          <p:nvPr>
            <p:ph type="sldNum" sz="quarter" idx="12"/>
          </p:nvPr>
        </p:nvSpPr>
        <p:spPr bwMode="auto">
          <a:xfrm>
            <a:off x="7724079" y="5838372"/>
            <a:ext cx="87444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28DB0A2-53FA-4CBC-845A-0F84DBB7F2DF}" type="slidenum">
              <a:rPr lang="fr-FR" altLang="en-US" sz="1200" b="1" smtClean="0">
                <a:latin typeface="Arial" panose="020B0604020202020204" pitchFamily="34" charset="0"/>
              </a:rPr>
              <a:pPr>
                <a:spcBef>
                  <a:spcPct val="0"/>
                </a:spcBef>
                <a:buFontTx/>
                <a:buNone/>
              </a:pPr>
              <a:t>91</a:t>
            </a:fld>
            <a:endParaRPr lang="fr-FR" altLang="en-US" sz="1200" b="1" dirty="0">
              <a:latin typeface="Arial" panose="020B0604020202020204" pitchFamily="34" charset="0"/>
            </a:endParaRPr>
          </a:p>
        </p:txBody>
      </p:sp>
      <p:pic>
        <p:nvPicPr>
          <p:cNvPr id="508931" name="Immagine 3">
            <a:extLst>
              <a:ext uri="{FF2B5EF4-FFF2-40B4-BE49-F238E27FC236}">
                <a16:creationId xmlns:a16="http://schemas.microsoft.com/office/drawing/2014/main" id="{1B742F7E-F0EE-B293-A482-529798EBE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68" y="643887"/>
            <a:ext cx="8577263" cy="478948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08932" name="CasellaDiTesto 4">
            <a:extLst>
              <a:ext uri="{FF2B5EF4-FFF2-40B4-BE49-F238E27FC236}">
                <a16:creationId xmlns:a16="http://schemas.microsoft.com/office/drawing/2014/main" id="{420E9647-BFF7-0D17-5042-635BEC078CD1}"/>
              </a:ext>
            </a:extLst>
          </p:cNvPr>
          <p:cNvSpPr txBox="1">
            <a:spLocks noChangeArrowheads="1"/>
          </p:cNvSpPr>
          <p:nvPr/>
        </p:nvSpPr>
        <p:spPr bwMode="auto">
          <a:xfrm>
            <a:off x="1419919" y="5870981"/>
            <a:ext cx="6304160" cy="369332"/>
          </a:xfrm>
          <a:prstGeom prst="rect">
            <a:avLst/>
          </a:prstGeom>
          <a:solidFill>
            <a:srgbClr val="FFFF00"/>
          </a:solidFill>
          <a:ln w="12700">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a:latin typeface="Arial" panose="020B0604020202020204" pitchFamily="34" charset="0"/>
              </a:rPr>
              <a:t>Subito dopo un </a:t>
            </a:r>
            <a:r>
              <a:rPr lang="en-US" altLang="en-US" sz="1800" b="1" dirty="0" err="1">
                <a:latin typeface="Arial" panose="020B0604020202020204" pitchFamily="34" charset="0"/>
              </a:rPr>
              <a:t>bombardamento</a:t>
            </a:r>
            <a:r>
              <a:rPr lang="en-US" altLang="en-US" sz="1800" b="1" dirty="0">
                <a:latin typeface="Arial" panose="020B0604020202020204" pitchFamily="34" charset="0"/>
              </a:rPr>
              <a:t> </a:t>
            </a:r>
            <a:r>
              <a:rPr lang="en-US" altLang="en-US" sz="1800" b="1" dirty="0" err="1">
                <a:latin typeface="Arial" panose="020B0604020202020204" pitchFamily="34" charset="0"/>
              </a:rPr>
              <a:t>si</a:t>
            </a:r>
            <a:r>
              <a:rPr lang="en-US" altLang="en-US" sz="1800" b="1" dirty="0">
                <a:latin typeface="Arial" panose="020B0604020202020204" pitchFamily="34" charset="0"/>
              </a:rPr>
              <a:t> </a:t>
            </a:r>
            <a:r>
              <a:rPr lang="en-US" altLang="en-US" sz="1800" b="1" dirty="0" err="1">
                <a:latin typeface="Arial" panose="020B0604020202020204" pitchFamily="34" charset="0"/>
              </a:rPr>
              <a:t>cercano</a:t>
            </a:r>
            <a:r>
              <a:rPr lang="en-US" altLang="en-US" sz="1800" b="1" dirty="0">
                <a:latin typeface="Arial" panose="020B0604020202020204" pitchFamily="34" charset="0"/>
              </a:rPr>
              <a:t> I </a:t>
            </a:r>
            <a:r>
              <a:rPr lang="en-US" altLang="en-US" sz="1800" b="1" dirty="0" err="1">
                <a:latin typeface="Arial" panose="020B0604020202020204" pitchFamily="34" charset="0"/>
              </a:rPr>
              <a:t>superstiti</a:t>
            </a:r>
            <a:r>
              <a:rPr lang="en-US" altLang="en-US" sz="1800" b="1" dirty="0">
                <a:latin typeface="Arial" panose="020B0604020202020204" pitchFamily="34" charset="0"/>
              </a:rPr>
              <a:t>.</a:t>
            </a:r>
          </a:p>
        </p:txBody>
      </p:sp>
      <p:sp>
        <p:nvSpPr>
          <p:cNvPr id="5" name="Rettangolo 4">
            <a:extLst>
              <a:ext uri="{FF2B5EF4-FFF2-40B4-BE49-F238E27FC236}">
                <a16:creationId xmlns:a16="http://schemas.microsoft.com/office/drawing/2014/main" id="{2A61D3FD-FE74-65EC-FE01-F942EFC9437B}"/>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a:extLst>
              <a:ext uri="{FF2B5EF4-FFF2-40B4-BE49-F238E27FC236}">
                <a16:creationId xmlns:a16="http://schemas.microsoft.com/office/drawing/2014/main" id="{2918A8A5-5084-2FB2-69C7-DEB5D1FA1F21}"/>
              </a:ext>
            </a:extLst>
          </p:cNvPr>
          <p:cNvPicPr>
            <a:picLocks noChangeAspect="1" noChangeArrowheads="1"/>
          </p:cNvPicPr>
          <p:nvPr/>
        </p:nvPicPr>
        <p:blipFill rotWithShape="1">
          <a:blip r:embed="rId2"/>
          <a:srcRect b="9343"/>
          <a:stretch/>
        </p:blipFill>
        <p:spPr bwMode="auto">
          <a:xfrm>
            <a:off x="100013" y="152400"/>
            <a:ext cx="8943975" cy="5940896"/>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21219" name="Segnaposto numero diapositiva 1">
            <a:extLst>
              <a:ext uri="{FF2B5EF4-FFF2-40B4-BE49-F238E27FC236}">
                <a16:creationId xmlns:a16="http://schemas.microsoft.com/office/drawing/2014/main" id="{18AF93C7-2E09-38BB-D15F-E48B518C8BAA}"/>
              </a:ext>
            </a:extLst>
          </p:cNvPr>
          <p:cNvSpPr>
            <a:spLocks noGrp="1" noChangeArrowheads="1"/>
          </p:cNvSpPr>
          <p:nvPr>
            <p:ph type="sldNum" sz="quarter" idx="12"/>
          </p:nvPr>
        </p:nvSpPr>
        <p:spPr bwMode="auto">
          <a:xfrm>
            <a:off x="7308304" y="6340475"/>
            <a:ext cx="730424"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5714406-90CA-4C3A-A53D-58B5E176380C}" type="slidenum">
              <a:rPr lang="fr-FR" altLang="en-US" sz="1200" b="1" smtClean="0">
                <a:latin typeface="Arial" panose="020B0604020202020204" pitchFamily="34" charset="0"/>
              </a:rPr>
              <a:pPr>
                <a:spcBef>
                  <a:spcPct val="0"/>
                </a:spcBef>
                <a:buFontTx/>
                <a:buNone/>
              </a:pPr>
              <a:t>92</a:t>
            </a:fld>
            <a:endParaRPr lang="fr-FR" altLang="en-US" sz="1200" b="1">
              <a:latin typeface="Arial" panose="020B0604020202020204" pitchFamily="34" charset="0"/>
            </a:endParaRPr>
          </a:p>
        </p:txBody>
      </p:sp>
      <p:sp>
        <p:nvSpPr>
          <p:cNvPr id="4" name="Rettangolo 3">
            <a:extLst>
              <a:ext uri="{FF2B5EF4-FFF2-40B4-BE49-F238E27FC236}">
                <a16:creationId xmlns:a16="http://schemas.microsoft.com/office/drawing/2014/main" id="{651FCD94-A944-4449-13D2-93EEAA48A1E0}"/>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0A68D5BB-352D-D13F-58EF-8DD6B09740AA}"/>
              </a:ext>
            </a:extLst>
          </p:cNvPr>
          <p:cNvSpPr txBox="1"/>
          <p:nvPr/>
        </p:nvSpPr>
        <p:spPr>
          <a:xfrm>
            <a:off x="791580" y="6268608"/>
            <a:ext cx="5364596" cy="369332"/>
          </a:xfrm>
          <a:prstGeom prst="rect">
            <a:avLst/>
          </a:prstGeom>
          <a:solidFill>
            <a:srgbClr val="FFFF00"/>
          </a:solidFill>
          <a:ln w="12700">
            <a:solidFill>
              <a:schemeClr val="tx1"/>
            </a:solidFill>
          </a:ln>
        </p:spPr>
        <p:txBody>
          <a:bodyPr wrap="square" rtlCol="0">
            <a:spAutoFit/>
          </a:bodyPr>
          <a:lstStyle/>
          <a:p>
            <a:pPr algn="ctr"/>
            <a:r>
              <a:rPr lang="en-US" b="1" dirty="0"/>
              <a:t>Novembre 2012 - </a:t>
            </a:r>
            <a:r>
              <a:rPr lang="en-US" b="1" dirty="0" err="1"/>
              <a:t>Shujaiya</a:t>
            </a:r>
            <a:r>
              <a:rPr lang="en-US" b="1" dirty="0"/>
              <a:t>, </a:t>
            </a:r>
            <a:r>
              <a:rPr lang="en-US" b="1" dirty="0" err="1"/>
              <a:t>quartiere</a:t>
            </a:r>
            <a:r>
              <a:rPr lang="en-US" b="1" dirty="0"/>
              <a:t> di Gaza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7D9A3C-2BF5-257B-011C-909F3548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2319" y="363604"/>
            <a:ext cx="4212468" cy="280831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F46C84-5FA7-7AE1-7835-44A4DE278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63604"/>
            <a:ext cx="3744416" cy="280831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032" name="Picture 8" descr="Hamas leader Ismail Haniyeh says 3 of his sons were killed in an Israeli  airstrike in Gaza">
            <a:extLst>
              <a:ext uri="{FF2B5EF4-FFF2-40B4-BE49-F238E27FC236}">
                <a16:creationId xmlns:a16="http://schemas.microsoft.com/office/drawing/2014/main" id="{84BB4682-987C-8E45-2BC4-6474FA6609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686085"/>
            <a:ext cx="3744416" cy="2491739"/>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034" name="Picture 10" descr="Israel's Mossad Chief Vows to Hunt Down Hamas Members After Senior Figure  Killed">
            <a:extLst>
              <a:ext uri="{FF2B5EF4-FFF2-40B4-BE49-F238E27FC236}">
                <a16:creationId xmlns:a16="http://schemas.microsoft.com/office/drawing/2014/main" id="{3FD880E4-F388-D3CA-FD75-8388CD5DBD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698"/>
          <a:stretch/>
        </p:blipFill>
        <p:spPr bwMode="auto">
          <a:xfrm>
            <a:off x="4412319" y="3686084"/>
            <a:ext cx="4212468" cy="2491739"/>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8D557CCC-BA14-F153-40F4-2DC9C3691107}"/>
              </a:ext>
            </a:extLst>
          </p:cNvPr>
          <p:cNvSpPr txBox="1"/>
          <p:nvPr/>
        </p:nvSpPr>
        <p:spPr>
          <a:xfrm>
            <a:off x="539552" y="6189317"/>
            <a:ext cx="3600400" cy="523220"/>
          </a:xfrm>
          <a:prstGeom prst="rect">
            <a:avLst/>
          </a:prstGeom>
          <a:noFill/>
        </p:spPr>
        <p:txBody>
          <a:bodyPr wrap="square" rtlCol="0">
            <a:spAutoFit/>
          </a:bodyPr>
          <a:lstStyle/>
          <a:p>
            <a:pPr algn="ctr"/>
            <a:r>
              <a:rPr lang="en-US" sz="1400" b="1" dirty="0"/>
              <a:t>Aprile 2024 - </a:t>
            </a:r>
            <a:r>
              <a:rPr lang="en-US" sz="1400" b="1" dirty="0" err="1"/>
              <a:t>Assassinio</a:t>
            </a:r>
            <a:r>
              <a:rPr lang="en-US" sz="1400" b="1" dirty="0"/>
              <a:t> di 3 </a:t>
            </a:r>
            <a:r>
              <a:rPr lang="en-US" sz="1400" b="1" dirty="0" err="1"/>
              <a:t>figli</a:t>
            </a:r>
            <a:r>
              <a:rPr lang="en-US" sz="1400" b="1" dirty="0"/>
              <a:t> del </a:t>
            </a:r>
            <a:r>
              <a:rPr lang="en-US" sz="1400" b="1" dirty="0" err="1"/>
              <a:t>lider</a:t>
            </a:r>
            <a:r>
              <a:rPr lang="en-US" sz="1400" b="1" dirty="0"/>
              <a:t> di Hamas Ismail Haniyeh</a:t>
            </a:r>
          </a:p>
        </p:txBody>
      </p:sp>
      <p:sp>
        <p:nvSpPr>
          <p:cNvPr id="3" name="CasellaDiTesto 2">
            <a:extLst>
              <a:ext uri="{FF2B5EF4-FFF2-40B4-BE49-F238E27FC236}">
                <a16:creationId xmlns:a16="http://schemas.microsoft.com/office/drawing/2014/main" id="{C7B527BA-1398-83F2-12D3-C9BF1E5AEB06}"/>
              </a:ext>
            </a:extLst>
          </p:cNvPr>
          <p:cNvSpPr txBox="1"/>
          <p:nvPr/>
        </p:nvSpPr>
        <p:spPr>
          <a:xfrm>
            <a:off x="1313638" y="3252748"/>
            <a:ext cx="6516724" cy="369332"/>
          </a:xfrm>
          <a:prstGeom prst="rect">
            <a:avLst/>
          </a:prstGeom>
          <a:solidFill>
            <a:srgbClr val="FFFF00"/>
          </a:solidFill>
          <a:ln w="12700">
            <a:solidFill>
              <a:schemeClr val="tx1"/>
            </a:solidFill>
          </a:ln>
        </p:spPr>
        <p:txBody>
          <a:bodyPr wrap="square" rtlCol="0">
            <a:spAutoFit/>
          </a:bodyPr>
          <a:lstStyle/>
          <a:p>
            <a:pPr algn="ctr"/>
            <a:r>
              <a:rPr lang="en-US" b="1" dirty="0" err="1"/>
              <a:t>Israele</a:t>
            </a:r>
            <a:r>
              <a:rPr lang="en-US" b="1" dirty="0"/>
              <a:t> </a:t>
            </a:r>
            <a:r>
              <a:rPr lang="en-US" b="1" dirty="0" err="1"/>
              <a:t>assassina</a:t>
            </a:r>
            <a:r>
              <a:rPr lang="en-US" b="1" dirty="0"/>
              <a:t> </a:t>
            </a:r>
            <a:r>
              <a:rPr lang="en-US" b="1" dirty="0" err="1"/>
              <a:t>sistematicamente</a:t>
            </a:r>
            <a:r>
              <a:rPr lang="en-US" b="1" dirty="0"/>
              <a:t> </a:t>
            </a:r>
            <a:r>
              <a:rPr lang="en-US" b="1" dirty="0" err="1"/>
              <a:t>i</a:t>
            </a:r>
            <a:r>
              <a:rPr lang="en-US" b="1" dirty="0"/>
              <a:t> </a:t>
            </a:r>
            <a:r>
              <a:rPr lang="en-US" b="1" dirty="0" err="1"/>
              <a:t>dirigenti</a:t>
            </a:r>
            <a:r>
              <a:rPr lang="en-US" b="1" dirty="0"/>
              <a:t> palestinesi</a:t>
            </a:r>
          </a:p>
        </p:txBody>
      </p:sp>
      <p:sp>
        <p:nvSpPr>
          <p:cNvPr id="4" name="CasellaDiTesto 3">
            <a:extLst>
              <a:ext uri="{FF2B5EF4-FFF2-40B4-BE49-F238E27FC236}">
                <a16:creationId xmlns:a16="http://schemas.microsoft.com/office/drawing/2014/main" id="{35646AD2-7742-F290-484C-8A6C382049CA}"/>
              </a:ext>
            </a:extLst>
          </p:cNvPr>
          <p:cNvSpPr txBox="1"/>
          <p:nvPr/>
        </p:nvSpPr>
        <p:spPr>
          <a:xfrm>
            <a:off x="4403289" y="6189317"/>
            <a:ext cx="4129151" cy="523220"/>
          </a:xfrm>
          <a:prstGeom prst="rect">
            <a:avLst/>
          </a:prstGeom>
          <a:noFill/>
        </p:spPr>
        <p:txBody>
          <a:bodyPr wrap="square" rtlCol="0">
            <a:spAutoFit/>
          </a:bodyPr>
          <a:lstStyle/>
          <a:p>
            <a:r>
              <a:rPr lang="en-US" sz="1400" b="1" dirty="0"/>
              <a:t>Novembre 2023 - </a:t>
            </a:r>
            <a:r>
              <a:rPr lang="en-US" sz="1400" b="1" dirty="0" err="1"/>
              <a:t>Assassinio</a:t>
            </a:r>
            <a:r>
              <a:rPr lang="en-US" sz="1400" b="1" dirty="0"/>
              <a:t> di Saleh al </a:t>
            </a:r>
            <a:r>
              <a:rPr lang="en-US" sz="1400" b="1" dirty="0" err="1"/>
              <a:t>Arouri</a:t>
            </a:r>
            <a:r>
              <a:rPr lang="en-US" sz="1400" b="1" dirty="0"/>
              <a:t> a Beirut</a:t>
            </a:r>
          </a:p>
        </p:txBody>
      </p:sp>
      <p:sp>
        <p:nvSpPr>
          <p:cNvPr id="5" name="CasellaDiTesto 4">
            <a:extLst>
              <a:ext uri="{FF2B5EF4-FFF2-40B4-BE49-F238E27FC236}">
                <a16:creationId xmlns:a16="http://schemas.microsoft.com/office/drawing/2014/main" id="{F3AF2F2E-78AF-2A89-1B31-10BBF8C2E10D}"/>
              </a:ext>
            </a:extLst>
          </p:cNvPr>
          <p:cNvSpPr txBox="1"/>
          <p:nvPr/>
        </p:nvSpPr>
        <p:spPr>
          <a:xfrm>
            <a:off x="1475656" y="2708920"/>
            <a:ext cx="1728192" cy="307777"/>
          </a:xfrm>
          <a:prstGeom prst="rect">
            <a:avLst/>
          </a:prstGeom>
          <a:noFill/>
        </p:spPr>
        <p:txBody>
          <a:bodyPr wrap="square" rtlCol="0">
            <a:spAutoFit/>
          </a:bodyPr>
          <a:lstStyle/>
          <a:p>
            <a:r>
              <a:rPr lang="en-US" sz="1400" b="1" dirty="0"/>
              <a:t>Drone </a:t>
            </a:r>
            <a:r>
              <a:rPr lang="en-US" sz="1400" b="1" dirty="0" err="1"/>
              <a:t>israeliano</a:t>
            </a:r>
            <a:endParaRPr lang="en-US" sz="1400" b="1" dirty="0"/>
          </a:p>
        </p:txBody>
      </p:sp>
      <p:sp>
        <p:nvSpPr>
          <p:cNvPr id="6" name="CasellaDiTesto 5">
            <a:extLst>
              <a:ext uri="{FF2B5EF4-FFF2-40B4-BE49-F238E27FC236}">
                <a16:creationId xmlns:a16="http://schemas.microsoft.com/office/drawing/2014/main" id="{47AEB4E9-2D85-909F-F83F-A18F14CF1129}"/>
              </a:ext>
            </a:extLst>
          </p:cNvPr>
          <p:cNvSpPr txBox="1"/>
          <p:nvPr/>
        </p:nvSpPr>
        <p:spPr>
          <a:xfrm>
            <a:off x="6444207" y="363604"/>
            <a:ext cx="2232249" cy="738664"/>
          </a:xfrm>
          <a:prstGeom prst="rect">
            <a:avLst/>
          </a:prstGeom>
          <a:noFill/>
        </p:spPr>
        <p:txBody>
          <a:bodyPr wrap="square" rtlCol="0">
            <a:spAutoFit/>
          </a:bodyPr>
          <a:lstStyle/>
          <a:p>
            <a:pPr algn="r"/>
            <a:r>
              <a:rPr lang="en-US" sz="1400" b="1" dirty="0" err="1"/>
              <a:t>Assassinio</a:t>
            </a:r>
            <a:r>
              <a:rPr lang="en-US" sz="1400" b="1" dirty="0"/>
              <a:t> di Baha Abu al-Ata, </a:t>
            </a:r>
            <a:r>
              <a:rPr lang="en-US" sz="1400" b="1" dirty="0" err="1"/>
              <a:t>dirigente</a:t>
            </a:r>
            <a:r>
              <a:rPr lang="en-US" sz="1400" b="1" dirty="0"/>
              <a:t> </a:t>
            </a:r>
            <a:r>
              <a:rPr lang="en-US" sz="1400" b="1" dirty="0" err="1"/>
              <a:t>della</a:t>
            </a:r>
            <a:r>
              <a:rPr lang="en-US" sz="1400" b="1" dirty="0"/>
              <a:t> Jihad</a:t>
            </a:r>
          </a:p>
        </p:txBody>
      </p:sp>
      <p:sp>
        <p:nvSpPr>
          <p:cNvPr id="7" name="Segnaposto numero diapositiva 1">
            <a:extLst>
              <a:ext uri="{FF2B5EF4-FFF2-40B4-BE49-F238E27FC236}">
                <a16:creationId xmlns:a16="http://schemas.microsoft.com/office/drawing/2014/main" id="{63949ECE-A424-E137-8C18-514F583FFA56}"/>
              </a:ext>
            </a:extLst>
          </p:cNvPr>
          <p:cNvSpPr>
            <a:spLocks noGrp="1" noChangeArrowheads="1"/>
          </p:cNvSpPr>
          <p:nvPr>
            <p:ph type="sldNum" sz="quarter" idx="12"/>
          </p:nvPr>
        </p:nvSpPr>
        <p:spPr bwMode="auto">
          <a:xfrm>
            <a:off x="7766013" y="3240127"/>
            <a:ext cx="76642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5714406-90CA-4C3A-A53D-58B5E176380C}" type="slidenum">
              <a:rPr lang="fr-FR" altLang="en-US" sz="1200" b="1" smtClean="0">
                <a:latin typeface="Arial" panose="020B0604020202020204" pitchFamily="34" charset="0"/>
              </a:rPr>
              <a:pPr>
                <a:spcBef>
                  <a:spcPct val="0"/>
                </a:spcBef>
                <a:buFontTx/>
                <a:buNone/>
              </a:pPr>
              <a:t>93</a:t>
            </a:fld>
            <a:endParaRPr lang="fr-FR" altLang="en-US" sz="1200" b="1" dirty="0">
              <a:latin typeface="Arial" panose="020B0604020202020204" pitchFamily="34" charset="0"/>
            </a:endParaRPr>
          </a:p>
        </p:txBody>
      </p:sp>
      <p:sp>
        <p:nvSpPr>
          <p:cNvPr id="8" name="Rettangolo 7">
            <a:extLst>
              <a:ext uri="{FF2B5EF4-FFF2-40B4-BE49-F238E27FC236}">
                <a16:creationId xmlns:a16="http://schemas.microsoft.com/office/drawing/2014/main" id="{0FB15F65-EBA2-A928-3311-76B7F379C9A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489731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A8217FD-BFAD-DDDC-4567-AFEB5E250D76}"/>
              </a:ext>
            </a:extLst>
          </p:cNvPr>
          <p:cNvSpPr txBox="1"/>
          <p:nvPr/>
        </p:nvSpPr>
        <p:spPr>
          <a:xfrm>
            <a:off x="2699792" y="2564904"/>
            <a:ext cx="3744416" cy="523220"/>
          </a:xfrm>
          <a:prstGeom prst="rect">
            <a:avLst/>
          </a:prstGeom>
          <a:solidFill>
            <a:srgbClr val="FFFF00"/>
          </a:solidFill>
          <a:ln w="12700">
            <a:solidFill>
              <a:schemeClr val="tx1"/>
            </a:solidFill>
          </a:ln>
        </p:spPr>
        <p:txBody>
          <a:bodyPr>
            <a:spAutoFit/>
          </a:bodyPr>
          <a:lstStyle>
            <a:defPPr>
              <a:defRPr lang="it-CH"/>
            </a:defPPr>
            <a:lvl1pPr algn="ctr">
              <a:buFontTx/>
              <a:buNone/>
              <a:defRPr sz="2800" b="1"/>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dirty="0" err="1"/>
              <a:t>Ottobre</a:t>
            </a:r>
            <a:r>
              <a:rPr lang="en-US" dirty="0"/>
              <a:t> 2023</a:t>
            </a:r>
          </a:p>
        </p:txBody>
      </p:sp>
      <p:sp>
        <p:nvSpPr>
          <p:cNvPr id="3" name="CasellaDiTesto 2">
            <a:extLst>
              <a:ext uri="{FF2B5EF4-FFF2-40B4-BE49-F238E27FC236}">
                <a16:creationId xmlns:a16="http://schemas.microsoft.com/office/drawing/2014/main" id="{F1E3A087-4333-B8D4-5750-94A128085B7C}"/>
              </a:ext>
            </a:extLst>
          </p:cNvPr>
          <p:cNvSpPr txBox="1"/>
          <p:nvPr/>
        </p:nvSpPr>
        <p:spPr>
          <a:xfrm>
            <a:off x="1979712" y="3488814"/>
            <a:ext cx="5256584" cy="646331"/>
          </a:xfrm>
          <a:prstGeom prst="rect">
            <a:avLst/>
          </a:prstGeom>
          <a:noFill/>
        </p:spPr>
        <p:txBody>
          <a:bodyPr wrap="square" rtlCol="0">
            <a:spAutoFit/>
          </a:bodyPr>
          <a:lstStyle/>
          <a:p>
            <a:pPr algn="ctr"/>
            <a:r>
              <a:rPr lang="en-US" b="1" dirty="0" err="1"/>
              <a:t>L’operazione</a:t>
            </a:r>
            <a:r>
              <a:rPr lang="en-US" b="1" dirty="0"/>
              <a:t> </a:t>
            </a:r>
            <a:r>
              <a:rPr lang="en-US" b="1" dirty="0" err="1"/>
              <a:t>delle</a:t>
            </a:r>
            <a:r>
              <a:rPr lang="en-US" b="1" dirty="0"/>
              <a:t> </a:t>
            </a:r>
            <a:r>
              <a:rPr lang="en-US" b="1" dirty="0" err="1"/>
              <a:t>milizie</a:t>
            </a:r>
            <a:r>
              <a:rPr lang="en-US" b="1" dirty="0"/>
              <a:t> di Hamas e                               la </a:t>
            </a:r>
            <a:r>
              <a:rPr lang="en-US" b="1" dirty="0" err="1"/>
              <a:t>sproporzionata</a:t>
            </a:r>
            <a:r>
              <a:rPr lang="en-US" b="1" dirty="0"/>
              <a:t> </a:t>
            </a:r>
            <a:r>
              <a:rPr lang="en-US" b="1" dirty="0" err="1"/>
              <a:t>rappresaglia</a:t>
            </a:r>
            <a:r>
              <a:rPr lang="en-US" b="1" dirty="0"/>
              <a:t> </a:t>
            </a:r>
            <a:r>
              <a:rPr lang="en-US" b="1" dirty="0" err="1"/>
              <a:t>israeliana</a:t>
            </a:r>
            <a:endParaRPr lang="en-US" b="1" dirty="0"/>
          </a:p>
        </p:txBody>
      </p:sp>
      <p:sp>
        <p:nvSpPr>
          <p:cNvPr id="4" name="Segnaposto numero diapositiva 1">
            <a:extLst>
              <a:ext uri="{FF2B5EF4-FFF2-40B4-BE49-F238E27FC236}">
                <a16:creationId xmlns:a16="http://schemas.microsoft.com/office/drawing/2014/main" id="{D69B1463-94F8-0615-9B5D-F0D49F27C70A}"/>
              </a:ext>
            </a:extLst>
          </p:cNvPr>
          <p:cNvSpPr>
            <a:spLocks noGrp="1" noChangeArrowheads="1"/>
          </p:cNvSpPr>
          <p:nvPr>
            <p:ph type="sldNum" sz="quarter" idx="12"/>
          </p:nvPr>
        </p:nvSpPr>
        <p:spPr bwMode="auto">
          <a:xfrm>
            <a:off x="8028384" y="6093296"/>
            <a:ext cx="674174"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15C7BD9-E522-4EAF-8F9A-05C04E788282}" type="slidenum">
              <a:rPr lang="fr-FR" altLang="en-US" sz="1200" b="1" smtClean="0">
                <a:latin typeface="Arial" panose="020B0604020202020204" pitchFamily="34" charset="0"/>
              </a:rPr>
              <a:pPr>
                <a:spcBef>
                  <a:spcPct val="0"/>
                </a:spcBef>
                <a:buFontTx/>
                <a:buNone/>
              </a:pPr>
              <a:t>94</a:t>
            </a:fld>
            <a:endParaRPr lang="fr-FR" altLang="en-US" sz="1200" b="1" dirty="0">
              <a:latin typeface="Arial" panose="020B0604020202020204" pitchFamily="34" charset="0"/>
            </a:endParaRPr>
          </a:p>
        </p:txBody>
      </p:sp>
      <p:sp>
        <p:nvSpPr>
          <p:cNvPr id="5" name="Rettangolo 4">
            <a:extLst>
              <a:ext uri="{FF2B5EF4-FFF2-40B4-BE49-F238E27FC236}">
                <a16:creationId xmlns:a16="http://schemas.microsoft.com/office/drawing/2014/main" id="{ED318535-286B-D9E9-E599-576F4E1D922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888737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Segnaposto numero diapositiva 1">
            <a:extLst>
              <a:ext uri="{FF2B5EF4-FFF2-40B4-BE49-F238E27FC236}">
                <a16:creationId xmlns:a16="http://schemas.microsoft.com/office/drawing/2014/main" id="{AD4E83DB-CCB8-9CDF-63F2-F8C17A74C4AC}"/>
              </a:ext>
            </a:extLst>
          </p:cNvPr>
          <p:cNvSpPr>
            <a:spLocks noGrp="1" noChangeArrowheads="1"/>
          </p:cNvSpPr>
          <p:nvPr>
            <p:ph type="sldNum" sz="quarter" idx="12"/>
          </p:nvPr>
        </p:nvSpPr>
        <p:spPr bwMode="auto">
          <a:xfrm>
            <a:off x="7956376" y="3246437"/>
            <a:ext cx="674174"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15C7BD9-E522-4EAF-8F9A-05C04E788282}" type="slidenum">
              <a:rPr lang="fr-FR" altLang="en-US" sz="1200" b="1" smtClean="0">
                <a:latin typeface="Arial" panose="020B0604020202020204" pitchFamily="34" charset="0"/>
              </a:rPr>
              <a:pPr>
                <a:spcBef>
                  <a:spcPct val="0"/>
                </a:spcBef>
                <a:buFontTx/>
                <a:buNone/>
              </a:pPr>
              <a:t>95</a:t>
            </a:fld>
            <a:endParaRPr lang="fr-FR" altLang="en-US" sz="1200" b="1" dirty="0">
              <a:latin typeface="Arial" panose="020B0604020202020204" pitchFamily="34" charset="0"/>
            </a:endParaRPr>
          </a:p>
        </p:txBody>
      </p:sp>
      <p:pic>
        <p:nvPicPr>
          <p:cNvPr id="806916" name="Picture 4" descr="Israel is at war with Hamas, Netanyahu says – NBC 6 South Florida">
            <a:extLst>
              <a:ext uri="{FF2B5EF4-FFF2-40B4-BE49-F238E27FC236}">
                <a16:creationId xmlns:a16="http://schemas.microsoft.com/office/drawing/2014/main" id="{68213DC0-1509-8ACA-8AB1-4A01F682F177}"/>
              </a:ext>
            </a:extLst>
          </p:cNvPr>
          <p:cNvPicPr>
            <a:picLocks noChangeAspect="1" noChangeArrowheads="1"/>
          </p:cNvPicPr>
          <p:nvPr/>
        </p:nvPicPr>
        <p:blipFill>
          <a:blip r:embed="rId2"/>
          <a:srcRect/>
          <a:stretch>
            <a:fillRect/>
          </a:stretch>
        </p:blipFill>
        <p:spPr bwMode="auto">
          <a:xfrm>
            <a:off x="274638" y="3908425"/>
            <a:ext cx="4632325" cy="2605088"/>
          </a:xfrm>
          <a:prstGeom prst="rect">
            <a:avLst/>
          </a:prstGeom>
          <a:ln w="28575">
            <a:solidFill>
              <a:schemeClr val="bg1"/>
            </a:solidFill>
          </a:ln>
          <a:effectLst>
            <a:outerShdw blurRad="292100" dist="139700" dir="2700000" algn="tl" rotWithShape="0">
              <a:srgbClr val="333333">
                <a:alpha val="65000"/>
              </a:srgbClr>
            </a:outerShdw>
          </a:effectLst>
        </p:spPr>
      </p:pic>
      <p:pic>
        <p:nvPicPr>
          <p:cNvPr id="601095" name="Picture 7" descr="Gaza Opening">
            <a:extLst>
              <a:ext uri="{FF2B5EF4-FFF2-40B4-BE49-F238E27FC236}">
                <a16:creationId xmlns:a16="http://schemas.microsoft.com/office/drawing/2014/main" id="{C9D0A0D0-AE03-FA70-63F9-D1B828A03EBA}"/>
              </a:ext>
            </a:extLst>
          </p:cNvPr>
          <p:cNvPicPr>
            <a:picLocks noChangeAspect="1" noChangeArrowheads="1"/>
          </p:cNvPicPr>
          <p:nvPr/>
        </p:nvPicPr>
        <p:blipFill>
          <a:blip r:embed="rId3"/>
          <a:srcRect/>
          <a:stretch>
            <a:fillRect/>
          </a:stretch>
        </p:blipFill>
        <p:spPr bwMode="auto">
          <a:xfrm>
            <a:off x="5030788" y="3908425"/>
            <a:ext cx="3838575" cy="2598738"/>
          </a:xfrm>
          <a:prstGeom prst="rect">
            <a:avLst/>
          </a:prstGeom>
          <a:ln w="28575">
            <a:solidFill>
              <a:schemeClr val="bg1"/>
            </a:solidFill>
          </a:ln>
          <a:effectLst>
            <a:outerShdw blurRad="292100" dist="139700" dir="2700000" algn="tl" rotWithShape="0">
              <a:srgbClr val="333333">
                <a:alpha val="65000"/>
              </a:srgbClr>
            </a:outerShdw>
          </a:effectLst>
        </p:spPr>
      </p:pic>
      <p:sp>
        <p:nvSpPr>
          <p:cNvPr id="601094" name="CasellaDiTesto 1">
            <a:extLst>
              <a:ext uri="{FF2B5EF4-FFF2-40B4-BE49-F238E27FC236}">
                <a16:creationId xmlns:a16="http://schemas.microsoft.com/office/drawing/2014/main" id="{C9B2BC19-BF88-72AF-BF20-7B64B8902A1A}"/>
              </a:ext>
            </a:extLst>
          </p:cNvPr>
          <p:cNvSpPr txBox="1">
            <a:spLocks noChangeArrowheads="1"/>
          </p:cNvSpPr>
          <p:nvPr/>
        </p:nvSpPr>
        <p:spPr bwMode="auto">
          <a:xfrm>
            <a:off x="274638" y="3089329"/>
            <a:ext cx="7897762" cy="646331"/>
          </a:xfrm>
          <a:prstGeom prst="rect">
            <a:avLst/>
          </a:prstGeom>
          <a:solidFill>
            <a:srgbClr val="FFFF00"/>
          </a:solidFill>
          <a:ln w="12700">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err="1">
                <a:latin typeface="Arial" panose="020B0604020202020204" pitchFamily="34" charset="0"/>
              </a:rPr>
              <a:t>Ottobre</a:t>
            </a:r>
            <a:r>
              <a:rPr lang="en-US" altLang="en-US" sz="1800" b="1" dirty="0">
                <a:latin typeface="Arial" panose="020B0604020202020204" pitchFamily="34" charset="0"/>
              </a:rPr>
              <a:t> 2023 - I </a:t>
            </a:r>
            <a:r>
              <a:rPr lang="en-US" altLang="en-US" sz="1800" b="1" dirty="0" err="1">
                <a:latin typeface="Arial" panose="020B0604020202020204" pitchFamily="34" charset="0"/>
              </a:rPr>
              <a:t>miliziani</a:t>
            </a:r>
            <a:r>
              <a:rPr lang="en-US" altLang="en-US" sz="1800" b="1" dirty="0">
                <a:latin typeface="Arial" panose="020B0604020202020204" pitchFamily="34" charset="0"/>
              </a:rPr>
              <a:t> di Hamas </a:t>
            </a:r>
            <a:r>
              <a:rPr lang="en-US" altLang="en-US" sz="1800" b="1" dirty="0" err="1">
                <a:latin typeface="Arial" panose="020B0604020202020204" pitchFamily="34" charset="0"/>
              </a:rPr>
              <a:t>entrano</a:t>
            </a:r>
            <a:r>
              <a:rPr lang="en-US" altLang="en-US" sz="1800" b="1" dirty="0">
                <a:latin typeface="Arial" panose="020B0604020202020204" pitchFamily="34" charset="0"/>
              </a:rPr>
              <a:t> in </a:t>
            </a:r>
            <a:r>
              <a:rPr lang="en-US" altLang="en-US" sz="1800" b="1" dirty="0" err="1">
                <a:latin typeface="Arial" panose="020B0604020202020204" pitchFamily="34" charset="0"/>
              </a:rPr>
              <a:t>territorio</a:t>
            </a:r>
            <a:r>
              <a:rPr lang="en-US" altLang="en-US" sz="1800" b="1" dirty="0">
                <a:latin typeface="Arial" panose="020B0604020202020204" pitchFamily="34" charset="0"/>
              </a:rPr>
              <a:t> </a:t>
            </a:r>
            <a:r>
              <a:rPr lang="en-US" altLang="en-US" sz="1800" b="1" dirty="0" err="1">
                <a:latin typeface="Arial" panose="020B0604020202020204" pitchFamily="34" charset="0"/>
              </a:rPr>
              <a:t>israeliano</a:t>
            </a:r>
            <a:r>
              <a:rPr lang="en-US" altLang="en-US" sz="1800" b="1" dirty="0">
                <a:latin typeface="Arial" panose="020B0604020202020204" pitchFamily="34" charset="0"/>
              </a:rPr>
              <a:t>, </a:t>
            </a:r>
            <a:r>
              <a:rPr lang="en-US" altLang="en-US" sz="1800" b="1" dirty="0" err="1">
                <a:latin typeface="Arial" panose="020B0604020202020204" pitchFamily="34" charset="0"/>
              </a:rPr>
              <a:t>uccidono</a:t>
            </a:r>
            <a:r>
              <a:rPr lang="en-US" altLang="en-US" sz="1800" b="1" dirty="0">
                <a:latin typeface="Arial" panose="020B0604020202020204" pitchFamily="34" charset="0"/>
              </a:rPr>
              <a:t> circa 1200 </a:t>
            </a:r>
            <a:r>
              <a:rPr lang="en-US" altLang="en-US" sz="1800" b="1" dirty="0" err="1">
                <a:latin typeface="Arial" panose="020B0604020202020204" pitchFamily="34" charset="0"/>
              </a:rPr>
              <a:t>Israeliani</a:t>
            </a:r>
            <a:r>
              <a:rPr lang="en-US" altLang="en-US" sz="1800" b="1" dirty="0">
                <a:latin typeface="Arial" panose="020B0604020202020204" pitchFamily="34" charset="0"/>
              </a:rPr>
              <a:t> e ne </a:t>
            </a:r>
            <a:r>
              <a:rPr lang="en-US" altLang="en-US" sz="1800" b="1" dirty="0" err="1">
                <a:latin typeface="Arial" panose="020B0604020202020204" pitchFamily="34" charset="0"/>
              </a:rPr>
              <a:t>prendono</a:t>
            </a:r>
            <a:r>
              <a:rPr lang="en-US" altLang="en-US" sz="1800" b="1" dirty="0">
                <a:latin typeface="Arial" panose="020B0604020202020204" pitchFamily="34" charset="0"/>
              </a:rPr>
              <a:t> </a:t>
            </a:r>
            <a:r>
              <a:rPr lang="en-US" altLang="en-US" sz="1800" b="1" dirty="0" err="1">
                <a:latin typeface="Arial" panose="020B0604020202020204" pitchFamily="34" charset="0"/>
              </a:rPr>
              <a:t>centinaia</a:t>
            </a:r>
            <a:r>
              <a:rPr lang="en-US" altLang="en-US" sz="1800" b="1" dirty="0">
                <a:latin typeface="Arial" panose="020B0604020202020204" pitchFamily="34" charset="0"/>
              </a:rPr>
              <a:t> come </a:t>
            </a:r>
            <a:r>
              <a:rPr lang="en-US" altLang="en-US" sz="1800" b="1" dirty="0" err="1">
                <a:latin typeface="Arial" panose="020B0604020202020204" pitchFamily="34" charset="0"/>
              </a:rPr>
              <a:t>ostaggi</a:t>
            </a:r>
            <a:r>
              <a:rPr lang="en-US" altLang="en-US" sz="1800" b="1" dirty="0">
                <a:latin typeface="Arial" panose="020B0604020202020204" pitchFamily="34" charset="0"/>
              </a:rPr>
              <a:t> </a:t>
            </a:r>
          </a:p>
        </p:txBody>
      </p:sp>
      <p:sp>
        <p:nvSpPr>
          <p:cNvPr id="2" name="Rettangolo 1">
            <a:extLst>
              <a:ext uri="{FF2B5EF4-FFF2-40B4-BE49-F238E27FC236}">
                <a16:creationId xmlns:a16="http://schemas.microsoft.com/office/drawing/2014/main" id="{12B52411-87CA-F704-A819-B648A24CCC5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descr="Potrebbe essere un'immagine raffigurante 3 persone e motocicletta">
            <a:extLst>
              <a:ext uri="{FF2B5EF4-FFF2-40B4-BE49-F238E27FC236}">
                <a16:creationId xmlns:a16="http://schemas.microsoft.com/office/drawing/2014/main" id="{C3CDEEF9-E559-1A20-6D3E-9C7FA7B6F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740" y="377712"/>
            <a:ext cx="4572514" cy="2538851"/>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Immagine 2">
            <a:extLst>
              <a:ext uri="{FF2B5EF4-FFF2-40B4-BE49-F238E27FC236}">
                <a16:creationId xmlns:a16="http://schemas.microsoft.com/office/drawing/2014/main" id="{2F71BE33-52E0-544E-F46F-158024519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9900" y="410724"/>
            <a:ext cx="2556482" cy="2538851"/>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Segnaposto numero diapositiva 1">
            <a:extLst>
              <a:ext uri="{FF2B5EF4-FFF2-40B4-BE49-F238E27FC236}">
                <a16:creationId xmlns:a16="http://schemas.microsoft.com/office/drawing/2014/main" id="{07C64450-BC7F-A5CD-6871-92C1CFEDEBB9}"/>
              </a:ext>
            </a:extLst>
          </p:cNvPr>
          <p:cNvSpPr>
            <a:spLocks noGrp="1" noChangeArrowheads="1"/>
          </p:cNvSpPr>
          <p:nvPr>
            <p:ph type="sldNum" sz="quarter" idx="12"/>
          </p:nvPr>
        </p:nvSpPr>
        <p:spPr bwMode="auto">
          <a:xfrm>
            <a:off x="7956550" y="3251200"/>
            <a:ext cx="658813"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097170F-0A5E-4587-A86C-622164847823}" type="slidenum">
              <a:rPr lang="it-IT" altLang="en-US" sz="1200" smtClean="0">
                <a:solidFill>
                  <a:srgbClr val="898989"/>
                </a:solidFill>
                <a:latin typeface="Arial" panose="020B0604020202020204" pitchFamily="34" charset="0"/>
              </a:rPr>
              <a:pPr>
                <a:spcBef>
                  <a:spcPct val="0"/>
                </a:spcBef>
                <a:buFontTx/>
                <a:buNone/>
              </a:pPr>
              <a:t>96</a:t>
            </a:fld>
            <a:endParaRPr lang="it-IT" altLang="en-US" sz="1200">
              <a:solidFill>
                <a:srgbClr val="898989"/>
              </a:solidFill>
              <a:latin typeface="Arial" panose="020B0604020202020204" pitchFamily="34" charset="0"/>
            </a:endParaRPr>
          </a:p>
        </p:txBody>
      </p:sp>
      <p:pic>
        <p:nvPicPr>
          <p:cNvPr id="4" name="Immagine 3">
            <a:extLst>
              <a:ext uri="{FF2B5EF4-FFF2-40B4-BE49-F238E27FC236}">
                <a16:creationId xmlns:a16="http://schemas.microsoft.com/office/drawing/2014/main" id="{2D687FD2-BEF8-B1BB-46E8-7D6D81E1FBC0}"/>
              </a:ext>
            </a:extLst>
          </p:cNvPr>
          <p:cNvPicPr>
            <a:picLocks noChangeAspect="1"/>
          </p:cNvPicPr>
          <p:nvPr/>
        </p:nvPicPr>
        <p:blipFill rotWithShape="1">
          <a:blip r:embed="rId2"/>
          <a:srcRect t="31323" r="38576" b="9977"/>
          <a:stretch/>
        </p:blipFill>
        <p:spPr>
          <a:xfrm>
            <a:off x="4787900" y="620713"/>
            <a:ext cx="3960813" cy="2233612"/>
          </a:xfrm>
          <a:prstGeom prst="rect">
            <a:avLst/>
          </a:prstGeom>
          <a:ln w="28575">
            <a:solidFill>
              <a:schemeClr val="bg1"/>
            </a:solidFill>
          </a:ln>
          <a:effectLst>
            <a:outerShdw blurRad="292100" dist="139700" dir="2700000" algn="tl" rotWithShape="0">
              <a:srgbClr val="333333">
                <a:alpha val="65000"/>
              </a:srgbClr>
            </a:outerShdw>
          </a:effectLst>
        </p:spPr>
      </p:pic>
      <p:pic>
        <p:nvPicPr>
          <p:cNvPr id="13" name="Immagine 12">
            <a:extLst>
              <a:ext uri="{FF2B5EF4-FFF2-40B4-BE49-F238E27FC236}">
                <a16:creationId xmlns:a16="http://schemas.microsoft.com/office/drawing/2014/main" id="{B5B3150E-3639-616D-5D82-EE71E09B3AC6}"/>
              </a:ext>
            </a:extLst>
          </p:cNvPr>
          <p:cNvPicPr>
            <a:picLocks noChangeAspect="1"/>
          </p:cNvPicPr>
          <p:nvPr/>
        </p:nvPicPr>
        <p:blipFill rotWithShape="1">
          <a:blip r:embed="rId3"/>
          <a:srcRect l="11414" t="41995" r="40549" b="12645"/>
          <a:stretch/>
        </p:blipFill>
        <p:spPr>
          <a:xfrm>
            <a:off x="395288" y="620713"/>
            <a:ext cx="4008437" cy="2233612"/>
          </a:xfrm>
          <a:prstGeom prst="rect">
            <a:avLst/>
          </a:prstGeom>
          <a:ln w="28575">
            <a:solidFill>
              <a:schemeClr val="bg1"/>
            </a:solidFill>
          </a:ln>
          <a:effectLst>
            <a:outerShdw blurRad="292100" dist="139700" dir="2700000" algn="tl" rotWithShape="0">
              <a:srgbClr val="333333">
                <a:alpha val="65000"/>
              </a:srgbClr>
            </a:outerShdw>
          </a:effectLst>
        </p:spPr>
      </p:pic>
      <p:pic>
        <p:nvPicPr>
          <p:cNvPr id="14" name="Immagine 13">
            <a:extLst>
              <a:ext uri="{FF2B5EF4-FFF2-40B4-BE49-F238E27FC236}">
                <a16:creationId xmlns:a16="http://schemas.microsoft.com/office/drawing/2014/main" id="{FD2324E1-0AEE-A957-5213-5123FE57F539}"/>
              </a:ext>
            </a:extLst>
          </p:cNvPr>
          <p:cNvPicPr>
            <a:picLocks noChangeAspect="1"/>
          </p:cNvPicPr>
          <p:nvPr/>
        </p:nvPicPr>
        <p:blipFill rotWithShape="1">
          <a:blip r:embed="rId4"/>
          <a:srcRect t="4640" b="4640"/>
          <a:stretch/>
        </p:blipFill>
        <p:spPr>
          <a:xfrm>
            <a:off x="4787900" y="3992563"/>
            <a:ext cx="3940175" cy="2235200"/>
          </a:xfrm>
          <a:prstGeom prst="rect">
            <a:avLst/>
          </a:prstGeom>
          <a:ln w="28575">
            <a:solidFill>
              <a:schemeClr val="bg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981793A6-C315-D333-5A83-9DC401C50351}"/>
              </a:ext>
            </a:extLst>
          </p:cNvPr>
          <p:cNvPicPr>
            <a:picLocks noChangeAspect="1"/>
          </p:cNvPicPr>
          <p:nvPr/>
        </p:nvPicPr>
        <p:blipFill rotWithShape="1">
          <a:blip r:embed="rId5"/>
          <a:srcRect l="16835" t="32656" r="31709" b="17982"/>
          <a:stretch/>
        </p:blipFill>
        <p:spPr>
          <a:xfrm>
            <a:off x="412750" y="3992563"/>
            <a:ext cx="3962400" cy="2243137"/>
          </a:xfrm>
          <a:prstGeom prst="rect">
            <a:avLst/>
          </a:prstGeom>
          <a:ln w="28575">
            <a:solidFill>
              <a:schemeClr val="bg1"/>
            </a:solidFill>
          </a:ln>
          <a:effectLst>
            <a:outerShdw blurRad="292100" dist="139700" dir="2700000" algn="tl" rotWithShape="0">
              <a:srgbClr val="333333">
                <a:alpha val="65000"/>
              </a:srgbClr>
            </a:outerShdw>
          </a:effectLst>
        </p:spPr>
      </p:pic>
      <p:sp>
        <p:nvSpPr>
          <p:cNvPr id="16" name="CasellaDiTesto 15">
            <a:extLst>
              <a:ext uri="{FF2B5EF4-FFF2-40B4-BE49-F238E27FC236}">
                <a16:creationId xmlns:a16="http://schemas.microsoft.com/office/drawing/2014/main" id="{8BC93BBB-01E3-936F-8219-E13A39D2EA62}"/>
              </a:ext>
            </a:extLst>
          </p:cNvPr>
          <p:cNvSpPr txBox="1"/>
          <p:nvPr/>
        </p:nvSpPr>
        <p:spPr>
          <a:xfrm>
            <a:off x="395288" y="3105150"/>
            <a:ext cx="8137152" cy="369332"/>
          </a:xfrm>
          <a:prstGeom prst="rect">
            <a:avLst/>
          </a:prstGeom>
          <a:solidFill>
            <a:srgbClr val="FFFF00"/>
          </a:solidFill>
          <a:ln w="12700">
            <a:solidFill>
              <a:schemeClr val="accent4">
                <a:lumMod val="10000"/>
              </a:schemeClr>
            </a:solidFill>
          </a:ln>
        </p:spPr>
        <p:txBody>
          <a:bodyPr wrap="square">
            <a:spAutoFit/>
          </a:bodyPr>
          <a:lstStyle/>
          <a:p>
            <a:pPr algn="ctr">
              <a:defRPr/>
            </a:pPr>
            <a:r>
              <a:rPr lang="en-US" b="1" dirty="0">
                <a:solidFill>
                  <a:schemeClr val="accent4">
                    <a:lumMod val="10000"/>
                  </a:schemeClr>
                </a:solidFill>
              </a:rPr>
              <a:t>I </a:t>
            </a:r>
            <a:r>
              <a:rPr lang="en-US" b="1" dirty="0" err="1">
                <a:solidFill>
                  <a:schemeClr val="accent4">
                    <a:lumMod val="10000"/>
                  </a:schemeClr>
                </a:solidFill>
              </a:rPr>
              <a:t>miliziani</a:t>
            </a:r>
            <a:r>
              <a:rPr lang="en-US" b="1" dirty="0">
                <a:solidFill>
                  <a:schemeClr val="accent4">
                    <a:lumMod val="10000"/>
                  </a:schemeClr>
                </a:solidFill>
              </a:rPr>
              <a:t> di Hamas </a:t>
            </a:r>
            <a:r>
              <a:rPr lang="en-US" b="1" dirty="0" err="1">
                <a:solidFill>
                  <a:schemeClr val="accent4">
                    <a:lumMod val="10000"/>
                  </a:schemeClr>
                </a:solidFill>
              </a:rPr>
              <a:t>lanciano</a:t>
            </a:r>
            <a:r>
              <a:rPr lang="en-US" b="1" dirty="0">
                <a:solidFill>
                  <a:schemeClr val="accent4">
                    <a:lumMod val="10000"/>
                  </a:schemeClr>
                </a:solidFill>
              </a:rPr>
              <a:t> </a:t>
            </a:r>
            <a:r>
              <a:rPr lang="en-US" b="1" dirty="0" err="1">
                <a:solidFill>
                  <a:schemeClr val="accent4">
                    <a:lumMod val="10000"/>
                  </a:schemeClr>
                </a:solidFill>
              </a:rPr>
              <a:t>migliaia</a:t>
            </a:r>
            <a:r>
              <a:rPr lang="en-US" b="1" dirty="0">
                <a:solidFill>
                  <a:schemeClr val="accent4">
                    <a:lumMod val="10000"/>
                  </a:schemeClr>
                </a:solidFill>
              </a:rPr>
              <a:t> di </a:t>
            </a:r>
            <a:r>
              <a:rPr lang="en-US" b="1" dirty="0" err="1">
                <a:solidFill>
                  <a:schemeClr val="accent4">
                    <a:lumMod val="10000"/>
                  </a:schemeClr>
                </a:solidFill>
              </a:rPr>
              <a:t>missili</a:t>
            </a:r>
            <a:r>
              <a:rPr lang="en-US" b="1" dirty="0">
                <a:solidFill>
                  <a:schemeClr val="accent4">
                    <a:lumMod val="10000"/>
                  </a:schemeClr>
                </a:solidFill>
              </a:rPr>
              <a:t> </a:t>
            </a:r>
            <a:r>
              <a:rPr lang="en-US" b="1" dirty="0" err="1">
                <a:solidFill>
                  <a:schemeClr val="accent4">
                    <a:lumMod val="10000"/>
                  </a:schemeClr>
                </a:solidFill>
              </a:rPr>
              <a:t>artigianali</a:t>
            </a:r>
            <a:r>
              <a:rPr lang="en-US" b="1" dirty="0">
                <a:solidFill>
                  <a:schemeClr val="accent4">
                    <a:lumMod val="10000"/>
                  </a:schemeClr>
                </a:solidFill>
              </a:rPr>
              <a:t> verso </a:t>
            </a:r>
            <a:r>
              <a:rPr lang="en-US" b="1" dirty="0" err="1">
                <a:solidFill>
                  <a:schemeClr val="accent4">
                    <a:lumMod val="10000"/>
                  </a:schemeClr>
                </a:solidFill>
              </a:rPr>
              <a:t>Israele</a:t>
            </a:r>
            <a:endParaRPr lang="en-US" b="1" dirty="0">
              <a:solidFill>
                <a:schemeClr val="accent4">
                  <a:lumMod val="10000"/>
                </a:schemeClr>
              </a:solidFill>
            </a:endParaRPr>
          </a:p>
        </p:txBody>
      </p:sp>
      <p:sp>
        <p:nvSpPr>
          <p:cNvPr id="603144" name="CasellaDiTesto 2">
            <a:extLst>
              <a:ext uri="{FF2B5EF4-FFF2-40B4-BE49-F238E27FC236}">
                <a16:creationId xmlns:a16="http://schemas.microsoft.com/office/drawing/2014/main" id="{C5A9CDAC-DFB7-CECB-E446-23DB910BE535}"/>
              </a:ext>
            </a:extLst>
          </p:cNvPr>
          <p:cNvSpPr txBox="1">
            <a:spLocks noChangeArrowheads="1"/>
          </p:cNvSpPr>
          <p:nvPr/>
        </p:nvSpPr>
        <p:spPr bwMode="auto">
          <a:xfrm>
            <a:off x="2717713" y="3528239"/>
            <a:ext cx="37985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b="1" dirty="0">
                <a:latin typeface="Arial" panose="020B0604020202020204" pitchFamily="34" charset="0"/>
              </a:rPr>
              <a:t>I </a:t>
            </a:r>
            <a:r>
              <a:rPr lang="en-US" altLang="en-US" sz="1400" b="1" dirty="0" err="1">
                <a:latin typeface="Arial" panose="020B0604020202020204" pitchFamily="34" charset="0"/>
              </a:rPr>
              <a:t>missili</a:t>
            </a:r>
            <a:r>
              <a:rPr lang="en-US" altLang="en-US" sz="1400" b="1" dirty="0">
                <a:latin typeface="Arial" panose="020B0604020202020204" pitchFamily="34" charset="0"/>
              </a:rPr>
              <a:t> </a:t>
            </a:r>
            <a:r>
              <a:rPr lang="en-US" altLang="en-US" sz="1400" b="1" dirty="0" err="1">
                <a:latin typeface="Arial" panose="020B0604020202020204" pitchFamily="34" charset="0"/>
              </a:rPr>
              <a:t>sono</a:t>
            </a:r>
            <a:r>
              <a:rPr lang="en-US" altLang="en-US" sz="1400" b="1" dirty="0">
                <a:latin typeface="Arial" panose="020B0604020202020204" pitchFamily="34" charset="0"/>
              </a:rPr>
              <a:t> imprecise e poco </a:t>
            </a:r>
            <a:r>
              <a:rPr lang="en-US" altLang="en-US" sz="1400" b="1" dirty="0" err="1">
                <a:latin typeface="Arial" panose="020B0604020202020204" pitchFamily="34" charset="0"/>
              </a:rPr>
              <a:t>efficaci</a:t>
            </a:r>
            <a:endParaRPr lang="en-US" altLang="en-US" sz="1400" b="1" dirty="0">
              <a:latin typeface="Arial" panose="020B0604020202020204" pitchFamily="34" charset="0"/>
            </a:endParaRPr>
          </a:p>
        </p:txBody>
      </p:sp>
      <p:sp>
        <p:nvSpPr>
          <p:cNvPr id="2" name="Rettangolo 1">
            <a:extLst>
              <a:ext uri="{FF2B5EF4-FFF2-40B4-BE49-F238E27FC236}">
                <a16:creationId xmlns:a16="http://schemas.microsoft.com/office/drawing/2014/main" id="{66B5C6EB-4322-71E6-44D5-BBE200C9924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egnaposto numero diapositiva 1">
            <a:extLst>
              <a:ext uri="{FF2B5EF4-FFF2-40B4-BE49-F238E27FC236}">
                <a16:creationId xmlns:a16="http://schemas.microsoft.com/office/drawing/2014/main" id="{4EA96A09-3027-38F5-407A-1740770E4F81}"/>
              </a:ext>
            </a:extLst>
          </p:cNvPr>
          <p:cNvSpPr txBox="1">
            <a:spLocks noChangeArrowheads="1"/>
          </p:cNvSpPr>
          <p:nvPr/>
        </p:nvSpPr>
        <p:spPr bwMode="auto">
          <a:xfrm>
            <a:off x="8084246" y="6337191"/>
            <a:ext cx="674174"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it-CH"/>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815C7BD9-E522-4EAF-8F9A-05C04E788282}" type="slidenum">
              <a:rPr lang="fr-FR" altLang="en-US" sz="1200" b="1" smtClean="0">
                <a:latin typeface="Arial" panose="020B0604020202020204" pitchFamily="34" charset="0"/>
              </a:rPr>
              <a:pPr>
                <a:spcBef>
                  <a:spcPct val="0"/>
                </a:spcBef>
                <a:buFontTx/>
                <a:buNone/>
              </a:pPr>
              <a:t>96</a:t>
            </a:fld>
            <a:endParaRPr lang="fr-FR" altLang="en-US" sz="1200" b="1" dirty="0">
              <a:latin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Segnaposto numero diapositiva 1">
            <a:extLst>
              <a:ext uri="{FF2B5EF4-FFF2-40B4-BE49-F238E27FC236}">
                <a16:creationId xmlns:a16="http://schemas.microsoft.com/office/drawing/2014/main" id="{3E9B7723-70A1-7605-656A-027E77A4C8D5}"/>
              </a:ext>
            </a:extLst>
          </p:cNvPr>
          <p:cNvSpPr>
            <a:spLocks noGrp="1" noChangeArrowheads="1"/>
          </p:cNvSpPr>
          <p:nvPr>
            <p:ph type="sldNum" sz="quarter" idx="12"/>
          </p:nvPr>
        </p:nvSpPr>
        <p:spPr bwMode="auto">
          <a:xfrm>
            <a:off x="8027988" y="6151563"/>
            <a:ext cx="658812"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022988C-28AB-413B-8DAE-0893CED35C1D}" type="slidenum">
              <a:rPr lang="fr-FR" altLang="en-US" sz="1400" b="1" smtClean="0">
                <a:latin typeface="Arial" panose="020B0604020202020204" pitchFamily="34" charset="0"/>
              </a:rPr>
              <a:pPr>
                <a:spcBef>
                  <a:spcPct val="0"/>
                </a:spcBef>
                <a:buFontTx/>
                <a:buNone/>
              </a:pPr>
              <a:t>97</a:t>
            </a:fld>
            <a:endParaRPr lang="fr-FR" altLang="en-US" sz="1400" b="1">
              <a:latin typeface="Arial" panose="020B0604020202020204" pitchFamily="34" charset="0"/>
            </a:endParaRPr>
          </a:p>
        </p:txBody>
      </p:sp>
      <p:pic>
        <p:nvPicPr>
          <p:cNvPr id="621571" name="Picture 2" descr="Israel Adopts Seawater Flooding Strategy Against Hamas Tunnels in Gaza -  The Media Line">
            <a:extLst>
              <a:ext uri="{FF2B5EF4-FFF2-40B4-BE49-F238E27FC236}">
                <a16:creationId xmlns:a16="http://schemas.microsoft.com/office/drawing/2014/main" id="{3E70F226-768D-3FAE-992D-AEC964EA1563}"/>
              </a:ext>
            </a:extLst>
          </p:cNvPr>
          <p:cNvPicPr>
            <a:picLocks noChangeAspect="1" noChangeArrowheads="1"/>
          </p:cNvPicPr>
          <p:nvPr/>
        </p:nvPicPr>
        <p:blipFill>
          <a:blip r:embed="rId3"/>
          <a:srcRect/>
          <a:stretch>
            <a:fillRect/>
          </a:stretch>
        </p:blipFill>
        <p:spPr bwMode="auto">
          <a:xfrm>
            <a:off x="198438" y="3789363"/>
            <a:ext cx="4021137" cy="2279650"/>
          </a:xfrm>
          <a:prstGeom prst="rect">
            <a:avLst/>
          </a:prstGeom>
          <a:ln w="28575">
            <a:solidFill>
              <a:schemeClr val="bg1"/>
            </a:solidFill>
          </a:ln>
          <a:effectLst>
            <a:outerShdw blurRad="292100" dist="139700" dir="2700000" algn="tl" rotWithShape="0">
              <a:srgbClr val="333333">
                <a:alpha val="65000"/>
              </a:srgbClr>
            </a:outerShdw>
          </a:effectLst>
        </p:spPr>
      </p:pic>
      <p:pic>
        <p:nvPicPr>
          <p:cNvPr id="621572" name="Picture 4" descr="Israel admits to flooding Gaza tunnels in bid to 'neutralise' Hamas">
            <a:extLst>
              <a:ext uri="{FF2B5EF4-FFF2-40B4-BE49-F238E27FC236}">
                <a16:creationId xmlns:a16="http://schemas.microsoft.com/office/drawing/2014/main" id="{5741AC6E-FC0B-13E0-1D9A-D1DC67764342}"/>
              </a:ext>
            </a:extLst>
          </p:cNvPr>
          <p:cNvPicPr>
            <a:picLocks noChangeAspect="1" noChangeArrowheads="1"/>
          </p:cNvPicPr>
          <p:nvPr/>
        </p:nvPicPr>
        <p:blipFill rotWithShape="1">
          <a:blip r:embed="rId4"/>
          <a:srcRect l="28972" r="3216"/>
          <a:stretch/>
        </p:blipFill>
        <p:spPr bwMode="auto">
          <a:xfrm>
            <a:off x="214313" y="569913"/>
            <a:ext cx="2746375" cy="2278062"/>
          </a:xfrm>
          <a:prstGeom prst="rect">
            <a:avLst/>
          </a:prstGeom>
          <a:ln w="28575">
            <a:solidFill>
              <a:schemeClr val="bg1"/>
            </a:solidFill>
          </a:ln>
          <a:effectLst>
            <a:outerShdw blurRad="292100" dist="139700" dir="2700000" algn="tl" rotWithShape="0">
              <a:srgbClr val="333333">
                <a:alpha val="65000"/>
              </a:srgbClr>
            </a:outerShdw>
          </a:effectLst>
        </p:spPr>
      </p:pic>
      <p:pic>
        <p:nvPicPr>
          <p:cNvPr id="621573" name="Picture 6" descr="Israel starts flooding Hamas tunnels under Gaza with seawater, says WSJ -  L'Orient Today">
            <a:extLst>
              <a:ext uri="{FF2B5EF4-FFF2-40B4-BE49-F238E27FC236}">
                <a16:creationId xmlns:a16="http://schemas.microsoft.com/office/drawing/2014/main" id="{9CB197F9-F4D2-D505-1C03-580A82BB1F89}"/>
              </a:ext>
            </a:extLst>
          </p:cNvPr>
          <p:cNvPicPr>
            <a:picLocks noChangeAspect="1" noChangeArrowheads="1"/>
          </p:cNvPicPr>
          <p:nvPr/>
        </p:nvPicPr>
        <p:blipFill>
          <a:blip r:embed="rId5"/>
          <a:srcRect/>
          <a:stretch>
            <a:fillRect/>
          </a:stretch>
        </p:blipFill>
        <p:spPr bwMode="auto">
          <a:xfrm>
            <a:off x="4389438" y="3024188"/>
            <a:ext cx="4595812" cy="3044825"/>
          </a:xfrm>
          <a:prstGeom prst="rect">
            <a:avLst/>
          </a:prstGeom>
          <a:ln w="28575">
            <a:solidFill>
              <a:schemeClr val="bg1"/>
            </a:solid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645B6F16-09D8-34D6-D164-20DE027FE390}"/>
              </a:ext>
            </a:extLst>
          </p:cNvPr>
          <p:cNvPicPr>
            <a:picLocks noChangeAspect="1"/>
          </p:cNvPicPr>
          <p:nvPr/>
        </p:nvPicPr>
        <p:blipFill rotWithShape="1">
          <a:blip r:embed="rId6"/>
          <a:srcRect l="14742" r="17493"/>
          <a:stretch/>
        </p:blipFill>
        <p:spPr>
          <a:xfrm>
            <a:off x="6237288" y="569913"/>
            <a:ext cx="2747962" cy="2278062"/>
          </a:xfrm>
          <a:prstGeom prst="rect">
            <a:avLst/>
          </a:prstGeom>
          <a:ln w="28575">
            <a:solidFill>
              <a:schemeClr val="bg1"/>
            </a:solidFill>
          </a:ln>
          <a:effectLst>
            <a:outerShdw blurRad="292100" dist="139700" dir="2700000" algn="tl" rotWithShape="0">
              <a:srgbClr val="333333">
                <a:alpha val="65000"/>
              </a:srgbClr>
            </a:outerShdw>
          </a:effectLst>
        </p:spPr>
      </p:pic>
      <p:sp>
        <p:nvSpPr>
          <p:cNvPr id="635911" name="CasellaDiTesto 2">
            <a:extLst>
              <a:ext uri="{FF2B5EF4-FFF2-40B4-BE49-F238E27FC236}">
                <a16:creationId xmlns:a16="http://schemas.microsoft.com/office/drawing/2014/main" id="{4935F4D4-B8D8-52A0-7D57-680680C1A52F}"/>
              </a:ext>
            </a:extLst>
          </p:cNvPr>
          <p:cNvSpPr txBox="1">
            <a:spLocks noChangeArrowheads="1"/>
          </p:cNvSpPr>
          <p:nvPr/>
        </p:nvSpPr>
        <p:spPr bwMode="auto">
          <a:xfrm>
            <a:off x="1116013" y="3127375"/>
            <a:ext cx="2603500" cy="369888"/>
          </a:xfrm>
          <a:prstGeom prst="rect">
            <a:avLst/>
          </a:prstGeom>
          <a:solidFill>
            <a:srgbClr val="FFFF00"/>
          </a:solidFill>
          <a:ln w="1270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a:latin typeface="Arial" panose="020B0604020202020204" pitchFamily="34" charset="0"/>
              </a:rPr>
              <a:t>Le </a:t>
            </a:r>
            <a:r>
              <a:rPr lang="en-US" altLang="en-US" sz="1800" b="1" dirty="0" err="1">
                <a:latin typeface="Arial" panose="020B0604020202020204" pitchFamily="34" charset="0"/>
              </a:rPr>
              <a:t>gallerie</a:t>
            </a:r>
            <a:r>
              <a:rPr lang="en-US" altLang="en-US" sz="1800" b="1" dirty="0">
                <a:latin typeface="Arial" panose="020B0604020202020204" pitchFamily="34" charset="0"/>
              </a:rPr>
              <a:t> di Hamas</a:t>
            </a:r>
          </a:p>
        </p:txBody>
      </p:sp>
      <p:sp>
        <p:nvSpPr>
          <p:cNvPr id="635912" name="CasellaDiTesto 3">
            <a:extLst>
              <a:ext uri="{FF2B5EF4-FFF2-40B4-BE49-F238E27FC236}">
                <a16:creationId xmlns:a16="http://schemas.microsoft.com/office/drawing/2014/main" id="{C614CE3B-474F-8E42-E2D5-3BDE0F353B6A}"/>
              </a:ext>
            </a:extLst>
          </p:cNvPr>
          <p:cNvSpPr txBox="1">
            <a:spLocks noChangeArrowheads="1"/>
          </p:cNvSpPr>
          <p:nvPr/>
        </p:nvSpPr>
        <p:spPr bwMode="auto">
          <a:xfrm>
            <a:off x="735120" y="6151563"/>
            <a:ext cx="2911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dirty="0">
                <a:latin typeface="Arial" panose="020B0604020202020204" pitchFamily="34" charset="0"/>
              </a:rPr>
              <a:t>Galleria </a:t>
            </a:r>
            <a:r>
              <a:rPr lang="en-US" altLang="en-US" sz="1400" b="1" dirty="0" err="1">
                <a:latin typeface="Arial" panose="020B0604020202020204" pitchFamily="34" charset="0"/>
              </a:rPr>
              <a:t>allagata</a:t>
            </a:r>
            <a:r>
              <a:rPr lang="en-US" altLang="en-US" sz="1400" b="1" dirty="0">
                <a:latin typeface="Arial" panose="020B0604020202020204" pitchFamily="34" charset="0"/>
              </a:rPr>
              <a:t> </a:t>
            </a:r>
            <a:r>
              <a:rPr lang="en-US" altLang="en-US" sz="1400" b="1" dirty="0" err="1">
                <a:latin typeface="Arial" panose="020B0604020202020204" pitchFamily="34" charset="0"/>
              </a:rPr>
              <a:t>dagli</a:t>
            </a:r>
            <a:r>
              <a:rPr lang="en-US" altLang="en-US" sz="1400" b="1" dirty="0">
                <a:latin typeface="Arial" panose="020B0604020202020204" pitchFamily="34" charset="0"/>
              </a:rPr>
              <a:t> </a:t>
            </a:r>
            <a:r>
              <a:rPr lang="en-US" altLang="en-US" sz="1400" b="1" dirty="0" err="1">
                <a:latin typeface="Arial" panose="020B0604020202020204" pitchFamily="34" charset="0"/>
              </a:rPr>
              <a:t>israeliani</a:t>
            </a:r>
            <a:endParaRPr lang="en-US" altLang="en-US" sz="1400" b="1" dirty="0">
              <a:latin typeface="Arial" panose="020B0604020202020204" pitchFamily="34" charset="0"/>
            </a:endParaRPr>
          </a:p>
        </p:txBody>
      </p:sp>
      <p:pic>
        <p:nvPicPr>
          <p:cNvPr id="3" name="Picture 7" descr="Israeli soldiers stand at the entrance of what the military says is the largest tunnel yet discovered in Gaza near the Erez crossing in the north of the enclave.">
            <a:extLst>
              <a:ext uri="{FF2B5EF4-FFF2-40B4-BE49-F238E27FC236}">
                <a16:creationId xmlns:a16="http://schemas.microsoft.com/office/drawing/2014/main" id="{0961097C-A17E-7229-9DE9-D1959D54C766}"/>
              </a:ext>
            </a:extLst>
          </p:cNvPr>
          <p:cNvPicPr>
            <a:picLocks noChangeAspect="1" noChangeArrowheads="1"/>
          </p:cNvPicPr>
          <p:nvPr/>
        </p:nvPicPr>
        <p:blipFill>
          <a:blip r:embed="rId7"/>
          <a:srcRect/>
          <a:stretch>
            <a:fillRect/>
          </a:stretch>
        </p:blipFill>
        <p:spPr bwMode="auto">
          <a:xfrm>
            <a:off x="3122613" y="595313"/>
            <a:ext cx="2968625" cy="2252662"/>
          </a:xfrm>
          <a:prstGeom prst="rect">
            <a:avLst/>
          </a:prstGeom>
          <a:ln w="28575">
            <a:solidFill>
              <a:schemeClr val="bg1"/>
            </a:solid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0FB4D496-8C61-E459-858F-025C8CD8D7B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ergency personnel and Palestinians inspect damages in the aftermath of Israeli strikes, following a Hamas surprise attack, at Beach refugee camp, in Gaza City, October 9, 2023">
            <a:extLst>
              <a:ext uri="{FF2B5EF4-FFF2-40B4-BE49-F238E27FC236}">
                <a16:creationId xmlns:a16="http://schemas.microsoft.com/office/drawing/2014/main" id="{08C0BB2B-AE72-63FF-E6EB-3C57B5B61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545" y="476672"/>
            <a:ext cx="8192910" cy="4608512"/>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B6FEB889-B18B-5BAD-9703-7ADE403561D2}"/>
              </a:ext>
            </a:extLst>
          </p:cNvPr>
          <p:cNvSpPr txBox="1"/>
          <p:nvPr/>
        </p:nvSpPr>
        <p:spPr>
          <a:xfrm>
            <a:off x="2195736" y="5355539"/>
            <a:ext cx="4752528" cy="461665"/>
          </a:xfrm>
          <a:prstGeom prst="rect">
            <a:avLst/>
          </a:prstGeom>
          <a:solidFill>
            <a:srgbClr val="FFFF00"/>
          </a:solidFill>
          <a:ln w="12700">
            <a:solidFill>
              <a:schemeClr val="tx1"/>
            </a:solidFill>
          </a:ln>
        </p:spPr>
        <p:txBody>
          <a:bodyPr wrap="square" rtlCol="0">
            <a:spAutoFit/>
          </a:bodyPr>
          <a:lstStyle/>
          <a:p>
            <a:pPr algn="ctr"/>
            <a:r>
              <a:rPr lang="en-US" sz="2400" b="1" dirty="0" err="1"/>
              <a:t>Inizia</a:t>
            </a:r>
            <a:r>
              <a:rPr lang="en-US" sz="2400" b="1" dirty="0"/>
              <a:t> la </a:t>
            </a:r>
            <a:r>
              <a:rPr lang="en-US" sz="2400" b="1" dirty="0" err="1"/>
              <a:t>rappresaglia</a:t>
            </a:r>
            <a:r>
              <a:rPr lang="en-US" sz="2400" b="1" dirty="0"/>
              <a:t> </a:t>
            </a:r>
            <a:r>
              <a:rPr lang="en-US" sz="2400" b="1" dirty="0" err="1"/>
              <a:t>israeliana</a:t>
            </a:r>
            <a:endParaRPr lang="en-US" sz="2400" b="1" dirty="0"/>
          </a:p>
        </p:txBody>
      </p:sp>
      <p:sp>
        <p:nvSpPr>
          <p:cNvPr id="3" name="Segnaposto numero diapositiva 1">
            <a:extLst>
              <a:ext uri="{FF2B5EF4-FFF2-40B4-BE49-F238E27FC236}">
                <a16:creationId xmlns:a16="http://schemas.microsoft.com/office/drawing/2014/main" id="{1F2509DE-8EF6-46EE-A4E1-3658404A3B6C}"/>
              </a:ext>
            </a:extLst>
          </p:cNvPr>
          <p:cNvSpPr>
            <a:spLocks noGrp="1" noChangeArrowheads="1"/>
          </p:cNvSpPr>
          <p:nvPr>
            <p:ph type="sldNum" sz="quarter" idx="12"/>
          </p:nvPr>
        </p:nvSpPr>
        <p:spPr bwMode="auto">
          <a:xfrm>
            <a:off x="7812360" y="5355539"/>
            <a:ext cx="674174"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15C7BD9-E522-4EAF-8F9A-05C04E788282}" type="slidenum">
              <a:rPr lang="fr-FR" altLang="en-US" sz="1200" b="1" smtClean="0">
                <a:latin typeface="Arial" panose="020B0604020202020204" pitchFamily="34" charset="0"/>
              </a:rPr>
              <a:pPr>
                <a:spcBef>
                  <a:spcPct val="0"/>
                </a:spcBef>
                <a:buFontTx/>
                <a:buNone/>
              </a:pPr>
              <a:t>98</a:t>
            </a:fld>
            <a:endParaRPr lang="fr-FR" altLang="en-US" sz="1200" b="1" dirty="0">
              <a:latin typeface="Arial" panose="020B0604020202020204" pitchFamily="34" charset="0"/>
            </a:endParaRPr>
          </a:p>
        </p:txBody>
      </p:sp>
      <p:sp>
        <p:nvSpPr>
          <p:cNvPr id="4" name="Rettangolo 3">
            <a:extLst>
              <a:ext uri="{FF2B5EF4-FFF2-40B4-BE49-F238E27FC236}">
                <a16:creationId xmlns:a16="http://schemas.microsoft.com/office/drawing/2014/main" id="{76996118-3E41-3D7C-31EE-9FBA7946DC6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17E2E82E-532E-A393-2633-5E7CA3FB947A}"/>
              </a:ext>
            </a:extLst>
          </p:cNvPr>
          <p:cNvSpPr txBox="1"/>
          <p:nvPr/>
        </p:nvSpPr>
        <p:spPr>
          <a:xfrm>
            <a:off x="475545" y="6011996"/>
            <a:ext cx="8192910" cy="369332"/>
          </a:xfrm>
          <a:prstGeom prst="rect">
            <a:avLst/>
          </a:prstGeom>
          <a:noFill/>
        </p:spPr>
        <p:txBody>
          <a:bodyPr wrap="square" rtlCol="0">
            <a:spAutoFit/>
          </a:bodyPr>
          <a:lstStyle/>
          <a:p>
            <a:pPr algn="ctr"/>
            <a:r>
              <a:rPr lang="en-US" b="1" dirty="0" err="1"/>
              <a:t>L’attacco</a:t>
            </a:r>
            <a:r>
              <a:rPr lang="en-US" b="1" dirty="0"/>
              <a:t> di Hamas </a:t>
            </a:r>
            <a:r>
              <a:rPr lang="en-US" b="1" dirty="0" err="1"/>
              <a:t>diventa</a:t>
            </a:r>
            <a:r>
              <a:rPr lang="en-US" b="1" dirty="0"/>
              <a:t> il </a:t>
            </a:r>
            <a:r>
              <a:rPr lang="en-US" b="1" dirty="0" err="1"/>
              <a:t>pretesto</a:t>
            </a:r>
            <a:r>
              <a:rPr lang="en-US" b="1" dirty="0"/>
              <a:t> per </a:t>
            </a:r>
            <a:r>
              <a:rPr lang="en-US" b="1" dirty="0" err="1"/>
              <a:t>distruggere</a:t>
            </a:r>
            <a:r>
              <a:rPr lang="en-US" b="1" dirty="0"/>
              <a:t> la </a:t>
            </a:r>
            <a:r>
              <a:rPr lang="en-US" b="1" dirty="0" err="1"/>
              <a:t>Striscia</a:t>
            </a:r>
            <a:r>
              <a:rPr lang="en-US" b="1" dirty="0"/>
              <a:t> di Gaza</a:t>
            </a:r>
          </a:p>
        </p:txBody>
      </p:sp>
    </p:spTree>
    <p:extLst>
      <p:ext uri="{BB962C8B-B14F-4D97-AF65-F5344CB8AC3E}">
        <p14:creationId xmlns:p14="http://schemas.microsoft.com/office/powerpoint/2010/main" val="28280765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E35FAA55-A910-0E43-8CC7-F7F064EDFADA}"/>
              </a:ext>
            </a:extLst>
          </p:cNvPr>
          <p:cNvSpPr>
            <a:spLocks noGrp="1"/>
          </p:cNvSpPr>
          <p:nvPr>
            <p:ph type="sldNum" sz="quarter" idx="12"/>
          </p:nvPr>
        </p:nvSpPr>
        <p:spPr>
          <a:xfrm>
            <a:off x="7585992" y="5859073"/>
            <a:ext cx="874440" cy="365125"/>
          </a:xfrm>
        </p:spPr>
        <p:txBody>
          <a:bodyPr/>
          <a:lstStyle/>
          <a:p>
            <a:pPr>
              <a:defRPr/>
            </a:pPr>
            <a:fld id="{6DB5FE65-74B4-4E9B-9760-B34D94D1960C}" type="slidenum">
              <a:rPr lang="fr-FR" altLang="en-US" b="1" smtClean="0">
                <a:solidFill>
                  <a:schemeClr val="tx1"/>
                </a:solidFill>
              </a:rPr>
              <a:pPr>
                <a:defRPr/>
              </a:pPr>
              <a:t>99</a:t>
            </a:fld>
            <a:endParaRPr lang="fr-FR" altLang="en-US" b="1" dirty="0">
              <a:solidFill>
                <a:schemeClr val="tx1"/>
              </a:solidFill>
            </a:endParaRPr>
          </a:p>
        </p:txBody>
      </p:sp>
      <p:pic>
        <p:nvPicPr>
          <p:cNvPr id="820226" name="Picture 2" descr="Israeli soldiers take position near the border between Gaza and Israel on October 9.">
            <a:extLst>
              <a:ext uri="{FF2B5EF4-FFF2-40B4-BE49-F238E27FC236}">
                <a16:creationId xmlns:a16="http://schemas.microsoft.com/office/drawing/2014/main" id="{A021FF81-F5E9-A7E6-E7F4-6A2933108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0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9A58543E-10E4-6270-1CEB-168ECF9E18A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6814F334-DBAD-C89C-47DE-6513B7BBDD87}"/>
              </a:ext>
            </a:extLst>
          </p:cNvPr>
          <p:cNvSpPr txBox="1"/>
          <p:nvPr/>
        </p:nvSpPr>
        <p:spPr>
          <a:xfrm>
            <a:off x="395536" y="5403411"/>
            <a:ext cx="8352928" cy="307777"/>
          </a:xfrm>
          <a:prstGeom prst="rect">
            <a:avLst/>
          </a:prstGeom>
          <a:solidFill>
            <a:srgbClr val="FFFF00"/>
          </a:solidFill>
          <a:ln w="12700">
            <a:solidFill>
              <a:schemeClr val="tx1"/>
            </a:solidFill>
          </a:ln>
        </p:spPr>
        <p:txBody>
          <a:bodyPr wrap="square">
            <a:spAutoFit/>
          </a:bodyPr>
          <a:lstStyle/>
          <a:p>
            <a:pPr algn="ctr"/>
            <a:r>
              <a:rPr lang="en-US" sz="1400" b="1" dirty="0">
                <a:latin typeface="Arial" panose="020B0604020202020204" pitchFamily="34" charset="0"/>
              </a:rPr>
              <a:t>Soldati </a:t>
            </a:r>
            <a:r>
              <a:rPr lang="en-US" sz="1400" b="1" dirty="0" err="1">
                <a:latin typeface="Arial" panose="020B0604020202020204" pitchFamily="34" charset="0"/>
              </a:rPr>
              <a:t>israeliani</a:t>
            </a:r>
            <a:r>
              <a:rPr lang="en-US" sz="1400" b="1" dirty="0">
                <a:latin typeface="Arial" panose="020B0604020202020204" pitchFamily="34" charset="0"/>
              </a:rPr>
              <a:t> </a:t>
            </a:r>
            <a:r>
              <a:rPr lang="en-US" sz="1400" b="1" dirty="0" err="1">
                <a:latin typeface="Arial" panose="020B0604020202020204" pitchFamily="34" charset="0"/>
              </a:rPr>
              <a:t>bombardano</a:t>
            </a:r>
            <a:r>
              <a:rPr lang="en-US" sz="1400" b="1" dirty="0">
                <a:latin typeface="Arial" panose="020B0604020202020204" pitchFamily="34" charset="0"/>
              </a:rPr>
              <a:t> la </a:t>
            </a:r>
            <a:r>
              <a:rPr lang="en-US" sz="1400" b="1" dirty="0" err="1"/>
              <a:t>Striscia</a:t>
            </a:r>
            <a:r>
              <a:rPr lang="en-US" sz="1400" b="1" dirty="0"/>
              <a:t> di Gaza con </a:t>
            </a:r>
            <a:r>
              <a:rPr lang="en-US" sz="1400" b="1" dirty="0" err="1"/>
              <a:t>fosforo</a:t>
            </a:r>
            <a:r>
              <a:rPr lang="en-US" sz="1400" b="1" dirty="0"/>
              <a:t> </a:t>
            </a:r>
            <a:r>
              <a:rPr lang="en-US" sz="1400" b="1" dirty="0" err="1"/>
              <a:t>bianco</a:t>
            </a:r>
            <a:r>
              <a:rPr lang="en-US" sz="1400" b="1" dirty="0"/>
              <a:t> </a:t>
            </a:r>
            <a:r>
              <a:rPr lang="en-US" sz="1400" b="1" dirty="0" err="1"/>
              <a:t>proibito</a:t>
            </a:r>
            <a:r>
              <a:rPr lang="en-US" sz="1400" b="1" dirty="0"/>
              <a:t> - 9 </a:t>
            </a:r>
            <a:r>
              <a:rPr lang="en-US" sz="1400" b="1" dirty="0" err="1"/>
              <a:t>o</a:t>
            </a:r>
            <a:r>
              <a:rPr lang="en-US" sz="1400" b="1" dirty="0" err="1">
                <a:latin typeface="Arial" panose="020B0604020202020204" pitchFamily="34" charset="0"/>
              </a:rPr>
              <a:t>ttobre</a:t>
            </a:r>
            <a:r>
              <a:rPr lang="en-US" sz="1400" b="1" dirty="0">
                <a:latin typeface="Arial" panose="020B0604020202020204" pitchFamily="34" charset="0"/>
              </a:rPr>
              <a:t> 2023</a:t>
            </a:r>
          </a:p>
        </p:txBody>
      </p:sp>
      <p:sp>
        <p:nvSpPr>
          <p:cNvPr id="4" name="TextBox 2">
            <a:extLst>
              <a:ext uri="{FF2B5EF4-FFF2-40B4-BE49-F238E27FC236}">
                <a16:creationId xmlns:a16="http://schemas.microsoft.com/office/drawing/2014/main" id="{6AE3FE41-1251-9E40-D78D-0177C0B4B530}"/>
              </a:ext>
            </a:extLst>
          </p:cNvPr>
          <p:cNvSpPr txBox="1">
            <a:spLocks noChangeArrowheads="1"/>
          </p:cNvSpPr>
          <p:nvPr/>
        </p:nvSpPr>
        <p:spPr bwMode="auto">
          <a:xfrm>
            <a:off x="1799692" y="5774229"/>
            <a:ext cx="55446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CH" sz="1800" b="1" dirty="0">
                <a:solidFill>
                  <a:srgbClr val="000000"/>
                </a:solidFill>
                <a:latin typeface="Arial" panose="020B0604020202020204" pitchFamily="34" charset="0"/>
              </a:rPr>
              <a:t>I </a:t>
            </a:r>
            <a:r>
              <a:rPr lang="en-US" altLang="it-CH" sz="1800" b="1" dirty="0" err="1">
                <a:solidFill>
                  <a:srgbClr val="000000"/>
                </a:solidFill>
                <a:latin typeface="Arial" panose="020B0604020202020204" pitchFamily="34" charset="0"/>
              </a:rPr>
              <a:t>proiettili</a:t>
            </a:r>
            <a:r>
              <a:rPr lang="en-US" altLang="it-CH" sz="1800" b="1" dirty="0">
                <a:solidFill>
                  <a:srgbClr val="000000"/>
                </a:solidFill>
                <a:latin typeface="Arial" panose="020B0604020202020204" pitchFamily="34" charset="0"/>
              </a:rPr>
              <a:t> </a:t>
            </a:r>
            <a:r>
              <a:rPr lang="en-US" altLang="it-CH" sz="1800" b="1" dirty="0" err="1">
                <a:solidFill>
                  <a:srgbClr val="000000"/>
                </a:solidFill>
                <a:latin typeface="Arial" panose="020B0604020202020204" pitchFamily="34" charset="0"/>
              </a:rPr>
              <a:t>chiari</a:t>
            </a:r>
            <a:r>
              <a:rPr lang="en-US" altLang="it-CH" sz="1800" b="1" dirty="0">
                <a:solidFill>
                  <a:srgbClr val="000000"/>
                </a:solidFill>
                <a:latin typeface="Arial" panose="020B0604020202020204" pitchFamily="34" charset="0"/>
              </a:rPr>
              <a:t> </a:t>
            </a:r>
            <a:r>
              <a:rPr lang="en-US" altLang="it-CH" sz="1800" b="1" dirty="0" err="1">
                <a:solidFill>
                  <a:srgbClr val="000000"/>
                </a:solidFill>
                <a:latin typeface="Arial" panose="020B0604020202020204" pitchFamily="34" charset="0"/>
              </a:rPr>
              <a:t>sono</a:t>
            </a:r>
            <a:r>
              <a:rPr lang="en-US" altLang="it-CH" sz="1800" b="1" dirty="0">
                <a:solidFill>
                  <a:srgbClr val="000000"/>
                </a:solidFill>
                <a:latin typeface="Arial" panose="020B0604020202020204" pitchFamily="34" charset="0"/>
              </a:rPr>
              <a:t> bombe al </a:t>
            </a:r>
            <a:r>
              <a:rPr lang="en-US" altLang="it-CH" sz="1800" b="1" dirty="0" err="1">
                <a:solidFill>
                  <a:srgbClr val="000000"/>
                </a:solidFill>
                <a:latin typeface="Arial" panose="020B0604020202020204" pitchFamily="34" charset="0"/>
              </a:rPr>
              <a:t>fosforo</a:t>
            </a:r>
            <a:r>
              <a:rPr lang="en-US" altLang="it-CH" sz="1800" b="1" dirty="0">
                <a:solidFill>
                  <a:srgbClr val="000000"/>
                </a:solidFill>
                <a:latin typeface="Arial" panose="020B0604020202020204" pitchFamily="34" charset="0"/>
              </a:rPr>
              <a:t> </a:t>
            </a:r>
            <a:r>
              <a:rPr lang="en-US" altLang="it-CH" sz="1800" b="1" dirty="0" err="1">
                <a:solidFill>
                  <a:srgbClr val="000000"/>
                </a:solidFill>
                <a:latin typeface="Arial" panose="020B0604020202020204" pitchFamily="34" charset="0"/>
              </a:rPr>
              <a:t>bianco</a:t>
            </a:r>
            <a:r>
              <a:rPr lang="en-US" altLang="it-CH" sz="1800" b="1" dirty="0">
                <a:solidFill>
                  <a:srgbClr val="000000"/>
                </a:solidFill>
                <a:latin typeface="Arial" panose="020B0604020202020204" pitchFamily="34" charset="0"/>
              </a:rPr>
              <a:t> (</a:t>
            </a:r>
            <a:r>
              <a:rPr lang="en-US" altLang="it-CH" sz="1800" b="1" dirty="0" err="1">
                <a:solidFill>
                  <a:srgbClr val="000000"/>
                </a:solidFill>
                <a:latin typeface="Arial" panose="020B0604020202020204" pitchFamily="34" charset="0"/>
              </a:rPr>
              <a:t>proibito</a:t>
            </a:r>
            <a:r>
              <a:rPr lang="en-US" altLang="it-CH" sz="1800" b="1" dirty="0">
                <a:solidFill>
                  <a:srgbClr val="000000"/>
                </a:solidFill>
                <a:latin typeface="Arial" panose="020B0604020202020204" pitchFamily="34" charset="0"/>
              </a:rPr>
              <a:t>). </a:t>
            </a:r>
          </a:p>
        </p:txBody>
      </p:sp>
    </p:spTree>
    <p:extLst>
      <p:ext uri="{BB962C8B-B14F-4D97-AF65-F5344CB8AC3E}">
        <p14:creationId xmlns:p14="http://schemas.microsoft.com/office/powerpoint/2010/main" val="2175541042"/>
      </p:ext>
    </p:extLst>
  </p:cSld>
  <p:clrMapOvr>
    <a:masterClrMapping/>
  </p:clrMapOvr>
</p:sld>
</file>

<file path=ppt/theme/theme1.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37177</TotalTime>
  <Words>17707</Words>
  <Application>Microsoft Office PowerPoint</Application>
  <PresentationFormat>Presentazione su schermo (4:3)</PresentationFormat>
  <Paragraphs>1324</Paragraphs>
  <Slides>126</Slides>
  <Notes>80</Notes>
  <HiddenSlides>0</HiddenSlides>
  <MMClips>0</MMClips>
  <ScaleCrop>false</ScaleCrop>
  <HeadingPairs>
    <vt:vector size="6" baseType="variant">
      <vt:variant>
        <vt:lpstr>Caratteri utilizzati</vt:lpstr>
      </vt:variant>
      <vt:variant>
        <vt:i4>9</vt:i4>
      </vt:variant>
      <vt:variant>
        <vt:lpstr>Tema</vt:lpstr>
      </vt:variant>
      <vt:variant>
        <vt:i4>4</vt:i4>
      </vt:variant>
      <vt:variant>
        <vt:lpstr>Titoli diapositive</vt:lpstr>
      </vt:variant>
      <vt:variant>
        <vt:i4>126</vt:i4>
      </vt:variant>
    </vt:vector>
  </HeadingPairs>
  <TitlesOfParts>
    <vt:vector size="139" baseType="lpstr">
      <vt:lpstr>GungsuhChe</vt:lpstr>
      <vt:lpstr>Algerian</vt:lpstr>
      <vt:lpstr>Arial</vt:lpstr>
      <vt:lpstr>Arial</vt:lpstr>
      <vt:lpstr>Arial Black</vt:lpstr>
      <vt:lpstr>Baskerville Old Face</vt:lpstr>
      <vt:lpstr>Calibri</vt:lpstr>
      <vt:lpstr>inherit</vt:lpstr>
      <vt:lpstr>Open Sans</vt:lpstr>
      <vt:lpstr>Struttura predefinita</vt:lpstr>
      <vt:lpstr>1_Struttura predefinita</vt:lpstr>
      <vt:lpstr>2_Struttura predefinita</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Palestina : terra santa per tre grandi religioni monoteistiche</vt:lpstr>
      <vt:lpstr>Theodor Herzl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1937 piano Peel</vt:lpstr>
      <vt:lpstr>Presentazione standard di PowerPoint</vt:lpstr>
      <vt:lpstr>Presentazione standard di PowerPoint</vt:lpstr>
      <vt:lpstr>Palestina   demografia  dal 1918 al 1948</vt:lpstr>
      <vt:lpstr>Risoluzione 181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769</cp:revision>
  <dcterms:created xsi:type="dcterms:W3CDTF">2013-09-06T13:12:37Z</dcterms:created>
  <dcterms:modified xsi:type="dcterms:W3CDTF">2024-06-29T02:41:50Z</dcterms:modified>
</cp:coreProperties>
</file>