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3.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4086" r:id="rId3"/>
    <p:sldMasterId id="2147494435" r:id="rId4"/>
    <p:sldMasterId id="2147501088" r:id="rId5"/>
  </p:sldMasterIdLst>
  <p:notesMasterIdLst>
    <p:notesMasterId r:id="rId107"/>
  </p:notesMasterIdLst>
  <p:sldIdLst>
    <p:sldId id="1345" r:id="rId6"/>
    <p:sldId id="1805" r:id="rId7"/>
    <p:sldId id="1595" r:id="rId8"/>
    <p:sldId id="259" r:id="rId9"/>
    <p:sldId id="1596" r:id="rId10"/>
    <p:sldId id="471" r:id="rId11"/>
    <p:sldId id="857" r:id="rId12"/>
    <p:sldId id="263" r:id="rId13"/>
    <p:sldId id="1133" r:id="rId14"/>
    <p:sldId id="1134" r:id="rId15"/>
    <p:sldId id="470" r:id="rId16"/>
    <p:sldId id="276" r:id="rId17"/>
    <p:sldId id="279" r:id="rId18"/>
    <p:sldId id="1341" r:id="rId19"/>
    <p:sldId id="289" r:id="rId20"/>
    <p:sldId id="288" r:id="rId21"/>
    <p:sldId id="293" r:id="rId22"/>
    <p:sldId id="294" r:id="rId23"/>
    <p:sldId id="301" r:id="rId24"/>
    <p:sldId id="1603" r:id="rId25"/>
    <p:sldId id="349" r:id="rId26"/>
    <p:sldId id="444" r:id="rId27"/>
    <p:sldId id="304" r:id="rId28"/>
    <p:sldId id="303" r:id="rId29"/>
    <p:sldId id="305" r:id="rId30"/>
    <p:sldId id="306" r:id="rId31"/>
    <p:sldId id="463" r:id="rId32"/>
    <p:sldId id="378" r:id="rId33"/>
    <p:sldId id="316" r:id="rId34"/>
    <p:sldId id="317" r:id="rId35"/>
    <p:sldId id="318" r:id="rId36"/>
    <p:sldId id="1599" r:id="rId37"/>
    <p:sldId id="1600" r:id="rId38"/>
    <p:sldId id="322" r:id="rId39"/>
    <p:sldId id="323" r:id="rId40"/>
    <p:sldId id="459" r:id="rId41"/>
    <p:sldId id="327" r:id="rId42"/>
    <p:sldId id="328" r:id="rId43"/>
    <p:sldId id="393" r:id="rId44"/>
    <p:sldId id="1074" r:id="rId45"/>
    <p:sldId id="334" r:id="rId46"/>
    <p:sldId id="442" r:id="rId47"/>
    <p:sldId id="1135" r:id="rId48"/>
    <p:sldId id="455" r:id="rId49"/>
    <p:sldId id="336" r:id="rId50"/>
    <p:sldId id="337" r:id="rId51"/>
    <p:sldId id="335" r:id="rId52"/>
    <p:sldId id="405" r:id="rId53"/>
    <p:sldId id="1340" r:id="rId54"/>
    <p:sldId id="343" r:id="rId55"/>
    <p:sldId id="344" r:id="rId56"/>
    <p:sldId id="1136" r:id="rId57"/>
    <p:sldId id="1338" r:id="rId58"/>
    <p:sldId id="456" r:id="rId59"/>
    <p:sldId id="341" r:id="rId60"/>
    <p:sldId id="348" r:id="rId61"/>
    <p:sldId id="438" r:id="rId62"/>
    <p:sldId id="350" r:id="rId63"/>
    <p:sldId id="353" r:id="rId64"/>
    <p:sldId id="912" r:id="rId65"/>
    <p:sldId id="674" r:id="rId66"/>
    <p:sldId id="1163" r:id="rId67"/>
    <p:sldId id="1594" r:id="rId68"/>
    <p:sldId id="942" r:id="rId69"/>
    <p:sldId id="357" r:id="rId70"/>
    <p:sldId id="1339" r:id="rId71"/>
    <p:sldId id="1346" r:id="rId72"/>
    <p:sldId id="488" r:id="rId73"/>
    <p:sldId id="443" r:id="rId74"/>
    <p:sldId id="389" r:id="rId75"/>
    <p:sldId id="741" r:id="rId76"/>
    <p:sldId id="1342" r:id="rId77"/>
    <p:sldId id="1344" r:id="rId78"/>
    <p:sldId id="938" r:id="rId79"/>
    <p:sldId id="397" r:id="rId80"/>
    <p:sldId id="767" r:id="rId81"/>
    <p:sldId id="398" r:id="rId82"/>
    <p:sldId id="636" r:id="rId83"/>
    <p:sldId id="427" r:id="rId84"/>
    <p:sldId id="352" r:id="rId85"/>
    <p:sldId id="428" r:id="rId86"/>
    <p:sldId id="1602" r:id="rId87"/>
    <p:sldId id="643" r:id="rId88"/>
    <p:sldId id="1343" r:id="rId89"/>
    <p:sldId id="278" r:id="rId90"/>
    <p:sldId id="531" r:id="rId91"/>
    <p:sldId id="545" r:id="rId92"/>
    <p:sldId id="566" r:id="rId93"/>
    <p:sldId id="1112" r:id="rId94"/>
    <p:sldId id="324" r:id="rId95"/>
    <p:sldId id="1779" r:id="rId96"/>
    <p:sldId id="827" r:id="rId97"/>
    <p:sldId id="412" r:id="rId98"/>
    <p:sldId id="292" r:id="rId99"/>
    <p:sldId id="931" r:id="rId100"/>
    <p:sldId id="458" r:id="rId101"/>
    <p:sldId id="540" r:id="rId102"/>
    <p:sldId id="415" r:id="rId103"/>
    <p:sldId id="910" r:id="rId104"/>
    <p:sldId id="945" r:id="rId105"/>
    <p:sldId id="542" r:id="rId106"/>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AE94"/>
    <a:srgbClr val="CCCC00"/>
    <a:srgbClr val="D3E1E7"/>
    <a:srgbClr val="B2A38A"/>
    <a:srgbClr val="A99781"/>
    <a:srgbClr val="E2FF81"/>
    <a:srgbClr val="44B943"/>
    <a:srgbClr val="B4D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9" autoAdjust="0"/>
    <p:restoredTop sz="78533" autoAdjust="0"/>
  </p:normalViewPr>
  <p:slideViewPr>
    <p:cSldViewPr>
      <p:cViewPr varScale="1">
        <p:scale>
          <a:sx n="59" d="100"/>
          <a:sy n="59" d="100"/>
        </p:scale>
        <p:origin x="1056" y="53"/>
      </p:cViewPr>
      <p:guideLst>
        <p:guide orient="horz" pos="2160"/>
        <p:guide pos="2880"/>
      </p:guideLst>
    </p:cSldViewPr>
  </p:slideViewPr>
  <p:notesTextViewPr>
    <p:cViewPr>
      <p:scale>
        <a:sx n="1" d="1"/>
        <a:sy n="1" d="1"/>
      </p:scale>
      <p:origin x="0" y="0"/>
    </p:cViewPr>
  </p:notesTextViewPr>
  <p:sorterViewPr>
    <p:cViewPr>
      <p:scale>
        <a:sx n="100" d="100"/>
        <a:sy n="100" d="100"/>
      </p:scale>
      <p:origin x="0" y="28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A37CA1F-3FCF-4D79-709A-23F7BD6FD45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5F62F9A3-7770-B2B5-1D8E-92D4551080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1E3BCDE9-F1E5-43F0-BF00-4725136AC7D9}" type="datetimeFigureOut">
              <a:rPr lang="it-CH"/>
              <a:pPr>
                <a:defRPr/>
              </a:pPr>
              <a:t>23.07.2024</a:t>
            </a:fld>
            <a:endParaRPr lang="it-CH"/>
          </a:p>
        </p:txBody>
      </p:sp>
      <p:sp>
        <p:nvSpPr>
          <p:cNvPr id="4" name="Segnaposto immagine diapositiva 3">
            <a:extLst>
              <a:ext uri="{FF2B5EF4-FFF2-40B4-BE49-F238E27FC236}">
                <a16:creationId xmlns:a16="http://schemas.microsoft.com/office/drawing/2014/main" id="{E2E2E6BF-3A94-9075-4A5B-8D4195B524D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A219F73E-63F5-7D33-E20A-3FA5740095C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0F7B8BCF-F6B2-591D-B167-BB6D1309315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1714480D-049E-2C4E-F7EA-35441555D0C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88E493B-0D4D-4521-9308-A592BCE41B74}"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mparalavita.ch/eng/palestine_history.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29499F0-5E04-B111-BCDF-D1567F0317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DADDED-EEA0-4FC6-AEE1-0C40C1728B09}"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90115" name="Rectangle 2">
            <a:extLst>
              <a:ext uri="{FF2B5EF4-FFF2-40B4-BE49-F238E27FC236}">
                <a16:creationId xmlns:a16="http://schemas.microsoft.com/office/drawing/2014/main" id="{92DAEEF1-4352-4D38-3B07-5DA276EDAA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175F6355-4390-C55E-0C5F-1DA63FD9F8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dirty="0"/>
              <a:t>It is very important to study the history of Palestine for understand what is happening in Palestine (Ilan </a:t>
            </a:r>
            <a:r>
              <a:rPr lang="en-US" altLang="it-CH" dirty="0" err="1"/>
              <a:t>Pappe</a:t>
            </a:r>
            <a:r>
              <a:rPr lang="en-US" altLang="it-CH" dirty="0"/>
              <a:t>).</a:t>
            </a:r>
          </a:p>
          <a:p>
            <a:pPr eaLnBrk="1" hangingPunct="1">
              <a:spcBef>
                <a:spcPct val="0"/>
              </a:spcBef>
            </a:pPr>
            <a:r>
              <a:rPr lang="en-US" altLang="it-CH"/>
              <a:t>https://www.youtube.com/watch?v=ug45Mv1eaL0</a:t>
            </a:r>
            <a:endParaRPr lang="en-US" altLang="it-CH" dirty="0"/>
          </a:p>
          <a:p>
            <a:pPr eaLnBrk="1" hangingPunct="1">
              <a:spcBef>
                <a:spcPct val="0"/>
              </a:spcBef>
            </a:pPr>
            <a:endParaRPr lang="en-US" altLang="it-CH" dirty="0"/>
          </a:p>
          <a:p>
            <a:pPr eaLnBrk="1" hangingPunct="1">
              <a:spcBef>
                <a:spcPct val="0"/>
              </a:spcBef>
            </a:pPr>
            <a:r>
              <a:rPr lang="en-US" altLang="it-CH" dirty="0"/>
              <a:t>To view the presentation press : View / Slide show / From Beginning  </a:t>
            </a:r>
          </a:p>
          <a:p>
            <a:pPr eaLnBrk="1" hangingPunct="1">
              <a:spcBef>
                <a:spcPct val="0"/>
              </a:spcBef>
            </a:pPr>
            <a:r>
              <a:rPr lang="en-US" altLang="it-CH" dirty="0"/>
              <a:t>To advance the slides press : Page up/down.                                                                                                                                            To close the presentation click on the small window on the corner left-down and then press Exit. </a:t>
            </a:r>
          </a:p>
          <a:p>
            <a:pPr eaLnBrk="1" hangingPunct="1">
              <a:spcBef>
                <a:spcPct val="0"/>
              </a:spcBef>
            </a:pPr>
            <a:r>
              <a:rPr lang="en-US" altLang="it-CH" dirty="0"/>
              <a:t>To organize the automatic play of the slides press : Slide Show /Slide Transition / Advance Slide / Automatically after x seconds / Apply to all slides</a:t>
            </a:r>
          </a:p>
          <a:p>
            <a:pPr eaLnBrk="1" hangingPunct="1">
              <a:spcBef>
                <a:spcPct val="0"/>
              </a:spcBef>
            </a:pPr>
            <a:r>
              <a:rPr lang="en-US" altLang="it-CH" dirty="0"/>
              <a:t>To prepare a conference see also the notes and comments under the slides, </a:t>
            </a:r>
          </a:p>
          <a:p>
            <a:pPr eaLnBrk="1" hangingPunct="1">
              <a:spcBef>
                <a:spcPct val="0"/>
              </a:spcBef>
            </a:pPr>
            <a:r>
              <a:rPr lang="en-US" altLang="it-CH" dirty="0"/>
              <a:t>and read the file "Important" that you find at the beginning of the website www.imparalavita.ch</a:t>
            </a:r>
          </a:p>
          <a:p>
            <a:pPr eaLnBrk="1" hangingPunct="1">
              <a:spcBef>
                <a:spcPct val="0"/>
              </a:spcBef>
            </a:pPr>
            <a:endParaRPr lang="en-US" altLang="it-CH" dirty="0"/>
          </a:p>
          <a:p>
            <a:pPr eaLnBrk="1" hangingPunct="1">
              <a:spcBef>
                <a:spcPct val="0"/>
              </a:spcBef>
            </a:pPr>
            <a:r>
              <a:rPr lang="en-US" altLang="it-CH" dirty="0"/>
              <a:t>https://www.un.org/unispal/history/</a:t>
            </a:r>
          </a:p>
          <a:p>
            <a:pPr eaLnBrk="1" hangingPunct="1">
              <a:spcBef>
                <a:spcPct val="0"/>
              </a:spcBef>
            </a:pPr>
            <a:r>
              <a:rPr lang="en-US" altLang="it-CH" dirty="0"/>
              <a:t>http://www.awraq.birzeit.edu/en</a:t>
            </a:r>
          </a:p>
          <a:p>
            <a:pPr eaLnBrk="1" hangingPunct="1">
              <a:spcBef>
                <a:spcPct val="0"/>
              </a:spcBef>
            </a:pPr>
            <a:r>
              <a:rPr lang="en-US" altLang="it-CH" dirty="0"/>
              <a:t>http://www.plands.org/graphics/index.html</a:t>
            </a:r>
          </a:p>
          <a:p>
            <a:pPr eaLnBrk="1" hangingPunct="1">
              <a:spcBef>
                <a:spcPct val="0"/>
              </a:spcBef>
            </a:pPr>
            <a:r>
              <a:rPr lang="en-US" altLang="it-CH" dirty="0"/>
              <a:t>http://en.wikipedia.org/wiki/History_of_Palestine</a:t>
            </a:r>
          </a:p>
          <a:p>
            <a:pPr eaLnBrk="1" hangingPunct="1">
              <a:spcBef>
                <a:spcPct val="0"/>
              </a:spcBef>
            </a:pPr>
            <a:r>
              <a:rPr lang="en-US" altLang="it-CH" dirty="0"/>
              <a:t>https://en.wikipedia.org/wiki/Right_of_conquest</a:t>
            </a:r>
          </a:p>
          <a:p>
            <a:pPr eaLnBrk="1" hangingPunct="1">
              <a:spcBef>
                <a:spcPct val="0"/>
              </a:spcBef>
            </a:pPr>
            <a:endParaRPr lang="en-US" altLang="it-CH" dirty="0"/>
          </a:p>
          <a:p>
            <a:pPr eaLnBrk="1" hangingPunct="1">
              <a:spcBef>
                <a:spcPct val="0"/>
              </a:spcBef>
            </a:pPr>
            <a:r>
              <a:rPr lang="en-US" altLang="it-CH" dirty="0"/>
              <a:t>Ilan </a:t>
            </a:r>
            <a:r>
              <a:rPr lang="en-US" altLang="it-CH" dirty="0" err="1"/>
              <a:t>Pappe</a:t>
            </a:r>
            <a:r>
              <a:rPr lang="en-US" altLang="it-CH" dirty="0"/>
              <a:t>, The ethnic cleansing of Palestine</a:t>
            </a:r>
          </a:p>
          <a:p>
            <a:pPr eaLnBrk="1" hangingPunct="1">
              <a:spcBef>
                <a:spcPct val="0"/>
              </a:spcBef>
            </a:pPr>
            <a:r>
              <a:rPr lang="en-US" altLang="it-CH" dirty="0"/>
              <a:t>Susan Nathan, "The Other Side of Israel", ed. HarperCollins Publishers Ltd.</a:t>
            </a:r>
          </a:p>
          <a:p>
            <a:pPr eaLnBrk="1" hangingPunct="1">
              <a:spcBef>
                <a:spcPct val="0"/>
              </a:spcBef>
            </a:pPr>
            <a:r>
              <a:rPr lang="en-US" altLang="it-CH" dirty="0"/>
              <a:t>Shlomo Sand: The invention of the </a:t>
            </a:r>
            <a:r>
              <a:rPr lang="en-US" altLang="it-CH" dirty="0" err="1"/>
              <a:t>the</a:t>
            </a:r>
            <a:r>
              <a:rPr lang="en-US" altLang="it-CH" dirty="0"/>
              <a:t> Jewish people.</a:t>
            </a:r>
          </a:p>
          <a:p>
            <a:pPr eaLnBrk="1" hangingPunct="1">
              <a:spcBef>
                <a:spcPct val="0"/>
              </a:spcBef>
            </a:pPr>
            <a:r>
              <a:rPr lang="en-US" altLang="it-CH" dirty="0"/>
              <a:t>Norman G. Finkelstein: The Holocaust Industry </a:t>
            </a:r>
          </a:p>
          <a:p>
            <a:pPr eaLnBrk="1" hangingPunct="1">
              <a:spcBef>
                <a:spcPct val="0"/>
              </a:spcBef>
            </a:pPr>
            <a:endParaRPr lang="en-US" altLang="it-CH" dirty="0"/>
          </a:p>
          <a:p>
            <a:pPr eaLnBrk="1" hangingPunct="1">
              <a:spcBef>
                <a:spcPct val="0"/>
              </a:spcBef>
            </a:pPr>
            <a:r>
              <a:rPr lang="en-US" altLang="it-CH" dirty="0"/>
              <a:t>https://spaces.hightail.com/space/7K0i2/fi-6385ce6d-1449-47f9-a4f3-25a02da48c13/The%20Book.pdf</a:t>
            </a:r>
          </a:p>
          <a:p>
            <a:pPr eaLnBrk="1" hangingPunct="1">
              <a:spcBef>
                <a:spcPct val="0"/>
              </a:spcBef>
            </a:pPr>
            <a:r>
              <a:rPr lang="en-US" altLang="it-CH" dirty="0"/>
              <a:t>https://www.akevot.org.il/en/</a:t>
            </a:r>
          </a:p>
          <a:p>
            <a:pPr eaLnBrk="1" hangingPunct="1">
              <a:spcBef>
                <a:spcPct val="0"/>
              </a:spcBef>
            </a:pPr>
            <a:r>
              <a:rPr lang="en-US" altLang="it-CH" dirty="0"/>
              <a:t>http://www.badil.org/en/</a:t>
            </a:r>
          </a:p>
          <a:p>
            <a:pPr eaLnBrk="1" hangingPunct="1">
              <a:spcBef>
                <a:spcPct val="0"/>
              </a:spcBef>
            </a:pPr>
            <a:r>
              <a:rPr lang="en-US" altLang="it-CH" dirty="0"/>
              <a:t>https://www.ochaopt.org/content/humanitarian-facts-and-figures</a:t>
            </a:r>
          </a:p>
          <a:p>
            <a:pPr eaLnBrk="1" hangingPunct="1">
              <a:spcBef>
                <a:spcPct val="0"/>
              </a:spcBef>
            </a:pPr>
            <a:endParaRPr lang="en-US" altLang="it-CH" dirty="0"/>
          </a:p>
          <a:p>
            <a:pPr eaLnBrk="1" hangingPunct="1">
              <a:spcBef>
                <a:spcPct val="0"/>
              </a:spcBef>
            </a:pPr>
            <a:r>
              <a:rPr lang="en-US" altLang="it-CH" dirty="0" err="1"/>
              <a:t>Fariss</a:t>
            </a:r>
            <a:r>
              <a:rPr lang="en-US" altLang="it-CH" dirty="0"/>
              <a:t> </a:t>
            </a:r>
            <a:r>
              <a:rPr lang="en-US" altLang="it-CH" dirty="0" err="1"/>
              <a:t>Wogatzki</a:t>
            </a:r>
            <a:r>
              <a:rPr lang="en-US" altLang="it-CH" dirty="0"/>
              <a:t>: "Nobody should say he didn't know!"</a:t>
            </a:r>
          </a:p>
          <a:p>
            <a:pPr eaLnBrk="1" hangingPunct="1">
              <a:spcBef>
                <a:spcPct val="0"/>
              </a:spcBef>
            </a:pPr>
            <a:endParaRPr lang="en-US" altLang="it-CH" dirty="0"/>
          </a:p>
          <a:p>
            <a:pPr eaLnBrk="1" hangingPunct="1">
              <a:spcBef>
                <a:spcPct val="0"/>
              </a:spcBef>
            </a:pPr>
            <a:r>
              <a:rPr lang="fr-FR" altLang="it-CH" dirty="0"/>
              <a:t>National </a:t>
            </a:r>
            <a:r>
              <a:rPr lang="fr-FR" altLang="it-CH" dirty="0" err="1"/>
              <a:t>song</a:t>
            </a:r>
            <a:endParaRPr lang="fr-FR" altLang="it-CH" dirty="0"/>
          </a:p>
          <a:p>
            <a:pPr eaLnBrk="1" hangingPunct="1">
              <a:spcBef>
                <a:spcPct val="0"/>
              </a:spcBef>
            </a:pPr>
            <a:r>
              <a:rPr lang="fr-FR" altLang="it-CH" dirty="0"/>
              <a:t>https://www.youtube.com/watch?v=8lvM2tfOdnM</a:t>
            </a:r>
          </a:p>
          <a:p>
            <a:pPr eaLnBrk="1" hangingPunct="1">
              <a:spcBef>
                <a:spcPct val="0"/>
              </a:spcBef>
            </a:pPr>
            <a:endParaRPr lang="fr-FR" altLang="it-CH"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it-CH" dirty="0"/>
              <a:t>This presentation can be downloaded for free and in 5 languages here: </a:t>
            </a: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3"/>
              </a:rPr>
              <a:t>http://www.imparalavita.ch/eng/palestine_history.html</a:t>
            </a:r>
            <a:endParaRPr lang="en-GB" altLang="it-CH" dirty="0"/>
          </a:p>
          <a:p>
            <a:pPr eaLnBrk="1" hangingPunct="1">
              <a:spcBef>
                <a:spcPct val="0"/>
              </a:spcBef>
            </a:pPr>
            <a:endParaRPr lang="fr-FR" altLang="it-CH" dirty="0"/>
          </a:p>
          <a:p>
            <a:pPr eaLnBrk="1" hangingPunct="1">
              <a:spcBef>
                <a:spcPct val="0"/>
              </a:spcBef>
            </a:pPr>
            <a:endParaRPr lang="fr-FR" altLang="it-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a:extLst>
              <a:ext uri="{FF2B5EF4-FFF2-40B4-BE49-F238E27FC236}">
                <a16:creationId xmlns:a16="http://schemas.microsoft.com/office/drawing/2014/main" id="{F4B6CCD6-050A-E669-AEF1-438592D10B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Segnaposto note 2">
            <a:extLst>
              <a:ext uri="{FF2B5EF4-FFF2-40B4-BE49-F238E27FC236}">
                <a16:creationId xmlns:a16="http://schemas.microsoft.com/office/drawing/2014/main" id="{48AE77FB-9074-71FA-84DA-C8980763FA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http://en.wikipedia.org/wiki/Wailing_wall</a:t>
            </a:r>
          </a:p>
          <a:p>
            <a:r>
              <a:rPr lang="it-CH" altLang="it-CH"/>
              <a:t>http://en.wikipedia.org/wiki/Torah</a:t>
            </a:r>
          </a:p>
          <a:p>
            <a:r>
              <a:rPr lang="it-CH" altLang="it-CH"/>
              <a:t>http://en.wikipedia.org/wiki/Koran</a:t>
            </a:r>
          </a:p>
          <a:p>
            <a:r>
              <a:rPr lang="it-CH" altLang="it-CH"/>
              <a:t>http://en.wikipedia.org/wiki/Temple_Mount</a:t>
            </a:r>
          </a:p>
          <a:p>
            <a:endParaRPr lang="it-CH" altLang="it-CH"/>
          </a:p>
          <a:p>
            <a:endParaRPr lang="it-CH" altLang="it-CH"/>
          </a:p>
          <a:p>
            <a:endParaRPr lang="it-CH" altLang="it-CH"/>
          </a:p>
          <a:p>
            <a:endParaRPr lang="it-CH" altLang="it-CH"/>
          </a:p>
        </p:txBody>
      </p:sp>
      <p:sp>
        <p:nvSpPr>
          <p:cNvPr id="108548" name="Segnaposto numero diapositiva 3">
            <a:extLst>
              <a:ext uri="{FF2B5EF4-FFF2-40B4-BE49-F238E27FC236}">
                <a16:creationId xmlns:a16="http://schemas.microsoft.com/office/drawing/2014/main" id="{9E992D37-9AE5-319E-7BE0-B3225FA56E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C28A15-13B1-44F6-A8A0-D7777D03B81F}" type="slidenum">
              <a:rPr lang="it-CH" altLang="en-US" smtClean="0"/>
              <a:pPr>
                <a:spcBef>
                  <a:spcPct val="0"/>
                </a:spcBef>
              </a:pPr>
              <a:t>12</a:t>
            </a:fld>
            <a:endParaRPr lang="it-CH"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a:extLst>
              <a:ext uri="{FF2B5EF4-FFF2-40B4-BE49-F238E27FC236}">
                <a16:creationId xmlns:a16="http://schemas.microsoft.com/office/drawing/2014/main" id="{89D375A3-81AA-7C71-D6FB-786E6B2822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Segnaposto note 2">
            <a:extLst>
              <a:ext uri="{FF2B5EF4-FFF2-40B4-BE49-F238E27FC236}">
                <a16:creationId xmlns:a16="http://schemas.microsoft.com/office/drawing/2014/main" id="{8261F918-B42C-87C4-967E-55DEBB57E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On the first platform the Wailing wall was already embodied : the intention to settle in Palestine and not in an other country was clear since the beginning.</a:t>
            </a:r>
          </a:p>
          <a:p>
            <a:r>
              <a:rPr lang="en-US" altLang="it-CH"/>
              <a:t>Basel in Switzerland was chosen because, in Germany, Zionism was considered wrong by the majority of Jews.</a:t>
            </a:r>
          </a:p>
          <a:p>
            <a:endParaRPr lang="en-US" altLang="it-CH"/>
          </a:p>
          <a:p>
            <a:r>
              <a:rPr lang="en-US" altLang="it-CH"/>
              <a:t>Theodor Herzl, founder of the Zionist movement talking about the Arabs of Palestine in 1895: "Drive the poor people across the border by refusing them work. The process of expropriation and displacement of the poor must be conducted discreetly and with caution. "</a:t>
            </a:r>
          </a:p>
          <a:p>
            <a:endParaRPr lang="en-US" altLang="it-CH"/>
          </a:p>
          <a:p>
            <a:r>
              <a:rPr lang="en-US" altLang="it-CH"/>
              <a:t>http://en.wikipedia.org/wiki/History_of_Zionism</a:t>
            </a:r>
          </a:p>
          <a:p>
            <a:r>
              <a:rPr lang="en-US" altLang="it-CH"/>
              <a:t>http://en.wikipedia.org/wiki/Jewish_National_Fund</a:t>
            </a:r>
          </a:p>
          <a:p>
            <a:r>
              <a:rPr lang="en-US" altLang="it-CH"/>
              <a:t>http://en.wikipedia.org/wiki/Zionism_is_racism</a:t>
            </a:r>
          </a:p>
          <a:p>
            <a:r>
              <a:rPr lang="en-US" altLang="it-CH"/>
              <a:t>http://en.wikipedia.org/wiki/Haredim_and_Zionism</a:t>
            </a:r>
          </a:p>
          <a:p>
            <a:r>
              <a:rPr lang="en-US" altLang="it-CH"/>
              <a:t>https://www.routledge.com/Sociological-Knowledge-and-Collective-Identity-S-N-Eisenstadt-and-Israeli/Sinai/p/book/9781138351837</a:t>
            </a:r>
          </a:p>
          <a:p>
            <a:endParaRPr lang="en-US" altLang="it-CH"/>
          </a:p>
          <a:p>
            <a:r>
              <a:rPr lang="en-US" altLang="it-CH"/>
              <a:t>https://www.trtworld.com/magazine/how-theodor-herzl-failed-to-convince-the-ottomans-to-sell-palestine-46991</a:t>
            </a:r>
          </a:p>
          <a:p>
            <a:endParaRPr lang="en-US" altLang="it-CH"/>
          </a:p>
          <a:p>
            <a:r>
              <a:rPr lang="en-US" altLang="it-CH"/>
              <a:t>++++++++++++++++++++++++++++++++++++++++++++++++++++++</a:t>
            </a:r>
          </a:p>
          <a:p>
            <a:endParaRPr lang="en-US" altLang="it-CH"/>
          </a:p>
          <a:p>
            <a:r>
              <a:rPr lang="en-US" altLang="it-CH"/>
              <a:t>www.stopthejnf.org</a:t>
            </a:r>
          </a:p>
          <a:p>
            <a:endParaRPr lang="en-US" altLang="it-CH"/>
          </a:p>
          <a:p>
            <a:r>
              <a:rPr lang="en-US" altLang="it-CH"/>
              <a:t>Since its foundation, the JNF (Jewish National Fund) has been an agency of the Israeli government and the Zionist movement. Many members of the Zionist leadership and the Israeli government are also members of the JNF leadership. The JNF is an instrument of the Zionist colonization of Palestine.</a:t>
            </a:r>
          </a:p>
          <a:p>
            <a:endParaRPr lang="en-US" altLang="it-CH"/>
          </a:p>
          <a:p>
            <a:r>
              <a:rPr lang="en-US" altLang="it-CH"/>
              <a:t>At first, the main task of the JNF was to raise funds to buy land in Palestine for the Zionist settlers. Since the Nakba, the role of the JNF has been to take over real estate stolen from the Israeli army from the Palestinians and to attribute, rent or sell these goods only to Jews and to ensure that these goods remain in Jewish hands forever. In addition, the JNF, using its special brigades, organized the abolition of the Arab character of Palestinian villages and communities by demolishing Arab buildings (e.g. the Arab market in Haifa) and erecting Zionist settlements, buildings or parks in their place, which have a Jewish character and are reserved for the Israelis. This to Judaize Jerusalem and Palestine.</a:t>
            </a:r>
          </a:p>
          <a:p>
            <a:endParaRPr lang="en-US" altLang="it-CH"/>
          </a:p>
          <a:p>
            <a:endParaRPr lang="it-CH" altLang="it-CH"/>
          </a:p>
        </p:txBody>
      </p:sp>
      <p:sp>
        <p:nvSpPr>
          <p:cNvPr id="110596" name="Segnaposto numero diapositiva 3">
            <a:extLst>
              <a:ext uri="{FF2B5EF4-FFF2-40B4-BE49-F238E27FC236}">
                <a16:creationId xmlns:a16="http://schemas.microsoft.com/office/drawing/2014/main" id="{4BD30969-1348-94CD-B881-ECFBE9FCA8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C64D8F-81A6-465C-8B61-D9EA936EC06C}" type="slidenum">
              <a:rPr lang="it-CH" altLang="en-US" smtClean="0"/>
              <a:pPr>
                <a:spcBef>
                  <a:spcPct val="0"/>
                </a:spcBef>
              </a:pPr>
              <a:t>13</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a:extLst>
              <a:ext uri="{FF2B5EF4-FFF2-40B4-BE49-F238E27FC236}">
                <a16:creationId xmlns:a16="http://schemas.microsoft.com/office/drawing/2014/main" id="{0F66A5E4-13DA-73A0-DB49-2FB02B0963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Segnaposto note 2">
            <a:extLst>
              <a:ext uri="{FF2B5EF4-FFF2-40B4-BE49-F238E27FC236}">
                <a16:creationId xmlns:a16="http://schemas.microsoft.com/office/drawing/2014/main" id="{CB53C9C0-8DEA-7457-97AB-B57C72F7BE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Balfour Declaration was suggested to Lord Arthur James Balfour by his secretary, a certain Samuel Herbert, Jewish and Zionist ...</a:t>
            </a:r>
          </a:p>
          <a:p>
            <a:pPr eaLnBrk="1" hangingPunct="1">
              <a:spcBef>
                <a:spcPct val="0"/>
              </a:spcBef>
            </a:pPr>
            <a:r>
              <a:rPr lang="en-US" altLang="it-CH"/>
              <a:t>With this move, Britain also hoped to procure guardianship for the Suez Canal and a beachhead in the oil-rich Middle East, because with the First World War, oil had become, "strategic.“</a:t>
            </a:r>
          </a:p>
          <a:p>
            <a:pPr eaLnBrk="1" hangingPunct="1">
              <a:spcBef>
                <a:spcPct val="0"/>
              </a:spcBef>
            </a:pPr>
            <a:r>
              <a:rPr lang="en-US" altLang="it-CH"/>
              <a:t>According to some historians, Chaim Weizmann and Leopold Amery, a Jewish Zionist in the British Government who wrote the Balfour Declaration in 1917, were also involved in the Balfour statement. Before the final draft, Lord Balfour changed the declaration several times.</a:t>
            </a:r>
          </a:p>
          <a:p>
            <a:pPr eaLnBrk="1" hangingPunct="1">
              <a:spcBef>
                <a:spcPct val="0"/>
              </a:spcBef>
            </a:pPr>
            <a:endParaRPr lang="en-US" altLang="it-CH"/>
          </a:p>
          <a:p>
            <a:pPr eaLnBrk="1" hangingPunct="1">
              <a:spcBef>
                <a:spcPct val="0"/>
              </a:spcBef>
            </a:pPr>
            <a:r>
              <a:rPr lang="en-US" altLang="it-CH"/>
              <a:t>The Balfour Declaration was the price Britain paid the Zionists for convincing the US to enter the war against Germany. The Zionists convinced US President Woodrow Wilson that Mexico, helped by Germany, wanted to recapture the Mexican territories that had been lost to the US. That is why the US enters the war against Germany. T the same time, an Jewish English scientist invented a new powerful explosive that could have been used in war: he gave this invention to the British government in return for a promise to allow Zionists to immigrate to Palestine.</a:t>
            </a:r>
          </a:p>
          <a:p>
            <a:pPr eaLnBrk="1" hangingPunct="1">
              <a:spcBef>
                <a:spcPct val="0"/>
              </a:spcBef>
            </a:pPr>
            <a:endParaRPr lang="en-US" altLang="it-CH"/>
          </a:p>
          <a:p>
            <a:pPr eaLnBrk="1" hangingPunct="1">
              <a:spcBef>
                <a:spcPct val="0"/>
              </a:spcBef>
            </a:pPr>
            <a:r>
              <a:rPr lang="en-US" altLang="it-CH"/>
              <a:t>http://en.wikipedia.org/wiki/Lord_Balfour</a:t>
            </a:r>
          </a:p>
          <a:p>
            <a:pPr eaLnBrk="1" hangingPunct="1">
              <a:spcBef>
                <a:spcPct val="0"/>
              </a:spcBef>
            </a:pPr>
            <a:r>
              <a:rPr lang="en-US" altLang="it-CH"/>
              <a:t>http://en.wikipedia.org/wiki/Balfour_Declaration</a:t>
            </a:r>
          </a:p>
          <a:p>
            <a:pPr eaLnBrk="1" hangingPunct="1">
              <a:spcBef>
                <a:spcPct val="0"/>
              </a:spcBef>
            </a:pPr>
            <a:r>
              <a:rPr lang="en-US" altLang="it-CH"/>
              <a:t>http://ifamericaknew.org/us_ints/balfour.html</a:t>
            </a:r>
          </a:p>
          <a:p>
            <a:pPr eaLnBrk="1" hangingPunct="1">
              <a:spcBef>
                <a:spcPct val="0"/>
              </a:spcBef>
            </a:pPr>
            <a:r>
              <a:rPr lang="en-US" altLang="it-CH"/>
              <a:t>https://israelpalestinenews.org/wrote-balfour-declaration-world-war-connection/</a:t>
            </a:r>
          </a:p>
          <a:p>
            <a:pPr eaLnBrk="1" hangingPunct="1">
              <a:spcBef>
                <a:spcPct val="0"/>
              </a:spcBef>
            </a:pPr>
            <a:r>
              <a:rPr lang="en-US" altLang="it-CH"/>
              <a:t>https://www.jeremyrhammond.com/2018/11/02/how-great-britain-facilitated-the-ethnic-cleansing-of-palestine/</a:t>
            </a:r>
          </a:p>
          <a:p>
            <a:pPr eaLnBrk="1" hangingPunct="1">
              <a:spcBef>
                <a:spcPct val="0"/>
              </a:spcBef>
            </a:pPr>
            <a:r>
              <a:rPr lang="en-US" altLang="it-CH"/>
              <a:t>Sahar Huneidi – The hidden history of the Balfour declaration</a:t>
            </a:r>
          </a:p>
          <a:p>
            <a:pPr eaLnBrk="1" hangingPunct="1">
              <a:spcBef>
                <a:spcPct val="0"/>
              </a:spcBef>
            </a:pPr>
            <a:endParaRPr lang="en-US" altLang="it-CH"/>
          </a:p>
          <a:p>
            <a:pPr eaLnBrk="1" hangingPunct="1">
              <a:spcBef>
                <a:spcPct val="0"/>
              </a:spcBef>
            </a:pPr>
            <a:r>
              <a:rPr lang="en-US" altLang="it-CH"/>
              <a:t>The Palestinian press already warned of the danger of a Zionist invasion of Palestine and the population started uprising. movements.https://en.wikipedia.org/wiki/Arab_Revolt</a:t>
            </a:r>
          </a:p>
          <a:p>
            <a:pPr eaLnBrk="1" hangingPunct="1">
              <a:spcBef>
                <a:spcPct val="0"/>
              </a:spcBef>
            </a:pPr>
            <a:endParaRPr lang="en-US" altLang="it-CH"/>
          </a:p>
        </p:txBody>
      </p:sp>
      <p:sp>
        <p:nvSpPr>
          <p:cNvPr id="113668" name="Segnaposto numero diapositiva 3">
            <a:extLst>
              <a:ext uri="{FF2B5EF4-FFF2-40B4-BE49-F238E27FC236}">
                <a16:creationId xmlns:a16="http://schemas.microsoft.com/office/drawing/2014/main" id="{4F69495A-3F47-7A06-EBDE-F3786A1F6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FBE36C-A811-4855-B005-C9BA1BC430D2}" type="slidenum">
              <a:rPr lang="it-IT" altLang="it-CH" smtClean="0">
                <a:solidFill>
                  <a:srgbClr val="000000"/>
                </a:solidFill>
                <a:latin typeface="Arial" panose="020B0604020202020204" pitchFamily="34" charset="0"/>
              </a:rPr>
              <a:pPr>
                <a:spcBef>
                  <a:spcPct val="0"/>
                </a:spcBef>
              </a:pPr>
              <a:t>15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a:extLst>
              <a:ext uri="{FF2B5EF4-FFF2-40B4-BE49-F238E27FC236}">
                <a16:creationId xmlns:a16="http://schemas.microsoft.com/office/drawing/2014/main" id="{743C65A0-8F29-9C5A-4315-E49B15F34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Segnaposto note 2">
            <a:extLst>
              <a:ext uri="{FF2B5EF4-FFF2-40B4-BE49-F238E27FC236}">
                <a16:creationId xmlns:a16="http://schemas.microsoft.com/office/drawing/2014/main" id="{7A20860D-43FF-9DC7-19F1-E9F5897F5E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From 1917 to 1922, Palestine was governed by General Allenby by military decrees.</a:t>
            </a:r>
          </a:p>
          <a:p>
            <a:endParaRPr lang="en-US" altLang="it-CH"/>
          </a:p>
          <a:p>
            <a:r>
              <a:rPr lang="en-US" altLang="it-CH"/>
              <a:t>http://en.wikipedia.org/wiki/Edmund_Allenby,_1st_Viscount_Allenby</a:t>
            </a:r>
          </a:p>
        </p:txBody>
      </p:sp>
      <p:sp>
        <p:nvSpPr>
          <p:cNvPr id="115716" name="Segnaposto numero diapositiva 3">
            <a:extLst>
              <a:ext uri="{FF2B5EF4-FFF2-40B4-BE49-F238E27FC236}">
                <a16:creationId xmlns:a16="http://schemas.microsoft.com/office/drawing/2014/main" id="{70E0290E-521A-3D46-11D1-E80BF3EA4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8A478C-A040-428F-8615-DB8981E20075}" type="slidenum">
              <a:rPr lang="it-CH" altLang="en-US" smtClean="0"/>
              <a:pPr>
                <a:spcBef>
                  <a:spcPct val="0"/>
                </a:spcBef>
              </a:pPr>
              <a:t>16</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a:extLst>
              <a:ext uri="{FF2B5EF4-FFF2-40B4-BE49-F238E27FC236}">
                <a16:creationId xmlns:a16="http://schemas.microsoft.com/office/drawing/2014/main" id="{4516F287-6129-9540-275B-A40947AE37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Segnaposto note 2">
            <a:extLst>
              <a:ext uri="{FF2B5EF4-FFF2-40B4-BE49-F238E27FC236}">
                <a16:creationId xmlns:a16="http://schemas.microsoft.com/office/drawing/2014/main" id="{D8EEBB04-EA23-5BA8-C661-CA93E8A23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As first administrator of Palestine, Samuel Herbert favored the Jews and their businesses in every possible way (for example, tax exemptions and tax breaks for Jewish businesses, the introduction of Hebrew and English as official languages in Palestine, allocation of state or unclaimed land to the Jews, brutal repression of any Arab resistance, tolerance of a Jewish militia, etc..) and at the same time he gave to the Arabs and their businesses all difficulties imaginable (even the obligation to pay taxes due to the 'Ottoman Empire, for which the Arabs had to sell their own lands to the Jews.).</a:t>
            </a:r>
          </a:p>
          <a:p>
            <a:pPr eaLnBrk="1" hangingPunct="1">
              <a:spcBef>
                <a:spcPct val="0"/>
              </a:spcBef>
            </a:pPr>
            <a:endParaRPr lang="en-US" altLang="it-CH"/>
          </a:p>
          <a:p>
            <a:pPr eaLnBrk="1" hangingPunct="1">
              <a:spcBef>
                <a:spcPct val="0"/>
              </a:spcBef>
            </a:pPr>
            <a:r>
              <a:rPr lang="en-US" altLang="it-CH"/>
              <a:t>League of Nations : For the first time in the history of humanity a supranational organism makes Decisions Concerning Whole Peoples and Nations.</a:t>
            </a:r>
          </a:p>
          <a:p>
            <a:pPr eaLnBrk="1" hangingPunct="1">
              <a:spcBef>
                <a:spcPct val="0"/>
              </a:spcBef>
            </a:pPr>
            <a:r>
              <a:rPr lang="en-US" altLang="it-CH"/>
              <a:t> </a:t>
            </a:r>
          </a:p>
          <a:p>
            <a:pPr eaLnBrk="1" hangingPunct="1">
              <a:spcBef>
                <a:spcPct val="0"/>
              </a:spcBef>
            </a:pPr>
            <a:r>
              <a:rPr lang="en-US" altLang="it-CH"/>
              <a:t>http://en.wikipedia.org/wiki/San_Remo_conference    http://en.wikipedia.org/wiki/Herbert_Samuel http://en.wikipedia.org/wiki/British_Mandate_of_Palestine</a:t>
            </a:r>
          </a:p>
          <a:p>
            <a:pPr eaLnBrk="1" hangingPunct="1">
              <a:spcBef>
                <a:spcPct val="0"/>
              </a:spcBef>
            </a:pPr>
            <a:r>
              <a:rPr lang="en-US" altLang="it-CH"/>
              <a:t>http://en.wikipedia.org/wiki/Palestine_Mandate</a:t>
            </a:r>
          </a:p>
          <a:p>
            <a:pPr eaLnBrk="1" hangingPunct="1">
              <a:spcBef>
                <a:spcPct val="0"/>
              </a:spcBef>
            </a:pPr>
            <a:r>
              <a:rPr lang="en-US" altLang="it-CH"/>
              <a:t>https://en.wikipedia.org/wiki/League_of_Nations</a:t>
            </a:r>
          </a:p>
          <a:p>
            <a:pPr eaLnBrk="1" hangingPunct="1">
              <a:spcBef>
                <a:spcPct val="0"/>
              </a:spcBef>
            </a:pPr>
            <a:r>
              <a:rPr lang="en-US" altLang="it-CH"/>
              <a:t>https://en.wikipedia.org/wiki/Herbert_Samuel,_1st_Viscount_Samuel</a:t>
            </a:r>
          </a:p>
          <a:p>
            <a:pPr eaLnBrk="1" hangingPunct="1">
              <a:spcBef>
                <a:spcPct val="0"/>
              </a:spcBef>
            </a:pPr>
            <a:endParaRPr lang="en-US" altLang="it-CH"/>
          </a:p>
          <a:p>
            <a:pPr eaLnBrk="1" hangingPunct="1">
              <a:spcBef>
                <a:spcPct val="0"/>
              </a:spcBef>
            </a:pPr>
            <a:r>
              <a:rPr lang="en-US" altLang="it-CH"/>
              <a:t> "MANDATED LANDSCAPE: BRITISH IMPERIAL RULE IN PALESTINE, 1929–1948" by Roza I.M. El-Eini (2006)</a:t>
            </a:r>
          </a:p>
          <a:p>
            <a:pPr eaLnBrk="1" hangingPunct="1">
              <a:spcBef>
                <a:spcPct val="0"/>
              </a:spcBef>
            </a:pPr>
            <a:endParaRPr lang="en-US" altLang="it-CH"/>
          </a:p>
          <a:p>
            <a:pPr eaLnBrk="1" hangingPunct="1">
              <a:spcBef>
                <a:spcPct val="0"/>
              </a:spcBef>
            </a:pPr>
            <a:endParaRPr lang="it-IT" altLang="it-CH"/>
          </a:p>
        </p:txBody>
      </p:sp>
      <p:sp>
        <p:nvSpPr>
          <p:cNvPr id="117764" name="Segnaposto numero diapositiva 3">
            <a:extLst>
              <a:ext uri="{FF2B5EF4-FFF2-40B4-BE49-F238E27FC236}">
                <a16:creationId xmlns:a16="http://schemas.microsoft.com/office/drawing/2014/main" id="{E065D45F-539F-20E0-0B83-478C26B8D7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F1BF52-8B72-47D6-813E-F6973D866BF5}" type="slidenum">
              <a:rPr lang="it-IT" altLang="it-CH" smtClean="0">
                <a:solidFill>
                  <a:srgbClr val="000000"/>
                </a:solidFill>
                <a:latin typeface="Arial" panose="020B0604020202020204" pitchFamily="34" charset="0"/>
              </a:rPr>
              <a:pPr>
                <a:spcBef>
                  <a:spcPct val="0"/>
                </a:spcBef>
              </a:pPr>
              <a:t>17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a:extLst>
              <a:ext uri="{FF2B5EF4-FFF2-40B4-BE49-F238E27FC236}">
                <a16:creationId xmlns:a16="http://schemas.microsoft.com/office/drawing/2014/main" id="{54E11C31-5EBB-5C4E-6159-45E58FF30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Segnaposto note 2">
            <a:extLst>
              <a:ext uri="{FF2B5EF4-FFF2-40B4-BE49-F238E27FC236}">
                <a16:creationId xmlns:a16="http://schemas.microsoft.com/office/drawing/2014/main" id="{3EB26056-8389-D3C3-0A61-E148580D09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119812" name="Segnaposto numero diapositiva 3">
            <a:extLst>
              <a:ext uri="{FF2B5EF4-FFF2-40B4-BE49-F238E27FC236}">
                <a16:creationId xmlns:a16="http://schemas.microsoft.com/office/drawing/2014/main" id="{63E47F6D-26CB-588C-891A-65AEFE60B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2B3518-FE00-431B-9266-B15810D605E4}" type="slidenum">
              <a:rPr lang="it-CH" altLang="en-US" smtClean="0"/>
              <a:pPr>
                <a:spcBef>
                  <a:spcPct val="0"/>
                </a:spcBef>
              </a:pPr>
              <a:t>18</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a:extLst>
              <a:ext uri="{FF2B5EF4-FFF2-40B4-BE49-F238E27FC236}">
                <a16:creationId xmlns:a16="http://schemas.microsoft.com/office/drawing/2014/main" id="{2BAA09E0-F37F-5438-70F4-0E6214C1FC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Segnaposto note 2">
            <a:extLst>
              <a:ext uri="{FF2B5EF4-FFF2-40B4-BE49-F238E27FC236}">
                <a16:creationId xmlns:a16="http://schemas.microsoft.com/office/drawing/2014/main" id="{B11275C5-5CDA-4D13-AC81-9BEB0072B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Note the stamp: Government of Palestine.</a:t>
            </a:r>
          </a:p>
        </p:txBody>
      </p:sp>
      <p:sp>
        <p:nvSpPr>
          <p:cNvPr id="121860" name="Segnaposto numero diapositiva 3">
            <a:extLst>
              <a:ext uri="{FF2B5EF4-FFF2-40B4-BE49-F238E27FC236}">
                <a16:creationId xmlns:a16="http://schemas.microsoft.com/office/drawing/2014/main" id="{D5862164-9A9B-BCDF-89B5-4FDBF08E61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4C481-C6B5-427D-B16C-EB12A1097367}" type="slidenum">
              <a:rPr lang="it-CH" altLang="en-US" smtClean="0"/>
              <a:pPr>
                <a:spcBef>
                  <a:spcPct val="0"/>
                </a:spcBef>
              </a:pPr>
              <a:t>19</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immagine diapositiva 1">
            <a:extLst>
              <a:ext uri="{FF2B5EF4-FFF2-40B4-BE49-F238E27FC236}">
                <a16:creationId xmlns:a16="http://schemas.microsoft.com/office/drawing/2014/main" id="{C2D40811-7663-A442-3924-CE0CA13C7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Segnaposto note 2">
            <a:extLst>
              <a:ext uri="{FF2B5EF4-FFF2-40B4-BE49-F238E27FC236}">
                <a16:creationId xmlns:a16="http://schemas.microsoft.com/office/drawing/2014/main" id="{DA5A5639-AEFB-D141-CCFE-31DBE05C5C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r>
              <a:rPr lang="it-CH" altLang="it-CH">
                <a:solidFill>
                  <a:srgbClr val="000000"/>
                </a:solidFill>
              </a:rPr>
              <a:t> http://en.wikipedia.org/wiki/Palestine_pound</a:t>
            </a:r>
          </a:p>
          <a:p>
            <a:endParaRPr lang="it-CH" altLang="it-CH"/>
          </a:p>
        </p:txBody>
      </p:sp>
      <p:sp>
        <p:nvSpPr>
          <p:cNvPr id="123908" name="Segnaposto numero diapositiva 3">
            <a:extLst>
              <a:ext uri="{FF2B5EF4-FFF2-40B4-BE49-F238E27FC236}">
                <a16:creationId xmlns:a16="http://schemas.microsoft.com/office/drawing/2014/main" id="{C3655B8F-D3FB-6C31-4D1E-EB13E0E253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2858E1-AE76-48E1-97BD-A59908B4B565}" type="slidenum">
              <a:rPr lang="it-CH" altLang="en-US" smtClean="0"/>
              <a:pPr>
                <a:spcBef>
                  <a:spcPct val="0"/>
                </a:spcBef>
              </a:pPr>
              <a:t>20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immagine diapositiva 1">
            <a:extLst>
              <a:ext uri="{FF2B5EF4-FFF2-40B4-BE49-F238E27FC236}">
                <a16:creationId xmlns:a16="http://schemas.microsoft.com/office/drawing/2014/main" id="{FCD38B8B-6BF9-9110-9A6C-CCE85FC7AF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Segnaposto note 2">
            <a:extLst>
              <a:ext uri="{FF2B5EF4-FFF2-40B4-BE49-F238E27FC236}">
                <a16:creationId xmlns:a16="http://schemas.microsoft.com/office/drawing/2014/main" id="{B0C78F93-3B64-094C-6DF7-F177DEB0A7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125956" name="Segnaposto numero diapositiva 3">
            <a:extLst>
              <a:ext uri="{FF2B5EF4-FFF2-40B4-BE49-F238E27FC236}">
                <a16:creationId xmlns:a16="http://schemas.microsoft.com/office/drawing/2014/main" id="{0CE84B47-3193-2320-847F-F61B78A5B1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EF21E8-3061-4965-A060-2E5BF30F19BD}" type="slidenum">
              <a:rPr lang="it-CH" altLang="en-US" smtClean="0"/>
              <a:pPr>
                <a:spcBef>
                  <a:spcPct val="0"/>
                </a:spcBef>
              </a:pPr>
              <a:t>21</a:t>
            </a:fld>
            <a:endParaRPr lang="it-CH"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immagine diapositiva 1">
            <a:extLst>
              <a:ext uri="{FF2B5EF4-FFF2-40B4-BE49-F238E27FC236}">
                <a16:creationId xmlns:a16="http://schemas.microsoft.com/office/drawing/2014/main" id="{56D1BD5A-CFFD-EB16-755A-A5322404E8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Segnaposto note 2">
            <a:extLst>
              <a:ext uri="{FF2B5EF4-FFF2-40B4-BE49-F238E27FC236}">
                <a16:creationId xmlns:a16="http://schemas.microsoft.com/office/drawing/2014/main" id="{9F9080AB-FC3C-59CA-478E-CE29838EA8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On their arrival, the Zionist Jews learned from the Arabs how to cultivate citrus fruits. Later the Jews stole the citrus groves of the Arabs.</a:t>
            </a:r>
          </a:p>
          <a:p>
            <a:endParaRPr lang="en-US" altLang="it-CH"/>
          </a:p>
          <a:p>
            <a:r>
              <a:rPr lang="en-US" altLang="it-CH"/>
              <a:t>http://en.wikipedia.org/wiki/Jaffa_orange</a:t>
            </a:r>
          </a:p>
          <a:p>
            <a:r>
              <a:rPr lang="en-US" altLang="it-CH"/>
              <a:t>https://www.haaretz.com/.premium-the-forgotten-story-of-the-original-jaffa-oranges-1.5372705</a:t>
            </a:r>
          </a:p>
        </p:txBody>
      </p:sp>
      <p:sp>
        <p:nvSpPr>
          <p:cNvPr id="128004" name="Segnaposto numero diapositiva 3">
            <a:extLst>
              <a:ext uri="{FF2B5EF4-FFF2-40B4-BE49-F238E27FC236}">
                <a16:creationId xmlns:a16="http://schemas.microsoft.com/office/drawing/2014/main" id="{F6E39AA7-B135-01F8-3FD8-C2AA820F97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A0E3AB-34E2-499A-A646-17A5D04B52E3}" type="slidenum">
              <a:rPr lang="it-CH" altLang="en-US" smtClean="0">
                <a:solidFill>
                  <a:srgbClr val="000000"/>
                </a:solidFill>
              </a:rPr>
              <a:pPr>
                <a:spcBef>
                  <a:spcPct val="0"/>
                </a:spcBef>
              </a:pPr>
              <a:t>22</a:t>
            </a:fld>
            <a:endParaRPr lang="it-CH"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82333CE2-C766-B0B5-18F7-D56F0423F6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6B7EB381-6651-117B-5ADD-DB3D0A8A26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specious justifications put forward by Zionists:</a:t>
            </a:r>
          </a:p>
          <a:p>
            <a:endParaRPr lang="en-US" altLang="en-US"/>
          </a:p>
          <a:p>
            <a:r>
              <a:rPr lang="en-US" altLang="en-US"/>
              <a:t>Anti-Semitism - The Jewish people have always been persecuted (e.g. pogroms) so they must have a place to stay in safety</a:t>
            </a:r>
          </a:p>
          <a:p>
            <a:endParaRPr lang="en-US" altLang="en-US"/>
          </a:p>
          <a:p>
            <a:r>
              <a:rPr lang="en-US" altLang="en-US"/>
              <a:t>Historical right - Palestine was inhabited by Jews so it belongs to the Jews - Palestine was uninhabited</a:t>
            </a:r>
          </a:p>
          <a:p>
            <a:endParaRPr lang="en-US" altLang="en-US"/>
          </a:p>
          <a:p>
            <a:r>
              <a:rPr lang="en-US" altLang="en-US"/>
              <a:t>Divine right - Palestine was promised by God to the Jews; the Jews are the Chosen People.</a:t>
            </a:r>
          </a:p>
          <a:p>
            <a:endParaRPr lang="en-US" altLang="en-US"/>
          </a:p>
          <a:p>
            <a:r>
              <a:rPr lang="en-US" altLang="en-US"/>
              <a:t>Balfour Declaration, UN 181, etc. etc.</a:t>
            </a:r>
          </a:p>
          <a:p>
            <a:endParaRPr lang="en-US" altLang="en-US"/>
          </a:p>
          <a:p>
            <a:r>
              <a:rPr lang="en-US" altLang="en-US"/>
              <a:t>https://www.palestineremembered.com/David_Ben_Gurion_To_His_Son_Amos_Written_OCT_5th_1937.html</a:t>
            </a:r>
          </a:p>
          <a:p>
            <a:endParaRPr lang="en-US" altLang="en-US"/>
          </a:p>
        </p:txBody>
      </p:sp>
      <p:sp>
        <p:nvSpPr>
          <p:cNvPr id="207876" name="Segnaposto numero diapositiva 3">
            <a:extLst>
              <a:ext uri="{FF2B5EF4-FFF2-40B4-BE49-F238E27FC236}">
                <a16:creationId xmlns:a16="http://schemas.microsoft.com/office/drawing/2014/main" id="{7A7DD3FE-41DA-0A56-5763-CB90FF4BB0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B4BA50-FBAA-4B52-8851-3AA0775D1941}" type="slidenum">
              <a:rPr lang="it-CH" altLang="en-US" smtClean="0">
                <a:latin typeface="Calibri" panose="020F0502020204030204" pitchFamily="34" charset="0"/>
              </a:rPr>
              <a:pPr/>
              <a:t>2</a:t>
            </a:fld>
            <a:endParaRPr lang="it-CH"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egnaposto immagine diapositiva 1">
            <a:extLst>
              <a:ext uri="{FF2B5EF4-FFF2-40B4-BE49-F238E27FC236}">
                <a16:creationId xmlns:a16="http://schemas.microsoft.com/office/drawing/2014/main" id="{CA2B181A-14F2-F77D-5D00-13A57B3CD1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Segnaposto note 2">
            <a:extLst>
              <a:ext uri="{FF2B5EF4-FFF2-40B4-BE49-F238E27FC236}">
                <a16:creationId xmlns:a16="http://schemas.microsoft.com/office/drawing/2014/main" id="{E2D4E175-9D75-1154-E78F-4C8F9D9FC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http://it.wikipedia.org/wiki/Moti_palestinesi_del_1920</a:t>
            </a:r>
          </a:p>
          <a:p>
            <a:r>
              <a:rPr lang="it-CH" altLang="it-CH"/>
              <a:t>http://en.wikipedia.org/wiki/1929_Palestine_riots</a:t>
            </a:r>
          </a:p>
          <a:p>
            <a:r>
              <a:rPr lang="it-CH" altLang="it-CH"/>
              <a:t>http://en.wikipedia.org/wiki/Arab_riots_of_1936</a:t>
            </a:r>
          </a:p>
          <a:p>
            <a:endParaRPr lang="it-CH" altLang="it-CH"/>
          </a:p>
        </p:txBody>
      </p:sp>
      <p:sp>
        <p:nvSpPr>
          <p:cNvPr id="130052" name="Segnaposto numero diapositiva 3">
            <a:extLst>
              <a:ext uri="{FF2B5EF4-FFF2-40B4-BE49-F238E27FC236}">
                <a16:creationId xmlns:a16="http://schemas.microsoft.com/office/drawing/2014/main" id="{93F211CE-025E-FC04-34EF-860D769087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48D7EC-8969-4DCE-BFE2-14ED3CD62B4D}" type="slidenum">
              <a:rPr lang="it-CH" altLang="en-US" smtClean="0"/>
              <a:pPr>
                <a:spcBef>
                  <a:spcPct val="0"/>
                </a:spcBef>
              </a:pPr>
              <a:t>23</a:t>
            </a:fld>
            <a:endParaRPr lang="it-CH"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a:extLst>
              <a:ext uri="{FF2B5EF4-FFF2-40B4-BE49-F238E27FC236}">
                <a16:creationId xmlns:a16="http://schemas.microsoft.com/office/drawing/2014/main" id="{CC17933D-A72D-95C0-B29C-571BB71045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Segnaposto note 2">
            <a:extLst>
              <a:ext uri="{FF2B5EF4-FFF2-40B4-BE49-F238E27FC236}">
                <a16:creationId xmlns:a16="http://schemas.microsoft.com/office/drawing/2014/main" id="{E67C13CE-4F07-24D0-389E-D58237E080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a:p>
            <a:r>
              <a:rPr lang="it-CH" altLang="it-CH"/>
              <a:t>http://en.wikipedia.org/wiki/British_Mandate_Palestine</a:t>
            </a:r>
          </a:p>
        </p:txBody>
      </p:sp>
      <p:sp>
        <p:nvSpPr>
          <p:cNvPr id="132100" name="Segnaposto numero diapositiva 3">
            <a:extLst>
              <a:ext uri="{FF2B5EF4-FFF2-40B4-BE49-F238E27FC236}">
                <a16:creationId xmlns:a16="http://schemas.microsoft.com/office/drawing/2014/main" id="{AF7E5F27-A74A-C013-8AF8-359FA14CED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AC0884-50E7-4E41-A085-A179E2F277CA}" type="slidenum">
              <a:rPr lang="it-CH" altLang="en-US" smtClean="0"/>
              <a:pPr>
                <a:spcBef>
                  <a:spcPct val="0"/>
                </a:spcBef>
              </a:pPr>
              <a:t>24</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a:extLst>
              <a:ext uri="{FF2B5EF4-FFF2-40B4-BE49-F238E27FC236}">
                <a16:creationId xmlns:a16="http://schemas.microsoft.com/office/drawing/2014/main" id="{1CC0674D-BBE7-6118-775C-132BA7D360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Segnaposto note 2">
            <a:extLst>
              <a:ext uri="{FF2B5EF4-FFF2-40B4-BE49-F238E27FC236}">
                <a16:creationId xmlns:a16="http://schemas.microsoft.com/office/drawing/2014/main" id="{F599660C-3986-AB50-8225-14CFD2E5BF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Peel Commission was the sixth commission that had enquired about the unrest in Palestine.  The partition plan proposed by PEEL was probably the most just of all the plans that were proposed.</a:t>
            </a:r>
          </a:p>
          <a:p>
            <a:endParaRPr lang="en-US" altLang="it-CH"/>
          </a:p>
          <a:p>
            <a:r>
              <a:rPr lang="en-US" altLang="it-CH"/>
              <a:t>http://en.wikipedia.org/wiki/Peel_Commission</a:t>
            </a:r>
          </a:p>
        </p:txBody>
      </p:sp>
      <p:sp>
        <p:nvSpPr>
          <p:cNvPr id="134148" name="Segnaposto numero diapositiva 3">
            <a:extLst>
              <a:ext uri="{FF2B5EF4-FFF2-40B4-BE49-F238E27FC236}">
                <a16:creationId xmlns:a16="http://schemas.microsoft.com/office/drawing/2014/main" id="{6A7EA653-E974-03E5-CE34-62B6D0FB3E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4941C3-17BA-4270-9110-DA206F7D2289}" type="slidenum">
              <a:rPr lang="it-CH" altLang="en-US" smtClean="0"/>
              <a:pPr>
                <a:spcBef>
                  <a:spcPct val="0"/>
                </a:spcBef>
              </a:pPr>
              <a:t>25</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immagine diapositiva 1">
            <a:extLst>
              <a:ext uri="{FF2B5EF4-FFF2-40B4-BE49-F238E27FC236}">
                <a16:creationId xmlns:a16="http://schemas.microsoft.com/office/drawing/2014/main" id="{F0FC9421-5CC8-CC1C-87C2-F9FDD71922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Segnaposto note 2">
            <a:extLst>
              <a:ext uri="{FF2B5EF4-FFF2-40B4-BE49-F238E27FC236}">
                <a16:creationId xmlns:a16="http://schemas.microsoft.com/office/drawing/2014/main" id="{4BA3AFE8-5AE9-9BFE-C7CD-1E91A1055B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immigrants ship Parita arrived to the Tel Aviv coast 22 august 1939. The British granted entry visas to Palestine to the some 800 Zionist immigrants</a:t>
            </a:r>
          </a:p>
          <a:p>
            <a:r>
              <a:rPr lang="en-US" altLang="it-CH"/>
              <a:t>https://he.wikipedia.org/wiki/%D7%A4%D7%90%D7%A8%D7%99%D7%98%D7%94</a:t>
            </a:r>
          </a:p>
          <a:p>
            <a:r>
              <a:rPr lang="en-US" altLang="it-CH"/>
              <a:t>https://he.wikipedia.org/wiki/%D7%95%D7%9C%D7%95%D7%A1_(%D7%90%D7%95%D7%A0%D7%99%D7%99%D7%AA_%D7%9E%D7%A2%D7%A4%D7%99%D7%9C%D7%99%D7%9D)</a:t>
            </a:r>
          </a:p>
          <a:p>
            <a:r>
              <a:rPr lang="en-US" altLang="it-CH"/>
              <a:t>https://he.wikipedia.org/wiki/%D7%94%D7%94%D7%A2%D7%A4%D7%9C%D7%94</a:t>
            </a:r>
          </a:p>
          <a:p>
            <a:endParaRPr lang="en-US" altLang="it-CH"/>
          </a:p>
          <a:p>
            <a:r>
              <a:rPr lang="en-US" altLang="it-CH"/>
              <a:t>http://en.wikipedia.org/wiki/Jewish_Agency_for_Israel</a:t>
            </a:r>
          </a:p>
          <a:p>
            <a:r>
              <a:rPr lang="en-US" altLang="it-CH"/>
              <a:t>http://en.wikipedia.org/wiki/Struma_disaster</a:t>
            </a:r>
          </a:p>
          <a:p>
            <a:r>
              <a:rPr lang="en-US" altLang="it-CH"/>
              <a:t>https://encyclopedia.ushmm.org/content/en/photo/aliyah-bet-illegal-immigration-ship-parita</a:t>
            </a:r>
          </a:p>
          <a:p>
            <a:endParaRPr lang="it-CH" altLang="it-CH"/>
          </a:p>
        </p:txBody>
      </p:sp>
      <p:sp>
        <p:nvSpPr>
          <p:cNvPr id="136196" name="Segnaposto numero diapositiva 3">
            <a:extLst>
              <a:ext uri="{FF2B5EF4-FFF2-40B4-BE49-F238E27FC236}">
                <a16:creationId xmlns:a16="http://schemas.microsoft.com/office/drawing/2014/main" id="{6B7DA76A-55C9-BD74-0DB9-E9233EF3E3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B732EC-8438-40E6-A6EC-0DBE12E38D56}" type="slidenum">
              <a:rPr lang="it-CH" altLang="en-US" smtClean="0"/>
              <a:pPr>
                <a:spcBef>
                  <a:spcPct val="0"/>
                </a:spcBef>
              </a:pPr>
              <a:t>26</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a:extLst>
              <a:ext uri="{FF2B5EF4-FFF2-40B4-BE49-F238E27FC236}">
                <a16:creationId xmlns:a16="http://schemas.microsoft.com/office/drawing/2014/main" id="{8B936383-78F0-FB08-CC0E-08C2826462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Segnaposto note 2">
            <a:extLst>
              <a:ext uri="{FF2B5EF4-FFF2-40B4-BE49-F238E27FC236}">
                <a16:creationId xmlns:a16="http://schemas.microsoft.com/office/drawing/2014/main" id="{15618A03-0139-F0F4-B10A-85B57762E6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Today, the building of the Alhambra cinema houses the Scientology headquarters</a:t>
            </a:r>
          </a:p>
          <a:p>
            <a:endParaRPr lang="en-US" altLang="it-CH"/>
          </a:p>
          <a:p>
            <a:r>
              <a:rPr lang="en-US" altLang="it-CH"/>
              <a:t>Palestine before 1948  Video:</a:t>
            </a:r>
          </a:p>
          <a:p>
            <a:r>
              <a:rPr lang="en-US" altLang="it-CH"/>
              <a:t>https://www.youtube.com/watch?v=KxfdR8CwJ5w</a:t>
            </a:r>
          </a:p>
        </p:txBody>
      </p:sp>
      <p:sp>
        <p:nvSpPr>
          <p:cNvPr id="138244" name="Segnaposto numero diapositiva 3">
            <a:extLst>
              <a:ext uri="{FF2B5EF4-FFF2-40B4-BE49-F238E27FC236}">
                <a16:creationId xmlns:a16="http://schemas.microsoft.com/office/drawing/2014/main" id="{3856FAD3-F504-7852-A827-465A7D6900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67CD5E-E83D-4FC8-BF65-E1780EC5DB7C}" type="slidenum">
              <a:rPr lang="it-CH" altLang="en-US" smtClean="0">
                <a:solidFill>
                  <a:srgbClr val="000000"/>
                </a:solidFill>
              </a:rPr>
              <a:pPr>
                <a:spcBef>
                  <a:spcPct val="0"/>
                </a:spcBef>
              </a:pPr>
              <a:t>27</a:t>
            </a:fld>
            <a:endParaRPr lang="it-CH"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a:extLst>
              <a:ext uri="{FF2B5EF4-FFF2-40B4-BE49-F238E27FC236}">
                <a16:creationId xmlns:a16="http://schemas.microsoft.com/office/drawing/2014/main" id="{5EE3D61A-EB7A-6CA3-FC79-B734691B9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Segnaposto note 2">
            <a:extLst>
              <a:ext uri="{FF2B5EF4-FFF2-40B4-BE49-F238E27FC236}">
                <a16:creationId xmlns:a16="http://schemas.microsoft.com/office/drawing/2014/main" id="{8DC84F09-3ED9-EE77-59E8-409AF13FA2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The Zionist gangs attacked and terrorised Palestinians Systematically, everywhere. Even very far off villages were attacked. </a:t>
            </a:r>
          </a:p>
          <a:p>
            <a:r>
              <a:rPr lang="en-US" altLang="it-CH">
                <a:solidFill>
                  <a:srgbClr val="000000"/>
                </a:solidFill>
              </a:rPr>
              <a:t>In September 1946 some members of the Irgun attacked Arab banks including the Ottoman Bank of Jaffa and Tel Aviv and the Barclais Bank.</a:t>
            </a:r>
          </a:p>
          <a:p>
            <a:endParaRPr lang="en-US" altLang="it-CH">
              <a:solidFill>
                <a:srgbClr val="000000"/>
              </a:solidFill>
            </a:endParaRPr>
          </a:p>
          <a:p>
            <a:r>
              <a:rPr lang="en-US" altLang="it-CH">
                <a:solidFill>
                  <a:srgbClr val="000000"/>
                </a:solidFill>
              </a:rPr>
              <a:t>http://en.wikipedia.org/wiki/Haganah</a:t>
            </a:r>
          </a:p>
          <a:p>
            <a:r>
              <a:rPr lang="en-US" altLang="it-CH">
                <a:solidFill>
                  <a:srgbClr val="000000"/>
                </a:solidFill>
              </a:rPr>
              <a:t>http://en.wikipedia.org/wiki/Palmach</a:t>
            </a:r>
          </a:p>
          <a:p>
            <a:r>
              <a:rPr lang="en-US" altLang="it-CH">
                <a:solidFill>
                  <a:srgbClr val="000000"/>
                </a:solidFill>
              </a:rPr>
              <a:t>http://en.wikipedia.org/wiki/Irgun</a:t>
            </a:r>
          </a:p>
          <a:p>
            <a:r>
              <a:rPr lang="en-US" altLang="it-CH">
                <a:solidFill>
                  <a:srgbClr val="000000"/>
                </a:solidFill>
              </a:rPr>
              <a:t>http://en.wikipedia.org/wiki/Stern_Gang</a:t>
            </a:r>
          </a:p>
          <a:p>
            <a:r>
              <a:rPr lang="en-US" altLang="it-CH">
                <a:solidFill>
                  <a:srgbClr val="000000"/>
                </a:solidFill>
              </a:rPr>
              <a:t>http://en.wikipedia.org/wiki/Semiramis_Hotel_bombing</a:t>
            </a:r>
          </a:p>
          <a:p>
            <a:r>
              <a:rPr lang="en-US" altLang="it-CH">
                <a:solidFill>
                  <a:srgbClr val="000000"/>
                </a:solidFill>
              </a:rPr>
              <a:t>http://en.wikipedia.org/wiki/Jewish_insurgency_in_Palestine</a:t>
            </a:r>
          </a:p>
          <a:p>
            <a:r>
              <a:rPr lang="en-US" altLang="it-CH">
                <a:solidFill>
                  <a:srgbClr val="000000"/>
                </a:solidFill>
              </a:rPr>
              <a:t>http://cosmos.ucc.ie/cs1064/jabowen/IPSC/php/event.php?eid=5894</a:t>
            </a:r>
          </a:p>
          <a:p>
            <a:r>
              <a:rPr lang="en-US" altLang="it-CH">
                <a:solidFill>
                  <a:srgbClr val="000000"/>
                </a:solidFill>
              </a:rPr>
              <a:t>https://www.haaretz.com/israel-news/.premium-the-hidden-terror-attacks-of-the-haganah-israel-s-pre-state-militia-1.8914765</a:t>
            </a:r>
          </a:p>
          <a:p>
            <a:r>
              <a:rPr lang="en-US" altLang="it-CH">
                <a:solidFill>
                  <a:srgbClr val="000000"/>
                </a:solidFill>
              </a:rPr>
              <a:t>https://en.wikipedia.org/wiki/Caesarea</a:t>
            </a:r>
          </a:p>
          <a:p>
            <a:endParaRPr lang="en-US" altLang="it-CH">
              <a:solidFill>
                <a:srgbClr val="000000"/>
              </a:solidFill>
            </a:endParaRPr>
          </a:p>
          <a:p>
            <a:r>
              <a:rPr lang="en-US" altLang="it-CH">
                <a:solidFill>
                  <a:srgbClr val="000000"/>
                </a:solidFill>
              </a:rPr>
              <a:t>1947–48 Civil War </a:t>
            </a:r>
          </a:p>
          <a:p>
            <a:r>
              <a:rPr lang="en-US" altLang="it-CH">
                <a:solidFill>
                  <a:srgbClr val="000000"/>
                </a:solidFill>
              </a:rPr>
              <a:t>The Civil War began on 30 November 1947. In December 1947 a village notable, Tawfiq Kadkuda, approached local Jews in an effort to establish a non-belligerency agreement.[17] The 31 January 1948 Lehi attack on a bus leaving Qisarya, which killed two and injured six people, precipitated an evacuation of most of the population, who fled to nearby al-Tantura.[18] The Haganah then occupied the village because the land was owned by the Palestine Jewish Colonization Association and, fearing that the British would force them to leave, decided to demolish the houses.[18] This was done on February 19–20, after the remaining residents were expelled and the houses were looted.[18] According to Benny Morris, the expulsion of the population had more to do with illegal Jewish immigration than the ongoing civil war.[19] In the same month the 'Arab al Sufsafi and Saidun Bedouin, who inhabited the dunes between Qisarya and Pardes left the area.[20]</a:t>
            </a:r>
          </a:p>
          <a:p>
            <a:endParaRPr lang="en-US" altLang="it-CH">
              <a:solidFill>
                <a:srgbClr val="000000"/>
              </a:solidFill>
            </a:endParaRPr>
          </a:p>
          <a:p>
            <a:r>
              <a:rPr lang="en-US" altLang="it-CH">
                <a:solidFill>
                  <a:srgbClr val="000000"/>
                </a:solidFill>
              </a:rPr>
              <a:t>Palestinian historian Walid Khalidi described the village remains in 1992: "Most of the houses have been demolished. The site has been excavated in recent years, largely by Italian, American, and Israeli teams, and turned into a tourist area. Most of the few remaining houses are now restaurants, and the village mosque has been converted into a bar."[21]</a:t>
            </a:r>
          </a:p>
          <a:p>
            <a:endParaRPr lang="en-US" altLang="it-CH">
              <a:solidFill>
                <a:srgbClr val="000000"/>
              </a:solidFill>
            </a:endParaRPr>
          </a:p>
          <a:p>
            <a:r>
              <a:rPr lang="en-US" altLang="it-CH">
                <a:solidFill>
                  <a:srgbClr val="000000"/>
                </a:solidFill>
              </a:rPr>
              <a:t>https://en.wikipedia.org/wiki/Night_of_the_Bridges </a:t>
            </a:r>
          </a:p>
          <a:p>
            <a:endParaRPr lang="it-CH" altLang="it-CH"/>
          </a:p>
        </p:txBody>
      </p:sp>
      <p:sp>
        <p:nvSpPr>
          <p:cNvPr id="140292" name="Segnaposto numero diapositiva 3">
            <a:extLst>
              <a:ext uri="{FF2B5EF4-FFF2-40B4-BE49-F238E27FC236}">
                <a16:creationId xmlns:a16="http://schemas.microsoft.com/office/drawing/2014/main" id="{0959AFC8-F0F9-CC2D-4F19-5C3B9A7C7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7E66D5-6E02-4E9C-A5EA-DCF2C2BC0649}" type="slidenum">
              <a:rPr lang="it-CH" altLang="en-US" smtClean="0"/>
              <a:pPr>
                <a:spcBef>
                  <a:spcPct val="0"/>
                </a:spcBef>
              </a:pPr>
              <a:t>28</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a:extLst>
              <a:ext uri="{FF2B5EF4-FFF2-40B4-BE49-F238E27FC236}">
                <a16:creationId xmlns:a16="http://schemas.microsoft.com/office/drawing/2014/main" id="{009E4553-CC7A-481D-907D-76EAC884B7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Segnaposto note 2">
            <a:extLst>
              <a:ext uri="{FF2B5EF4-FFF2-40B4-BE49-F238E27FC236}">
                <a16:creationId xmlns:a16="http://schemas.microsoft.com/office/drawing/2014/main" id="{2A35792F-59DD-CE5A-1456-92A018B19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http://en.wikipedia.org/wiki/Jewish_National_Fund</a:t>
            </a:r>
          </a:p>
          <a:p>
            <a:endParaRPr lang="it-CH" altLang="it-CH"/>
          </a:p>
          <a:p>
            <a:r>
              <a:rPr lang="it-CH" altLang="it-CH"/>
              <a:t>*</a:t>
            </a:r>
          </a:p>
          <a:p>
            <a:endParaRPr lang="it-CH" altLang="it-CH"/>
          </a:p>
        </p:txBody>
      </p:sp>
      <p:sp>
        <p:nvSpPr>
          <p:cNvPr id="142340" name="Segnaposto numero diapositiva 3">
            <a:extLst>
              <a:ext uri="{FF2B5EF4-FFF2-40B4-BE49-F238E27FC236}">
                <a16:creationId xmlns:a16="http://schemas.microsoft.com/office/drawing/2014/main" id="{AC1DE6C3-356B-5940-7464-CF0D658087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75A625-B30A-4640-9224-9674D8990DAE}" type="slidenum">
              <a:rPr lang="it-CH" altLang="en-US" smtClean="0"/>
              <a:pPr>
                <a:spcBef>
                  <a:spcPct val="0"/>
                </a:spcBef>
              </a:pPr>
              <a:t>29</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a:extLst>
              <a:ext uri="{FF2B5EF4-FFF2-40B4-BE49-F238E27FC236}">
                <a16:creationId xmlns:a16="http://schemas.microsoft.com/office/drawing/2014/main" id="{824EA690-C369-EBA3-69A3-727EB7F1C7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Segnaposto note 2">
            <a:extLst>
              <a:ext uri="{FF2B5EF4-FFF2-40B4-BE49-F238E27FC236}">
                <a16:creationId xmlns:a16="http://schemas.microsoft.com/office/drawing/2014/main" id="{F8B67DF8-A503-5222-D940-45D0B515BF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144388" name="Segnaposto numero diapositiva 3">
            <a:extLst>
              <a:ext uri="{FF2B5EF4-FFF2-40B4-BE49-F238E27FC236}">
                <a16:creationId xmlns:a16="http://schemas.microsoft.com/office/drawing/2014/main" id="{182EC795-0B3E-6827-52AB-B33980DE55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706D17-09D4-4DCA-8F43-52C68635B013}" type="slidenum">
              <a:rPr lang="it-CH" altLang="en-US" smtClean="0"/>
              <a:pPr>
                <a:spcBef>
                  <a:spcPct val="0"/>
                </a:spcBef>
              </a:pPr>
              <a:t>30</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6B99DE3A-8388-EFA1-1970-9CD8410FA9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D870AE-3F59-4AAE-9BDB-339B68168EC7}" type="slidenum">
              <a:rPr lang="it-IT" altLang="it-CH" smtClean="0">
                <a:solidFill>
                  <a:srgbClr val="000000"/>
                </a:solidFill>
                <a:latin typeface="Arial" panose="020B0604020202020204" pitchFamily="34" charset="0"/>
              </a:rPr>
              <a:pPr>
                <a:spcBef>
                  <a:spcPct val="0"/>
                </a:spcBef>
              </a:pPr>
              <a:t>31</a:t>
            </a:fld>
            <a:endParaRPr lang="it-IT" altLang="it-CH">
              <a:solidFill>
                <a:srgbClr val="000000"/>
              </a:solidFill>
              <a:latin typeface="Arial" panose="020B0604020202020204" pitchFamily="34" charset="0"/>
            </a:endParaRPr>
          </a:p>
        </p:txBody>
      </p:sp>
      <p:sp>
        <p:nvSpPr>
          <p:cNvPr id="146435" name="Rectangle 2">
            <a:extLst>
              <a:ext uri="{FF2B5EF4-FFF2-40B4-BE49-F238E27FC236}">
                <a16:creationId xmlns:a16="http://schemas.microsoft.com/office/drawing/2014/main" id="{F9DA8208-FF51-B535-0A21-F413710190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a:extLst>
              <a:ext uri="{FF2B5EF4-FFF2-40B4-BE49-F238E27FC236}">
                <a16:creationId xmlns:a16="http://schemas.microsoft.com/office/drawing/2014/main" id="{ACAFD145-77BC-32FB-DC68-773FD01B43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dirty="0"/>
              <a:t>In 1947 the Zionists managed to influence the UNSCOP Commission to their advantage (Exodus affair, </a:t>
            </a:r>
            <a:r>
              <a:rPr lang="en-US" altLang="it-CH" dirty="0" err="1"/>
              <a:t>etc</a:t>
            </a:r>
            <a:r>
              <a:rPr lang="en-US" altLang="it-CH" dirty="0"/>
              <a:t>). </a:t>
            </a:r>
          </a:p>
          <a:p>
            <a:pPr eaLnBrk="1" hangingPunct="1">
              <a:spcBef>
                <a:spcPct val="0"/>
              </a:spcBef>
            </a:pPr>
            <a:r>
              <a:rPr lang="en-US" altLang="it-CH" dirty="0"/>
              <a:t>The minority report of UNSCOP made another, more equitable, proposal which was ignored. </a:t>
            </a:r>
          </a:p>
          <a:p>
            <a:pPr eaLnBrk="1" hangingPunct="1">
              <a:spcBef>
                <a:spcPct val="0"/>
              </a:spcBef>
            </a:pPr>
            <a:r>
              <a:rPr lang="en-US" altLang="it-CH" dirty="0"/>
              <a:t>The UN was composed of 56 countries. The voting was postponed twice and to approve the resolution, a 2/3 majority (= 38 votes) was needed. 33 voted in </a:t>
            </a:r>
            <a:r>
              <a:rPr lang="en-US" altLang="it-CH" dirty="0" err="1"/>
              <a:t>favour</a:t>
            </a:r>
            <a:r>
              <a:rPr lang="en-US" altLang="it-CH" dirty="0"/>
              <a:t>, 13 against, and 10 abstained. Considering that the </a:t>
            </a:r>
            <a:r>
              <a:rPr lang="en-US" altLang="it-CH" dirty="0" err="1"/>
              <a:t>favourable</a:t>
            </a:r>
            <a:r>
              <a:rPr lang="en-US" altLang="it-CH" dirty="0"/>
              <a:t> votes were not enough, the abstentions were not counted! </a:t>
            </a:r>
          </a:p>
          <a:p>
            <a:pPr eaLnBrk="1" hangingPunct="1">
              <a:spcBef>
                <a:spcPct val="0"/>
              </a:spcBef>
            </a:pPr>
            <a:r>
              <a:rPr lang="en-US" altLang="it-CH" dirty="0"/>
              <a:t>Against what they had formerly announced, Haiti, Liberia and the Philippines decided in the last minute to vote yes. This happened as a consequence of scandalous pressures exerted by the USA which, by threats and offers of money given by Zionists, practically “bought” those votes. </a:t>
            </a:r>
          </a:p>
          <a:p>
            <a:pPr eaLnBrk="1" hangingPunct="1">
              <a:spcBef>
                <a:spcPct val="0"/>
              </a:spcBef>
            </a:pPr>
            <a:r>
              <a:rPr lang="en-US" altLang="it-CH" dirty="0"/>
              <a:t>UN resolution 181 established the partition of Palestine: 56,47% of the territory was allotted to 500'000 Jews + 325'000 Arabs and 43,53% of the territory to 807'000 Arabs + 10 ' 000 Jews. Jerusalem, with approximately 100'000 Jews and 105'000 Arabs, was to remain under international control. Moreover, in the resolution there are also some regulations and rights + duties of the concerned parties.</a:t>
            </a:r>
          </a:p>
          <a:p>
            <a:pPr eaLnBrk="1" hangingPunct="1">
              <a:spcBef>
                <a:spcPct val="0"/>
              </a:spcBef>
            </a:pPr>
            <a:endParaRPr lang="en-US" altLang="it-CH" b="1" dirty="0"/>
          </a:p>
          <a:p>
            <a:pPr eaLnBrk="1" hangingPunct="1">
              <a:spcBef>
                <a:spcPct val="0"/>
              </a:spcBef>
            </a:pPr>
            <a:r>
              <a:rPr lang="en-US" altLang="it-CH" b="1" dirty="0"/>
              <a:t>Just 12 days before the Zionists signed the partition agreement with the King of Jordan (Transjordan). This proves that the Zionists had no any intention of complying with UN Resolution 181. However, Israeli propaganda accuses the Arabs of rejecting Resolution 181 and blaming them for the fact that there is no Palestinian Arab state today.</a:t>
            </a:r>
          </a:p>
          <a:p>
            <a:pPr eaLnBrk="1" hangingPunct="1">
              <a:spcBef>
                <a:spcPct val="0"/>
              </a:spcBef>
            </a:pPr>
            <a:endParaRPr lang="en-US" altLang="it-CH" dirty="0"/>
          </a:p>
          <a:p>
            <a:pPr eaLnBrk="1" hangingPunct="1">
              <a:spcBef>
                <a:spcPct val="0"/>
              </a:spcBef>
            </a:pPr>
            <a:r>
              <a:rPr lang="en-US" altLang="it-CH" dirty="0"/>
              <a:t>https://israelpalestinenews.org/real-story-israel-created-wasnt-un</a:t>
            </a:r>
          </a:p>
          <a:p>
            <a:pPr eaLnBrk="1" hangingPunct="1">
              <a:spcBef>
                <a:spcPct val="0"/>
              </a:spcBef>
            </a:pPr>
            <a:r>
              <a:rPr lang="en-US" altLang="it-CH" dirty="0"/>
              <a:t>http://en.wikipedia.org/wiki/1947_partition_plan</a:t>
            </a:r>
          </a:p>
          <a:p>
            <a:pPr eaLnBrk="1" hangingPunct="1">
              <a:spcBef>
                <a:spcPct val="0"/>
              </a:spcBef>
            </a:pPr>
            <a:r>
              <a:rPr lang="en-US" altLang="it-CH" dirty="0"/>
              <a:t>http://en.wikipedia.org/wiki/UNSCOP</a:t>
            </a:r>
          </a:p>
          <a:p>
            <a:pPr eaLnBrk="1" hangingPunct="1">
              <a:spcBef>
                <a:spcPct val="0"/>
              </a:spcBef>
            </a:pPr>
            <a:r>
              <a:rPr lang="en-US" altLang="it-CH" dirty="0"/>
              <a:t>http://www.foreignpolicyjournal.com/2010/10/26/the-myth-of-the-u-n-creation-of-israel/</a:t>
            </a:r>
          </a:p>
          <a:p>
            <a:pPr eaLnBrk="1" hangingPunct="1">
              <a:spcBef>
                <a:spcPct val="0"/>
              </a:spcBef>
            </a:pPr>
            <a:r>
              <a:rPr lang="en-US" altLang="it-CH" dirty="0"/>
              <a:t>http://www.zionism-israel.com/his/Israel_war_independence_1948_timeline.htm</a:t>
            </a:r>
          </a:p>
          <a:p>
            <a:pPr eaLnBrk="1" hangingPunct="1">
              <a:spcBef>
                <a:spcPct val="0"/>
              </a:spcBef>
            </a:pPr>
            <a:r>
              <a:rPr lang="en-US" altLang="it-CH" dirty="0"/>
              <a:t>https://en.wikipedia.org/wiki/Abdullah_I_of_Jordan</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r>
              <a:rPr lang="en-US" altLang="it-CH" dirty="0"/>
              <a:t>"Imposed on the U.N. on the 11 May 1949 by the will of the United States, the State of Israel was only admitted on three conditions :</a:t>
            </a:r>
          </a:p>
          <a:p>
            <a:pPr eaLnBrk="1" hangingPunct="1">
              <a:spcBef>
                <a:spcPct val="0"/>
              </a:spcBef>
            </a:pPr>
            <a:r>
              <a:rPr lang="en-US" altLang="it-CH" dirty="0"/>
              <a:t>1 - Not to touch the status of Jerusalem;</a:t>
            </a:r>
          </a:p>
          <a:p>
            <a:pPr eaLnBrk="1" hangingPunct="1">
              <a:spcBef>
                <a:spcPct val="0"/>
              </a:spcBef>
            </a:pPr>
            <a:r>
              <a:rPr lang="en-US" altLang="it-CH" dirty="0"/>
              <a:t>2 - To allow Palestinian Arabs the right of return to their homes;</a:t>
            </a:r>
          </a:p>
          <a:p>
            <a:pPr eaLnBrk="1" hangingPunct="1">
              <a:spcBef>
                <a:spcPct val="0"/>
              </a:spcBef>
            </a:pPr>
            <a:r>
              <a:rPr lang="en-US" altLang="it-CH" dirty="0"/>
              <a:t>3 - To respect the borders fixed by the partition decision.</a:t>
            </a:r>
          </a:p>
          <a:p>
            <a:pPr eaLnBrk="1" hangingPunct="1">
              <a:spcBef>
                <a:spcPct val="0"/>
              </a:spcBef>
            </a:pPr>
            <a:r>
              <a:rPr lang="en-US" altLang="it-CH" dirty="0"/>
              <a:t>Speaking about this U.N. resolution on "sharing", taken well before its admission, Ben Gurion declares:</a:t>
            </a:r>
          </a:p>
          <a:p>
            <a:pPr eaLnBrk="1" hangingPunct="1">
              <a:spcBef>
                <a:spcPct val="0"/>
              </a:spcBef>
            </a:pPr>
            <a:r>
              <a:rPr lang="en-US" altLang="it-CH" dirty="0"/>
              <a:t>"The State of Israel considers the U.N. resolution of 29 November 1947 to be null and void."</a:t>
            </a:r>
          </a:p>
          <a:p>
            <a:pPr eaLnBrk="1" hangingPunct="1">
              <a:spcBef>
                <a:spcPct val="0"/>
              </a:spcBef>
            </a:pPr>
            <a:r>
              <a:rPr lang="en-US" altLang="it-CH" dirty="0"/>
              <a:t>Source : "New York Times", 6 December 1953.</a:t>
            </a:r>
          </a:p>
          <a:p>
            <a:pPr eaLnBrk="1" hangingPunct="1">
              <a:spcBef>
                <a:spcPct val="0"/>
              </a:spcBef>
            </a:pPr>
            <a:endParaRPr lang="en-US" altLang="it-CH" dirty="0"/>
          </a:p>
          <a:p>
            <a:pPr eaLnBrk="1" hangingPunct="1">
              <a:spcBef>
                <a:spcPct val="0"/>
              </a:spcBef>
            </a:pPr>
            <a:r>
              <a:rPr lang="en-US" altLang="it-CH" dirty="0"/>
              <a:t>Policy corresponds precisely to the law of the jungle : the "partition" of Palestine, in line with the U.N. resolution was never respected.</a:t>
            </a:r>
          </a:p>
          <a:p>
            <a:pPr eaLnBrk="1" hangingPunct="1">
              <a:spcBef>
                <a:spcPct val="0"/>
              </a:spcBef>
            </a:pPr>
            <a:endParaRPr lang="en-US" altLang="it-CH" dirty="0"/>
          </a:p>
          <a:p>
            <a:pPr eaLnBrk="1" hangingPunct="1">
              <a:spcBef>
                <a:spcPct val="0"/>
              </a:spcBef>
            </a:pPr>
            <a:r>
              <a:rPr lang="en-US" altLang="it-CH" dirty="0"/>
              <a:t>Already, the resolution on the partition of Palestine, adopted by the General Assembly of the United Nations (at the time composed of a massive majority of western states) on the 29 November 1947, indicated the designs of the West on their "forward stronghold" : On this date the Jews constituted 32% of the population and possessed 5.6% of the land : they would receive 56% of the territory, including the most fertile land. These decisions had been secured under U.S. pressure. President Truman put the State Department under unprecedented pressure. Under- Secretary of State S. Welles wrote:</a:t>
            </a:r>
          </a:p>
          <a:p>
            <a:pPr eaLnBrk="1" hangingPunct="1">
              <a:spcBef>
                <a:spcPct val="0"/>
              </a:spcBef>
            </a:pPr>
            <a:r>
              <a:rPr lang="en-US" altLang="it-CH" dirty="0"/>
              <a:t>"By direct order of the White House American civil servants had to use direct or indirect pressure... To ensure the necessary majority in the final vote."</a:t>
            </a:r>
          </a:p>
          <a:p>
            <a:pPr eaLnBrk="1" hangingPunct="1">
              <a:spcBef>
                <a:spcPct val="0"/>
              </a:spcBef>
            </a:pPr>
            <a:r>
              <a:rPr lang="en-US" altLang="it-CH" dirty="0"/>
              <a:t>Source : S. Welles, "We need not fail" Boston, 1948, p.63</a:t>
            </a:r>
          </a:p>
          <a:p>
            <a:pPr eaLnBrk="1" hangingPunct="1">
              <a:spcBef>
                <a:spcPct val="0"/>
              </a:spcBef>
            </a:pPr>
            <a:endParaRPr lang="en-US" altLang="it-CH" dirty="0"/>
          </a:p>
          <a:p>
            <a:pPr eaLnBrk="1" hangingPunct="1">
              <a:spcBef>
                <a:spcPct val="0"/>
              </a:spcBef>
            </a:pPr>
            <a:r>
              <a:rPr lang="en-US" altLang="it-CH" dirty="0"/>
              <a:t>https://www.middleeastmonitor.com/20191010-israel-has-never-had-any-intention-of-honouring-either-the-1947-partition-plan-or-1967-borders/</a:t>
            </a:r>
          </a:p>
          <a:p>
            <a:pPr eaLnBrk="1" hangingPunct="1">
              <a:spcBef>
                <a:spcPct val="0"/>
              </a:spcBef>
            </a:pPr>
            <a:endParaRPr lang="it-IT" altLang="it-CH"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a:extLst>
              <a:ext uri="{FF2B5EF4-FFF2-40B4-BE49-F238E27FC236}">
                <a16:creationId xmlns:a16="http://schemas.microsoft.com/office/drawing/2014/main" id="{29481792-31B0-840A-B46C-50C05166FA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Segnaposto note 2">
            <a:extLst>
              <a:ext uri="{FF2B5EF4-FFF2-40B4-BE49-F238E27FC236}">
                <a16:creationId xmlns:a16="http://schemas.microsoft.com/office/drawing/2014/main" id="{5A441807-D279-C80C-543D-A0DABA22A8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p>
          <a:p>
            <a:r>
              <a:rPr lang="en-US" altLang="it-CH"/>
              <a:t>Ben Gurion's claim is contained in a letter to his son, 1940s</a:t>
            </a:r>
          </a:p>
          <a:p>
            <a:endParaRPr lang="it-CH" altLang="it-CH"/>
          </a:p>
          <a:p>
            <a:r>
              <a:rPr lang="it-CH" altLang="it-CH"/>
              <a:t>http://en.wikipedia.org/wiki/Haganah</a:t>
            </a:r>
          </a:p>
          <a:p>
            <a:r>
              <a:rPr lang="it-CH" altLang="it-CH"/>
              <a:t>http://en.wikipedia.org/wiki/Palmach</a:t>
            </a:r>
          </a:p>
          <a:p>
            <a:r>
              <a:rPr lang="it-CH" altLang="it-CH"/>
              <a:t>https://en.wikipedia.org/wiki/Irgun</a:t>
            </a:r>
          </a:p>
          <a:p>
            <a:r>
              <a:rPr lang="it-CH" altLang="it-CH"/>
              <a:t>https://en.wikipedia.org/wiki/1948_Arab%E2%80%93Israeli_War</a:t>
            </a:r>
          </a:p>
          <a:p>
            <a:r>
              <a:rPr lang="it-CH" altLang="it-CH"/>
              <a:t>https://en.wikipedia.org/wiki/Killings_and_massacres_during_the_1948_Palestine_war</a:t>
            </a:r>
          </a:p>
        </p:txBody>
      </p:sp>
      <p:sp>
        <p:nvSpPr>
          <p:cNvPr id="148484" name="Segnaposto numero diapositiva 3">
            <a:extLst>
              <a:ext uri="{FF2B5EF4-FFF2-40B4-BE49-F238E27FC236}">
                <a16:creationId xmlns:a16="http://schemas.microsoft.com/office/drawing/2014/main" id="{94533123-FEA1-17A0-B9C1-C358A06A5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5C42BF-12EB-4059-AB48-5CCA6E6FF5AF}" type="slidenum">
              <a:rPr lang="it-CH" altLang="en-US" smtClean="0"/>
              <a:pPr>
                <a:spcBef>
                  <a:spcPct val="0"/>
                </a:spcBef>
              </a:pPr>
              <a:t>32</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a:extLst>
              <a:ext uri="{FF2B5EF4-FFF2-40B4-BE49-F238E27FC236}">
                <a16:creationId xmlns:a16="http://schemas.microsoft.com/office/drawing/2014/main" id="{B521D106-1B3C-4DC9-0D0B-AF7E788411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Segnaposto note 2">
            <a:extLst>
              <a:ext uri="{FF2B5EF4-FFF2-40B4-BE49-F238E27FC236}">
                <a16:creationId xmlns:a16="http://schemas.microsoft.com/office/drawing/2014/main" id="{E9EEBCF3-4CCC-E8B6-C1C9-0D4CF5FCF6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http://en.wikipedia.org/wiki/The_Levant</a:t>
            </a:r>
          </a:p>
          <a:p>
            <a:r>
              <a:rPr lang="it-CH" altLang="it-CH"/>
              <a:t>http://it.wikipedia.org/wiki/Palestina</a:t>
            </a:r>
          </a:p>
          <a:p>
            <a:endParaRPr lang="it-CH" altLang="it-CH"/>
          </a:p>
          <a:p>
            <a:endParaRPr lang="it-CH" altLang="it-CH"/>
          </a:p>
        </p:txBody>
      </p:sp>
      <p:sp>
        <p:nvSpPr>
          <p:cNvPr id="93188" name="Segnaposto numero diapositiva 3">
            <a:extLst>
              <a:ext uri="{FF2B5EF4-FFF2-40B4-BE49-F238E27FC236}">
                <a16:creationId xmlns:a16="http://schemas.microsoft.com/office/drawing/2014/main" id="{1B19F32B-3780-D674-C0FE-5792C540C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26EAC1-7097-4225-9C49-C3B4584E0770}" type="slidenum">
              <a:rPr lang="it-CH" altLang="en-US" smtClean="0"/>
              <a:pPr>
                <a:spcBef>
                  <a:spcPct val="0"/>
                </a:spcBef>
              </a:pPr>
              <a:t>4</a:t>
            </a:fld>
            <a:endParaRPr lang="it-CH"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a:extLst>
              <a:ext uri="{FF2B5EF4-FFF2-40B4-BE49-F238E27FC236}">
                <a16:creationId xmlns:a16="http://schemas.microsoft.com/office/drawing/2014/main" id="{13201FCB-AAF2-37A7-E773-B2EDD16526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Segnaposto note 2">
            <a:extLst>
              <a:ext uri="{FF2B5EF4-FFF2-40B4-BE49-F238E27FC236}">
                <a16:creationId xmlns:a16="http://schemas.microsoft.com/office/drawing/2014/main" id="{14026646-D8E4-6342-2745-5988E3890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 dipendenza delle fonti a Deir Yassin furono massacrate tra 93 e 254 persone. Il delegato della croce rossa contò circa 200 cadaveri. Alcune decine di prigionieri palestinesi furono esibiti a Gerusalemme e poi assassinati.</a:t>
            </a:r>
          </a:p>
          <a:p>
            <a:r>
              <a:rPr lang="it-CH" altLang="it-CH"/>
              <a:t>Recenti ricerche basate anche sui rilievi aerofotografici inglesi da poco desecrati hanno permesso di stabilire che tra il 1947 e il 1949 furono scacciati circa 850’000 palestinesi. Nel 1948 e negli anni successivi circa 700’000 ebrei si trasferirono dai paesi arabi in Israele.</a:t>
            </a:r>
          </a:p>
          <a:p>
            <a:endParaRPr lang="it-CH" altLang="it-CH"/>
          </a:p>
          <a:p>
            <a:r>
              <a:rPr lang="it-CH" altLang="it-CH"/>
              <a:t>http://en.wikipedia.org/wiki/Deir_Yassin_massacre</a:t>
            </a:r>
          </a:p>
          <a:p>
            <a:r>
              <a:rPr lang="it-CH" altLang="it-CH"/>
              <a:t>http://mcexcorcism.wordpress.com/2014/09/03/palastina-massengrab-aus-dem-jahr-1948-entdeckt/</a:t>
            </a:r>
          </a:p>
        </p:txBody>
      </p:sp>
      <p:sp>
        <p:nvSpPr>
          <p:cNvPr id="150532" name="Segnaposto numero diapositiva 3">
            <a:extLst>
              <a:ext uri="{FF2B5EF4-FFF2-40B4-BE49-F238E27FC236}">
                <a16:creationId xmlns:a16="http://schemas.microsoft.com/office/drawing/2014/main" id="{52584F43-1F8A-9017-52F4-A8C5C56C35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CEACA2-89C0-42A1-A1EA-722EFC9EF580}" type="slidenum">
              <a:rPr lang="it-CH" altLang="en-US" smtClean="0">
                <a:solidFill>
                  <a:srgbClr val="000000"/>
                </a:solidFill>
              </a:rPr>
              <a:pPr>
                <a:spcBef>
                  <a:spcPct val="0"/>
                </a:spcBef>
              </a:pPr>
              <a:t>33</a:t>
            </a:fld>
            <a:endParaRPr lang="it-CH"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a:extLst>
              <a:ext uri="{FF2B5EF4-FFF2-40B4-BE49-F238E27FC236}">
                <a16:creationId xmlns:a16="http://schemas.microsoft.com/office/drawing/2014/main" id="{6D3A15D1-BCE3-08F4-CD0D-42EDF2EC06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Segnaposto note 2">
            <a:extLst>
              <a:ext uri="{FF2B5EF4-FFF2-40B4-BE49-F238E27FC236}">
                <a16:creationId xmlns:a16="http://schemas.microsoft.com/office/drawing/2014/main" id="{B71E7F3D-F55F-70B4-5EB8-7A469C2E13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Note the ubiquitous jeep of the Haganah: in fact a wealthy Jewish gentlemen bought up many jeeps after the second. World War and gave them to the Zionists. For the Zionist militias the Jeep represented a trump card.</a:t>
            </a:r>
          </a:p>
          <a:p>
            <a:endParaRPr lang="en-US" altLang="it-CH"/>
          </a:p>
          <a:p>
            <a:r>
              <a:rPr lang="en-US" altLang="it-CH"/>
              <a:t>http://en.wikipedia.org/wiki/1948_Palestinian_exodus</a:t>
            </a:r>
          </a:p>
          <a:p>
            <a:r>
              <a:rPr lang="en-US" altLang="it-CH"/>
              <a:t>https://en.wikipedia.org/wiki/List_of_Arab_towns_and_villages_depopulated_during_the_1948_Palestinian_exodus</a:t>
            </a:r>
          </a:p>
          <a:p>
            <a:endParaRPr lang="en-US" altLang="it-CH"/>
          </a:p>
          <a:p>
            <a:endParaRPr lang="en-US" altLang="it-CH"/>
          </a:p>
          <a:p>
            <a:endParaRPr lang="it-CH" altLang="it-CH"/>
          </a:p>
        </p:txBody>
      </p:sp>
      <p:sp>
        <p:nvSpPr>
          <p:cNvPr id="152580" name="Segnaposto numero diapositiva 3">
            <a:extLst>
              <a:ext uri="{FF2B5EF4-FFF2-40B4-BE49-F238E27FC236}">
                <a16:creationId xmlns:a16="http://schemas.microsoft.com/office/drawing/2014/main" id="{564339AF-8951-D029-7732-C8304FD419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CF1473-2647-4AA2-95E5-57B4921726A0}" type="slidenum">
              <a:rPr lang="it-CH" altLang="en-US" smtClean="0"/>
              <a:pPr>
                <a:spcBef>
                  <a:spcPct val="0"/>
                </a:spcBef>
              </a:pPr>
              <a:t>34</a:t>
            </a:fld>
            <a:endParaRPr lang="it-CH"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a:extLst>
              <a:ext uri="{FF2B5EF4-FFF2-40B4-BE49-F238E27FC236}">
                <a16:creationId xmlns:a16="http://schemas.microsoft.com/office/drawing/2014/main" id="{9041FA1F-20D3-B3B2-2B35-1D0177629A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Segnaposto note 2">
            <a:extLst>
              <a:ext uri="{FF2B5EF4-FFF2-40B4-BE49-F238E27FC236}">
                <a16:creationId xmlns:a16="http://schemas.microsoft.com/office/drawing/2014/main" id="{B4BBFE37-52F4-A821-7495-EDC558252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SS Exodus, with its 4,500 passengers, was a propaganda operation carried out by the Zionists to influence world public opinion and UNSCOP, the UN commission for Palestine , which was setting up the well-known partition plan. At the request of the Zionists, two members of the UNSCOP witnessed the arrival of the Exodus in the port of Haifa and the landing of the Zionist immigrants. The 4500 Jewish immigrants were sent back by the British to Europe and later emigrated to Palestine by other means. In 1960, a film was made about the story.</a:t>
            </a:r>
          </a:p>
          <a:p>
            <a:pPr eaLnBrk="1" hangingPunct="1">
              <a:spcBef>
                <a:spcPct val="0"/>
              </a:spcBef>
            </a:pPr>
            <a:endParaRPr lang="en-US" altLang="it-CH"/>
          </a:p>
          <a:p>
            <a:pPr eaLnBrk="1" hangingPunct="1">
              <a:spcBef>
                <a:spcPct val="0"/>
              </a:spcBef>
            </a:pPr>
            <a:r>
              <a:rPr lang="en-US" altLang="it-CH"/>
              <a:t>In the photos the Palestinian refugees are mainly women and children because the men had been imprisoned or killed by the Zionists.</a:t>
            </a:r>
          </a:p>
          <a:p>
            <a:pPr eaLnBrk="1" hangingPunct="1">
              <a:spcBef>
                <a:spcPct val="0"/>
              </a:spcBef>
            </a:pPr>
            <a:r>
              <a:rPr lang="en-US" altLang="it-CH"/>
              <a:t>Often Palestinians prisoners were forced to work as slaves to destroy their own village.</a:t>
            </a:r>
          </a:p>
          <a:p>
            <a:pPr eaLnBrk="1" hangingPunct="1">
              <a:spcBef>
                <a:spcPct val="0"/>
              </a:spcBef>
            </a:pPr>
            <a:endParaRPr lang="en-US" altLang="it-CH"/>
          </a:p>
          <a:p>
            <a:pPr eaLnBrk="1" hangingPunct="1">
              <a:spcBef>
                <a:spcPct val="0"/>
              </a:spcBef>
            </a:pPr>
            <a:r>
              <a:rPr lang="en-US" altLang="it-CH"/>
              <a:t>The Zionist propaganda claims that the Palestinians fled on the orders of their Authorities. Historical research has confirmed that the Palestinian authorities instead invited the population to remain in place. In only two villages the local authorities invited the people to flee. Research carried out at the BBC, which at the time supervised all radio broadcasts, confirmed this hypothesis. It was also discovered that radio broadcasts urging Palestinians to flee, airing the danger of massacres such as that of Deir Yassin and also indicating the way to escape (suitably left free by the Zionists), had been broadcast in Arabic language by Zionist radio stations.</a:t>
            </a:r>
          </a:p>
          <a:p>
            <a:pPr eaLnBrk="1" hangingPunct="1">
              <a:spcBef>
                <a:spcPct val="0"/>
              </a:spcBef>
            </a:pPr>
            <a:endParaRPr lang="en-US" altLang="it-CH"/>
          </a:p>
          <a:p>
            <a:pPr eaLnBrk="1" hangingPunct="1">
              <a:spcBef>
                <a:spcPct val="0"/>
              </a:spcBef>
            </a:pPr>
            <a:r>
              <a:rPr lang="en-US" altLang="it-CH"/>
              <a:t>http://en.wikipedia.org/wiki/Exodus_(ship)</a:t>
            </a:r>
          </a:p>
          <a:p>
            <a:pPr eaLnBrk="1" hangingPunct="1">
              <a:spcBef>
                <a:spcPct val="0"/>
              </a:spcBef>
            </a:pPr>
            <a:r>
              <a:rPr lang="en-US" altLang="it-CH"/>
              <a:t>http://en.wikipedia.org/wiki/1948_Palestinian_exodus</a:t>
            </a:r>
          </a:p>
          <a:p>
            <a:pPr eaLnBrk="1" hangingPunct="1">
              <a:spcBef>
                <a:spcPct val="0"/>
              </a:spcBef>
            </a:pPr>
            <a:r>
              <a:rPr lang="en-US" altLang="it-CH"/>
              <a:t>https://en.wikipedia.org/wiki/Aliyah</a:t>
            </a:r>
          </a:p>
          <a:p>
            <a:pPr eaLnBrk="1" hangingPunct="1">
              <a:spcBef>
                <a:spcPct val="0"/>
              </a:spcBef>
            </a:pPr>
            <a:endParaRPr lang="en-US" altLang="it-CH"/>
          </a:p>
          <a:p>
            <a:pPr eaLnBrk="1" hangingPunct="1">
              <a:spcBef>
                <a:spcPct val="0"/>
              </a:spcBef>
            </a:pPr>
            <a:endParaRPr lang="en-US" altLang="it-CH"/>
          </a:p>
        </p:txBody>
      </p:sp>
      <p:sp>
        <p:nvSpPr>
          <p:cNvPr id="154628" name="Segnaposto numero diapositiva 3">
            <a:extLst>
              <a:ext uri="{FF2B5EF4-FFF2-40B4-BE49-F238E27FC236}">
                <a16:creationId xmlns:a16="http://schemas.microsoft.com/office/drawing/2014/main" id="{0E0C181F-54DE-9CB4-5A6D-3DDE8DF03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9B3459-7FF7-4ADA-83A5-968C715F9048}" type="slidenum">
              <a:rPr lang="it-CH" altLang="it-CH" smtClean="0">
                <a:solidFill>
                  <a:srgbClr val="000000"/>
                </a:solidFill>
              </a:rPr>
              <a:pPr>
                <a:spcBef>
                  <a:spcPct val="0"/>
                </a:spcBef>
              </a:pPr>
              <a:t>35</a:t>
            </a:fld>
            <a:endParaRPr lang="it-CH" altLang="it-CH">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immagine diapositiva 1">
            <a:extLst>
              <a:ext uri="{FF2B5EF4-FFF2-40B4-BE49-F238E27FC236}">
                <a16:creationId xmlns:a16="http://schemas.microsoft.com/office/drawing/2014/main" id="{7C3B4DB0-CA61-4016-2DA6-13EAA50886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Segnaposto note 2">
            <a:extLst>
              <a:ext uri="{FF2B5EF4-FFF2-40B4-BE49-F238E27FC236}">
                <a16:creationId xmlns:a16="http://schemas.microsoft.com/office/drawing/2014/main" id="{468F6805-CA31-8862-9162-46B8D5BE4B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In Gaza in </a:t>
            </a:r>
            <a:r>
              <a:rPr lang="it-CH" altLang="it-CH" dirty="0" err="1"/>
              <a:t>September</a:t>
            </a:r>
            <a:r>
              <a:rPr lang="it-CH" altLang="it-CH" dirty="0"/>
              <a:t> 1948, the office of the interim </a:t>
            </a:r>
            <a:r>
              <a:rPr lang="it-CH" altLang="it-CH" dirty="0" err="1"/>
              <a:t>Palestinian</a:t>
            </a:r>
            <a:r>
              <a:rPr lang="it-CH" altLang="it-CH" dirty="0"/>
              <a:t> government (under </a:t>
            </a:r>
            <a:r>
              <a:rPr lang="it-CH" altLang="it-CH" dirty="0" err="1"/>
              <a:t>Egyptian</a:t>
            </a:r>
            <a:r>
              <a:rPr lang="it-CH" altLang="it-CH" dirty="0"/>
              <a:t> control), </a:t>
            </a:r>
            <a:r>
              <a:rPr lang="it-CH" altLang="it-CH" dirty="0" err="1"/>
              <a:t>is</a:t>
            </a:r>
            <a:r>
              <a:rPr lang="it-CH" altLang="it-CH" dirty="0"/>
              <a:t> </a:t>
            </a:r>
            <a:r>
              <a:rPr lang="it-CH" altLang="it-CH" dirty="0" err="1"/>
              <a:t>recognized</a:t>
            </a:r>
            <a:r>
              <a:rPr lang="it-CH" altLang="it-CH" dirty="0"/>
              <a:t> </a:t>
            </a:r>
            <a:r>
              <a:rPr lang="it-CH" altLang="it-CH" dirty="0" err="1"/>
              <a:t>only</a:t>
            </a:r>
            <a:r>
              <a:rPr lang="it-CH" altLang="it-CH" dirty="0"/>
              <a:t> by the </a:t>
            </a:r>
            <a:r>
              <a:rPr lang="it-CH" altLang="it-CH" dirty="0" err="1"/>
              <a:t>Arab</a:t>
            </a:r>
            <a:r>
              <a:rPr lang="it-CH" altLang="it-CH" dirty="0"/>
              <a:t> </a:t>
            </a:r>
            <a:r>
              <a:rPr lang="it-CH" altLang="it-CH" dirty="0" err="1"/>
              <a:t>states</a:t>
            </a:r>
            <a:r>
              <a:rPr lang="it-CH" altLang="it-CH" dirty="0"/>
              <a:t> </a:t>
            </a:r>
            <a:r>
              <a:rPr lang="it-CH" altLang="it-CH" dirty="0" err="1"/>
              <a:t>except</a:t>
            </a:r>
            <a:r>
              <a:rPr lang="it-CH" altLang="it-CH" dirty="0"/>
              <a:t> </a:t>
            </a:r>
            <a:r>
              <a:rPr lang="it-CH" altLang="it-CH" dirty="0" err="1"/>
              <a:t>Transjordan</a:t>
            </a:r>
            <a:r>
              <a:rPr lang="it-CH" altLang="it-CH" dirty="0"/>
              <a:t>. </a:t>
            </a:r>
            <a:r>
              <a:rPr lang="it-CH" altLang="it-CH" dirty="0" err="1"/>
              <a:t>Later</a:t>
            </a:r>
            <a:r>
              <a:rPr lang="it-CH" altLang="it-CH" dirty="0"/>
              <a:t>, in 1950  </a:t>
            </a:r>
            <a:r>
              <a:rPr lang="it-CH" altLang="it-CH" dirty="0" err="1"/>
              <a:t>also</a:t>
            </a:r>
            <a:r>
              <a:rPr lang="it-CH" altLang="it-CH" dirty="0"/>
              <a:t> in Gaza, the </a:t>
            </a:r>
            <a:r>
              <a:rPr lang="it-CH" altLang="it-CH" dirty="0" err="1"/>
              <a:t>Palestinians</a:t>
            </a:r>
            <a:r>
              <a:rPr lang="it-CH" altLang="it-CH" dirty="0"/>
              <a:t> </a:t>
            </a:r>
            <a:r>
              <a:rPr lang="it-CH" altLang="it-CH" dirty="0" err="1"/>
              <a:t>declared</a:t>
            </a:r>
            <a:r>
              <a:rPr lang="it-CH" altLang="it-CH" dirty="0"/>
              <a:t> an Independent </a:t>
            </a:r>
            <a:r>
              <a:rPr lang="it-CH" altLang="it-CH" dirty="0" err="1"/>
              <a:t>Palestinian</a:t>
            </a:r>
            <a:r>
              <a:rPr lang="it-CH" altLang="it-CH" dirty="0"/>
              <a:t> state.</a:t>
            </a:r>
          </a:p>
          <a:p>
            <a:r>
              <a:rPr lang="it-CH" altLang="it-CH" dirty="0"/>
              <a:t>In 1956, the </a:t>
            </a:r>
            <a:r>
              <a:rPr lang="it-CH" altLang="it-CH" dirty="0" err="1"/>
              <a:t>Israelis</a:t>
            </a:r>
            <a:r>
              <a:rPr lang="it-CH" altLang="it-CH" dirty="0"/>
              <a:t> </a:t>
            </a:r>
            <a:r>
              <a:rPr lang="it-CH" altLang="it-CH" dirty="0" err="1"/>
              <a:t>occupied</a:t>
            </a:r>
            <a:r>
              <a:rPr lang="it-CH" altLang="it-CH" dirty="0"/>
              <a:t> the Gaza Strip and </a:t>
            </a:r>
            <a:r>
              <a:rPr lang="it-CH" altLang="it-CH" dirty="0" err="1"/>
              <a:t>established</a:t>
            </a:r>
            <a:r>
              <a:rPr lang="it-CH" altLang="it-CH" dirty="0"/>
              <a:t> a new government. The </a:t>
            </a:r>
            <a:r>
              <a:rPr lang="it-CH" altLang="it-CH" dirty="0" err="1"/>
              <a:t>legitimate</a:t>
            </a:r>
            <a:r>
              <a:rPr lang="it-CH" altLang="it-CH" dirty="0"/>
              <a:t> </a:t>
            </a:r>
            <a:r>
              <a:rPr lang="it-CH" altLang="it-CH" dirty="0" err="1"/>
              <a:t>Palestinian</a:t>
            </a:r>
            <a:r>
              <a:rPr lang="it-CH" altLang="it-CH" dirty="0"/>
              <a:t> government, by </a:t>
            </a:r>
            <a:r>
              <a:rPr lang="it-CH" altLang="it-CH" dirty="0" err="1"/>
              <a:t>then</a:t>
            </a:r>
            <a:r>
              <a:rPr lang="it-CH" altLang="it-CH" dirty="0"/>
              <a:t> in </a:t>
            </a:r>
            <a:r>
              <a:rPr lang="it-CH" altLang="it-CH" dirty="0" err="1"/>
              <a:t>exile</a:t>
            </a:r>
            <a:r>
              <a:rPr lang="it-CH" altLang="it-CH" dirty="0"/>
              <a:t>, in </a:t>
            </a:r>
            <a:r>
              <a:rPr lang="it-CH" altLang="it-CH" dirty="0" err="1"/>
              <a:t>Egypt</a:t>
            </a:r>
            <a:r>
              <a:rPr lang="it-CH" altLang="it-CH" dirty="0"/>
              <a:t>, </a:t>
            </a:r>
            <a:r>
              <a:rPr lang="it-CH" altLang="it-CH" dirty="0" err="1"/>
              <a:t>dissolved</a:t>
            </a:r>
            <a:r>
              <a:rPr lang="it-CH" altLang="it-CH" dirty="0"/>
              <a:t> in 1959.</a:t>
            </a:r>
          </a:p>
          <a:p>
            <a:endParaRPr lang="it-CH" altLang="it-CH" dirty="0"/>
          </a:p>
          <a:p>
            <a:r>
              <a:rPr lang="it-CH" altLang="it-CH" dirty="0"/>
              <a:t>http://en.wikipedia.org/wiki/Israeli_Declaration_of_Independence</a:t>
            </a:r>
          </a:p>
          <a:p>
            <a:r>
              <a:rPr lang="it-CH" altLang="it-CH" dirty="0"/>
              <a:t>http://en.wikipedia.org/wiki/Gaza_Strip#1948_All-Palestine_government</a:t>
            </a:r>
          </a:p>
          <a:p>
            <a:endParaRPr lang="it-CH" altLang="it-CH" dirty="0"/>
          </a:p>
          <a:p>
            <a:r>
              <a:rPr lang="it-CH" altLang="it-CH" dirty="0"/>
              <a:t>Movie: The </a:t>
            </a:r>
            <a:r>
              <a:rPr lang="it-CH" altLang="it-CH" dirty="0" err="1"/>
              <a:t>origin</a:t>
            </a:r>
            <a:r>
              <a:rPr lang="it-CH" altLang="it-CH" dirty="0"/>
              <a:t> of Israel</a:t>
            </a:r>
          </a:p>
          <a:p>
            <a:r>
              <a:rPr lang="it-CH" altLang="it-CH" dirty="0"/>
              <a:t>https://rutube.ru/video/f179542c8db3c7b822cb0c28419e82be/</a:t>
            </a:r>
          </a:p>
          <a:p>
            <a:endParaRPr lang="it-CH" altLang="it-CH" dirty="0"/>
          </a:p>
          <a:p>
            <a:r>
              <a:rPr lang="it-CH" altLang="it-CH" dirty="0" err="1"/>
              <a:t>Until</a:t>
            </a:r>
            <a:r>
              <a:rPr lang="it-CH" altLang="it-CH" dirty="0"/>
              <a:t> </a:t>
            </a:r>
            <a:r>
              <a:rPr lang="it-CH" altLang="it-CH" dirty="0" err="1"/>
              <a:t>today</a:t>
            </a:r>
            <a:r>
              <a:rPr lang="it-CH" altLang="it-CH" dirty="0"/>
              <a:t> (2019) Israel </a:t>
            </a:r>
            <a:r>
              <a:rPr lang="it-CH" altLang="it-CH" dirty="0" err="1"/>
              <a:t>does</a:t>
            </a:r>
            <a:r>
              <a:rPr lang="it-CH" altLang="it-CH" dirty="0"/>
              <a:t> </a:t>
            </a:r>
            <a:r>
              <a:rPr lang="it-CH" altLang="it-CH" dirty="0" err="1"/>
              <a:t>not</a:t>
            </a:r>
            <a:r>
              <a:rPr lang="it-CH" altLang="it-CH" dirty="0"/>
              <a:t> </a:t>
            </a:r>
            <a:r>
              <a:rPr lang="it-CH" altLang="it-CH" dirty="0" err="1"/>
              <a:t>have</a:t>
            </a:r>
            <a:r>
              <a:rPr lang="it-CH" altLang="it-CH" dirty="0"/>
              <a:t> a </a:t>
            </a:r>
            <a:r>
              <a:rPr lang="it-CH" altLang="it-CH" dirty="0" err="1"/>
              <a:t>Constitution</a:t>
            </a:r>
            <a:r>
              <a:rPr lang="it-CH" altLang="it-CH" dirty="0"/>
              <a:t> </a:t>
            </a:r>
            <a:r>
              <a:rPr lang="it-CH" altLang="it-CH" dirty="0" err="1"/>
              <a:t>but</a:t>
            </a:r>
            <a:r>
              <a:rPr lang="it-CH" altLang="it-CH" dirty="0"/>
              <a:t> </a:t>
            </a:r>
            <a:r>
              <a:rPr lang="it-CH" altLang="it-CH" dirty="0" err="1"/>
              <a:t>since</a:t>
            </a:r>
            <a:r>
              <a:rPr lang="it-CH" altLang="it-CH" dirty="0"/>
              <a:t> 1950 </a:t>
            </a:r>
            <a:r>
              <a:rPr lang="it-CH" altLang="it-CH" dirty="0" err="1"/>
              <a:t>has</a:t>
            </a:r>
            <a:r>
              <a:rPr lang="it-CH" altLang="it-CH" dirty="0"/>
              <a:t> a </a:t>
            </a:r>
            <a:r>
              <a:rPr lang="it-CH" altLang="it-CH" dirty="0" err="1"/>
              <a:t>few</a:t>
            </a:r>
            <a:r>
              <a:rPr lang="it-CH" altLang="it-CH" dirty="0"/>
              <a:t> </a:t>
            </a:r>
            <a:r>
              <a:rPr lang="it-CH" altLang="it-CH" dirty="0" err="1"/>
              <a:t>basic</a:t>
            </a:r>
            <a:r>
              <a:rPr lang="it-CH" altLang="it-CH" dirty="0"/>
              <a:t> </a:t>
            </a:r>
            <a:r>
              <a:rPr lang="it-CH" altLang="it-CH" dirty="0" err="1"/>
              <a:t>laws</a:t>
            </a:r>
            <a:r>
              <a:rPr lang="it-CH" altLang="it-CH" dirty="0"/>
              <a:t>.</a:t>
            </a:r>
          </a:p>
          <a:p>
            <a:r>
              <a:rPr lang="it-CH" altLang="it-CH" dirty="0"/>
              <a:t>https://en.wikipedia.org/wiki/Basic_Laws_of_Israel</a:t>
            </a:r>
          </a:p>
          <a:p>
            <a:r>
              <a:rPr lang="it-CH" altLang="it-CH" dirty="0"/>
              <a:t>https://en.wikipedia.org/wiki/Abba_Eban</a:t>
            </a:r>
          </a:p>
          <a:p>
            <a:endParaRPr lang="it-CH" altLang="it-CH" dirty="0"/>
          </a:p>
          <a:p>
            <a:r>
              <a:rPr lang="it-CH" altLang="it-CH" dirty="0"/>
              <a:t>https://en.wikipedia.org/wiki/First_government_of_Israel</a:t>
            </a:r>
          </a:p>
          <a:p>
            <a:endParaRPr lang="it-CH" altLang="it-CH" dirty="0"/>
          </a:p>
          <a:p>
            <a:r>
              <a:rPr lang="it-CH" altLang="it-CH" dirty="0"/>
              <a:t>In the photo:</a:t>
            </a:r>
          </a:p>
          <a:p>
            <a:r>
              <a:rPr lang="it-CH" altLang="it-CH" dirty="0"/>
              <a:t>First Government of Israel on 1 </a:t>
            </a:r>
            <a:r>
              <a:rPr lang="it-CH" altLang="it-CH" dirty="0" err="1"/>
              <a:t>May</a:t>
            </a:r>
            <a:r>
              <a:rPr lang="it-CH" altLang="it-CH" dirty="0"/>
              <a:t> 1949. Left-</a:t>
            </a:r>
            <a:r>
              <a:rPr lang="it-CH" altLang="it-CH" dirty="0" err="1"/>
              <a:t>right</a:t>
            </a:r>
            <a:r>
              <a:rPr lang="it-CH" altLang="it-CH" dirty="0"/>
              <a:t>: Golda Meir, </a:t>
            </a:r>
            <a:r>
              <a:rPr lang="it-CH" altLang="it-CH" dirty="0" err="1"/>
              <a:t>Zalman</a:t>
            </a:r>
            <a:r>
              <a:rPr lang="it-CH" altLang="it-CH" dirty="0"/>
              <a:t> </a:t>
            </a:r>
            <a:r>
              <a:rPr lang="it-CH" altLang="it-CH" dirty="0" err="1"/>
              <a:t>Shazar</a:t>
            </a:r>
            <a:r>
              <a:rPr lang="it-CH" altLang="it-CH" dirty="0"/>
              <a:t>, </a:t>
            </a:r>
            <a:r>
              <a:rPr lang="it-CH" altLang="it-CH" dirty="0" err="1"/>
              <a:t>Bechor</a:t>
            </a:r>
            <a:r>
              <a:rPr lang="it-CH" altLang="it-CH" dirty="0"/>
              <a:t>-Shalom </a:t>
            </a:r>
            <a:r>
              <a:rPr lang="it-CH" altLang="it-CH" dirty="0" err="1"/>
              <a:t>Sheetrit</a:t>
            </a:r>
            <a:r>
              <a:rPr lang="it-CH" altLang="it-CH" dirty="0"/>
              <a:t>, Zvi </a:t>
            </a:r>
            <a:r>
              <a:rPr lang="it-CH" altLang="it-CH" dirty="0" err="1"/>
              <a:t>Maimon</a:t>
            </a:r>
            <a:r>
              <a:rPr lang="it-CH" altLang="it-CH" dirty="0"/>
              <a:t> (government </a:t>
            </a:r>
            <a:r>
              <a:rPr lang="it-CH" altLang="it-CH" dirty="0" err="1"/>
              <a:t>stenographer</a:t>
            </a:r>
            <a:r>
              <a:rPr lang="it-CH" altLang="it-CH" dirty="0"/>
              <a:t>), </a:t>
            </a:r>
            <a:r>
              <a:rPr lang="it-CH" altLang="it-CH" dirty="0" err="1"/>
              <a:t>Dov</a:t>
            </a:r>
            <a:r>
              <a:rPr lang="it-CH" altLang="it-CH" dirty="0"/>
              <a:t> Yosef, Eliezer Kaplan, Moshe </a:t>
            </a:r>
            <a:r>
              <a:rPr lang="it-CH" altLang="it-CH" dirty="0" err="1"/>
              <a:t>Sharett</a:t>
            </a:r>
            <a:r>
              <a:rPr lang="it-CH" altLang="it-CH" dirty="0"/>
              <a:t>, Prime </a:t>
            </a:r>
            <a:r>
              <a:rPr lang="it-CH" altLang="it-CH" dirty="0" err="1"/>
              <a:t>Minister</a:t>
            </a:r>
            <a:r>
              <a:rPr lang="it-CH" altLang="it-CH" dirty="0"/>
              <a:t> David Ben-Gurion, </a:t>
            </a:r>
            <a:r>
              <a:rPr lang="it-CH" altLang="it-CH" dirty="0" err="1"/>
              <a:t>Ze'ev</a:t>
            </a:r>
            <a:r>
              <a:rPr lang="it-CH" altLang="it-CH" dirty="0"/>
              <a:t> </a:t>
            </a:r>
            <a:r>
              <a:rPr lang="it-CH" altLang="it-CH" dirty="0" err="1"/>
              <a:t>Sherf</a:t>
            </a:r>
            <a:r>
              <a:rPr lang="it-CH" altLang="it-CH" dirty="0"/>
              <a:t> (cabinet </a:t>
            </a:r>
            <a:r>
              <a:rPr lang="it-CH" altLang="it-CH" dirty="0" err="1"/>
              <a:t>secretary</a:t>
            </a:r>
            <a:r>
              <a:rPr lang="it-CH" altLang="it-CH" dirty="0"/>
              <a:t>), Pinchas Rosen, David </a:t>
            </a:r>
            <a:r>
              <a:rPr lang="it-CH" altLang="it-CH" dirty="0" err="1"/>
              <a:t>Remez</a:t>
            </a:r>
            <a:r>
              <a:rPr lang="it-CH" altLang="it-CH" dirty="0"/>
              <a:t>, Haim Moshe Shapira, Yitzhak Meir Levin, Yehuda </a:t>
            </a:r>
            <a:r>
              <a:rPr lang="it-CH" altLang="it-CH" dirty="0" err="1"/>
              <a:t>Leib</a:t>
            </a:r>
            <a:r>
              <a:rPr lang="it-CH" altLang="it-CH" dirty="0"/>
              <a:t> </a:t>
            </a:r>
            <a:r>
              <a:rPr lang="it-CH" altLang="it-CH" dirty="0" err="1"/>
              <a:t>Maimon</a:t>
            </a:r>
            <a:r>
              <a:rPr lang="it-CH" altLang="it-CH" dirty="0"/>
              <a:t>.</a:t>
            </a:r>
          </a:p>
          <a:p>
            <a:endParaRPr lang="it-CH" altLang="it-CH" dirty="0"/>
          </a:p>
          <a:p>
            <a:r>
              <a:rPr lang="it-CH" altLang="it-CH" dirty="0"/>
              <a:t>++++++++++++++++++++++++++++++++++++++++++++++++++++++++++++++++++</a:t>
            </a:r>
          </a:p>
          <a:p>
            <a:r>
              <a:rPr lang="it-CH" altLang="it-CH" dirty="0"/>
              <a:t> </a:t>
            </a:r>
          </a:p>
          <a:p>
            <a:r>
              <a:rPr lang="it-CH" altLang="it-CH" dirty="0" err="1"/>
              <a:t>Early</a:t>
            </a:r>
            <a:r>
              <a:rPr lang="it-CH" altLang="it-CH" dirty="0"/>
              <a:t> </a:t>
            </a:r>
            <a:r>
              <a:rPr lang="it-CH" altLang="it-CH" dirty="0" err="1"/>
              <a:t>Zionists</a:t>
            </a:r>
            <a:r>
              <a:rPr lang="it-CH" altLang="it-CH" dirty="0"/>
              <a:t> (founders) up to 1948 </a:t>
            </a:r>
            <a:r>
              <a:rPr lang="it-CH" altLang="it-CH" dirty="0" err="1"/>
              <a:t>who</a:t>
            </a:r>
            <a:r>
              <a:rPr lang="it-CH" altLang="it-CH" dirty="0"/>
              <a:t> in one way or </a:t>
            </a:r>
            <a:r>
              <a:rPr lang="it-CH" altLang="it-CH" dirty="0" err="1"/>
              <a:t>another</a:t>
            </a:r>
            <a:r>
              <a:rPr lang="it-CH" altLang="it-CH" dirty="0"/>
              <a:t>, </a:t>
            </a:r>
            <a:r>
              <a:rPr lang="it-CH" altLang="it-CH" dirty="0" err="1"/>
              <a:t>even</a:t>
            </a:r>
            <a:r>
              <a:rPr lang="it-CH" altLang="it-CH" dirty="0"/>
              <a:t> </a:t>
            </a:r>
            <a:r>
              <a:rPr lang="it-CH" altLang="it-CH" dirty="0" err="1"/>
              <a:t>unfairly</a:t>
            </a:r>
            <a:r>
              <a:rPr lang="it-CH" altLang="it-CH" dirty="0"/>
              <a:t>, </a:t>
            </a:r>
            <a:r>
              <a:rPr lang="it-CH" altLang="it-CH" dirty="0" err="1"/>
              <a:t>contributed</a:t>
            </a:r>
            <a:r>
              <a:rPr lang="it-CH" altLang="it-CH" dirty="0"/>
              <a:t> to the establishment of the State of Israel </a:t>
            </a:r>
            <a:r>
              <a:rPr lang="it-CH" altLang="it-CH" dirty="0" err="1"/>
              <a:t>before</a:t>
            </a:r>
            <a:r>
              <a:rPr lang="it-CH" altLang="it-CH" dirty="0"/>
              <a:t> 1948.</a:t>
            </a:r>
          </a:p>
          <a:p>
            <a:r>
              <a:rPr lang="it-CH" altLang="it-CH" dirty="0"/>
              <a:t> </a:t>
            </a:r>
          </a:p>
          <a:p>
            <a:r>
              <a:rPr lang="it-CH" altLang="it-CH" dirty="0"/>
              <a:t>Theodor Herzl (</a:t>
            </a:r>
            <a:r>
              <a:rPr lang="it-CH" altLang="it-CH" dirty="0" err="1"/>
              <a:t>journalist</a:t>
            </a:r>
            <a:r>
              <a:rPr lang="it-CH" altLang="it-CH" dirty="0"/>
              <a:t>, founder of the </a:t>
            </a:r>
            <a:r>
              <a:rPr lang="it-CH" altLang="it-CH" dirty="0" err="1"/>
              <a:t>Zionist</a:t>
            </a:r>
            <a:r>
              <a:rPr lang="it-CH" altLang="it-CH" dirty="0"/>
              <a:t> </a:t>
            </a:r>
            <a:r>
              <a:rPr lang="it-CH" altLang="it-CH" dirty="0" err="1"/>
              <a:t>movement</a:t>
            </a:r>
            <a:r>
              <a:rPr lang="it-CH" altLang="it-CH" dirty="0"/>
              <a:t>)</a:t>
            </a:r>
          </a:p>
          <a:p>
            <a:r>
              <a:rPr lang="it-CH" altLang="it-CH" dirty="0"/>
              <a:t>Chaim Weizman (</a:t>
            </a:r>
            <a:r>
              <a:rPr lang="it-CH" altLang="it-CH" dirty="0" err="1"/>
              <a:t>politician</a:t>
            </a:r>
            <a:r>
              <a:rPr lang="it-CH" altLang="it-CH" dirty="0"/>
              <a:t>, </a:t>
            </a:r>
            <a:r>
              <a:rPr lang="it-CH" altLang="it-CH" dirty="0" err="1"/>
              <a:t>president</a:t>
            </a:r>
            <a:r>
              <a:rPr lang="it-CH" altLang="it-CH" dirty="0"/>
              <a:t> </a:t>
            </a:r>
            <a:r>
              <a:rPr lang="it-CH" altLang="it-CH" dirty="0" err="1"/>
              <a:t>Zionist</a:t>
            </a:r>
            <a:r>
              <a:rPr lang="it-CH" altLang="it-CH" dirty="0"/>
              <a:t> </a:t>
            </a:r>
            <a:r>
              <a:rPr lang="it-CH" altLang="it-CH" dirty="0" err="1"/>
              <a:t>movement</a:t>
            </a:r>
            <a:r>
              <a:rPr lang="it-CH" altLang="it-CH" dirty="0"/>
              <a:t>)</a:t>
            </a:r>
          </a:p>
          <a:p>
            <a:r>
              <a:rPr lang="it-CH" altLang="it-CH" dirty="0"/>
              <a:t>Edmund de Rothschild (banker)</a:t>
            </a:r>
          </a:p>
          <a:p>
            <a:r>
              <a:rPr lang="it-CH" altLang="it-CH" dirty="0"/>
              <a:t>Samuel Herbert (1st GB </a:t>
            </a:r>
            <a:r>
              <a:rPr lang="it-CH" altLang="it-CH" dirty="0" err="1"/>
              <a:t>Commissioner</a:t>
            </a:r>
            <a:r>
              <a:rPr lang="it-CH" altLang="it-CH" dirty="0"/>
              <a:t>)</a:t>
            </a:r>
          </a:p>
          <a:p>
            <a:r>
              <a:rPr lang="it-CH" altLang="it-CH" dirty="0"/>
              <a:t>Zeev Vladimir Jabotinsky (</a:t>
            </a:r>
            <a:r>
              <a:rPr lang="it-CH" altLang="it-CH" dirty="0" err="1"/>
              <a:t>politician</a:t>
            </a:r>
            <a:r>
              <a:rPr lang="it-CH" altLang="it-CH" dirty="0"/>
              <a:t>)</a:t>
            </a:r>
          </a:p>
          <a:p>
            <a:r>
              <a:rPr lang="it-CH" altLang="it-CH" dirty="0"/>
              <a:t>David Ben Gurion (</a:t>
            </a:r>
            <a:r>
              <a:rPr lang="it-CH" altLang="it-CH" dirty="0" err="1"/>
              <a:t>politician</a:t>
            </a:r>
            <a:r>
              <a:rPr lang="it-CH" altLang="it-CH" dirty="0"/>
              <a:t>)</a:t>
            </a:r>
          </a:p>
          <a:p>
            <a:r>
              <a:rPr lang="it-CH" altLang="it-CH" dirty="0"/>
              <a:t>Golda Meir (trade </a:t>
            </a:r>
            <a:r>
              <a:rPr lang="it-CH" altLang="it-CH" dirty="0" err="1"/>
              <a:t>unionist</a:t>
            </a:r>
            <a:r>
              <a:rPr lang="it-CH" altLang="it-CH" dirty="0"/>
              <a:t>, </a:t>
            </a:r>
            <a:r>
              <a:rPr lang="it-CH" altLang="it-CH" dirty="0" err="1"/>
              <a:t>politician</a:t>
            </a:r>
            <a:r>
              <a:rPr lang="it-CH" altLang="it-CH" dirty="0"/>
              <a:t>)</a:t>
            </a:r>
          </a:p>
          <a:p>
            <a:r>
              <a:rPr lang="it-CH" altLang="it-CH" dirty="0"/>
              <a:t>Menachem Begin (Irgun </a:t>
            </a:r>
            <a:r>
              <a:rPr lang="it-CH" altLang="it-CH" dirty="0" err="1"/>
              <a:t>militant</a:t>
            </a:r>
            <a:r>
              <a:rPr lang="it-CH" altLang="it-CH" dirty="0"/>
              <a:t>, </a:t>
            </a:r>
            <a:r>
              <a:rPr lang="it-CH" altLang="it-CH" dirty="0" err="1"/>
              <a:t>politician</a:t>
            </a:r>
            <a:r>
              <a:rPr lang="it-CH" altLang="it-CH" dirty="0"/>
              <a:t>) </a:t>
            </a:r>
          </a:p>
          <a:p>
            <a:r>
              <a:rPr lang="it-CH" altLang="it-CH" dirty="0" err="1"/>
              <a:t>Yitzhack</a:t>
            </a:r>
            <a:r>
              <a:rPr lang="it-CH" altLang="it-CH" dirty="0"/>
              <a:t> Shamir (</a:t>
            </a:r>
            <a:r>
              <a:rPr lang="it-CH" altLang="it-CH" dirty="0" err="1"/>
              <a:t>militant</a:t>
            </a:r>
            <a:r>
              <a:rPr lang="it-CH" altLang="it-CH" dirty="0"/>
              <a:t>, </a:t>
            </a:r>
            <a:r>
              <a:rPr lang="it-CH" altLang="it-CH" dirty="0" err="1"/>
              <a:t>politician</a:t>
            </a:r>
            <a:r>
              <a:rPr lang="it-CH" altLang="it-CH" dirty="0"/>
              <a:t>) </a:t>
            </a:r>
          </a:p>
          <a:p>
            <a:r>
              <a:rPr lang="it-CH" altLang="it-CH" dirty="0"/>
              <a:t>Avraham Stern (</a:t>
            </a:r>
            <a:r>
              <a:rPr lang="it-CH" altLang="it-CH" dirty="0" err="1"/>
              <a:t>militant</a:t>
            </a:r>
            <a:r>
              <a:rPr lang="it-CH" altLang="it-CH" dirty="0"/>
              <a:t>) </a:t>
            </a:r>
          </a:p>
          <a:p>
            <a:r>
              <a:rPr lang="it-CH" altLang="it-CH" dirty="0"/>
              <a:t>Abba </a:t>
            </a:r>
            <a:r>
              <a:rPr lang="it-CH" altLang="it-CH" dirty="0" err="1"/>
              <a:t>Eban</a:t>
            </a:r>
            <a:r>
              <a:rPr lang="it-CH" altLang="it-CH" dirty="0"/>
              <a:t> (</a:t>
            </a:r>
            <a:r>
              <a:rPr lang="it-CH" altLang="it-CH" dirty="0" err="1"/>
              <a:t>politician</a:t>
            </a:r>
            <a:r>
              <a:rPr lang="it-CH" altLang="it-CH" dirty="0"/>
              <a:t>)</a:t>
            </a:r>
          </a:p>
          <a:p>
            <a:r>
              <a:rPr lang="it-CH" altLang="it-CH" dirty="0"/>
              <a:t> </a:t>
            </a:r>
          </a:p>
          <a:p>
            <a:r>
              <a:rPr lang="it-CH" altLang="it-CH" dirty="0"/>
              <a:t>Supporters of the 1st hour </a:t>
            </a:r>
            <a:r>
              <a:rPr lang="it-CH" altLang="it-CH" dirty="0" err="1"/>
              <a:t>who</a:t>
            </a:r>
            <a:r>
              <a:rPr lang="it-CH" altLang="it-CH" dirty="0"/>
              <a:t> in one way or </a:t>
            </a:r>
            <a:r>
              <a:rPr lang="it-CH" altLang="it-CH" dirty="0" err="1"/>
              <a:t>another</a:t>
            </a:r>
            <a:r>
              <a:rPr lang="it-CH" altLang="it-CH" dirty="0"/>
              <a:t>, </a:t>
            </a:r>
            <a:r>
              <a:rPr lang="it-CH" altLang="it-CH" dirty="0" err="1"/>
              <a:t>even</a:t>
            </a:r>
            <a:r>
              <a:rPr lang="it-CH" altLang="it-CH" dirty="0"/>
              <a:t> </a:t>
            </a:r>
            <a:r>
              <a:rPr lang="it-CH" altLang="it-CH" dirty="0" err="1"/>
              <a:t>unfairly</a:t>
            </a:r>
            <a:r>
              <a:rPr lang="it-CH" altLang="it-CH" dirty="0"/>
              <a:t>, </a:t>
            </a:r>
            <a:r>
              <a:rPr lang="it-CH" altLang="it-CH" dirty="0" err="1"/>
              <a:t>supported</a:t>
            </a:r>
            <a:r>
              <a:rPr lang="it-CH" altLang="it-CH" dirty="0"/>
              <a:t> </a:t>
            </a:r>
            <a:r>
              <a:rPr lang="it-CH" altLang="it-CH" dirty="0" err="1"/>
              <a:t>Zionism</a:t>
            </a:r>
            <a:r>
              <a:rPr lang="it-CH" altLang="it-CH" dirty="0"/>
              <a:t> and/or </a:t>
            </a:r>
            <a:r>
              <a:rPr lang="it-CH" altLang="it-CH" dirty="0" err="1"/>
              <a:t>contributed</a:t>
            </a:r>
            <a:r>
              <a:rPr lang="it-CH" altLang="it-CH" dirty="0"/>
              <a:t> to the establishment of the State of Israel </a:t>
            </a:r>
            <a:r>
              <a:rPr lang="it-CH" altLang="it-CH" dirty="0" err="1"/>
              <a:t>before</a:t>
            </a:r>
            <a:r>
              <a:rPr lang="it-CH" altLang="it-CH" dirty="0"/>
              <a:t> 1948.</a:t>
            </a:r>
          </a:p>
          <a:p>
            <a:r>
              <a:rPr lang="it-CH" altLang="it-CH" dirty="0"/>
              <a:t> </a:t>
            </a:r>
          </a:p>
          <a:p>
            <a:r>
              <a:rPr lang="it-CH" altLang="it-CH" dirty="0"/>
              <a:t>Lord Balfour (GB </a:t>
            </a:r>
            <a:r>
              <a:rPr lang="it-CH" altLang="it-CH" dirty="0" err="1"/>
              <a:t>minister</a:t>
            </a:r>
            <a:r>
              <a:rPr lang="it-CH" altLang="it-CH" dirty="0"/>
              <a:t>)</a:t>
            </a:r>
          </a:p>
          <a:p>
            <a:r>
              <a:rPr lang="it-CH" altLang="it-CH" dirty="0"/>
              <a:t>Winston Churchill (Prime </a:t>
            </a:r>
            <a:r>
              <a:rPr lang="it-CH" altLang="it-CH" dirty="0" err="1"/>
              <a:t>Minister</a:t>
            </a:r>
            <a:r>
              <a:rPr lang="it-CH" altLang="it-CH" dirty="0"/>
              <a:t> GB)</a:t>
            </a:r>
          </a:p>
          <a:p>
            <a:r>
              <a:rPr lang="it-CH" altLang="it-CH" dirty="0"/>
              <a:t>Franklin Delano Roosevelt (US </a:t>
            </a:r>
            <a:r>
              <a:rPr lang="it-CH" altLang="it-CH" dirty="0" err="1"/>
              <a:t>president</a:t>
            </a:r>
            <a:r>
              <a:rPr lang="it-CH" altLang="it-CH" dirty="0"/>
              <a:t>)</a:t>
            </a:r>
          </a:p>
          <a:p>
            <a:r>
              <a:rPr lang="it-CH" altLang="it-CH" dirty="0"/>
              <a:t>Harry S. Truman (US </a:t>
            </a:r>
            <a:r>
              <a:rPr lang="it-CH" altLang="it-CH" dirty="0" err="1"/>
              <a:t>President</a:t>
            </a:r>
            <a:r>
              <a:rPr lang="it-CH" altLang="it-CH" dirty="0"/>
              <a:t>)</a:t>
            </a:r>
          </a:p>
          <a:p>
            <a:r>
              <a:rPr lang="it-CH" altLang="it-CH" dirty="0"/>
              <a:t>King Abdullah I. of Jordan</a:t>
            </a:r>
          </a:p>
          <a:p>
            <a:endParaRPr lang="it-CH" altLang="it-CH" dirty="0"/>
          </a:p>
          <a:p>
            <a:endParaRPr lang="it-CH" altLang="it-CH" dirty="0"/>
          </a:p>
          <a:p>
            <a:endParaRPr lang="it-CH" altLang="it-CH" dirty="0"/>
          </a:p>
          <a:p>
            <a:endParaRPr lang="it-CH" altLang="it-CH" dirty="0"/>
          </a:p>
        </p:txBody>
      </p:sp>
      <p:sp>
        <p:nvSpPr>
          <p:cNvPr id="156676" name="Segnaposto numero diapositiva 3">
            <a:extLst>
              <a:ext uri="{FF2B5EF4-FFF2-40B4-BE49-F238E27FC236}">
                <a16:creationId xmlns:a16="http://schemas.microsoft.com/office/drawing/2014/main" id="{BC7C1367-E255-3FE4-C2C9-02B01834A5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68A290-7A4D-464F-9D35-272703C31D99}" type="slidenum">
              <a:rPr lang="it-CH" altLang="en-US" smtClean="0">
                <a:solidFill>
                  <a:srgbClr val="000000"/>
                </a:solidFill>
              </a:rPr>
              <a:pPr>
                <a:spcBef>
                  <a:spcPct val="0"/>
                </a:spcBef>
              </a:pPr>
              <a:t>36</a:t>
            </a:fld>
            <a:endParaRPr lang="it-CH"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a:extLst>
              <a:ext uri="{FF2B5EF4-FFF2-40B4-BE49-F238E27FC236}">
                <a16:creationId xmlns:a16="http://schemas.microsoft.com/office/drawing/2014/main" id="{A30B6C11-B446-4046-73D3-DAE03F135B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egnaposto note 2">
            <a:extLst>
              <a:ext uri="{FF2B5EF4-FFF2-40B4-BE49-F238E27FC236}">
                <a16:creationId xmlns:a16="http://schemas.microsoft.com/office/drawing/2014/main" id="{72B94B94-DAD1-CF1B-EE20-6B0845E88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Lebanese army did not enter Palestine and did not participate in the fighting.</a:t>
            </a:r>
            <a:br>
              <a:rPr lang="en-US" altLang="it-CH"/>
            </a:br>
            <a:r>
              <a:rPr lang="en-US" altLang="it-CH"/>
              <a:t>According to a prior agreement between the Zionist leaders and King Abdullah I. of Jordan, the two parties shared Palestine and gave up an armed confrontation.</a:t>
            </a:r>
            <a:br>
              <a:rPr lang="en-US" altLang="it-CH"/>
            </a:br>
            <a:r>
              <a:rPr lang="en-US" altLang="it-CH"/>
              <a:t>The Iraqi army was put under the command of a Jordanian and they did  not fight.</a:t>
            </a:r>
            <a:br>
              <a:rPr lang="en-US" altLang="it-CH"/>
            </a:br>
            <a:r>
              <a:rPr lang="en-US" altLang="it-CH"/>
              <a:t>The Syrian army was composed of a few adventurous soldiers.</a:t>
            </a:r>
            <a:br>
              <a:rPr lang="en-US" altLang="it-CH"/>
            </a:br>
            <a:r>
              <a:rPr lang="en-US" altLang="it-CH"/>
              <a:t>Given this situation Ben Gurion wrote to the Israeli army commanders to concentrate their best forces on the village clearances and  ethnic cleansing of Palestine.</a:t>
            </a:r>
          </a:p>
          <a:p>
            <a:pPr eaLnBrk="1" hangingPunct="1">
              <a:spcBef>
                <a:spcPct val="0"/>
              </a:spcBef>
            </a:pPr>
            <a:r>
              <a:rPr lang="en-US" altLang="it-CH"/>
              <a:t>The Arab armies aimed to liberate Jerusalem. The fighting took place almost exclusively on the territory assigned by the UN to the Arab state.</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http://en.wikipedia.org/wiki/1948_Arab%E2%80%93Israeli_War</a:t>
            </a:r>
          </a:p>
          <a:p>
            <a:pPr eaLnBrk="1" hangingPunct="1">
              <a:spcBef>
                <a:spcPct val="0"/>
              </a:spcBef>
            </a:pPr>
            <a:r>
              <a:rPr lang="en-US" altLang="it-CH"/>
              <a:t>http://en.wikipedia.org/wiki/Battles_of_Latrun_(1948)</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CH" altLang="it-CH"/>
          </a:p>
        </p:txBody>
      </p:sp>
      <p:sp>
        <p:nvSpPr>
          <p:cNvPr id="158724" name="Segnaposto numero diapositiva 3">
            <a:extLst>
              <a:ext uri="{FF2B5EF4-FFF2-40B4-BE49-F238E27FC236}">
                <a16:creationId xmlns:a16="http://schemas.microsoft.com/office/drawing/2014/main" id="{316998FF-EEF5-8707-AB34-7BE06E5A07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C89BCF-D250-466D-A1B9-AC5F791AA007}" type="slidenum">
              <a:rPr lang="it-IT" altLang="it-CH" smtClean="0">
                <a:solidFill>
                  <a:srgbClr val="000000"/>
                </a:solidFill>
                <a:latin typeface="Arial" panose="020B0604020202020204" pitchFamily="34" charset="0"/>
              </a:rPr>
              <a:pPr>
                <a:spcBef>
                  <a:spcPct val="0"/>
                </a:spcBef>
              </a:pPr>
              <a:t>37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immagine diapositiva 1">
            <a:extLst>
              <a:ext uri="{FF2B5EF4-FFF2-40B4-BE49-F238E27FC236}">
                <a16:creationId xmlns:a16="http://schemas.microsoft.com/office/drawing/2014/main" id="{18D20296-2769-C915-5613-19932949AE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Segnaposto note 2">
            <a:extLst>
              <a:ext uri="{FF2B5EF4-FFF2-40B4-BE49-F238E27FC236}">
                <a16:creationId xmlns:a16="http://schemas.microsoft.com/office/drawing/2014/main" id="{3CF8B668-F99D-8F5F-C82F-A95FEE4B1C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http://en.wikipedia.org/wiki/Israel_Defense_Forces</a:t>
            </a:r>
          </a:p>
        </p:txBody>
      </p:sp>
      <p:sp>
        <p:nvSpPr>
          <p:cNvPr id="160772" name="Segnaposto numero diapositiva 3">
            <a:extLst>
              <a:ext uri="{FF2B5EF4-FFF2-40B4-BE49-F238E27FC236}">
                <a16:creationId xmlns:a16="http://schemas.microsoft.com/office/drawing/2014/main" id="{665EE730-C414-1141-E7A7-A48BD3853E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238B2F-63B4-4CFF-9347-C4089EDB07E5}" type="slidenum">
              <a:rPr lang="it-CH" altLang="en-US" smtClean="0"/>
              <a:pPr>
                <a:spcBef>
                  <a:spcPct val="0"/>
                </a:spcBef>
              </a:pPr>
              <a:t>38</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a:extLst>
              <a:ext uri="{FF2B5EF4-FFF2-40B4-BE49-F238E27FC236}">
                <a16:creationId xmlns:a16="http://schemas.microsoft.com/office/drawing/2014/main" id="{5152D4F3-6F6E-1697-7A11-677E46DDFD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egnaposto note 2">
            <a:extLst>
              <a:ext uri="{FF2B5EF4-FFF2-40B4-BE49-F238E27FC236}">
                <a16:creationId xmlns:a16="http://schemas.microsoft.com/office/drawing/2014/main" id="{0FE197B2-C0AB-80E0-9425-CA4611E108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Before May 14, 1948, the Zionists had already destroyed some 220 Palestinian towns and villages and expelled about 300,000 Palestinians.</a:t>
            </a:r>
          </a:p>
          <a:p>
            <a:r>
              <a:rPr lang="en-US" altLang="it-CH"/>
              <a:t>In some cases, the Zionists forced Palestinianmen to destroy their own village.</a:t>
            </a:r>
          </a:p>
          <a:p>
            <a:r>
              <a:rPr lang="en-US" altLang="it-CH"/>
              <a:t>http://en.wikipedia.org/wiki/List_of_Arab_towns_and_villages_depopulated_during_the_1948_Palestinian_exodus</a:t>
            </a:r>
          </a:p>
          <a:p>
            <a:r>
              <a:rPr lang="en-US" altLang="it-CH"/>
              <a:t>http://en.wikipedia.org/wiki/Dawaymeh</a:t>
            </a:r>
          </a:p>
          <a:p>
            <a:r>
              <a:rPr lang="en-US" altLang="it-CH"/>
              <a:t>https://en.wikipedia.org/wiki/Lajjun</a:t>
            </a:r>
          </a:p>
          <a:p>
            <a:endParaRPr lang="en-US" altLang="it-CH"/>
          </a:p>
          <a:p>
            <a:endParaRPr lang="en-US" altLang="it-CH"/>
          </a:p>
          <a:p>
            <a:endParaRPr lang="en-US" altLang="it-CH"/>
          </a:p>
          <a:p>
            <a:endParaRPr lang="en-US" altLang="it-CH"/>
          </a:p>
          <a:p>
            <a:endParaRPr lang="en-US" altLang="it-CH"/>
          </a:p>
          <a:p>
            <a:endParaRPr lang="en-US" altLang="it-CH"/>
          </a:p>
          <a:p>
            <a:endParaRPr lang="it-CH" altLang="it-CH"/>
          </a:p>
          <a:p>
            <a:endParaRPr lang="it-CH" altLang="it-CH"/>
          </a:p>
          <a:p>
            <a:endParaRPr lang="it-CH" altLang="it-CH"/>
          </a:p>
          <a:p>
            <a:endParaRPr lang="it-CH" altLang="it-CH"/>
          </a:p>
        </p:txBody>
      </p:sp>
      <p:sp>
        <p:nvSpPr>
          <p:cNvPr id="162820" name="Segnaposto numero diapositiva 3">
            <a:extLst>
              <a:ext uri="{FF2B5EF4-FFF2-40B4-BE49-F238E27FC236}">
                <a16:creationId xmlns:a16="http://schemas.microsoft.com/office/drawing/2014/main" id="{0E309BCC-52AD-8EFC-5F92-3659B84B96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240087-A963-4501-8821-D749A3A7369A}" type="slidenum">
              <a:rPr lang="it-CH" altLang="en-US" smtClean="0"/>
              <a:pPr>
                <a:spcBef>
                  <a:spcPct val="0"/>
                </a:spcBef>
              </a:pPr>
              <a:t>39</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a:extLst>
              <a:ext uri="{FF2B5EF4-FFF2-40B4-BE49-F238E27FC236}">
                <a16:creationId xmlns:a16="http://schemas.microsoft.com/office/drawing/2014/main" id="{24C5F0AB-28A0-F79D-EF77-A87331851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Segnaposto note 2">
            <a:extLst>
              <a:ext uri="{FF2B5EF4-FFF2-40B4-BE49-F238E27FC236}">
                <a16:creationId xmlns:a16="http://schemas.microsoft.com/office/drawing/2014/main" id="{702E1CA3-B111-F4BF-D565-9627FDDB9F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massacre was perpetrated by the Alexandroni Haganah Brigade. At the time, Ariel Sharon was a corporal: he started his criminal Zionist career here.</a:t>
            </a:r>
          </a:p>
          <a:p>
            <a:endParaRPr lang="en-US" altLang="en-US"/>
          </a:p>
          <a:p>
            <a:r>
              <a:rPr lang="en-US" altLang="en-US"/>
              <a:t>http://www.palestinechronicle.com/from-1948-until-today-a-history-of-silencing-israeli-army-whistleblowers/</a:t>
            </a:r>
          </a:p>
          <a:p>
            <a:r>
              <a:rPr lang="en-US" altLang="en-US"/>
              <a:t>https://en.wikipedia.org/wiki/Tantura</a:t>
            </a:r>
          </a:p>
          <a:p>
            <a:r>
              <a:rPr lang="en-US" altLang="en-US"/>
              <a:t>https://en.wikipedia.org/wiki/Tantura#Massacre_allegations</a:t>
            </a:r>
          </a:p>
          <a:p>
            <a:r>
              <a:rPr lang="en-US" altLang="en-US"/>
              <a:t>https://www.haaretz.com/opinion/.premium-palestinians-have-talked-about-the-tantura-massacre-but-a-jewish-film-made-it-fact-1.10565816</a:t>
            </a:r>
          </a:p>
          <a:p>
            <a:endParaRPr lang="en-US" altLang="en-US"/>
          </a:p>
          <a:p>
            <a:endParaRPr lang="en-US" altLang="en-US"/>
          </a:p>
          <a:p>
            <a:r>
              <a:rPr lang="en-US" altLang="en-US"/>
              <a:t>See also</a:t>
            </a:r>
          </a:p>
          <a:p>
            <a:r>
              <a:rPr lang="en-US" altLang="en-US"/>
              <a:t>List of Arab towns and villages depopulated during the 1948 Palestinian exodus</a:t>
            </a:r>
          </a:p>
          <a:p>
            <a:r>
              <a:rPr lang="en-US" altLang="en-US"/>
              <a:t>List of massacres committed prior to the 1948 Arab-Israeli war</a:t>
            </a:r>
          </a:p>
          <a:p>
            <a:r>
              <a:rPr lang="en-US" altLang="en-US"/>
              <a:t>Killings and massacres during the 1948 Palestine War</a:t>
            </a:r>
          </a:p>
          <a:p>
            <a:r>
              <a:rPr lang="en-US" altLang="en-US"/>
              <a:t>List of villages depopulated during the Arab–Israeli conflict</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There were about 300 of us.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The victims of this massacre are estimated to exceed 200 people.</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p:txBody>
      </p:sp>
      <p:sp>
        <p:nvSpPr>
          <p:cNvPr id="164868" name="Segnaposto numero diapositiva 3">
            <a:extLst>
              <a:ext uri="{FF2B5EF4-FFF2-40B4-BE49-F238E27FC236}">
                <a16:creationId xmlns:a16="http://schemas.microsoft.com/office/drawing/2014/main" id="{62F7F86A-DB75-A056-9EC6-59248A1C59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D908C8-B47A-49F2-BA84-1372D85669B7}" type="slidenum">
              <a:rPr lang="it-CH" altLang="en-US" smtClean="0">
                <a:latin typeface="Calibri" panose="020F0502020204030204" pitchFamily="34" charset="0"/>
              </a:rPr>
              <a:pPr/>
              <a:t>40</a:t>
            </a:fld>
            <a:endParaRPr lang="it-CH"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a:extLst>
              <a:ext uri="{FF2B5EF4-FFF2-40B4-BE49-F238E27FC236}">
                <a16:creationId xmlns:a16="http://schemas.microsoft.com/office/drawing/2014/main" id="{42A53B75-9155-0FCF-6EC4-BE1976F9A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Segnaposto note 2">
            <a:extLst>
              <a:ext uri="{FF2B5EF4-FFF2-40B4-BE49-F238E27FC236}">
                <a16:creationId xmlns:a16="http://schemas.microsoft.com/office/drawing/2014/main" id="{204838D7-2B50-2971-9DCE-5133431E4D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Note the Haganah jeeps</a:t>
            </a:r>
          </a:p>
        </p:txBody>
      </p:sp>
      <p:sp>
        <p:nvSpPr>
          <p:cNvPr id="166916" name="Segnaposto numero diapositiva 3">
            <a:extLst>
              <a:ext uri="{FF2B5EF4-FFF2-40B4-BE49-F238E27FC236}">
                <a16:creationId xmlns:a16="http://schemas.microsoft.com/office/drawing/2014/main" id="{B4FE1C7F-57A3-FA29-01F9-5278FA4B3D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C562EF-F068-4E0B-94A9-47077A24CAF2}" type="slidenum">
              <a:rPr lang="it-CH" altLang="en-US" smtClean="0"/>
              <a:pPr>
                <a:spcBef>
                  <a:spcPct val="0"/>
                </a:spcBef>
              </a:pPr>
              <a:t>41</a:t>
            </a:fld>
            <a:endParaRPr lang="it-CH"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a:extLst>
              <a:ext uri="{FF2B5EF4-FFF2-40B4-BE49-F238E27FC236}">
                <a16:creationId xmlns:a16="http://schemas.microsoft.com/office/drawing/2014/main" id="{6B26703E-8405-0F93-73D8-5FBF80CF84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Segnaposto note 2">
            <a:extLst>
              <a:ext uri="{FF2B5EF4-FFF2-40B4-BE49-F238E27FC236}">
                <a16:creationId xmlns:a16="http://schemas.microsoft.com/office/drawing/2014/main" id="{19FF736A-6046-DA9E-2736-A973A17DA7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http://en.wikipedia.org/wiki/1948_Palestinian_exodus</a:t>
            </a:r>
          </a:p>
        </p:txBody>
      </p:sp>
      <p:sp>
        <p:nvSpPr>
          <p:cNvPr id="168964" name="Segnaposto numero diapositiva 3">
            <a:extLst>
              <a:ext uri="{FF2B5EF4-FFF2-40B4-BE49-F238E27FC236}">
                <a16:creationId xmlns:a16="http://schemas.microsoft.com/office/drawing/2014/main" id="{388CF102-E422-6A43-28E5-E74CA0655E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91999E-6442-4B03-88E6-D40253BDD674}" type="slidenum">
              <a:rPr lang="it-CH" altLang="en-US" smtClean="0"/>
              <a:pPr>
                <a:spcBef>
                  <a:spcPct val="0"/>
                </a:spcBef>
              </a:pPr>
              <a:t>42</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A20A8B1C-5FF1-494B-1E59-B9868B7A05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C3594C63-C535-1916-C203-E8EDA5E727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https://it.wikipedia.org/wiki/Acri_(Israele)</a:t>
            </a:r>
          </a:p>
          <a:p>
            <a:r>
              <a:rPr lang="it-CH" altLang="it-CH"/>
              <a:t>https://it.wikipedia.org/wiki/Haifa</a:t>
            </a:r>
          </a:p>
          <a:p>
            <a:endParaRPr lang="it-CH" altLang="it-CH"/>
          </a:p>
        </p:txBody>
      </p:sp>
      <p:sp>
        <p:nvSpPr>
          <p:cNvPr id="96260" name="Segnaposto numero diapositiva 3">
            <a:extLst>
              <a:ext uri="{FF2B5EF4-FFF2-40B4-BE49-F238E27FC236}">
                <a16:creationId xmlns:a16="http://schemas.microsoft.com/office/drawing/2014/main" id="{8871CBD1-C70D-34E4-4F76-23309598E5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32F0AC-4404-437F-8354-3B1AEAE199CD}" type="slidenum">
              <a:rPr lang="it-CH" altLang="en-US" smtClean="0"/>
              <a:pPr>
                <a:spcBef>
                  <a:spcPct val="0"/>
                </a:spcBef>
              </a:pPr>
              <a:t>6</a:t>
            </a:fld>
            <a:endParaRPr lang="it-CH"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immagine diapositiva 1">
            <a:extLst>
              <a:ext uri="{FF2B5EF4-FFF2-40B4-BE49-F238E27FC236}">
                <a16:creationId xmlns:a16="http://schemas.microsoft.com/office/drawing/2014/main" id="{4FDA22CF-944D-674A-64EA-DD863CDEA3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Segnaposto note 2">
            <a:extLst>
              <a:ext uri="{FF2B5EF4-FFF2-40B4-BE49-F238E27FC236}">
                <a16:creationId xmlns:a16="http://schemas.microsoft.com/office/drawing/2014/main" id="{1B31B81C-8612-A70F-9CBC-E22C974CEC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p:txBody>
      </p:sp>
      <p:sp>
        <p:nvSpPr>
          <p:cNvPr id="172036" name="Segnaposto numero diapositiva 3">
            <a:extLst>
              <a:ext uri="{FF2B5EF4-FFF2-40B4-BE49-F238E27FC236}">
                <a16:creationId xmlns:a16="http://schemas.microsoft.com/office/drawing/2014/main" id="{DEED7BC0-25AC-8CBA-2EAE-32875B01A4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CB427E-AD36-44C0-B66D-5D11F1D87107}" type="slidenum">
              <a:rPr lang="it-CH" altLang="en-US" smtClean="0"/>
              <a:pPr>
                <a:spcBef>
                  <a:spcPct val="0"/>
                </a:spcBef>
              </a:pPr>
              <a:t>44</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egnaposto immagine diapositiva 1">
            <a:extLst>
              <a:ext uri="{FF2B5EF4-FFF2-40B4-BE49-F238E27FC236}">
                <a16:creationId xmlns:a16="http://schemas.microsoft.com/office/drawing/2014/main" id="{55604BA3-9B07-B481-E665-F0FCB20AAA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Segnaposto note 2">
            <a:extLst>
              <a:ext uri="{FF2B5EF4-FFF2-40B4-BE49-F238E27FC236}">
                <a16:creationId xmlns:a16="http://schemas.microsoft.com/office/drawing/2014/main" id="{63F99930-3297-9E76-5C9B-CFBE7BD7C2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r>
              <a:rPr lang="it-CH" altLang="it-CH"/>
              <a:t>*</a:t>
            </a:r>
          </a:p>
          <a:p>
            <a:endParaRPr lang="it-CH" altLang="it-CH"/>
          </a:p>
        </p:txBody>
      </p:sp>
      <p:sp>
        <p:nvSpPr>
          <p:cNvPr id="174084" name="Segnaposto numero diapositiva 3">
            <a:extLst>
              <a:ext uri="{FF2B5EF4-FFF2-40B4-BE49-F238E27FC236}">
                <a16:creationId xmlns:a16="http://schemas.microsoft.com/office/drawing/2014/main" id="{A3A9FE41-4B03-B42E-25D1-BE3477D138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790130-77A8-43F0-98F0-287E746D4C4A}" type="slidenum">
              <a:rPr lang="it-CH" altLang="en-US" smtClean="0"/>
              <a:pPr>
                <a:spcBef>
                  <a:spcPct val="0"/>
                </a:spcBef>
              </a:pPr>
              <a:t>45</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egnaposto immagine diapositiva 1">
            <a:extLst>
              <a:ext uri="{FF2B5EF4-FFF2-40B4-BE49-F238E27FC236}">
                <a16:creationId xmlns:a16="http://schemas.microsoft.com/office/drawing/2014/main" id="{C1659EA9-C955-09A9-2F3D-9E2673B017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Segnaposto note 2">
            <a:extLst>
              <a:ext uri="{FF2B5EF4-FFF2-40B4-BE49-F238E27FC236}">
                <a16:creationId xmlns:a16="http://schemas.microsoft.com/office/drawing/2014/main" id="{F266BEC2-5174-7E55-3598-819187A12A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endParaRPr lang="it-CH" altLang="it-CH"/>
          </a:p>
        </p:txBody>
      </p:sp>
      <p:sp>
        <p:nvSpPr>
          <p:cNvPr id="176132" name="Segnaposto numero diapositiva 3">
            <a:extLst>
              <a:ext uri="{FF2B5EF4-FFF2-40B4-BE49-F238E27FC236}">
                <a16:creationId xmlns:a16="http://schemas.microsoft.com/office/drawing/2014/main" id="{5CBE0C56-0F48-093E-D547-ED2F567AE0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7EADA4-A3E7-4566-A748-9130D6CFC3BC}" type="slidenum">
              <a:rPr lang="it-CH" altLang="en-US" smtClean="0"/>
              <a:pPr>
                <a:spcBef>
                  <a:spcPct val="0"/>
                </a:spcBef>
              </a:pPr>
              <a:t>46</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egnaposto immagine diapositiva 1">
            <a:extLst>
              <a:ext uri="{FF2B5EF4-FFF2-40B4-BE49-F238E27FC236}">
                <a16:creationId xmlns:a16="http://schemas.microsoft.com/office/drawing/2014/main" id="{E4D69B7B-CF2A-47F6-CCD9-9B2286961C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Segnaposto note 2">
            <a:extLst>
              <a:ext uri="{FF2B5EF4-FFF2-40B4-BE49-F238E27FC236}">
                <a16:creationId xmlns:a16="http://schemas.microsoft.com/office/drawing/2014/main" id="{F8CEB85E-E910-6B15-4197-0B15BB3981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http://en.wikipedia.org/wiki/Nakba</a:t>
            </a:r>
          </a:p>
          <a:p>
            <a:r>
              <a:rPr lang="it-CH" altLang="it-CH"/>
              <a:t>http://www.plands.org/graphics/index.html</a:t>
            </a:r>
          </a:p>
          <a:p>
            <a:r>
              <a:rPr lang="it-CH" altLang="it-CH"/>
              <a:t>http://en.wikipedia.org/wiki/Palestinian_refugee_camps</a:t>
            </a:r>
          </a:p>
          <a:p>
            <a:endParaRPr lang="it-CH" altLang="it-CH"/>
          </a:p>
          <a:p>
            <a:endParaRPr lang="it-CH" altLang="it-CH"/>
          </a:p>
          <a:p>
            <a:endParaRPr lang="it-CH" altLang="it-CH"/>
          </a:p>
        </p:txBody>
      </p:sp>
      <p:sp>
        <p:nvSpPr>
          <p:cNvPr id="178180" name="Segnaposto numero diapositiva 3">
            <a:extLst>
              <a:ext uri="{FF2B5EF4-FFF2-40B4-BE49-F238E27FC236}">
                <a16:creationId xmlns:a16="http://schemas.microsoft.com/office/drawing/2014/main" id="{8C132BE3-0246-7C5A-D60F-A56733FBF8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59DCE1-9ACC-4628-BDE8-942835ECE011}" type="slidenum">
              <a:rPr lang="it-CH" altLang="en-US" smtClean="0"/>
              <a:pPr>
                <a:spcBef>
                  <a:spcPct val="0"/>
                </a:spcBef>
              </a:pPr>
              <a:t>47</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62546F16-DCD1-5738-1E36-C6152DC10B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A84AA8-ED93-4FC7-BD72-818C3A8C3FE9}" type="slidenum">
              <a:rPr lang="it-IT" altLang="it-CH" smtClean="0">
                <a:solidFill>
                  <a:srgbClr val="000000"/>
                </a:solidFill>
                <a:latin typeface="Arial" panose="020B0604020202020204" pitchFamily="34" charset="0"/>
              </a:rPr>
              <a:pPr>
                <a:spcBef>
                  <a:spcPct val="0"/>
                </a:spcBef>
              </a:pPr>
              <a:t>48</a:t>
            </a:fld>
            <a:endParaRPr lang="it-IT" altLang="it-CH">
              <a:solidFill>
                <a:srgbClr val="000000"/>
              </a:solidFill>
              <a:latin typeface="Arial" panose="020B0604020202020204" pitchFamily="34" charset="0"/>
            </a:endParaRPr>
          </a:p>
        </p:txBody>
      </p:sp>
      <p:sp>
        <p:nvSpPr>
          <p:cNvPr id="180227" name="Rectangle 2">
            <a:extLst>
              <a:ext uri="{FF2B5EF4-FFF2-40B4-BE49-F238E27FC236}">
                <a16:creationId xmlns:a16="http://schemas.microsoft.com/office/drawing/2014/main" id="{2BA313D5-94EB-B93C-3091-D3625CD708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a:extLst>
              <a:ext uri="{FF2B5EF4-FFF2-40B4-BE49-F238E27FC236}">
                <a16:creationId xmlns:a16="http://schemas.microsoft.com/office/drawing/2014/main" id="{D7BD9B16-C339-AD34-DF9B-FCEBD0F29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http://en.wikipedia.org/wiki/Green_Line_(Israel)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a:extLst>
              <a:ext uri="{FF2B5EF4-FFF2-40B4-BE49-F238E27FC236}">
                <a16:creationId xmlns:a16="http://schemas.microsoft.com/office/drawing/2014/main" id="{DC87CD23-0104-5938-952D-D18F37A624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a:extLst>
              <a:ext uri="{FF2B5EF4-FFF2-40B4-BE49-F238E27FC236}">
                <a16:creationId xmlns:a16="http://schemas.microsoft.com/office/drawing/2014/main" id="{50FAEE5A-2CD5-D151-484E-C492FF2313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Many immigrants arrived from Russia after 1991 (in total they were 1.5 million) they said they were Jews but have migrated to Israel in the hope to later immigrate to the US or to take advantage of the better weather in the Middle East. Upon their arrival, to house them, more Palestinian land was expropriated.</a:t>
            </a:r>
          </a:p>
          <a:p>
            <a:endParaRPr lang="en-US" altLang="it-CH"/>
          </a:p>
          <a:p>
            <a:r>
              <a:rPr lang="en-US" altLang="it-CH"/>
              <a:t>Since 1991, Russian Jewish immigrants with Mafia connections found  the West Bank the perfect place for their money laundering and investment operations.</a:t>
            </a:r>
          </a:p>
          <a:p>
            <a:endParaRPr lang="en-US" altLang="it-CH"/>
          </a:p>
          <a:p>
            <a:r>
              <a:rPr lang="en-US" altLang="it-CH"/>
              <a:t>http://passblue.com/2014/07/11/israeli-settlements-a-timeline-from-1967-to-now/</a:t>
            </a:r>
          </a:p>
          <a:p>
            <a:r>
              <a:rPr lang="en-US" altLang="it-CH"/>
              <a:t>http://en.wikipedia.org/wiki/Russian_Jewish_immigration_to_Israel</a:t>
            </a:r>
          </a:p>
          <a:p>
            <a:endParaRPr lang="en-US" altLang="it-CH"/>
          </a:p>
          <a:p>
            <a:endParaRPr lang="en-US" altLang="it-CH"/>
          </a:p>
          <a:p>
            <a:endParaRPr lang="en-US" altLang="it-CH"/>
          </a:p>
          <a:p>
            <a:endParaRPr lang="it-CH" altLang="it-CH"/>
          </a:p>
        </p:txBody>
      </p:sp>
      <p:sp>
        <p:nvSpPr>
          <p:cNvPr id="183300" name="Segnaposto numero diapositiva 3">
            <a:extLst>
              <a:ext uri="{FF2B5EF4-FFF2-40B4-BE49-F238E27FC236}">
                <a16:creationId xmlns:a16="http://schemas.microsoft.com/office/drawing/2014/main" id="{8A675B80-A30A-7E78-2E92-47A1C2766A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37AF89-4370-48F1-AD0B-4DC47D479492}" type="slidenum">
              <a:rPr lang="it-CH" altLang="en-US" smtClean="0"/>
              <a:pPr>
                <a:spcBef>
                  <a:spcPct val="0"/>
                </a:spcBef>
              </a:pPr>
              <a:t>50</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egnaposto immagine diapositiva 1">
            <a:extLst>
              <a:ext uri="{FF2B5EF4-FFF2-40B4-BE49-F238E27FC236}">
                <a16:creationId xmlns:a16="http://schemas.microsoft.com/office/drawing/2014/main" id="{79ECE88C-8762-B1F7-8343-87E23AB3A1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Segnaposto note 2">
            <a:extLst>
              <a:ext uri="{FF2B5EF4-FFF2-40B4-BE49-F238E27FC236}">
                <a16:creationId xmlns:a16="http://schemas.microsoft.com/office/drawing/2014/main" id="{BF73D9D4-D051-EBDB-D273-3DD145324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5348" name="Segnaposto numero diapositiva 3">
            <a:extLst>
              <a:ext uri="{FF2B5EF4-FFF2-40B4-BE49-F238E27FC236}">
                <a16:creationId xmlns:a16="http://schemas.microsoft.com/office/drawing/2014/main" id="{ECD6EB02-98FD-17F1-EB06-B1C598B655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8A7B22-296F-4800-BCE6-34B84DDDAD0D}" type="slidenum">
              <a:rPr lang="it-CH" altLang="en-US" smtClean="0"/>
              <a:pPr>
                <a:spcBef>
                  <a:spcPct val="0"/>
                </a:spcBef>
              </a:pPr>
              <a:t>51</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immagine diapositiva 1">
            <a:extLst>
              <a:ext uri="{FF2B5EF4-FFF2-40B4-BE49-F238E27FC236}">
                <a16:creationId xmlns:a16="http://schemas.microsoft.com/office/drawing/2014/main" id="{EEDFEBD0-CCDE-560C-E68F-DABF5DE3F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Segnaposto note 2">
            <a:extLst>
              <a:ext uri="{FF2B5EF4-FFF2-40B4-BE49-F238E27FC236}">
                <a16:creationId xmlns:a16="http://schemas.microsoft.com/office/drawing/2014/main" id="{61F2DCB6-079A-0C01-0E0F-9389F5AA95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http://en.wikipedia.org/wiki/Katamon</a:t>
            </a:r>
          </a:p>
          <a:p>
            <a:r>
              <a:rPr lang="it-CH" altLang="it-CH"/>
              <a:t>http://www.jpost.com/Opinion/Op-Ed-Contributors/The-plight-of-Palestinian-Christians</a:t>
            </a:r>
          </a:p>
          <a:p>
            <a:r>
              <a:rPr lang="it-CH" altLang="it-CH"/>
              <a:t>http://www.theheadlines.org/09/23-09-09.shtml</a:t>
            </a:r>
          </a:p>
          <a:p>
            <a:r>
              <a:rPr lang="it-CH" altLang="it-CH"/>
              <a:t>http://angryarab.blogspot.ch/2009/09/for-sale.html</a:t>
            </a:r>
          </a:p>
          <a:p>
            <a:r>
              <a:rPr lang="it-CH" altLang="it-CH"/>
              <a:t>http://www.palestineremembered.com/GeoPoints/Jerusalem_528/Article_12403.html</a:t>
            </a:r>
          </a:p>
          <a:p>
            <a:endParaRPr lang="it-CH" altLang="it-CH"/>
          </a:p>
          <a:p>
            <a:endParaRPr lang="it-CH" altLang="it-CH"/>
          </a:p>
          <a:p>
            <a:endParaRPr lang="it-CH" altLang="it-CH"/>
          </a:p>
          <a:p>
            <a:endParaRPr lang="it-CH" altLang="it-CH"/>
          </a:p>
        </p:txBody>
      </p:sp>
      <p:sp>
        <p:nvSpPr>
          <p:cNvPr id="187396" name="Segnaposto numero diapositiva 3">
            <a:extLst>
              <a:ext uri="{FF2B5EF4-FFF2-40B4-BE49-F238E27FC236}">
                <a16:creationId xmlns:a16="http://schemas.microsoft.com/office/drawing/2014/main" id="{1A113D88-7A76-AA35-04D0-2C9B16804E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3A3BBE-58AE-4AC1-AF11-4B66C9FF02CB}" type="slidenum">
              <a:rPr lang="it-CH" altLang="en-US" smtClean="0"/>
              <a:pPr>
                <a:spcBef>
                  <a:spcPct val="0"/>
                </a:spcBef>
              </a:pPr>
              <a:t>52</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a:extLst>
              <a:ext uri="{FF2B5EF4-FFF2-40B4-BE49-F238E27FC236}">
                <a16:creationId xmlns:a16="http://schemas.microsoft.com/office/drawing/2014/main" id="{534910E7-6BA4-EF2A-117C-90425DC987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Segnaposto note 2">
            <a:extLst>
              <a:ext uri="{FF2B5EF4-FFF2-40B4-BE49-F238E27FC236}">
                <a16:creationId xmlns:a16="http://schemas.microsoft.com/office/drawing/2014/main" id="{A795220F-A403-D241-B1DA-CDC70BD18C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Talebiah neighborhood in 1935, One of the most prestigious neighborhoods in Jerusalem. Many of these lavesh homes owners were killed by Zionist occupation military gangs and the rest were forced out to diaspora. All these homes, since 1948 until now, are inhabited by Zionist Jewish occupation colonists who have been brought from Europe....</a:t>
            </a:r>
          </a:p>
        </p:txBody>
      </p:sp>
      <p:sp>
        <p:nvSpPr>
          <p:cNvPr id="189444" name="Segnaposto numero diapositiva 3">
            <a:extLst>
              <a:ext uri="{FF2B5EF4-FFF2-40B4-BE49-F238E27FC236}">
                <a16:creationId xmlns:a16="http://schemas.microsoft.com/office/drawing/2014/main" id="{D7E20C34-CE19-363A-DC61-86E7356140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746DEF-2FFC-4F59-B1AC-8CFE90E7FF32}" type="slidenum">
              <a:rPr lang="it-CH" altLang="en-US" smtClean="0">
                <a:latin typeface="Calibri" panose="020F0502020204030204" pitchFamily="34" charset="0"/>
              </a:rPr>
              <a:pPr/>
              <a:t>53</a:t>
            </a:fld>
            <a:endParaRPr lang="it-CH"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a:extLst>
              <a:ext uri="{FF2B5EF4-FFF2-40B4-BE49-F238E27FC236}">
                <a16:creationId xmlns:a16="http://schemas.microsoft.com/office/drawing/2014/main" id="{FAB27FC2-50D9-F50C-44C6-40E685BF3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Segnaposto note 2">
            <a:extLst>
              <a:ext uri="{FF2B5EF4-FFF2-40B4-BE49-F238E27FC236}">
                <a16:creationId xmlns:a16="http://schemas.microsoft.com/office/drawing/2014/main" id="{18175A7C-6DAC-13FA-2E5D-EADE3D92DB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dirty="0"/>
              <a:t>Before the UNRWA, was paramount the International Red Cross oversaw the relief work. Initially there where about 55 refugee camps for about 850,000 Palestinian refugees, distributed in the West Bank, Gaza, Jordan, Lebanon, Syria and some other countries of the Middle East.</a:t>
            </a:r>
          </a:p>
          <a:p>
            <a:endParaRPr lang="en-US" altLang="it-CH" dirty="0"/>
          </a:p>
          <a:p>
            <a:r>
              <a:rPr lang="en-US" altLang="it-CH" dirty="0"/>
              <a:t>https://issuu.com/unrwa/docs/unrwa_book__1_</a:t>
            </a:r>
          </a:p>
          <a:p>
            <a:r>
              <a:rPr lang="en-US" altLang="it-CH" dirty="0"/>
              <a:t>http://www.unrwa.org/who-we-are?tid=86</a:t>
            </a:r>
          </a:p>
          <a:p>
            <a:r>
              <a:rPr lang="en-US" altLang="it-CH" dirty="0"/>
              <a:t>http://en.wikipedia.org/wiki/UNWRA</a:t>
            </a:r>
          </a:p>
          <a:p>
            <a:r>
              <a:rPr lang="en-US" altLang="it-CH" dirty="0"/>
              <a:t>https://www.palaestina.ch/images/gsp-pdf/BADIL%20Q&amp;A-en.pdf</a:t>
            </a:r>
          </a:p>
          <a:p>
            <a:endParaRPr lang="en-US" altLang="it-CH" dirty="0"/>
          </a:p>
          <a:p>
            <a:endParaRPr lang="en-US" altLang="it-CH" dirty="0"/>
          </a:p>
          <a:p>
            <a:endParaRPr lang="it-CH" altLang="it-CH" dirty="0"/>
          </a:p>
        </p:txBody>
      </p:sp>
      <p:sp>
        <p:nvSpPr>
          <p:cNvPr id="191492" name="Segnaposto numero diapositiva 3">
            <a:extLst>
              <a:ext uri="{FF2B5EF4-FFF2-40B4-BE49-F238E27FC236}">
                <a16:creationId xmlns:a16="http://schemas.microsoft.com/office/drawing/2014/main" id="{22F176D7-915E-8F96-44DB-19C5C7BA1D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9321A4-3D8C-4A08-A31F-3D094A278384}" type="slidenum">
              <a:rPr lang="it-CH" altLang="en-US" smtClean="0">
                <a:solidFill>
                  <a:srgbClr val="000000"/>
                </a:solidFill>
              </a:rPr>
              <a:pPr>
                <a:spcBef>
                  <a:spcPct val="0"/>
                </a:spcBef>
              </a:pPr>
              <a:t>54</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F303CD59-87BA-B1E2-AD99-3A6573AD86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egnaposto note 2">
            <a:extLst>
              <a:ext uri="{FF2B5EF4-FFF2-40B4-BE49-F238E27FC236}">
                <a16:creationId xmlns:a16="http://schemas.microsoft.com/office/drawing/2014/main" id="{DDD75026-A4F2-79D9-3367-5B57CC9380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98308" name="Segnaposto numero diapositiva 3">
            <a:extLst>
              <a:ext uri="{FF2B5EF4-FFF2-40B4-BE49-F238E27FC236}">
                <a16:creationId xmlns:a16="http://schemas.microsoft.com/office/drawing/2014/main" id="{685842DF-70CA-AFC1-EECB-DF11B907CB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E25E65-60BF-4417-B666-7FC5CD66A225}" type="slidenum">
              <a:rPr lang="it-CH" altLang="en-US" smtClean="0"/>
              <a:pPr>
                <a:spcBef>
                  <a:spcPct val="0"/>
                </a:spcBef>
              </a:pPr>
              <a:t>7</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260F6ECA-9071-159A-E546-C08BBB25FD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B0359C-D835-47A9-AE9E-8AA36280D2DA}"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193539" name="Rectangle 2">
            <a:extLst>
              <a:ext uri="{FF2B5EF4-FFF2-40B4-BE49-F238E27FC236}">
                <a16:creationId xmlns:a16="http://schemas.microsoft.com/office/drawing/2014/main" id="{F1B462EF-583F-0D8D-0F7A-E85B5B3076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45FD7E5D-8561-6799-ABEB-5403158456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Even after his death, the israelis would not allow  Arafat to be buried in Jerusalem.</a:t>
            </a:r>
          </a:p>
          <a:p>
            <a:pPr eaLnBrk="1" hangingPunct="1">
              <a:spcBef>
                <a:spcPct val="0"/>
              </a:spcBef>
            </a:pPr>
            <a:r>
              <a:rPr lang="en-US" altLang="it-CH"/>
              <a:t>Research carried out after his death showed that Arafat had been poisoned with Polonium.</a:t>
            </a:r>
          </a:p>
          <a:p>
            <a:pPr eaLnBrk="1" hangingPunct="1">
              <a:spcBef>
                <a:spcPct val="0"/>
              </a:spcBef>
            </a:pPr>
            <a:endParaRPr lang="en-US" altLang="it-CH"/>
          </a:p>
          <a:p>
            <a:pPr eaLnBrk="1" hangingPunct="1">
              <a:spcBef>
                <a:spcPct val="0"/>
              </a:spcBef>
            </a:pPr>
            <a:r>
              <a:rPr lang="en-US" altLang="it-CH"/>
              <a:t>http://en.wikipedia.org/wiki/Yasser_Arafat</a:t>
            </a:r>
          </a:p>
          <a:p>
            <a:pPr eaLnBrk="1" hangingPunct="1">
              <a:spcBef>
                <a:spcPct val="0"/>
              </a:spcBef>
            </a:pPr>
            <a:r>
              <a:rPr lang="en-US" altLang="it-CH"/>
              <a:t>http://www.newworldencyclopedia.org/entry/Yasser_Arafat</a:t>
            </a:r>
          </a:p>
          <a:p>
            <a:pPr eaLnBrk="1" hangingPunct="1">
              <a:spcBef>
                <a:spcPct val="0"/>
              </a:spcBef>
            </a:pPr>
            <a:r>
              <a:rPr lang="en-US" altLang="it-CH"/>
              <a:t>http://it.wikipedia.org/wiki/Kefiah</a:t>
            </a:r>
          </a:p>
          <a:p>
            <a:pPr eaLnBrk="1" hangingPunct="1">
              <a:spcBef>
                <a:spcPct val="0"/>
              </a:spcBef>
            </a:pPr>
            <a:r>
              <a:rPr lang="en-US" altLang="it-CH"/>
              <a:t>http://en.wikipedia.org/wiki/Battle_of_Karameh</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it-CH" altLang="it-C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637A2F1B-009A-2BFE-727D-55EEBDD1D0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0ECF755A-C462-8977-873D-2E29E30A0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According to the Palestinians the battle of Karameh was a victory that redeemed the defeats suffered by the Arabs.</a:t>
            </a:r>
          </a:p>
          <a:p>
            <a:endParaRPr lang="en-US" altLang="it-CH"/>
          </a:p>
          <a:p>
            <a:r>
              <a:rPr lang="en-US" altLang="it-CH"/>
              <a:t>http://en.wikipedia.org/wiki/Palestinian_fedayeen</a:t>
            </a:r>
          </a:p>
          <a:p>
            <a:r>
              <a:rPr lang="en-US" altLang="it-CH"/>
              <a:t>http://en.wikipedia.org/wiki/Battle_of_Karameh</a:t>
            </a:r>
          </a:p>
          <a:p>
            <a:r>
              <a:rPr lang="en-US" altLang="it-CH"/>
              <a:t>http://en.wikipedia.org/wiki/Black_September_in_Jordan</a:t>
            </a:r>
          </a:p>
          <a:p>
            <a:r>
              <a:rPr lang="en-US" altLang="it-CH"/>
              <a:t>http://en.wikipedia.org/wiki/Dawson%27s_Field_hijackings</a:t>
            </a:r>
          </a:p>
          <a:p>
            <a:r>
              <a:rPr lang="en-US" altLang="it-CH"/>
              <a:t>https://en.wikipedia.org/wiki/Samu_incident</a:t>
            </a:r>
          </a:p>
          <a:p>
            <a:endParaRPr lang="it-CH" altLang="it-CH"/>
          </a:p>
        </p:txBody>
      </p:sp>
      <p:sp>
        <p:nvSpPr>
          <p:cNvPr id="195588" name="Segnaposto numero diapositiva 3">
            <a:extLst>
              <a:ext uri="{FF2B5EF4-FFF2-40B4-BE49-F238E27FC236}">
                <a16:creationId xmlns:a16="http://schemas.microsoft.com/office/drawing/2014/main" id="{BE060444-EE0C-8307-D28D-DAF49BE1E3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EC47EB-BB30-427E-ABFD-068E3AF71DAA}" type="slidenum">
              <a:rPr lang="it-CH" altLang="en-US" smtClean="0"/>
              <a:pPr>
                <a:spcBef>
                  <a:spcPct val="0"/>
                </a:spcBef>
              </a:pPr>
              <a:t>56</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E0D44BFC-E702-9D8A-AE22-A736D00B40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71DAE9-4F1C-48CE-8BAB-4E9638B31FF6}" type="slidenum">
              <a:rPr lang="it-IT" altLang="it-CH" smtClean="0">
                <a:solidFill>
                  <a:srgbClr val="000000"/>
                </a:solidFill>
                <a:latin typeface="Arial" panose="020B0604020202020204" pitchFamily="34" charset="0"/>
              </a:rPr>
              <a:pPr>
                <a:spcBef>
                  <a:spcPct val="0"/>
                </a:spcBef>
              </a:pPr>
              <a:t>57</a:t>
            </a:fld>
            <a:endParaRPr lang="it-IT" altLang="it-CH">
              <a:solidFill>
                <a:srgbClr val="000000"/>
              </a:solidFill>
              <a:latin typeface="Arial" panose="020B0604020202020204" pitchFamily="34" charset="0"/>
            </a:endParaRPr>
          </a:p>
        </p:txBody>
      </p:sp>
      <p:sp>
        <p:nvSpPr>
          <p:cNvPr id="197635" name="Rectangle 2">
            <a:extLst>
              <a:ext uri="{FF2B5EF4-FFF2-40B4-BE49-F238E27FC236}">
                <a16:creationId xmlns:a16="http://schemas.microsoft.com/office/drawing/2014/main" id="{69E3A86F-996F-3AD6-208E-C319106354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29EC9300-D83F-0BBE-B1DB-F02F128992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Unit 101 committed various massacres of Palestinian civilians, including one in Bureij refugee camp in the Gaza Strip on August 28 1953 where 40 people were murdered.</a:t>
            </a:r>
          </a:p>
          <a:p>
            <a:pPr eaLnBrk="1" hangingPunct="1">
              <a:spcBef>
                <a:spcPct val="0"/>
              </a:spcBef>
            </a:pPr>
            <a:r>
              <a:rPr lang="en-US" altLang="it-CH"/>
              <a:t>On October 29 1956, the Israeli Border Police (Magav) killed 49 men from the Palestinian village of Kafr Qasim.</a:t>
            </a:r>
          </a:p>
          <a:p>
            <a:pPr eaLnBrk="1" hangingPunct="1">
              <a:spcBef>
                <a:spcPct val="0"/>
              </a:spcBef>
            </a:pPr>
            <a:endParaRPr lang="en-US" altLang="it-CH"/>
          </a:p>
          <a:p>
            <a:pPr eaLnBrk="1" hangingPunct="1">
              <a:spcBef>
                <a:spcPct val="0"/>
              </a:spcBef>
            </a:pPr>
            <a:r>
              <a:rPr lang="en-US" altLang="it-CH">
                <a:solidFill>
                  <a:srgbClr val="000000"/>
                </a:solidFill>
              </a:rPr>
              <a:t>Unit 101 </a:t>
            </a:r>
          </a:p>
          <a:p>
            <a:pPr eaLnBrk="1" hangingPunct="1">
              <a:spcBef>
                <a:spcPct val="0"/>
              </a:spcBef>
            </a:pPr>
            <a:r>
              <a:rPr lang="en-US" altLang="it-CH">
                <a:solidFill>
                  <a:srgbClr val="000000"/>
                </a:solidFill>
              </a:rPr>
              <a:t>During WW II, the Nazis established unit 101 which was dedicated to slaughtering the Jews. </a:t>
            </a:r>
          </a:p>
          <a:p>
            <a:pPr eaLnBrk="1" hangingPunct="1">
              <a:spcBef>
                <a:spcPct val="0"/>
              </a:spcBef>
            </a:pPr>
            <a:r>
              <a:rPr lang="en-US" altLang="it-CH">
                <a:solidFill>
                  <a:srgbClr val="000000"/>
                </a:solidFill>
              </a:rPr>
              <a:t>After 1948, a similar unit (101) under the leadership of Ariel Sharon was established. It committed many massacres, including those at al Azazema, Qibiya, Bureij refugee camp and Nehhalin. They were allowed to dress in civilian clothes, drink cognac on patrol and use any amount of ammunition. The unit, says Gideon Spiro of Paratroopers’ 890th Battalion, “was an early, more primitive prototype for more sophisticated liquidation units – Duvdevan and Shimshon (established during Intifada). Lots of killing of civilians, little real combat”. </a:t>
            </a:r>
          </a:p>
          <a:p>
            <a:pPr eaLnBrk="1" hangingPunct="1">
              <a:spcBef>
                <a:spcPct val="0"/>
              </a:spcBef>
            </a:pPr>
            <a:endParaRPr lang="en-US" altLang="it-CH"/>
          </a:p>
          <a:p>
            <a:pPr eaLnBrk="1" hangingPunct="1">
              <a:spcBef>
                <a:spcPct val="0"/>
              </a:spcBef>
            </a:pPr>
            <a:r>
              <a:rPr lang="en-GB" altLang="it-CH"/>
              <a:t>http://en.wikipedia.org/wiki/Qibya_massacre</a:t>
            </a:r>
          </a:p>
          <a:p>
            <a:pPr eaLnBrk="1" hangingPunct="1">
              <a:spcBef>
                <a:spcPct val="0"/>
              </a:spcBef>
            </a:pPr>
            <a:r>
              <a:rPr lang="en-GB" altLang="it-CH"/>
              <a:t>http://en.wikipedia.org/wiki/Kafr_Qasim_massacre</a:t>
            </a:r>
          </a:p>
          <a:p>
            <a:pPr eaLnBrk="1" hangingPunct="1">
              <a:spcBef>
                <a:spcPct val="0"/>
              </a:spcBef>
            </a:pPr>
            <a:r>
              <a:rPr lang="en-GB" altLang="it-CH"/>
              <a:t>http://occupiedpalestine.wordpress.com/2010/10/29/remembering-the-54th-anniversary-of-the-israeli-massacre-in-kafr-qasim/</a:t>
            </a:r>
          </a:p>
          <a:p>
            <a:pPr eaLnBrk="1" hangingPunct="1">
              <a:spcBef>
                <a:spcPct val="0"/>
              </a:spcBef>
            </a:pPr>
            <a:r>
              <a:rPr lang="en-GB" altLang="it-CH"/>
              <a:t>http://en.wikipedia.org/wiki/Unit_101</a:t>
            </a:r>
          </a:p>
          <a:p>
            <a:pPr eaLnBrk="1" hangingPunct="1">
              <a:spcBef>
                <a:spcPct val="0"/>
              </a:spcBef>
            </a:pPr>
            <a:r>
              <a:rPr lang="en-GB" altLang="it-CH"/>
              <a:t>http://en.wikipedia.org/wiki/Samson_Unit</a:t>
            </a:r>
          </a:p>
          <a:p>
            <a:pPr eaLnBrk="1" hangingPunct="1">
              <a:spcBef>
                <a:spcPct val="0"/>
              </a:spcBef>
            </a:pPr>
            <a:r>
              <a:rPr lang="en-GB" altLang="it-CH"/>
              <a:t>http://en.wikipedia.org/wiki/Duvdevan_Unit</a:t>
            </a:r>
          </a:p>
          <a:p>
            <a:pPr eaLnBrk="1" hangingPunct="1">
              <a:spcBef>
                <a:spcPct val="0"/>
              </a:spcBef>
            </a:pPr>
            <a:r>
              <a:rPr lang="en-GB" altLang="it-CH"/>
              <a:t>http://en.wikipedia.org/wiki/Mista%27arvim</a:t>
            </a:r>
          </a:p>
          <a:p>
            <a:pPr eaLnBrk="1" hangingPunct="1">
              <a:spcBef>
                <a:spcPct val="0"/>
              </a:spcBef>
            </a:pPr>
            <a:r>
              <a:rPr lang="en-GB" altLang="it-CH"/>
              <a:t>https://en.wikipedia.org/wiki/Israeli_Special_Forces_Units</a:t>
            </a:r>
          </a:p>
          <a:p>
            <a:pPr eaLnBrk="1" hangingPunct="1">
              <a:spcBef>
                <a:spcPct val="0"/>
              </a:spcBef>
            </a:pPr>
            <a:r>
              <a:rPr lang="en-GB" altLang="it-CH"/>
              <a:t>https://www.972mag.com/how-the-media-covers-massacres-lessons-from-1950/</a:t>
            </a:r>
          </a:p>
          <a:p>
            <a:pPr eaLnBrk="1" hangingPunct="1">
              <a:spcBef>
                <a:spcPct val="0"/>
              </a:spcBef>
            </a:pPr>
            <a:endParaRPr lang="en-GB" altLang="it-CH"/>
          </a:p>
          <a:p>
            <a:pPr eaLnBrk="1" hangingPunct="1">
              <a:spcBef>
                <a:spcPct val="0"/>
              </a:spcBef>
            </a:pPr>
            <a:r>
              <a:rPr lang="en-GB" altLang="it-CH"/>
              <a:t>Moshe Sharett, "Yoman Ishi" (personal diary), publisher: Yaakov Sharett, 8 vol. (Tel Aviv: Sifriyat Ma' ariv, 1978).</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egnaposto immagine diapositiva 1">
            <a:extLst>
              <a:ext uri="{FF2B5EF4-FFF2-40B4-BE49-F238E27FC236}">
                <a16:creationId xmlns:a16="http://schemas.microsoft.com/office/drawing/2014/main" id="{272BC932-5787-F560-AF90-390E49434A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Segnaposto note 2">
            <a:extLst>
              <a:ext uri="{FF2B5EF4-FFF2-40B4-BE49-F238E27FC236}">
                <a16:creationId xmlns:a16="http://schemas.microsoft.com/office/drawing/2014/main" id="{7D82B6B6-1C81-5480-2CF3-DE5778E30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p:txBody>
      </p:sp>
      <p:sp>
        <p:nvSpPr>
          <p:cNvPr id="199684" name="Segnaposto numero diapositiva 3">
            <a:extLst>
              <a:ext uri="{FF2B5EF4-FFF2-40B4-BE49-F238E27FC236}">
                <a16:creationId xmlns:a16="http://schemas.microsoft.com/office/drawing/2014/main" id="{948D2CF8-B38E-ECA0-5A9C-F610A3906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2056CA-3019-4CEB-927A-3644F9BFDFFB}" type="slidenum">
              <a:rPr lang="it-CH" altLang="en-US" smtClean="0"/>
              <a:pPr>
                <a:spcBef>
                  <a:spcPct val="0"/>
                </a:spcBef>
              </a:pPr>
              <a:t>58</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a:extLst>
              <a:ext uri="{FF2B5EF4-FFF2-40B4-BE49-F238E27FC236}">
                <a16:creationId xmlns:a16="http://schemas.microsoft.com/office/drawing/2014/main" id="{2E8ED833-96E5-E3A8-9F8D-58FE980003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a:extLst>
              <a:ext uri="{FF2B5EF4-FFF2-40B4-BE49-F238E27FC236}">
                <a16:creationId xmlns:a16="http://schemas.microsoft.com/office/drawing/2014/main" id="{D6F356CD-6D43-9618-EB71-7EE8006793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http://en.wikipedia.org/wiki/1967_Palestinian_exodus</a:t>
            </a:r>
          </a:p>
          <a:p>
            <a:r>
              <a:rPr lang="it-CH" altLang="it-CH"/>
              <a:t>http://en.wikipedia.org/wiki/Allenby_Bridge</a:t>
            </a:r>
          </a:p>
          <a:p>
            <a:endParaRPr lang="it-CH" altLang="it-CH"/>
          </a:p>
        </p:txBody>
      </p:sp>
      <p:sp>
        <p:nvSpPr>
          <p:cNvPr id="201732" name="Segnaposto numero diapositiva 3">
            <a:extLst>
              <a:ext uri="{FF2B5EF4-FFF2-40B4-BE49-F238E27FC236}">
                <a16:creationId xmlns:a16="http://schemas.microsoft.com/office/drawing/2014/main" id="{E586BCC8-53D8-513A-D2ED-ED22D8CE94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168C3D-F9DC-4C06-A3ED-53D940DFAF56}" type="slidenum">
              <a:rPr lang="it-CH" altLang="en-US" smtClean="0"/>
              <a:pPr>
                <a:spcBef>
                  <a:spcPct val="0"/>
                </a:spcBef>
              </a:pPr>
              <a:t>59</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F165B9FC-E762-1941-8F78-DA1ABD7287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CAF4ED7B-4C9A-969D-3B8C-DAA1C6A3B7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http://en.wikipedia.org/wiki/Halhul</a:t>
            </a:r>
          </a:p>
          <a:p>
            <a:r>
              <a:rPr lang="it-CH" altLang="it-CH"/>
              <a:t>http://en.wikipedia.org/wiki/Bayt_Nuba</a:t>
            </a:r>
          </a:p>
          <a:p>
            <a:r>
              <a:rPr lang="it-CH" altLang="it-CH"/>
              <a:t>http://en.wikipedia.org/wiki/Latrun</a:t>
            </a:r>
          </a:p>
          <a:p>
            <a:r>
              <a:rPr lang="it-CH" altLang="it-CH"/>
              <a:t>http://en.wikipedia.org/wiki/Jabalya_Camp</a:t>
            </a:r>
          </a:p>
          <a:p>
            <a:endParaRPr lang="it-CH" altLang="it-CH"/>
          </a:p>
          <a:p>
            <a:r>
              <a:rPr lang="it-CH" altLang="it-CH"/>
              <a:t>(449)</a:t>
            </a:r>
          </a:p>
          <a:p>
            <a:endParaRPr lang="it-CH" altLang="it-CH"/>
          </a:p>
          <a:p>
            <a:endParaRPr lang="it-CH" altLang="it-CH"/>
          </a:p>
          <a:p>
            <a:endParaRPr lang="it-CH" altLang="it-CH"/>
          </a:p>
          <a:p>
            <a:endParaRPr lang="it-CH" altLang="it-CH"/>
          </a:p>
        </p:txBody>
      </p:sp>
      <p:sp>
        <p:nvSpPr>
          <p:cNvPr id="203780" name="Segnaposto numero diapositiva 3">
            <a:extLst>
              <a:ext uri="{FF2B5EF4-FFF2-40B4-BE49-F238E27FC236}">
                <a16:creationId xmlns:a16="http://schemas.microsoft.com/office/drawing/2014/main" id="{743F6FD5-48F7-9677-93FA-580917CBDC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B7C41B-F764-4284-BB1D-393A98C6E2B5}"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a:extLst>
              <a:ext uri="{FF2B5EF4-FFF2-40B4-BE49-F238E27FC236}">
                <a16:creationId xmlns:a16="http://schemas.microsoft.com/office/drawing/2014/main" id="{78FE5AFD-C604-1277-E1B3-118930EF0C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Segnaposto note 2">
            <a:extLst>
              <a:ext uri="{FF2B5EF4-FFF2-40B4-BE49-F238E27FC236}">
                <a16:creationId xmlns:a16="http://schemas.microsoft.com/office/drawing/2014/main" id="{38352792-B958-4201-4208-7281D9686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05828" name="Segnaposto numero diapositiva 3">
            <a:extLst>
              <a:ext uri="{FF2B5EF4-FFF2-40B4-BE49-F238E27FC236}">
                <a16:creationId xmlns:a16="http://schemas.microsoft.com/office/drawing/2014/main" id="{50F513E4-6F05-5AA1-7131-53536157FD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B650C9-6570-4D2A-9C9F-E8F8C922DAEE}" type="slidenum">
              <a:rPr lang="it-CH" altLang="en-US" smtClean="0"/>
              <a:pPr>
                <a:spcBef>
                  <a:spcPct val="0"/>
                </a:spcBef>
              </a:pPr>
              <a:t>61</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816FFD85-6E01-1CD6-790C-376945A22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4A68D851-40D0-B4D2-820C-F59336CF0E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Quickly the illegal outpost is connected to Israeli infrastructure (electricity, road, water, </a:t>
            </a:r>
            <a:r>
              <a:rPr lang="en-GB" altLang="en-US" dirty="0"/>
              <a:t>sewerage</a:t>
            </a:r>
            <a:r>
              <a:rPr lang="en-US" altLang="en-US" dirty="0"/>
              <a:t> - if one exists, also the bus network, telephone, security, etc.) and the Israeli government "</a:t>
            </a:r>
            <a:r>
              <a:rPr lang="en-GB" altLang="en-US" dirty="0"/>
              <a:t>legalises</a:t>
            </a:r>
            <a:r>
              <a:rPr lang="en-US" altLang="en-US" dirty="0"/>
              <a:t>" the outpost, which is and will be definitive and further expanded.</a:t>
            </a:r>
          </a:p>
          <a:p>
            <a:endParaRPr lang="en-US" altLang="en-US" dirty="0"/>
          </a:p>
          <a:p>
            <a:r>
              <a:rPr lang="en-US" altLang="en-US" dirty="0"/>
              <a:t>https://en.wikipedia.org/wiki/Israeli_outpost</a:t>
            </a:r>
          </a:p>
          <a:p>
            <a:r>
              <a:rPr lang="en-US" altLang="en-US" dirty="0"/>
              <a:t>https://en.wikipedia.org/wiki/As-Sawahira_ash-Sharqiya</a:t>
            </a:r>
          </a:p>
          <a:p>
            <a:r>
              <a:rPr lang="en-US" altLang="en-US" dirty="0"/>
              <a:t>http://www.wafa.ps/Videos/Details/1149</a:t>
            </a:r>
          </a:p>
          <a:p>
            <a:r>
              <a:rPr lang="en-US" altLang="en-US" dirty="0"/>
              <a:t>From : http://www.ifamericansknew.org/</a:t>
            </a:r>
          </a:p>
          <a:p>
            <a:endParaRPr lang="en-US" altLang="en-US" dirty="0"/>
          </a:p>
          <a:p>
            <a:endParaRPr lang="en-US" altLang="en-US" dirty="0"/>
          </a:p>
          <a:p>
            <a:endParaRPr lang="en-US" altLang="en-US" dirty="0"/>
          </a:p>
          <a:p>
            <a:endParaRPr lang="en-US" altLang="en-US" dirty="0"/>
          </a:p>
        </p:txBody>
      </p:sp>
      <p:sp>
        <p:nvSpPr>
          <p:cNvPr id="207876" name="Segnaposto numero diapositiva 3">
            <a:extLst>
              <a:ext uri="{FF2B5EF4-FFF2-40B4-BE49-F238E27FC236}">
                <a16:creationId xmlns:a16="http://schemas.microsoft.com/office/drawing/2014/main" id="{D6C13045-BAD2-955B-5FCD-6E62868253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7C58EE-59B4-4ACC-BC81-633992A70DC3}" type="slidenum">
              <a:rPr lang="it-CH" altLang="en-US" smtClean="0">
                <a:latin typeface="Calibri" panose="020F0502020204030204" pitchFamily="34" charset="0"/>
              </a:rPr>
              <a:pPr/>
              <a:t>62</a:t>
            </a:fld>
            <a:endParaRPr lang="it-CH"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immagine diapositiva 1">
            <a:extLst>
              <a:ext uri="{FF2B5EF4-FFF2-40B4-BE49-F238E27FC236}">
                <a16:creationId xmlns:a16="http://schemas.microsoft.com/office/drawing/2014/main" id="{C1E0C68B-B23C-C3D3-4A2E-083B84783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Segnaposto note 2">
            <a:extLst>
              <a:ext uri="{FF2B5EF4-FFF2-40B4-BE49-F238E27FC236}">
                <a16:creationId xmlns:a16="http://schemas.microsoft.com/office/drawing/2014/main" id="{274414A2-C855-A448-9315-DE2F76FCE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https://www.haaretz.com/israel-news/2022-07-27/ty-article/.premium/israels-top-court-legalizes-contentious-west-bank-outpost-in-ruling-reversal/00000182-4077-d9f7-a9e6-d077df8d0000?fbclid=IwAR0S80lPZdZLvSuw3M4tb3hz1aLOyCXfNcZOhMoUG-nLbupVtOXs2bAmRGk</a:t>
            </a:r>
          </a:p>
          <a:p>
            <a:endParaRPr lang="en-US" altLang="en-US"/>
          </a:p>
        </p:txBody>
      </p:sp>
      <p:sp>
        <p:nvSpPr>
          <p:cNvPr id="208900" name="Segnaposto numero diapositiva 3">
            <a:extLst>
              <a:ext uri="{FF2B5EF4-FFF2-40B4-BE49-F238E27FC236}">
                <a16:creationId xmlns:a16="http://schemas.microsoft.com/office/drawing/2014/main" id="{04CC4C77-8D75-CE96-2507-0B3C153AB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46DD6F-B07F-4340-BABB-4B575CD526F3}" type="slidenum">
              <a:rPr lang="it-CH" altLang="en-US" smtClean="0">
                <a:latin typeface="Calibri" panose="020F0502020204030204" pitchFamily="34" charset="0"/>
              </a:rPr>
              <a:pPr/>
              <a:t>63</a:t>
            </a:fld>
            <a:endParaRPr lang="it-CH"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immagine diapositiva 1">
            <a:extLst>
              <a:ext uri="{FF2B5EF4-FFF2-40B4-BE49-F238E27FC236}">
                <a16:creationId xmlns:a16="http://schemas.microsoft.com/office/drawing/2014/main" id="{D42F097C-F8E2-2DEB-F7E6-C3F6BE534D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Segnaposto note 2">
            <a:extLst>
              <a:ext uri="{FF2B5EF4-FFF2-40B4-BE49-F238E27FC236}">
                <a16:creationId xmlns:a16="http://schemas.microsoft.com/office/drawing/2014/main" id="{A6A79873-4437-5B62-4C0D-39A480A3A8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https://electronicintifada.net/content/how-global-real-estate-giant-remax-profits-stolen-palestinian-land/14765</a:t>
            </a:r>
          </a:p>
          <a:p>
            <a:endParaRPr lang="it-CH" altLang="it-CH" dirty="0"/>
          </a:p>
          <a:p>
            <a:r>
              <a:rPr lang="it-CH" altLang="it-CH" dirty="0"/>
              <a:t>https://www.hrw.org/report/2018/05/29/bankrolling-abuse/israeli-banks-west-bank-settlements</a:t>
            </a:r>
          </a:p>
          <a:p>
            <a:endParaRPr lang="it-CH" altLang="it-CH" dirty="0"/>
          </a:p>
          <a:p>
            <a:r>
              <a:rPr lang="it-CH" altLang="it-CH" dirty="0"/>
              <a:t>Http://en.wikipedia.org/wiki/Israel_settlements</a:t>
            </a:r>
          </a:p>
          <a:p>
            <a:r>
              <a:rPr lang="it-CH" altLang="it-CH" dirty="0"/>
              <a:t>https://en.wikipedia.org/wiki/Israeli_outpost</a:t>
            </a:r>
          </a:p>
          <a:p>
            <a:endParaRPr lang="it-CH" altLang="it-CH" dirty="0"/>
          </a:p>
          <a:p>
            <a:r>
              <a:rPr lang="it-CH" altLang="it-CH" dirty="0"/>
              <a:t>https://agencemediapalestine.fr/blog/2024/07/04/colonisation-israel-approuve-la-plus-grande-confiscation-de-terres-depuis-trente-ans/</a:t>
            </a:r>
          </a:p>
          <a:p>
            <a:endParaRPr lang="it-CH" altLang="it-CH" dirty="0"/>
          </a:p>
          <a:p>
            <a:endParaRPr lang="it-CH" altLang="it-CH" dirty="0"/>
          </a:p>
        </p:txBody>
      </p:sp>
      <p:sp>
        <p:nvSpPr>
          <p:cNvPr id="209924" name="Segnaposto numero diapositiva 3">
            <a:extLst>
              <a:ext uri="{FF2B5EF4-FFF2-40B4-BE49-F238E27FC236}">
                <a16:creationId xmlns:a16="http://schemas.microsoft.com/office/drawing/2014/main" id="{8A2CA28D-2F4D-A031-E22A-BE9FAD8443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FFF944-DBFD-4709-BBF8-95370C4217BC}" type="slidenum">
              <a:rPr lang="it-CH" altLang="en-US" smtClean="0"/>
              <a:pPr>
                <a:spcBef>
                  <a:spcPct val="0"/>
                </a:spcBef>
              </a:pPr>
              <a:t>64</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3C041549-89B6-D5A9-C921-F237B92E2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egnaposto note 2">
            <a:extLst>
              <a:ext uri="{FF2B5EF4-FFF2-40B4-BE49-F238E27FC236}">
                <a16:creationId xmlns:a16="http://schemas.microsoft.com/office/drawing/2014/main" id="{41A4EA92-E688-C916-9FE9-498690165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Exodus  3,  8</a:t>
            </a:r>
          </a:p>
          <a:p>
            <a:r>
              <a:rPr lang="it-CH" altLang="it-CH"/>
              <a:t>http://en.wikipedia.org/wiki/Tantura</a:t>
            </a:r>
          </a:p>
          <a:p>
            <a:r>
              <a:rPr lang="it-CH" altLang="it-CH"/>
              <a:t>https://it.wikipedia.org/wiki/Massacro_di_Tantura</a:t>
            </a:r>
          </a:p>
          <a:p>
            <a:r>
              <a:rPr lang="it-CH" altLang="it-CH"/>
              <a:t>http://it.wikipedia.org/wiki/Gerico</a:t>
            </a:r>
          </a:p>
          <a:p>
            <a:r>
              <a:rPr lang="it-CH" altLang="it-CH"/>
              <a:t>http://it.wikipedia.org/wiki/Armageddon</a:t>
            </a:r>
          </a:p>
          <a:p>
            <a:r>
              <a:rPr lang="it-CH" altLang="it-CH"/>
              <a:t>http://en.wikipedia.org/wiki/Jezreel_Valley</a:t>
            </a:r>
          </a:p>
        </p:txBody>
      </p:sp>
      <p:sp>
        <p:nvSpPr>
          <p:cNvPr id="100356" name="Segnaposto numero diapositiva 3">
            <a:extLst>
              <a:ext uri="{FF2B5EF4-FFF2-40B4-BE49-F238E27FC236}">
                <a16:creationId xmlns:a16="http://schemas.microsoft.com/office/drawing/2014/main" id="{5BD7E322-1C6D-9F43-899F-4C55034D2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CC98BA-5584-4BA1-9B59-E8DEE234C131}" type="slidenum">
              <a:rPr lang="it-CH" altLang="en-US" smtClean="0"/>
              <a:pPr>
                <a:spcBef>
                  <a:spcPct val="0"/>
                </a:spcBef>
              </a:pPr>
              <a:t>8</a:t>
            </a:fld>
            <a:endParaRPr lang="it-CH"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FD975A14-A41A-32F1-D05E-DEDC744140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2916A39E-9AA1-362B-4310-9B14C09603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settlement of Ariel is the largest Israeli settlement in the West Bank. There are 20’000 inhabitants with  swimming pools, a university, etc. After the construction of the WALL Ariel is now connected directly to Israeli territory.</a:t>
            </a:r>
          </a:p>
          <a:p>
            <a:endParaRPr lang="en-US" altLang="it-CH"/>
          </a:p>
          <a:p>
            <a:r>
              <a:rPr lang="en-US" altLang="it-CH"/>
              <a:t>http://en.wikipedia.org/wiki/Ariel_(city)</a:t>
            </a:r>
          </a:p>
          <a:p>
            <a:r>
              <a:rPr lang="en-US" altLang="it-CH"/>
              <a:t>http://en.wikipedia.org/wiki/Salfit</a:t>
            </a:r>
          </a:p>
          <a:p>
            <a:r>
              <a:rPr lang="en-US" altLang="it-CH"/>
              <a:t>http://en.wikipedia.org/wiki/Marda_(village)</a:t>
            </a:r>
          </a:p>
          <a:p>
            <a:endParaRPr lang="it-CH" altLang="it-CH"/>
          </a:p>
        </p:txBody>
      </p:sp>
      <p:sp>
        <p:nvSpPr>
          <p:cNvPr id="211972" name="Segnaposto numero diapositiva 3">
            <a:extLst>
              <a:ext uri="{FF2B5EF4-FFF2-40B4-BE49-F238E27FC236}">
                <a16:creationId xmlns:a16="http://schemas.microsoft.com/office/drawing/2014/main" id="{D8120FD2-B21D-9694-E81B-03A95E6580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39728A-6C9A-43D7-8E2D-7B633867432B}" type="slidenum">
              <a:rPr lang="it-CH" altLang="en-US" smtClean="0"/>
              <a:pPr>
                <a:spcBef>
                  <a:spcPct val="0"/>
                </a:spcBef>
              </a:pPr>
              <a:t>65</a:t>
            </a:fld>
            <a:endParaRPr lang="it-CH"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immagine diapositiva 1">
            <a:extLst>
              <a:ext uri="{FF2B5EF4-FFF2-40B4-BE49-F238E27FC236}">
                <a16:creationId xmlns:a16="http://schemas.microsoft.com/office/drawing/2014/main" id="{F1AEC942-3B4C-5202-1F86-4760E5F421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Segnaposto note 2">
            <a:extLst>
              <a:ext uri="{FF2B5EF4-FFF2-40B4-BE49-F238E27FC236}">
                <a16:creationId xmlns:a16="http://schemas.microsoft.com/office/drawing/2014/main" id="{0660A4EE-AAAC-0DD5-273C-9A530DBFC3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215044" name="Segnaposto numero diapositiva 3">
            <a:extLst>
              <a:ext uri="{FF2B5EF4-FFF2-40B4-BE49-F238E27FC236}">
                <a16:creationId xmlns:a16="http://schemas.microsoft.com/office/drawing/2014/main" id="{FDD60E85-50EF-C33F-A70E-08E0F6F881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9C9B0-B544-4397-955B-D212AC551E73}" type="slidenum">
              <a:rPr lang="it-CH" altLang="en-US" smtClean="0"/>
              <a:pPr>
                <a:spcBef>
                  <a:spcPct val="0"/>
                </a:spcBef>
              </a:pPr>
              <a:t>67</a:t>
            </a:fld>
            <a:endParaRPr lang="it-CH"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0E118447-6466-45D3-F725-4D009B797A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7B997-D1FC-47CF-82DB-C2AD706D86F4}" type="slidenum">
              <a:rPr lang="it-IT" altLang="it-CH" smtClean="0">
                <a:solidFill>
                  <a:srgbClr val="000000"/>
                </a:solidFill>
                <a:latin typeface="Arial" panose="020B0604020202020204" pitchFamily="34" charset="0"/>
              </a:rPr>
              <a:pPr>
                <a:spcBef>
                  <a:spcPct val="0"/>
                </a:spcBef>
              </a:pPr>
              <a:t>68</a:t>
            </a:fld>
            <a:endParaRPr lang="it-IT" altLang="it-CH">
              <a:solidFill>
                <a:srgbClr val="000000"/>
              </a:solidFill>
              <a:latin typeface="Arial" panose="020B0604020202020204" pitchFamily="34" charset="0"/>
            </a:endParaRPr>
          </a:p>
        </p:txBody>
      </p:sp>
      <p:sp>
        <p:nvSpPr>
          <p:cNvPr id="217091" name="Rectangle 2">
            <a:extLst>
              <a:ext uri="{FF2B5EF4-FFF2-40B4-BE49-F238E27FC236}">
                <a16:creationId xmlns:a16="http://schemas.microsoft.com/office/drawing/2014/main" id="{244AF934-5B22-779D-EC27-A1864224E1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a:extLst>
              <a:ext uri="{FF2B5EF4-FFF2-40B4-BE49-F238E27FC236}">
                <a16:creationId xmlns:a16="http://schemas.microsoft.com/office/drawing/2014/main" id="{F4DB5512-E4D6-6C52-27E1-48A65F900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There is no water or services for the waiting Palestinians.</a:t>
            </a:r>
          </a:p>
          <a:p>
            <a:pPr eaLnBrk="1" hangingPunct="1">
              <a:spcBef>
                <a:spcPct val="0"/>
              </a:spcBef>
            </a:pPr>
            <a:r>
              <a:rPr lang="en-US" altLang="it-CH"/>
              <a:t>This is intended both to humiliate the Palestinians and so that Israeli soldiers feel that they are dealing with animals rather than humans.</a:t>
            </a:r>
            <a:r>
              <a:rPr lang="it-CH" altLang="it-CH"/>
              <a:t> </a:t>
            </a:r>
          </a:p>
          <a:p>
            <a:pPr eaLnBrk="1" hangingPunct="1">
              <a:spcBef>
                <a:spcPct val="0"/>
              </a:spcBef>
            </a:pPr>
            <a:r>
              <a:rPr lang="it-CH" altLang="it-CH"/>
              <a:t>http://www.youtube.com/watch?v=DOBQLRCxQnk&amp;feature=related</a:t>
            </a:r>
          </a:p>
          <a:p>
            <a:pPr eaLnBrk="1" hangingPunct="1">
              <a:spcBef>
                <a:spcPct val="0"/>
              </a:spcBef>
            </a:pPr>
            <a:r>
              <a:rPr lang="it-CH" altLang="it-CH"/>
              <a:t>http://en.wikipedia.org/wiki/Qalandia</a:t>
            </a:r>
          </a:p>
          <a:p>
            <a:pPr eaLnBrk="1" hangingPunct="1">
              <a:spcBef>
                <a:spcPct val="0"/>
              </a:spcBef>
            </a:pPr>
            <a:r>
              <a:rPr lang="it-CH" altLang="it-CH"/>
              <a:t>http://en.wikipedia.org/wiki/Israeli_checkpoint</a:t>
            </a:r>
          </a:p>
          <a:p>
            <a:pPr eaLnBrk="1" hangingPunct="1">
              <a:spcBef>
                <a:spcPct val="0"/>
              </a:spcBef>
            </a:pPr>
            <a:r>
              <a:rPr lang="it-CH" altLang="it-CH"/>
              <a:t>http://plateforme-palestine.org/Liberte-de-circulation,4107</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immagine diapositiva 1">
            <a:extLst>
              <a:ext uri="{FF2B5EF4-FFF2-40B4-BE49-F238E27FC236}">
                <a16:creationId xmlns:a16="http://schemas.microsoft.com/office/drawing/2014/main" id="{A39F2B3F-3D70-2164-1EC9-2E32A9C4B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Segnaposto note 2">
            <a:extLst>
              <a:ext uri="{FF2B5EF4-FFF2-40B4-BE49-F238E27FC236}">
                <a16:creationId xmlns:a16="http://schemas.microsoft.com/office/drawing/2014/main" id="{600D8CE5-6BC5-A5FA-3E6C-EA92ECE56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Israelis sometimes open the gates a few hours a day.</a:t>
            </a:r>
          </a:p>
          <a:p>
            <a:endParaRPr lang="it-CH" altLang="it-CH"/>
          </a:p>
          <a:p>
            <a:r>
              <a:rPr lang="it-CH" altLang="it-CH"/>
              <a:t>http://en.wikipedia.org/wiki/West_Bank_closures</a:t>
            </a:r>
          </a:p>
          <a:p>
            <a:endParaRPr lang="it-CH" altLang="it-CH"/>
          </a:p>
        </p:txBody>
      </p:sp>
      <p:sp>
        <p:nvSpPr>
          <p:cNvPr id="219140" name="Segnaposto numero diapositiva 3">
            <a:extLst>
              <a:ext uri="{FF2B5EF4-FFF2-40B4-BE49-F238E27FC236}">
                <a16:creationId xmlns:a16="http://schemas.microsoft.com/office/drawing/2014/main" id="{A2931886-C719-8D10-DB18-F709191378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E1CF49-8DDD-4B65-BF15-1F68911D0862}" type="slidenum">
              <a:rPr lang="it-CH" altLang="en-US" smtClean="0"/>
              <a:pPr>
                <a:spcBef>
                  <a:spcPct val="0"/>
                </a:spcBef>
              </a:pPr>
              <a:t>69</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egnaposto immagine diapositiva 1">
            <a:extLst>
              <a:ext uri="{FF2B5EF4-FFF2-40B4-BE49-F238E27FC236}">
                <a16:creationId xmlns:a16="http://schemas.microsoft.com/office/drawing/2014/main" id="{E8E7D7E3-DE39-49CC-BEC3-F54B84BEB6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Segnaposto note 2">
            <a:extLst>
              <a:ext uri="{FF2B5EF4-FFF2-40B4-BE49-F238E27FC236}">
                <a16:creationId xmlns:a16="http://schemas.microsoft.com/office/drawing/2014/main" id="{BD867AA6-80D1-58C8-7C36-752D8754E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http://en.wikipedia.org/wiki/Israeli_Prison_Service</a:t>
            </a:r>
          </a:p>
          <a:p>
            <a:r>
              <a:rPr lang="it-CH" altLang="it-CH"/>
              <a:t>http://en.wikipedia.org/wiki/Camp_1391</a:t>
            </a:r>
          </a:p>
          <a:p>
            <a:r>
              <a:rPr lang="it-CH" altLang="it-CH"/>
              <a:t>https://www.anews.com.tr/world/2019/05/12/inmates-face-inhumane-treatment-in-israeli-prisons-report</a:t>
            </a:r>
          </a:p>
        </p:txBody>
      </p:sp>
      <p:sp>
        <p:nvSpPr>
          <p:cNvPr id="223236" name="Segnaposto numero diapositiva 3">
            <a:extLst>
              <a:ext uri="{FF2B5EF4-FFF2-40B4-BE49-F238E27FC236}">
                <a16:creationId xmlns:a16="http://schemas.microsoft.com/office/drawing/2014/main" id="{82FA9594-CB43-44B8-5D6B-F3A0B95174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637545-E412-4746-ADAD-6A5BE247D470}" type="slidenum">
              <a:rPr lang="it-CH" altLang="en-US" smtClean="0"/>
              <a:pPr>
                <a:spcBef>
                  <a:spcPct val="0"/>
                </a:spcBef>
              </a:pPr>
              <a:t>70</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immagine diapositiva 1">
            <a:extLst>
              <a:ext uri="{FF2B5EF4-FFF2-40B4-BE49-F238E27FC236}">
                <a16:creationId xmlns:a16="http://schemas.microsoft.com/office/drawing/2014/main" id="{F1002F6E-9B15-D0CA-B4F5-9B5E2A1E70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Segnaposto note 2">
            <a:extLst>
              <a:ext uri="{FF2B5EF4-FFF2-40B4-BE49-F238E27FC236}">
                <a16:creationId xmlns:a16="http://schemas.microsoft.com/office/drawing/2014/main" id="{B96448A4-A057-8982-2928-A1580C2F3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5284" name="Segnaposto numero diapositiva 3">
            <a:extLst>
              <a:ext uri="{FF2B5EF4-FFF2-40B4-BE49-F238E27FC236}">
                <a16:creationId xmlns:a16="http://schemas.microsoft.com/office/drawing/2014/main" id="{41765863-7CC0-5915-BAA2-6776BCFCF2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4B42E3-835D-4B3C-8458-7F19E3097F57}" type="slidenum">
              <a:rPr lang="it-CH" altLang="en-US" smtClean="0"/>
              <a:pPr>
                <a:spcBef>
                  <a:spcPct val="0"/>
                </a:spcBef>
              </a:pPr>
              <a:t>71</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egnaposto immagine diapositiva 1">
            <a:extLst>
              <a:ext uri="{FF2B5EF4-FFF2-40B4-BE49-F238E27FC236}">
                <a16:creationId xmlns:a16="http://schemas.microsoft.com/office/drawing/2014/main" id="{D90F5493-4C76-8B80-EC12-7B4E7FC746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Segnaposto note 2">
            <a:extLst>
              <a:ext uri="{FF2B5EF4-FFF2-40B4-BE49-F238E27FC236}">
                <a16:creationId xmlns:a16="http://schemas.microsoft.com/office/drawing/2014/main" id="{315B6BBF-F9C2-D05C-BD06-6F710A8492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https://ceobs.org/new-study-on-infrastructure-damage-in-gaza-and-the-west-bank/</a:t>
            </a:r>
          </a:p>
          <a:p>
            <a:endParaRPr lang="en-US" altLang="en-US"/>
          </a:p>
        </p:txBody>
      </p:sp>
      <p:sp>
        <p:nvSpPr>
          <p:cNvPr id="227332" name="Segnaposto numero diapositiva 3">
            <a:extLst>
              <a:ext uri="{FF2B5EF4-FFF2-40B4-BE49-F238E27FC236}">
                <a16:creationId xmlns:a16="http://schemas.microsoft.com/office/drawing/2014/main" id="{9B84FC8E-6978-B666-A70E-2879BEC440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BB533C-68D9-45A1-B56D-8FE6759B6B59}" type="slidenum">
              <a:rPr lang="it-CH" altLang="en-US" smtClean="0">
                <a:latin typeface="Calibri" panose="020F0502020204030204" pitchFamily="34" charset="0"/>
              </a:rPr>
              <a:pPr/>
              <a:t>72</a:t>
            </a:fld>
            <a:endParaRPr lang="it-CH"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a:extLst>
              <a:ext uri="{FF2B5EF4-FFF2-40B4-BE49-F238E27FC236}">
                <a16:creationId xmlns:a16="http://schemas.microsoft.com/office/drawing/2014/main" id="{3FDFA79B-7E60-6F5A-29E6-D7DA7A8713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Segnaposto note 2">
            <a:extLst>
              <a:ext uri="{FF2B5EF4-FFF2-40B4-BE49-F238E27FC236}">
                <a16:creationId xmlns:a16="http://schemas.microsoft.com/office/drawing/2014/main" id="{197BAEDD-7F90-9D76-11D2-82BF992E06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http://www.theaustralian.com.au/news/world/new-demolitions-in-jerusalem-may-leave-15000-palestinians-homeless/story-e6frg6so-1226751596463?nk=61cf2e6bc840d8755eabbd5cf001ab8d</a:t>
            </a:r>
          </a:p>
        </p:txBody>
      </p:sp>
      <p:sp>
        <p:nvSpPr>
          <p:cNvPr id="230404" name="Segnaposto numero diapositiva 3">
            <a:extLst>
              <a:ext uri="{FF2B5EF4-FFF2-40B4-BE49-F238E27FC236}">
                <a16:creationId xmlns:a16="http://schemas.microsoft.com/office/drawing/2014/main" id="{7FD65C6B-DE8A-2845-28D2-E301A05ED2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B06AE3-59D7-4AD8-9CF6-3933786AA117}"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a:extLst>
              <a:ext uri="{FF2B5EF4-FFF2-40B4-BE49-F238E27FC236}">
                <a16:creationId xmlns:a16="http://schemas.microsoft.com/office/drawing/2014/main" id="{98E72A75-1644-35B4-0362-952B9CD4A6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Segnaposto note 2">
            <a:extLst>
              <a:ext uri="{FF2B5EF4-FFF2-40B4-BE49-F238E27FC236}">
                <a16:creationId xmlns:a16="http://schemas.microsoft.com/office/drawing/2014/main" id="{47A95A39-5244-E502-A867-8F28B5951A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http://www.youtube.com/watch?v=ey_oP2Goef4</a:t>
            </a:r>
          </a:p>
          <a:p>
            <a:r>
              <a:rPr lang="it-CH" altLang="it-CH"/>
              <a:t>http://en.wikipedia.org/wiki/Baqa%27a_Valley#Land_confiscation_and_settlement_expansion</a:t>
            </a:r>
          </a:p>
          <a:p>
            <a:r>
              <a:rPr lang="it-CH" altLang="it-CH"/>
              <a:t>http://en.wikipedia.org/wiki/Ein_Yabrud#Land_confiscation</a:t>
            </a:r>
          </a:p>
          <a:p>
            <a:r>
              <a:rPr lang="it-CH" altLang="it-CH"/>
              <a:t>http://en.wikipedia.org/wiki/Israeli_land_and_property_laws</a:t>
            </a:r>
          </a:p>
          <a:p>
            <a:r>
              <a:rPr lang="it-CH" altLang="it-CH"/>
              <a:t>http://en.wikipedia.org/wiki/Palestinian_land_laws</a:t>
            </a:r>
          </a:p>
          <a:p>
            <a:r>
              <a:rPr lang="it-CH" altLang="it-CH"/>
              <a:t>http://en.wikipedia.org/wiki/Absentees%27_Property_Laws#The_.27Absentees_Property_Law.27</a:t>
            </a:r>
          </a:p>
          <a:p>
            <a:r>
              <a:rPr lang="it-CH" altLang="it-CH"/>
              <a:t>http://www.aljazeera.com/indepth/opinion/2012/04/201242517713418510.html</a:t>
            </a:r>
          </a:p>
          <a:p>
            <a:r>
              <a:rPr lang="it-CH" altLang="it-CH"/>
              <a:t>http://www.youtube.com/watch?v=ey_oP2Goef4</a:t>
            </a:r>
          </a:p>
          <a:p>
            <a:endParaRPr lang="it-CH" altLang="it-CH"/>
          </a:p>
          <a:p>
            <a:endParaRPr lang="it-CH" altLang="it-CH"/>
          </a:p>
          <a:p>
            <a:endParaRPr lang="it-CH" altLang="it-CH"/>
          </a:p>
          <a:p>
            <a:endParaRPr lang="it-CH" altLang="it-CH"/>
          </a:p>
          <a:p>
            <a:endParaRPr lang="it-CH" altLang="it-CH"/>
          </a:p>
        </p:txBody>
      </p:sp>
      <p:sp>
        <p:nvSpPr>
          <p:cNvPr id="232452" name="Segnaposto numero diapositiva 3">
            <a:extLst>
              <a:ext uri="{FF2B5EF4-FFF2-40B4-BE49-F238E27FC236}">
                <a16:creationId xmlns:a16="http://schemas.microsoft.com/office/drawing/2014/main" id="{ED257EDF-075B-BB55-C14B-CDBE85164D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EE7B5C-26DF-4B3B-ACDD-4989E129FE85}" type="slidenum">
              <a:rPr lang="it-CH" altLang="en-US" smtClean="0"/>
              <a:pPr>
                <a:spcBef>
                  <a:spcPct val="0"/>
                </a:spcBef>
              </a:pPr>
              <a:t>75</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27E3DD78-2F62-29C8-8216-5013932E5F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4D180870-EAF5-28AB-F3B1-8AECA79857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June 2011, the Israeli army once again destroys the Bedouin village of Al Farasiya in the Jordan Valley and it finally drives out the last 113 inhabitants</a:t>
            </a:r>
          </a:p>
          <a:p>
            <a:pPr eaLnBrk="1" hangingPunct="1">
              <a:spcBef>
                <a:spcPct val="0"/>
              </a:spcBef>
            </a:pPr>
            <a:endParaRPr lang="en-US" altLang="it-CH"/>
          </a:p>
          <a:p>
            <a:pPr eaLnBrk="1" hangingPunct="1">
              <a:spcBef>
                <a:spcPct val="0"/>
              </a:spcBef>
            </a:pPr>
            <a:r>
              <a:rPr lang="en-US" altLang="it-CH"/>
              <a:t>http://www.jordanvalleysolidarity.org/index.php/news-2/news2012/509-demolitions-in-al-himma-al-farasiya-and-khirbet-humsa</a:t>
            </a:r>
          </a:p>
          <a:p>
            <a:pPr eaLnBrk="1" hangingPunct="1">
              <a:spcBef>
                <a:spcPct val="0"/>
              </a:spcBef>
            </a:pPr>
            <a:endParaRPr lang="en-US" altLang="it-CH"/>
          </a:p>
          <a:p>
            <a:pPr eaLnBrk="1" hangingPunct="1">
              <a:spcBef>
                <a:spcPct val="0"/>
              </a:spcBef>
            </a:pPr>
            <a:r>
              <a:rPr lang="en-US" altLang="it-CH"/>
              <a:t>http://www.haaretz.com/print-edition/news/idf-destroys-west-bank-village-after-declaring-it-military-zone-1.303098</a:t>
            </a:r>
          </a:p>
          <a:p>
            <a:pPr eaLnBrk="1" hangingPunct="1">
              <a:spcBef>
                <a:spcPct val="0"/>
              </a:spcBef>
            </a:pPr>
            <a:r>
              <a:rPr lang="en-US" altLang="it-CH"/>
              <a:t>http://www.maannews.com/Content.aspx?id=781027</a:t>
            </a:r>
          </a:p>
          <a:p>
            <a:pPr eaLnBrk="1" hangingPunct="1">
              <a:spcBef>
                <a:spcPct val="0"/>
              </a:spcBef>
            </a:pPr>
            <a:r>
              <a:rPr lang="en-US" altLang="it-CH"/>
              <a:t>http://www.maannews.com/Content.aspx?id=781420</a:t>
            </a:r>
          </a:p>
          <a:p>
            <a:pPr eaLnBrk="1" hangingPunct="1">
              <a:spcBef>
                <a:spcPct val="0"/>
              </a:spcBef>
            </a:pPr>
            <a:r>
              <a:rPr lang="en-US" altLang="it-CH"/>
              <a:t>http://www.maannews.com/Content.aspx?id=781057</a:t>
            </a:r>
          </a:p>
          <a:p>
            <a:pPr eaLnBrk="1" hangingPunct="1">
              <a:spcBef>
                <a:spcPct val="0"/>
              </a:spcBef>
            </a:pPr>
            <a:r>
              <a:rPr lang="en-US" altLang="it-CH"/>
              <a:t>http://www.maannews.com/Content.aspx?id=779818</a:t>
            </a:r>
          </a:p>
          <a:p>
            <a:pPr eaLnBrk="1" hangingPunct="1">
              <a:spcBef>
                <a:spcPct val="0"/>
              </a:spcBef>
            </a:pPr>
            <a:r>
              <a:rPr lang="en-US" altLang="it-CH"/>
              <a:t>http://www.maannews.com/Content.aspx?id=779461</a:t>
            </a:r>
          </a:p>
          <a:p>
            <a:pPr eaLnBrk="1" hangingPunct="1">
              <a:spcBef>
                <a:spcPct val="0"/>
              </a:spcBef>
            </a:pPr>
            <a:r>
              <a:rPr lang="en-US" altLang="it-CH"/>
              <a:t>http://www.maannews.com/Content.aspx?id=776943</a:t>
            </a:r>
          </a:p>
          <a:p>
            <a:pPr eaLnBrk="1" hangingPunct="1">
              <a:spcBef>
                <a:spcPct val="0"/>
              </a:spcBef>
            </a:pPr>
            <a:r>
              <a:rPr lang="en-US" altLang="it-CH"/>
              <a:t>http://www.maannews.com/Content.aspx?id=775069</a:t>
            </a:r>
          </a:p>
          <a:p>
            <a:pPr eaLnBrk="1" hangingPunct="1">
              <a:spcBef>
                <a:spcPct val="0"/>
              </a:spcBef>
            </a:pPr>
            <a:r>
              <a:rPr lang="en-US" altLang="it-CH"/>
              <a:t>http://www.maannews.com/Content.aspx?id=773550</a:t>
            </a:r>
          </a:p>
          <a:p>
            <a:pPr eaLnBrk="1" hangingPunct="1">
              <a:spcBef>
                <a:spcPct val="0"/>
              </a:spcBef>
            </a:pPr>
            <a:r>
              <a:rPr lang="en-US" altLang="it-CH"/>
              <a:t>http://www.maannews.com/Content.aspx?id=781498</a:t>
            </a:r>
          </a:p>
          <a:p>
            <a:pPr eaLnBrk="1" hangingPunct="1">
              <a:spcBef>
                <a:spcPct val="0"/>
              </a:spcBef>
            </a:pPr>
            <a:endParaRPr lang="en-US" altLang="it-CH"/>
          </a:p>
          <a:p>
            <a:pPr eaLnBrk="1" hangingPunct="1">
              <a:spcBef>
                <a:spcPct val="0"/>
              </a:spcBef>
            </a:pPr>
            <a:r>
              <a:rPr lang="en-US" altLang="it-CH"/>
              <a:t>https://www.haaretz.com/opinion/.premium-the-dark-side-of-annexing-the-jordan-valley-whitewashing-land-theft-1.8824195</a:t>
            </a:r>
          </a:p>
          <a:p>
            <a:pPr eaLnBrk="1" hangingPunct="1">
              <a:spcBef>
                <a:spcPct val="0"/>
              </a:spcBef>
            </a:pPr>
            <a:endParaRPr lang="en-US" altLang="it-CH"/>
          </a:p>
          <a:p>
            <a:pPr eaLnBrk="1" hangingPunct="1">
              <a:spcBef>
                <a:spcPct val="0"/>
              </a:spcBef>
            </a:pPr>
            <a:r>
              <a:rPr lang="en-US" altLang="it-CH"/>
              <a:t>https://orientxxi.info/magazine/vallee-du-jourdain-nettoyage-ethnique-et-harcelement-des-paysans-palestiniens,3968</a:t>
            </a:r>
          </a:p>
          <a:p>
            <a:pPr eaLnBrk="1" hangingPunct="1">
              <a:spcBef>
                <a:spcPct val="0"/>
              </a:spcBef>
            </a:pPr>
            <a:endParaRPr lang="en-US" altLang="it-CH"/>
          </a:p>
          <a:p>
            <a:pPr eaLnBrk="1" hangingPunct="1">
              <a:spcBef>
                <a:spcPct val="0"/>
              </a:spcBef>
            </a:pPr>
            <a:r>
              <a:rPr lang="en-US" altLang="it-CH"/>
              <a:t>https://english.palinfo.com/news/2020/7/24/Al-Baqi-a-Plain-Fertile-lands-lost-to-Israeli-settlement</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en-US" altLang="it-CH"/>
          </a:p>
          <a:p>
            <a:pPr eaLnBrk="1" hangingPunct="1">
              <a:spcBef>
                <a:spcPct val="0"/>
              </a:spcBef>
            </a:pPr>
            <a:r>
              <a:rPr lang="en-US" altLang="it-CH"/>
              <a:t>In Negev 15 Bedouin Citizens were Arrested for Protesting Appropriation of their Land</a:t>
            </a:r>
          </a:p>
          <a:p>
            <a:pPr eaLnBrk="1" hangingPunct="1">
              <a:spcBef>
                <a:spcPct val="0"/>
              </a:spcBef>
            </a:pPr>
            <a:r>
              <a:rPr lang="en-US" altLang="it-CH"/>
              <a:t> </a:t>
            </a:r>
          </a:p>
          <a:p>
            <a:pPr eaLnBrk="1" hangingPunct="1">
              <a:spcBef>
                <a:spcPct val="0"/>
              </a:spcBef>
            </a:pPr>
            <a:r>
              <a:rPr lang="en-US" altLang="it-CH"/>
              <a:t>The Human Rights Defenders Fund (HRDF) and the Negev Coexistence Forum for Civil Equality (NCF) wish to update you on the recent arbitrary arrest of 15 Arab Bedouin citizens that protested State tractors ploughing their villages’ land and cutting off a pipe that provides clean drinking water for residents.</a:t>
            </a:r>
          </a:p>
          <a:p>
            <a:pPr eaLnBrk="1" hangingPunct="1">
              <a:spcBef>
                <a:spcPct val="0"/>
              </a:spcBef>
            </a:pPr>
            <a:endParaRPr lang="en-US" altLang="it-CH"/>
          </a:p>
          <a:p>
            <a:pPr eaLnBrk="1" hangingPunct="1">
              <a:spcBef>
                <a:spcPct val="0"/>
              </a:spcBef>
            </a:pPr>
            <a:r>
              <a:rPr lang="en-US" altLang="it-CH"/>
              <a:t>On February 22, 2021, a State operation of land ploughing of 2,800 dunams reached the villages of al-Ġarrah, Al-Ruʾays and Saʿwah (Negev). Residents of nearby villages and supporters participated in a demonstration, calling for recognition of their villages, and requesting the State to stop demolitions and ploughing of lands. The operation was accompanied by large police forces who violently arrested those trying to prevent the tractors from ploughing their soils and from cutting off a pipe providing drinking water for the residents.</a:t>
            </a:r>
          </a:p>
          <a:p>
            <a:pPr eaLnBrk="1" hangingPunct="1">
              <a:spcBef>
                <a:spcPct val="0"/>
              </a:spcBef>
            </a:pPr>
            <a:endParaRPr lang="en-US" altLang="it-CH"/>
          </a:p>
          <a:p>
            <a:pPr eaLnBrk="1" hangingPunct="1">
              <a:spcBef>
                <a:spcPct val="0"/>
              </a:spcBef>
            </a:pPr>
            <a:r>
              <a:rPr lang="en-US" altLang="it-CH"/>
              <a:t>During the demonstration, 11 people including a minor were arrested and detained in a police vehicle from the morning hours until the evening without any food or water. Four other protesters were arrested in the afternoon and taken to the police station. Towards the evening, 11 of the protesters were released, one of them was released by the Court the following day, while three still remain in custody.</a:t>
            </a:r>
          </a:p>
          <a:p>
            <a:pPr eaLnBrk="1" hangingPunct="1">
              <a:spcBef>
                <a:spcPct val="0"/>
              </a:spcBef>
            </a:pPr>
            <a:r>
              <a:rPr lang="en-US" altLang="it-CH"/>
              <a:t> </a:t>
            </a:r>
          </a:p>
          <a:p>
            <a:pPr eaLnBrk="1" hangingPunct="1">
              <a:spcBef>
                <a:spcPct val="0"/>
              </a:spcBef>
            </a:pPr>
            <a:r>
              <a:rPr lang="en-US" altLang="it-CH"/>
              <a:t>Adv. Shahda Ibn Bari from the Human Rights Defenders Fund (HRDF), who was present at the police station where the 15 detainees were taken, stated: “ The basic rights of the arrested residents were breached, being locked up in one police car from the morning until the evening hours and afterwards interrogated at length without access to water or food. They were not given their basic right to consult with a lawyer”.</a:t>
            </a:r>
          </a:p>
          <a:p>
            <a:pPr eaLnBrk="1" hangingPunct="1">
              <a:spcBef>
                <a:spcPct val="0"/>
              </a:spcBef>
            </a:pPr>
            <a:endParaRPr lang="en-US" altLang="it-CH"/>
          </a:p>
          <a:p>
            <a:pPr eaLnBrk="1" hangingPunct="1">
              <a:spcBef>
                <a:spcPct val="0"/>
              </a:spcBef>
            </a:pPr>
            <a:r>
              <a:rPr lang="en-US" altLang="it-CH"/>
              <a:t>We would like to highlight that the Police's conduct toward the Arab Bedouin citizens is unacceptable and constitutes a violation of freedom of expression, breaching international standards recognized in several instruments such as the Universal Declaration of Human Rights, the International Covenant on Civil and Political Rights and the International Convention on the Elimination of All Forms of Racial Discrimination, among others.</a:t>
            </a:r>
          </a:p>
          <a:p>
            <a:pPr eaLnBrk="1" hangingPunct="1">
              <a:spcBef>
                <a:spcPct val="0"/>
              </a:spcBef>
            </a:pPr>
            <a:endParaRPr lang="en-US" altLang="it-CH"/>
          </a:p>
          <a:p>
            <a:pPr eaLnBrk="1" hangingPunct="1">
              <a:spcBef>
                <a:spcPct val="0"/>
              </a:spcBef>
            </a:pPr>
            <a:r>
              <a:rPr lang="en-US" altLang="it-CH"/>
              <a:t>HRDF and NCF will continue to support indigenous Bedouin defenders active in the struggle for land rights, human rights and recognition, who face ongoing legal and physical prosecution. </a:t>
            </a:r>
          </a:p>
          <a:p>
            <a:pPr eaLnBrk="1" hangingPunct="1">
              <a:spcBef>
                <a:spcPct val="0"/>
              </a:spcBef>
            </a:pPr>
            <a:r>
              <a:rPr lang="en-US" altLang="it-CH"/>
              <a:t> </a:t>
            </a:r>
          </a:p>
          <a:p>
            <a:pPr eaLnBrk="1" hangingPunct="1">
              <a:spcBef>
                <a:spcPct val="0"/>
              </a:spcBef>
            </a:pPr>
            <a:r>
              <a:rPr lang="en-US" altLang="it-CH"/>
              <a:t>If you have any further questions regarding these and other matters concerning the valiant struggle of the Bedouin residents of of al-Ġarrah, Al-Ruʾays and Saʿwah and the Bedouin community to continue their traditional way of life on their ancestral land, please contact NCF and HRDF’s International Advocacy Coordinators.   </a:t>
            </a:r>
          </a:p>
          <a:p>
            <a:pPr eaLnBrk="1" hangingPunct="1">
              <a:spcBef>
                <a:spcPct val="0"/>
              </a:spcBef>
            </a:pPr>
            <a:endParaRPr lang="en-US" altLang="it-CH"/>
          </a:p>
          <a:p>
            <a:pPr eaLnBrk="1" hangingPunct="1">
              <a:spcBef>
                <a:spcPct val="0"/>
              </a:spcBef>
            </a:pPr>
            <a:r>
              <a:rPr lang="en-US" altLang="it-CH"/>
              <a:t> </a:t>
            </a:r>
          </a:p>
          <a:p>
            <a:pPr eaLnBrk="1" hangingPunct="1">
              <a:spcBef>
                <a:spcPct val="0"/>
              </a:spcBef>
            </a:pPr>
            <a:endParaRPr lang="en-US" altLang="it-CH"/>
          </a:p>
          <a:p>
            <a:pPr eaLnBrk="1" hangingPunct="1">
              <a:spcBef>
                <a:spcPct val="0"/>
              </a:spcBef>
            </a:pPr>
            <a:r>
              <a:rPr lang="en-US" altLang="it-CH"/>
              <a:t>Elianne Kremer                                                              Noa Amrami                                               Negev Coexistence Forum for Civil Equality                  Human Rights Defenders Fund                  intl.advocacy@dukium.org                                              noa@hrdf.org.il </a:t>
            </a:r>
          </a:p>
          <a:p>
            <a:pPr eaLnBrk="1" hangingPunct="1">
              <a:spcBef>
                <a:spcPct val="0"/>
              </a:spcBef>
            </a:pPr>
            <a:endParaRPr lang="it-CH" altLang="it-CH"/>
          </a:p>
        </p:txBody>
      </p:sp>
      <p:sp>
        <p:nvSpPr>
          <p:cNvPr id="234500" name="Segnaposto numero diapositiva 3">
            <a:extLst>
              <a:ext uri="{FF2B5EF4-FFF2-40B4-BE49-F238E27FC236}">
                <a16:creationId xmlns:a16="http://schemas.microsoft.com/office/drawing/2014/main" id="{411DEB96-853D-2E83-07E5-A0F7DFAA61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950BDA-BE65-47B4-8974-9C7BD8EB6C21}" type="slidenum">
              <a:rPr lang="it-IT" altLang="it-CH" smtClean="0">
                <a:solidFill>
                  <a:srgbClr val="000000"/>
                </a:solidFill>
                <a:latin typeface="Arial" panose="020B0604020202020204" pitchFamily="34" charset="0"/>
              </a:rPr>
              <a:pPr>
                <a:spcBef>
                  <a:spcPct val="0"/>
                </a:spcBef>
              </a:pPr>
              <a:t>76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EAD93A51-CE12-6E41-4D93-E12D6396B6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FBD21EBD-2BC4-9A15-15A8-2CD5FE70F1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02404" name="Segnaposto numero diapositiva 3">
            <a:extLst>
              <a:ext uri="{FF2B5EF4-FFF2-40B4-BE49-F238E27FC236}">
                <a16:creationId xmlns:a16="http://schemas.microsoft.com/office/drawing/2014/main" id="{D9A1141F-609F-21B6-45C7-67240B74B1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62E48-3DD2-4F02-A09C-4761DDF08887}" type="slidenum">
              <a:rPr lang="it-CH" altLang="en-US" smtClean="0">
                <a:latin typeface="Calibri" panose="020F0502020204030204" pitchFamily="34" charset="0"/>
              </a:rPr>
              <a:pPr/>
              <a:t>9</a:t>
            </a:fld>
            <a:endParaRPr lang="it-CH"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a:extLst>
              <a:ext uri="{FF2B5EF4-FFF2-40B4-BE49-F238E27FC236}">
                <a16:creationId xmlns:a16="http://schemas.microsoft.com/office/drawing/2014/main" id="{209AF983-D54E-74F1-7192-19B7B17E37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Segnaposto note 2">
            <a:extLst>
              <a:ext uri="{FF2B5EF4-FFF2-40B4-BE49-F238E27FC236}">
                <a16:creationId xmlns:a16="http://schemas.microsoft.com/office/drawing/2014/main" id="{30CF283D-6066-D445-4530-488A25113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 avenge the dismantling of some illegal settlements by the Israeli government (price tag politic - the politics of the price to be paid), the Zionist settlers set fire to olive groves, crops, vehicles, houses, Mosques and Churches of the Palestinians, destroying thousands of olive trees, doing enormous damage to the Palestinian community and even killing people.</a:t>
            </a:r>
          </a:p>
          <a:p>
            <a:r>
              <a:rPr lang="en-US" altLang="it-CH"/>
              <a:t>Photo: Fires, apparently set by settlers, on land of Burin Village, Nablus District, 19 June 2008. </a:t>
            </a:r>
          </a:p>
          <a:p>
            <a:endParaRPr lang="en-US" altLang="it-CH"/>
          </a:p>
          <a:p>
            <a:r>
              <a:rPr lang="en-US" altLang="it-CH"/>
              <a:t>http://en.wikipedia.org/wiki/Price_tag_policy</a:t>
            </a:r>
          </a:p>
          <a:p>
            <a:r>
              <a:rPr lang="en-US" altLang="it-CH"/>
              <a:t>https://en.wikipedia.org/wiki/List_of_Israeli_price_tag_attacks</a:t>
            </a:r>
            <a:endParaRPr lang="it-CH" altLang="it-CH"/>
          </a:p>
        </p:txBody>
      </p:sp>
      <p:sp>
        <p:nvSpPr>
          <p:cNvPr id="236548" name="Segnaposto numero diapositiva 3">
            <a:extLst>
              <a:ext uri="{FF2B5EF4-FFF2-40B4-BE49-F238E27FC236}">
                <a16:creationId xmlns:a16="http://schemas.microsoft.com/office/drawing/2014/main" id="{51B89D6A-127B-5485-0BC0-5D1ACDE1B2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6C1F02-6F20-41EE-A33A-FCDA2CC2CDC0}" type="slidenum">
              <a:rPr lang="it-CH" altLang="en-US" smtClean="0"/>
              <a:pPr>
                <a:spcBef>
                  <a:spcPct val="0"/>
                </a:spcBef>
              </a:pPr>
              <a:t>77</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a:extLst>
              <a:ext uri="{FF2B5EF4-FFF2-40B4-BE49-F238E27FC236}">
                <a16:creationId xmlns:a16="http://schemas.microsoft.com/office/drawing/2014/main" id="{ABA28D05-94B0-3E01-8767-CC7CDAFF6B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Segnaposto note 2">
            <a:extLst>
              <a:ext uri="{FF2B5EF4-FFF2-40B4-BE49-F238E27FC236}">
                <a16:creationId xmlns:a16="http://schemas.microsoft.com/office/drawing/2014/main" id="{95110F4F-D8B8-E31C-9813-A194B23450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8596" name="Segnaposto numero diapositiva 3">
            <a:extLst>
              <a:ext uri="{FF2B5EF4-FFF2-40B4-BE49-F238E27FC236}">
                <a16:creationId xmlns:a16="http://schemas.microsoft.com/office/drawing/2014/main" id="{D3A4C55B-5C01-E992-D092-AABECDA5B8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170DB3-22F2-4B26-AA1D-D11A1C36B11F}" type="slidenum">
              <a:rPr lang="it-CH" altLang="en-US" smtClean="0">
                <a:latin typeface="Calibri" panose="020F0502020204030204" pitchFamily="34" charset="0"/>
              </a:rPr>
              <a:pPr/>
              <a:t>78</a:t>
            </a:fld>
            <a:endParaRPr lang="it-CH"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egnaposto immagine diapositiva 1">
            <a:extLst>
              <a:ext uri="{FF2B5EF4-FFF2-40B4-BE49-F238E27FC236}">
                <a16:creationId xmlns:a16="http://schemas.microsoft.com/office/drawing/2014/main" id="{52508228-42F3-B2A2-374E-E211D013AA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Segnaposto note 2">
            <a:extLst>
              <a:ext uri="{FF2B5EF4-FFF2-40B4-BE49-F238E27FC236}">
                <a16:creationId xmlns:a16="http://schemas.microsoft.com/office/drawing/2014/main" id="{34585D18-A98D-AFD3-AD17-174378B06F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endParaRPr lang="it-CH" altLang="it-CH"/>
          </a:p>
          <a:p>
            <a:endParaRPr lang="it-CH" altLang="it-CH"/>
          </a:p>
        </p:txBody>
      </p:sp>
      <p:sp>
        <p:nvSpPr>
          <p:cNvPr id="240644" name="Segnaposto numero diapositiva 3">
            <a:extLst>
              <a:ext uri="{FF2B5EF4-FFF2-40B4-BE49-F238E27FC236}">
                <a16:creationId xmlns:a16="http://schemas.microsoft.com/office/drawing/2014/main" id="{21575449-B072-3893-9959-B1F48E29C5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FE523F-6EC2-4DEF-B360-8FA9B8BD98CB}" type="slidenum">
              <a:rPr lang="it-CH" altLang="en-US" smtClean="0"/>
              <a:pPr>
                <a:spcBef>
                  <a:spcPct val="0"/>
                </a:spcBef>
              </a:pPr>
              <a:t>79</a:t>
            </a:fld>
            <a:endParaRPr lang="it-CH"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a:extLst>
              <a:ext uri="{FF2B5EF4-FFF2-40B4-BE49-F238E27FC236}">
                <a16:creationId xmlns:a16="http://schemas.microsoft.com/office/drawing/2014/main" id="{832F8839-6750-57B3-E8EE-C6E1B21179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Segnaposto note 2">
            <a:extLst>
              <a:ext uri="{FF2B5EF4-FFF2-40B4-BE49-F238E27FC236}">
                <a16:creationId xmlns:a16="http://schemas.microsoft.com/office/drawing/2014/main" id="{EEF70CA6-312E-1FD3-508A-40FD9C66E5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Since 1948 the destruction of Palestinian wells and water sources has been systematic.</a:t>
            </a:r>
          </a:p>
          <a:p>
            <a:pPr eaLnBrk="1" hangingPunct="1">
              <a:spcBef>
                <a:spcPct val="0"/>
              </a:spcBef>
            </a:pPr>
            <a:r>
              <a:rPr lang="en-US" altLang="it-CH"/>
              <a:t>In 1948 there was also a case of poisoning of the wells of Akko by the Zionists. Since some English soldiers also died, the two responsible were shot.</a:t>
            </a:r>
            <a:endParaRPr lang="it-CH" altLang="it-CH"/>
          </a:p>
        </p:txBody>
      </p:sp>
      <p:sp>
        <p:nvSpPr>
          <p:cNvPr id="242692" name="Segnaposto numero diapositiva 3">
            <a:extLst>
              <a:ext uri="{FF2B5EF4-FFF2-40B4-BE49-F238E27FC236}">
                <a16:creationId xmlns:a16="http://schemas.microsoft.com/office/drawing/2014/main" id="{3D096BCE-F76F-15FE-C55D-FB63B1161F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E42F60-C197-45AE-9073-948D59DAE09D}"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4564CAF3-FF9F-C223-1E7B-31B639E94E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BD59E4-12AB-449E-A63B-1D401C0025D4}" type="slidenum">
              <a:rPr lang="it-IT" altLang="it-CH" smtClean="0">
                <a:solidFill>
                  <a:srgbClr val="000000"/>
                </a:solidFill>
                <a:latin typeface="Arial" panose="020B0604020202020204" pitchFamily="34" charset="0"/>
              </a:rPr>
              <a:pPr>
                <a:spcBef>
                  <a:spcPct val="0"/>
                </a:spcBef>
              </a:pPr>
              <a:t>81</a:t>
            </a:fld>
            <a:endParaRPr lang="it-IT" altLang="it-CH">
              <a:solidFill>
                <a:srgbClr val="000000"/>
              </a:solidFill>
              <a:latin typeface="Arial" panose="020B0604020202020204" pitchFamily="34" charset="0"/>
            </a:endParaRPr>
          </a:p>
        </p:txBody>
      </p:sp>
      <p:sp>
        <p:nvSpPr>
          <p:cNvPr id="244739" name="Rectangle 2">
            <a:extLst>
              <a:ext uri="{FF2B5EF4-FFF2-40B4-BE49-F238E27FC236}">
                <a16:creationId xmlns:a16="http://schemas.microsoft.com/office/drawing/2014/main" id="{0DD397FC-BC18-FC12-58DF-2909650934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40" name="Rectangle 3">
            <a:extLst>
              <a:ext uri="{FF2B5EF4-FFF2-40B4-BE49-F238E27FC236}">
                <a16:creationId xmlns:a16="http://schemas.microsoft.com/office/drawing/2014/main" id="{82D30F3F-7CC6-AADD-16E8-2B7E0DCA3D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Diagram of the Applied Research Institute of Jerusalem    </a:t>
            </a:r>
          </a:p>
          <a:p>
            <a:pPr eaLnBrk="1" hangingPunct="1">
              <a:spcBef>
                <a:spcPct val="0"/>
              </a:spcBef>
            </a:pPr>
            <a:r>
              <a:rPr lang="en-US" altLang="it-CH"/>
              <a:t>The Israelis consume per capita about 4 times more water than Palestinians in the Occupied Territories </a:t>
            </a:r>
          </a:p>
          <a:p>
            <a:pPr eaLnBrk="1" hangingPunct="1">
              <a:spcBef>
                <a:spcPct val="0"/>
              </a:spcBef>
            </a:pPr>
            <a:r>
              <a:rPr lang="en-US" altLang="it-CH"/>
              <a:t>In 2010, Amnesty International denounced the unjust usurping of water by Israel. </a:t>
            </a:r>
          </a:p>
          <a:p>
            <a:pPr eaLnBrk="1" hangingPunct="1">
              <a:spcBef>
                <a:spcPct val="0"/>
              </a:spcBef>
            </a:pPr>
            <a:r>
              <a:rPr lang="en-US" altLang="it-CH"/>
              <a:t>The graph does not show the large quantities of water that Israel produces through desalination and imports from abroad. </a:t>
            </a:r>
          </a:p>
          <a:p>
            <a:pPr eaLnBrk="1" hangingPunct="1">
              <a:spcBef>
                <a:spcPct val="0"/>
              </a:spcBef>
            </a:pPr>
            <a:endParaRPr lang="en-US" altLang="it-CH"/>
          </a:p>
          <a:p>
            <a:pPr eaLnBrk="1" hangingPunct="1">
              <a:spcBef>
                <a:spcPct val="0"/>
              </a:spcBef>
            </a:pPr>
            <a:r>
              <a:rPr lang="en-US" altLang="it-CH"/>
              <a:t>Diagram of the Applied Research Institude  Jerusalem    www.arij.org/pub/wconflict/fig.2.gif  -   quantities in mcm/a = million cubic metres per annum</a:t>
            </a:r>
          </a:p>
          <a:p>
            <a:pPr eaLnBrk="1" hangingPunct="1">
              <a:spcBef>
                <a:spcPct val="0"/>
              </a:spcBef>
            </a:pPr>
            <a:endParaRPr lang="en-US" altLang="it-CH"/>
          </a:p>
          <a:p>
            <a:pPr eaLnBrk="1" hangingPunct="1">
              <a:spcBef>
                <a:spcPct val="0"/>
              </a:spcBef>
            </a:pPr>
            <a:r>
              <a:rPr lang="en-US" altLang="it-CH"/>
              <a:t>https://www.amnestyusa.org/pdf/mde150272009en.pdf</a:t>
            </a:r>
          </a:p>
          <a:p>
            <a:pPr eaLnBrk="1" hangingPunct="1">
              <a:spcBef>
                <a:spcPct val="0"/>
              </a:spcBef>
            </a:pPr>
            <a:r>
              <a:rPr lang="en-US" altLang="it-CH"/>
              <a:t>https://en.wikipedia.org/wiki/Water_supply_and_sanitation_in_the_State_of_Palestine</a:t>
            </a:r>
          </a:p>
          <a:p>
            <a:pPr eaLnBrk="1" hangingPunct="1">
              <a:spcBef>
                <a:spcPct val="0"/>
              </a:spcBef>
            </a:pPr>
            <a:endParaRPr lang="en-US" altLang="it-CH"/>
          </a:p>
          <a:p>
            <a:pPr eaLnBrk="1" hangingPunct="1">
              <a:spcBef>
                <a:spcPct val="0"/>
              </a:spcBef>
            </a:pPr>
            <a:r>
              <a:rPr lang="en-US" altLang="it-CH"/>
              <a:t>https://www.youtube.com/watch?v=OQ4bfNulgTM </a:t>
            </a:r>
          </a:p>
          <a:p>
            <a:pPr eaLnBrk="1" hangingPunct="1">
              <a:spcBef>
                <a:spcPct val="0"/>
              </a:spcBef>
            </a:pPr>
            <a:endParaRPr lang="it-IT" altLang="it-CH"/>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egnaposto immagine diapositiva 1">
            <a:extLst>
              <a:ext uri="{FF2B5EF4-FFF2-40B4-BE49-F238E27FC236}">
                <a16:creationId xmlns:a16="http://schemas.microsoft.com/office/drawing/2014/main" id="{35D7EA25-521A-98F0-1F9C-CD2F669FFC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Segnaposto note 2">
            <a:extLst>
              <a:ext uri="{FF2B5EF4-FFF2-40B4-BE49-F238E27FC236}">
                <a16:creationId xmlns:a16="http://schemas.microsoft.com/office/drawing/2014/main" id="{7E5A14C0-AFF4-F65A-8938-CEE53B67CA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7812" name="Segnaposto numero diapositiva 3">
            <a:extLst>
              <a:ext uri="{FF2B5EF4-FFF2-40B4-BE49-F238E27FC236}">
                <a16:creationId xmlns:a16="http://schemas.microsoft.com/office/drawing/2014/main" id="{D293C633-2DD8-60CF-F6DB-3CFD5CD7EB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597500-D4BC-497C-8504-3D12B8D0868E}" type="slidenum">
              <a:rPr lang="it-CH" altLang="en-US" smtClean="0">
                <a:latin typeface="Calibri" panose="020F0502020204030204" pitchFamily="34" charset="0"/>
              </a:rPr>
              <a:pPr/>
              <a:t>83</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0AA3960C-8299-A4C1-42A2-C62FA17C6C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B72EDF31-613D-5358-4C88-BC39F210A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has bombed the Gaza Strip </a:t>
            </a:r>
            <a:r>
              <a:rPr lang="en-GB" altLang="it-CH"/>
              <a:t>nonstop</a:t>
            </a:r>
            <a:r>
              <a:rPr lang="en-US" altLang="it-CH"/>
              <a:t> for 3 weeks from the sky, from land and sea.  The photograph to the right, second from top, shows the explosion of a white </a:t>
            </a:r>
            <a:r>
              <a:rPr lang="en-GB" altLang="it-CH"/>
              <a:t>phosphorus</a:t>
            </a:r>
            <a:r>
              <a:rPr lang="en-US" altLang="it-CH"/>
              <a:t> bomb.</a:t>
            </a:r>
          </a:p>
          <a:p>
            <a:pPr eaLnBrk="1" hangingPunct="1">
              <a:spcBef>
                <a:spcPct val="0"/>
              </a:spcBef>
            </a:pPr>
            <a:r>
              <a:rPr lang="en-US" altLang="it-CH"/>
              <a:t>Officially the bombardment was in retaliation for missiles fired from the Strip by Hamas, but in reality it was because an election was near, an operation orchestrated by the executive members of the Kadima party, also </a:t>
            </a:r>
            <a:r>
              <a:rPr lang="en-GB" altLang="it-CH"/>
              <a:t>favoured</a:t>
            </a:r>
            <a:r>
              <a:rPr lang="en-US" altLang="it-CH"/>
              <a:t> by the presidential void in the USA.</a:t>
            </a:r>
          </a:p>
          <a:p>
            <a:pPr eaLnBrk="1" hangingPunct="1">
              <a:spcBef>
                <a:spcPct val="0"/>
              </a:spcBef>
            </a:pPr>
            <a:r>
              <a:rPr lang="en-US" altLang="it-CH"/>
              <a:t>In 2012, Israel bombed the Gaza Strip for a week: 170 dead and 1200 injured and massive damage. </a:t>
            </a:r>
            <a:br>
              <a:rPr lang="en-US" altLang="it-CH"/>
            </a:br>
            <a:r>
              <a:rPr lang="en-US" altLang="it-CH"/>
              <a:t>Israel has also invaded the Gaza Strip by land with tanks and armored bulldozers.</a:t>
            </a:r>
          </a:p>
          <a:p>
            <a:pPr eaLnBrk="1" hangingPunct="1">
              <a:spcBef>
                <a:spcPct val="0"/>
              </a:spcBef>
            </a:pPr>
            <a:endParaRPr lang="it-IT" altLang="it-CH">
              <a:solidFill>
                <a:srgbClr val="000000"/>
              </a:solidFill>
            </a:endParaRPr>
          </a:p>
          <a:p>
            <a:pPr eaLnBrk="1" hangingPunct="1">
              <a:spcBef>
                <a:spcPct val="0"/>
              </a:spcBef>
            </a:pPr>
            <a:r>
              <a:rPr lang="it-IT" altLang="it-CH">
                <a:solidFill>
                  <a:srgbClr val="000000"/>
                </a:solidFill>
              </a:rPr>
              <a:t>http://simple.wikipedia.org/wiki/Gaza_war</a:t>
            </a:r>
          </a:p>
          <a:p>
            <a:pPr eaLnBrk="1" hangingPunct="1">
              <a:spcBef>
                <a:spcPct val="0"/>
              </a:spcBef>
            </a:pPr>
            <a:r>
              <a:rPr lang="it-IT" altLang="it-CH">
                <a:solidFill>
                  <a:srgbClr val="000000"/>
                </a:solidFill>
              </a:rPr>
              <a:t>http://en.wikipedia.org/wiki/2014_Israel%E2%80%93Gaza_conflict</a:t>
            </a:r>
          </a:p>
          <a:p>
            <a:pPr eaLnBrk="1" hangingPunct="1">
              <a:spcBef>
                <a:spcPct val="0"/>
              </a:spcBef>
            </a:pPr>
            <a:r>
              <a:rPr lang="it-IT" altLang="it-CH">
                <a:solidFill>
                  <a:srgbClr val="000000"/>
                </a:solidFill>
              </a:rPr>
              <a:t>http://en.wikipedia.org/wiki/Cast_Lead</a:t>
            </a:r>
          </a:p>
          <a:p>
            <a:pPr eaLnBrk="1" hangingPunct="1">
              <a:spcBef>
                <a:spcPct val="0"/>
              </a:spcBef>
            </a:pPr>
            <a:r>
              <a:rPr lang="it-IT" altLang="it-CH">
                <a:solidFill>
                  <a:srgbClr val="000000"/>
                </a:solidFill>
              </a:rPr>
              <a:t>http://en.wikipedia.org/wiki/Operation_Pillar_of_Cloud</a:t>
            </a:r>
          </a:p>
          <a:p>
            <a:pPr eaLnBrk="1" hangingPunct="1">
              <a:spcBef>
                <a:spcPct val="0"/>
              </a:spcBef>
            </a:pPr>
            <a:r>
              <a:rPr lang="it-IT" altLang="it-CH">
                <a:solidFill>
                  <a:srgbClr val="000000"/>
                </a:solidFill>
              </a:rPr>
              <a:t>http://en.wikipedia.org/wiki/White_phosphorus</a:t>
            </a:r>
          </a:p>
          <a:p>
            <a:pPr eaLnBrk="1" hangingPunct="1">
              <a:spcBef>
                <a:spcPct val="0"/>
              </a:spcBef>
            </a:pPr>
            <a:r>
              <a:rPr lang="it-IT" altLang="it-CH">
                <a:solidFill>
                  <a:srgbClr val="000000"/>
                </a:solidFill>
              </a:rPr>
              <a:t>http://en.wikipedia.org/wiki/Dahiya_doctrine</a:t>
            </a:r>
          </a:p>
          <a:p>
            <a:pPr eaLnBrk="1" hangingPunct="1">
              <a:spcBef>
                <a:spcPct val="0"/>
              </a:spcBef>
            </a:pPr>
            <a:r>
              <a:rPr lang="it-IT" altLang="it-CH">
                <a:solidFill>
                  <a:srgbClr val="000000"/>
                </a:solidFill>
              </a:rPr>
              <a:t>http://en.wikipedia.org/wiki/Hannibal_Directive</a:t>
            </a:r>
          </a:p>
          <a:p>
            <a:pPr eaLnBrk="1" hangingPunct="1">
              <a:spcBef>
                <a:spcPct val="0"/>
              </a:spcBef>
            </a:pPr>
            <a:endParaRPr lang="it-IT" altLang="it-CH">
              <a:solidFill>
                <a:srgbClr val="000000"/>
              </a:solidFill>
            </a:endParaRPr>
          </a:p>
          <a:p>
            <a:pPr eaLnBrk="1" hangingPunct="1">
              <a:spcBef>
                <a:spcPct val="0"/>
              </a:spcBef>
            </a:pPr>
            <a:endParaRPr lang="it-IT" altLang="it-CH"/>
          </a:p>
        </p:txBody>
      </p:sp>
      <p:sp>
        <p:nvSpPr>
          <p:cNvPr id="251908" name="Slide Number Placeholder 3">
            <a:extLst>
              <a:ext uri="{FF2B5EF4-FFF2-40B4-BE49-F238E27FC236}">
                <a16:creationId xmlns:a16="http://schemas.microsoft.com/office/drawing/2014/main" id="{A4107CAC-8127-2972-7F7F-5D9A65DAA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7233D6-3F56-481E-8A92-A307D86A2059}" type="slidenum">
              <a:rPr lang="it-IT" altLang="it-CH" smtClean="0">
                <a:solidFill>
                  <a:srgbClr val="000000"/>
                </a:solidFill>
                <a:latin typeface="Arial" panose="020B0604020202020204" pitchFamily="34" charset="0"/>
              </a:rPr>
              <a:pPr>
                <a:spcBef>
                  <a:spcPct val="0"/>
                </a:spcBef>
              </a:pPr>
              <a:t>86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egnaposto immagine diapositiva 1">
            <a:extLst>
              <a:ext uri="{FF2B5EF4-FFF2-40B4-BE49-F238E27FC236}">
                <a16:creationId xmlns:a16="http://schemas.microsoft.com/office/drawing/2014/main" id="{A1B1D69C-3ED8-0869-9D13-FDE4D1E899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Segnaposto note 2">
            <a:extLst>
              <a:ext uri="{FF2B5EF4-FFF2-40B4-BE49-F238E27FC236}">
                <a16:creationId xmlns:a16="http://schemas.microsoft.com/office/drawing/2014/main" id="{41F07F35-04CD-4067-F7FA-0FAF581B73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2023 – After a attack carried out by Hamas, Israel forced 1.2 million people to flee to the southern Gaza Strip. Then Israel bombed the northern of the Gaza Strip and also bombed the southern Gaza Strip and invaded the entire Strip. The population has declined into starvation.</a:t>
            </a:r>
          </a:p>
          <a:p>
            <a:endParaRPr lang="en-US" altLang="en-US" dirty="0"/>
          </a:p>
        </p:txBody>
      </p:sp>
      <p:sp>
        <p:nvSpPr>
          <p:cNvPr id="617476" name="Segnaposto numero diapositiva 3">
            <a:extLst>
              <a:ext uri="{FF2B5EF4-FFF2-40B4-BE49-F238E27FC236}">
                <a16:creationId xmlns:a16="http://schemas.microsoft.com/office/drawing/2014/main" id="{4CFAB274-8D2B-1F5F-487A-5280A0D3BF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92B4B1-2CBF-49D4-BF74-4F082010318D}" type="slidenum">
              <a:rPr lang="it-CH" altLang="en-US" smtClean="0"/>
              <a:pPr/>
              <a:t>91</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2023 The Gaza Strip turns into a pile of rubble - more than 20 thousand deaths</a:t>
            </a:r>
          </a:p>
        </p:txBody>
      </p:sp>
      <p:sp>
        <p:nvSpPr>
          <p:cNvPr id="4" name="Segnaposto numero diapositiva 3"/>
          <p:cNvSpPr>
            <a:spLocks noGrp="1"/>
          </p:cNvSpPr>
          <p:nvPr>
            <p:ph type="sldNum" sz="quarter" idx="5"/>
          </p:nvPr>
        </p:nvSpPr>
        <p:spPr/>
        <p:txBody>
          <a:bodyPr/>
          <a:lstStyle/>
          <a:p>
            <a:pPr>
              <a:defRPr/>
            </a:pPr>
            <a:fld id="{F88E493B-0D4D-4521-9308-A592BCE41B74}" type="slidenum">
              <a:rPr lang="it-CH" altLang="en-US" smtClean="0"/>
              <a:pPr>
                <a:defRPr/>
              </a:pPr>
              <a:t>92</a:t>
            </a:fld>
            <a:endParaRPr lang="it-CH" altLang="en-US"/>
          </a:p>
        </p:txBody>
      </p:sp>
    </p:spTree>
    <p:extLst>
      <p:ext uri="{BB962C8B-B14F-4D97-AF65-F5344CB8AC3E}">
        <p14:creationId xmlns:p14="http://schemas.microsoft.com/office/powerpoint/2010/main" val="32423421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a:extLst>
              <a:ext uri="{FF2B5EF4-FFF2-40B4-BE49-F238E27FC236}">
                <a16:creationId xmlns:a16="http://schemas.microsoft.com/office/drawing/2014/main" id="{4DBD5B49-3DCC-2298-1FD1-7FC9BD0668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Segnaposto note 2">
            <a:extLst>
              <a:ext uri="{FF2B5EF4-FFF2-40B4-BE49-F238E27FC236}">
                <a16:creationId xmlns:a16="http://schemas.microsoft.com/office/drawing/2014/main" id="{3B1DDB7F-42B0-E6C3-7E6A-9371EABACE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2013 ai palestinesi è rimasto circa il 9% della Palestina storica</a:t>
            </a:r>
          </a:p>
        </p:txBody>
      </p:sp>
      <p:sp>
        <p:nvSpPr>
          <p:cNvPr id="259076" name="Segnaposto numero diapositiva 3">
            <a:extLst>
              <a:ext uri="{FF2B5EF4-FFF2-40B4-BE49-F238E27FC236}">
                <a16:creationId xmlns:a16="http://schemas.microsoft.com/office/drawing/2014/main" id="{C09CA7AA-167E-B1EB-49E2-232606EA62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213497-9B54-4B7D-9F67-589B6C13D58D}" type="slidenum">
              <a:rPr lang="it-CH" altLang="en-US" smtClean="0"/>
              <a:pPr>
                <a:spcBef>
                  <a:spcPct val="0"/>
                </a:spcBef>
              </a:pPr>
              <a:t>93</a:t>
            </a:fld>
            <a:endParaRPr lang="it-CH"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3EE0B2ED-F186-EC45-83FD-BF7F5912B3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43793630-F6B3-B7D5-97BD-E15CF15969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104452" name="Segnaposto numero diapositiva 3">
            <a:extLst>
              <a:ext uri="{FF2B5EF4-FFF2-40B4-BE49-F238E27FC236}">
                <a16:creationId xmlns:a16="http://schemas.microsoft.com/office/drawing/2014/main" id="{10A19DBF-4F6E-9590-71D3-1D30839DC4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3D4D43-BFD9-45DC-B2D4-1F597F8E8D62}" type="slidenum">
              <a:rPr lang="it-CH" altLang="en-US" smtClean="0"/>
              <a:pPr>
                <a:spcBef>
                  <a:spcPct val="0"/>
                </a:spcBef>
              </a:pPr>
              <a:t>10</a:t>
            </a:fld>
            <a:endParaRPr lang="it-CH"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557C82E1-BDBA-B88C-1891-5999A9202C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88AC4F-306D-4857-AEC0-D013AA5CB7EE}" type="slidenum">
              <a:rPr lang="it-IT" altLang="en-US" smtClean="0"/>
              <a:pPr/>
              <a:t>94</a:t>
            </a:fld>
            <a:endParaRPr lang="it-IT" altLang="en-US"/>
          </a:p>
        </p:txBody>
      </p:sp>
      <p:sp>
        <p:nvSpPr>
          <p:cNvPr id="261123" name="Rectangle 2">
            <a:extLst>
              <a:ext uri="{FF2B5EF4-FFF2-40B4-BE49-F238E27FC236}">
                <a16:creationId xmlns:a16="http://schemas.microsoft.com/office/drawing/2014/main" id="{5E16030F-6A25-7972-3D49-166F10DD63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C3079788-6F53-ECCC-738F-9952644BB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Israel occupies an area of ​​20,000 square kilometers (about half the size of Switzerland) and has a population of 7 million inhabitants, of which approximately 20% are Arabs with Israeli passports.</a:t>
            </a:r>
          </a:p>
          <a:p>
            <a:pPr eaLnBrk="1" hangingPunct="1"/>
            <a:r>
              <a:rPr lang="en-US" altLang="en-US"/>
              <a:t>The West Bank has a surface area of ​​5,500 square kilometers (approximately double the size of the Canton of Ticino) and has 2.4 million inhabitants; 1.4 million inhabitants live in the Gaza Strip on an area of ​​378 square kilometers (one of the highest densities in the world); the Golan has an area of ​​1154 km2 and has 50,000 inhabitants.</a:t>
            </a:r>
            <a:endParaRPr lang="it-IT"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a:extLst>
              <a:ext uri="{FF2B5EF4-FFF2-40B4-BE49-F238E27FC236}">
                <a16:creationId xmlns:a16="http://schemas.microsoft.com/office/drawing/2014/main" id="{D2C4A56A-BC65-39BD-A1C9-6B4F47B261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a:extLst>
              <a:ext uri="{FF2B5EF4-FFF2-40B4-BE49-F238E27FC236}">
                <a16:creationId xmlns:a16="http://schemas.microsoft.com/office/drawing/2014/main" id="{25A3957A-8668-7EA7-55D7-65FFF969C8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dirty="0"/>
              <a:t>http://www.ifamericansknew.org/</a:t>
            </a:r>
          </a:p>
          <a:p>
            <a:pPr eaLnBrk="1" hangingPunct="1">
              <a:spcBef>
                <a:spcPct val="0"/>
              </a:spcBef>
            </a:pPr>
            <a:r>
              <a:rPr lang="en-US" altLang="it-CH" dirty="0"/>
              <a:t>http://en.wikipedia.org/wiki/List_of_Israeli_assassinations</a:t>
            </a:r>
          </a:p>
          <a:p>
            <a:pPr eaLnBrk="1" hangingPunct="1">
              <a:spcBef>
                <a:spcPct val="0"/>
              </a:spcBef>
            </a:pPr>
            <a:endParaRPr lang="en-US" altLang="it-CH" dirty="0"/>
          </a:p>
          <a:p>
            <a:pPr eaLnBrk="1" hangingPunct="1">
              <a:spcBef>
                <a:spcPct val="0"/>
              </a:spcBef>
            </a:pPr>
            <a:r>
              <a:rPr lang="en-US" altLang="it-CH" dirty="0"/>
              <a:t>https://israel-massacres.com/</a:t>
            </a:r>
          </a:p>
          <a:p>
            <a:pPr eaLnBrk="1" hangingPunct="1">
              <a:spcBef>
                <a:spcPct val="0"/>
              </a:spcBef>
            </a:pPr>
            <a:endParaRPr lang="en-US" altLang="it-CH" dirty="0"/>
          </a:p>
          <a:p>
            <a:pPr eaLnBrk="1" hangingPunct="1">
              <a:spcBef>
                <a:spcPct val="0"/>
              </a:spcBef>
            </a:pPr>
            <a:endParaRPr lang="en-US" altLang="it-CH" dirty="0"/>
          </a:p>
        </p:txBody>
      </p:sp>
      <p:sp>
        <p:nvSpPr>
          <p:cNvPr id="263172" name="Slide Number Placeholder 3">
            <a:extLst>
              <a:ext uri="{FF2B5EF4-FFF2-40B4-BE49-F238E27FC236}">
                <a16:creationId xmlns:a16="http://schemas.microsoft.com/office/drawing/2014/main" id="{093270B5-4B90-4C96-B65B-4B36A4C5BE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C40FC7-A2DC-4885-B872-D8E25560D296}" type="slidenum">
              <a:rPr lang="it-IT" altLang="it-CH" smtClean="0">
                <a:solidFill>
                  <a:srgbClr val="000000"/>
                </a:solidFill>
                <a:latin typeface="Arial" panose="020B0604020202020204" pitchFamily="34" charset="0"/>
              </a:rPr>
              <a:pPr>
                <a:spcBef>
                  <a:spcPct val="0"/>
                </a:spcBef>
              </a:pPr>
              <a:t>95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05655C7C-7F2B-F7D8-D3BC-F13836A8A8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524C50CC-BE55-F434-055B-39AC34B546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a:t>
            </a:r>
          </a:p>
          <a:p>
            <a:r>
              <a:rPr lang="it-CH" altLang="it-CH"/>
              <a:t>Iniziativa di pace araba · Opzione giordana · Piano Lieberman · Accordo di Ginevra · Hudna · Piano di disimpegno unilaterale israeliano · Piano di riallineamento israeliano</a:t>
            </a:r>
          </a:p>
          <a:p>
            <a:endParaRPr lang="it-CH" altLang="it-CH"/>
          </a:p>
          <a:p>
            <a:r>
              <a:rPr lang="it-CH" altLang="it-CH"/>
              <a:t>http://it.wikipedia.org/wiki/Conferenza_di_Annapolis</a:t>
            </a:r>
          </a:p>
          <a:p>
            <a:r>
              <a:rPr lang="it-CH" altLang="it-CH"/>
              <a:t>http://en.wikipedia.org/wiki/2013_Israel-Palestine_peace_talks</a:t>
            </a:r>
          </a:p>
          <a:p>
            <a:r>
              <a:rPr lang="it-CH" altLang="it-CH"/>
              <a:t>http://en.wikipedia.org/wiki/Arab_Peace_Initiative</a:t>
            </a:r>
          </a:p>
          <a:p>
            <a:endParaRPr lang="it-CH" altLang="it-CH"/>
          </a:p>
          <a:p>
            <a:endParaRPr lang="it-CH" altLang="it-CH"/>
          </a:p>
          <a:p>
            <a:endParaRPr lang="it-CH" altLang="it-CH"/>
          </a:p>
        </p:txBody>
      </p:sp>
      <p:sp>
        <p:nvSpPr>
          <p:cNvPr id="265220" name="Segnaposto numero diapositiva 3">
            <a:extLst>
              <a:ext uri="{FF2B5EF4-FFF2-40B4-BE49-F238E27FC236}">
                <a16:creationId xmlns:a16="http://schemas.microsoft.com/office/drawing/2014/main" id="{1B55C081-9A86-A76C-91F0-32D1DB8BD9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A0BCB-8972-4DB7-85EE-1C2C9703CC52}" type="slidenum">
              <a:rPr lang="it-CH" altLang="en-US" smtClean="0">
                <a:solidFill>
                  <a:srgbClr val="000000"/>
                </a:solidFill>
              </a:rPr>
              <a:pPr>
                <a:spcBef>
                  <a:spcPct val="0"/>
                </a:spcBef>
              </a:pPr>
              <a:t>96</a:t>
            </a:fld>
            <a:endParaRPr lang="it-CH" alt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a:extLst>
              <a:ext uri="{FF2B5EF4-FFF2-40B4-BE49-F238E27FC236}">
                <a16:creationId xmlns:a16="http://schemas.microsoft.com/office/drawing/2014/main" id="{BA54B1D2-62BA-494C-3DCB-A289A7A61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Segnaposto note 2">
            <a:extLst>
              <a:ext uri="{FF2B5EF4-FFF2-40B4-BE49-F238E27FC236}">
                <a16:creationId xmlns:a16="http://schemas.microsoft.com/office/drawing/2014/main" id="{015BB3D4-1AC0-4671-7AE2-BE3BC0153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267268" name="Segnaposto numero diapositiva 3">
            <a:extLst>
              <a:ext uri="{FF2B5EF4-FFF2-40B4-BE49-F238E27FC236}">
                <a16:creationId xmlns:a16="http://schemas.microsoft.com/office/drawing/2014/main" id="{B43897BC-FF66-1AE9-8E75-99B9653AB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0904BE-60BB-4211-B28F-0D1E7D7283D8}" type="slidenum">
              <a:rPr lang="it-CH" altLang="en-US" smtClean="0"/>
              <a:pPr>
                <a:spcBef>
                  <a:spcPct val="0"/>
                </a:spcBef>
              </a:pPr>
              <a:t>97</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F014ABDE-0C7A-12CD-9B77-FE83AEF84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F2420D-DA1B-475F-BF20-9B84FDE8B833}" type="slidenum">
              <a:rPr lang="it-IT" altLang="it-CH" smtClean="0">
                <a:solidFill>
                  <a:srgbClr val="000000"/>
                </a:solidFill>
                <a:latin typeface="Arial" panose="020B0604020202020204" pitchFamily="34" charset="0"/>
              </a:rPr>
              <a:pPr>
                <a:spcBef>
                  <a:spcPct val="0"/>
                </a:spcBef>
              </a:pPr>
              <a:t>98</a:t>
            </a:fld>
            <a:endParaRPr lang="it-IT" altLang="it-CH">
              <a:solidFill>
                <a:srgbClr val="000000"/>
              </a:solidFill>
              <a:latin typeface="Arial" panose="020B0604020202020204" pitchFamily="34" charset="0"/>
            </a:endParaRPr>
          </a:p>
        </p:txBody>
      </p:sp>
      <p:sp>
        <p:nvSpPr>
          <p:cNvPr id="269315" name="Rectangle 2">
            <a:extLst>
              <a:ext uri="{FF2B5EF4-FFF2-40B4-BE49-F238E27FC236}">
                <a16:creationId xmlns:a16="http://schemas.microsoft.com/office/drawing/2014/main" id="{D60E977C-1AA2-2765-5DA7-3109D3B2BA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A2408B43-C23F-D45F-7D8C-6998AA1EB5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Palestinian refugees differ from other refugees because they have also lost their nationality and are stateless: in fact their nation does not exist anymore and has not since the British mandate of Palestine ended, so they do not have a country to which one day they might return and do not have their own internationally recognized identity documents.</a:t>
            </a:r>
          </a:p>
          <a:p>
            <a:pPr eaLnBrk="1" hangingPunct="1">
              <a:spcBef>
                <a:spcPct val="0"/>
              </a:spcBef>
            </a:pPr>
            <a:endParaRPr lang="en-US" altLang="it-CH"/>
          </a:p>
          <a:p>
            <a:pPr eaLnBrk="1" hangingPunct="1">
              <a:spcBef>
                <a:spcPct val="0"/>
              </a:spcBef>
            </a:pPr>
            <a:r>
              <a:rPr lang="en-US" altLang="it-CH"/>
              <a:t>http://en.wikipedia.org/wiki/Palestinian_diaspora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46E2577A-4063-8FF8-A659-33A42A9FA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0466CD89-1DF9-98A9-DF10-7CDC3ABA6F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When this photo was taken, Yarmouk camp was still hosting around 15,000 refugees (initially around 100,000).</a:t>
            </a:r>
          </a:p>
          <a:p>
            <a:endParaRPr lang="it-CH" altLang="it-CH"/>
          </a:p>
          <a:p>
            <a:r>
              <a:rPr lang="it-CH" altLang="it-CH"/>
              <a:t>http://en.wikipedia.org/wiki/Yarmouk_Camp</a:t>
            </a:r>
          </a:p>
          <a:p>
            <a:r>
              <a:rPr lang="it-CH" altLang="it-CH"/>
              <a:t>http://www.theguardian.com/world/2014/feb/26/queue-food-syria-yarmouk-camp-desperation-refugees</a:t>
            </a:r>
          </a:p>
        </p:txBody>
      </p:sp>
      <p:sp>
        <p:nvSpPr>
          <p:cNvPr id="271364" name="Segnaposto numero diapositiva 3">
            <a:extLst>
              <a:ext uri="{FF2B5EF4-FFF2-40B4-BE49-F238E27FC236}">
                <a16:creationId xmlns:a16="http://schemas.microsoft.com/office/drawing/2014/main" id="{CE9750F1-B6B0-F70B-0896-E2F62EF7A1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1D5C71-59CD-41E5-82BE-809AEAFFF939}" type="slidenum">
              <a:rPr lang="it-CH" altLang="en-US" smtClean="0">
                <a:solidFill>
                  <a:srgbClr val="000000"/>
                </a:solidFill>
              </a:rPr>
              <a:pPr>
                <a:spcBef>
                  <a:spcPct val="0"/>
                </a:spcBef>
              </a:pPr>
              <a:t>99</a:t>
            </a:fld>
            <a:endParaRPr lang="it-CH" alt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F73763A9-A497-3E89-CB17-01AC5E0286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Segnaposto note 2">
            <a:extLst>
              <a:ext uri="{FF2B5EF4-FFF2-40B4-BE49-F238E27FC236}">
                <a16:creationId xmlns:a16="http://schemas.microsoft.com/office/drawing/2014/main" id="{DD0843FB-BEDF-878A-C987-32C1472960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Una gran parte dei profughi ospitati in questo campo sono Siriani, ma ci sono pure molti Palestinesi che già erano profughi in Siria.</a:t>
            </a:r>
          </a:p>
          <a:p>
            <a:endParaRPr lang="it-CH" altLang="it-CH"/>
          </a:p>
          <a:p>
            <a:r>
              <a:rPr lang="it-CH" altLang="it-CH"/>
              <a:t>https://it.wikipedia.org/wiki/Guerra_civile_siriana</a:t>
            </a:r>
          </a:p>
          <a:p>
            <a:r>
              <a:rPr lang="it-CH" altLang="it-CH"/>
              <a:t>https://it.wikipedia.org/wiki/Stato_Islamico</a:t>
            </a:r>
          </a:p>
          <a:p>
            <a:r>
              <a:rPr lang="it-CH" altLang="it-CH"/>
              <a:t>http://archivio.internazionale.it/immagini/giordania/2013/07/19/foto-217051</a:t>
            </a:r>
          </a:p>
          <a:p>
            <a:r>
              <a:rPr lang="it-CH" altLang="it-CH"/>
              <a:t>http://www.ilpost.it/2013/07/19/foto-campo-profughi-zaatari-giordania/</a:t>
            </a:r>
          </a:p>
          <a:p>
            <a:r>
              <a:rPr lang="it-CH" altLang="it-CH"/>
              <a:t>http://www.altd.it/2013/04/01/il-problema-dei-rifugiati-siriani/</a:t>
            </a:r>
          </a:p>
          <a:p>
            <a:endParaRPr lang="it-CH" altLang="it-CH"/>
          </a:p>
          <a:p>
            <a:endParaRPr lang="it-CH" altLang="it-CH"/>
          </a:p>
        </p:txBody>
      </p:sp>
      <p:sp>
        <p:nvSpPr>
          <p:cNvPr id="273412" name="Segnaposto numero diapositiva 3">
            <a:extLst>
              <a:ext uri="{FF2B5EF4-FFF2-40B4-BE49-F238E27FC236}">
                <a16:creationId xmlns:a16="http://schemas.microsoft.com/office/drawing/2014/main" id="{9240C183-CA05-8112-7D62-A7464920A8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C676E2-51CA-441B-986E-BBADA41A9A30}" type="slidenum">
              <a:rPr lang="it-CH" altLang="en-US" smtClean="0"/>
              <a:pPr>
                <a:spcBef>
                  <a:spcPct val="0"/>
                </a:spcBef>
              </a:pPr>
              <a:t>100</a:t>
            </a:fld>
            <a:endParaRPr lang="it-CH"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177999E8-E781-042B-3E58-F63AC7AF9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C89E659F-349B-B10C-1F21-7FA60B0A42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http://en.wikipedia.org/wiki/Palestinian_right_of_return</a:t>
            </a:r>
          </a:p>
        </p:txBody>
      </p:sp>
      <p:sp>
        <p:nvSpPr>
          <p:cNvPr id="275460" name="Segnaposto numero diapositiva 3">
            <a:extLst>
              <a:ext uri="{FF2B5EF4-FFF2-40B4-BE49-F238E27FC236}">
                <a16:creationId xmlns:a16="http://schemas.microsoft.com/office/drawing/2014/main" id="{0BDF3C69-4690-0521-902D-8926AF7551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C0DC88-F963-4E59-A98D-865E3E73BF25}" type="slidenum">
              <a:rPr lang="it-CH" altLang="en-US" smtClean="0"/>
              <a:pPr>
                <a:spcBef>
                  <a:spcPct val="0"/>
                </a:spcBef>
              </a:pPr>
              <a:t>101</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immagine diapositiva 1">
            <a:extLst>
              <a:ext uri="{FF2B5EF4-FFF2-40B4-BE49-F238E27FC236}">
                <a16:creationId xmlns:a16="http://schemas.microsoft.com/office/drawing/2014/main" id="{77FFD73C-FA59-AB66-AB7C-4291F0D88C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Segnaposto note 2">
            <a:extLst>
              <a:ext uri="{FF2B5EF4-FFF2-40B4-BE49-F238E27FC236}">
                <a16:creationId xmlns:a16="http://schemas.microsoft.com/office/drawing/2014/main" id="{B4EC4713-4B7A-50CF-A9FE-C46BBA633B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 mentionned: the Ittites, the Mongols, Napoleon, </a:t>
            </a:r>
          </a:p>
        </p:txBody>
      </p:sp>
      <p:sp>
        <p:nvSpPr>
          <p:cNvPr id="106500" name="Segnaposto numero diapositiva 3">
            <a:extLst>
              <a:ext uri="{FF2B5EF4-FFF2-40B4-BE49-F238E27FC236}">
                <a16:creationId xmlns:a16="http://schemas.microsoft.com/office/drawing/2014/main" id="{45E63A9E-7837-3B28-A5B9-87494E10A8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01B123-7A64-446D-B3FF-C7F93ED39C59}" type="slidenum">
              <a:rPr lang="it-CH" altLang="en-US" smtClean="0">
                <a:latin typeface="Calibri" panose="020F0502020204030204" pitchFamily="34" charset="0"/>
              </a:rPr>
              <a:pPr/>
              <a:t>11</a:t>
            </a:fld>
            <a:endParaRPr lang="it-CH"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C70BE779-F9BA-D23D-0EE1-BAF9B1116B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4740759-6B8D-B6C3-9ECE-41FA642C55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BD4912F-79DF-ED92-CDCD-9153F080D238}"/>
              </a:ext>
            </a:extLst>
          </p:cNvPr>
          <p:cNvSpPr>
            <a:spLocks noGrp="1" noChangeArrowheads="1"/>
          </p:cNvSpPr>
          <p:nvPr>
            <p:ph type="sldNum" sz="quarter" idx="12"/>
          </p:nvPr>
        </p:nvSpPr>
        <p:spPr/>
        <p:txBody>
          <a:bodyPr/>
          <a:lstStyle>
            <a:lvl1pPr>
              <a:defRPr/>
            </a:lvl1pPr>
          </a:lstStyle>
          <a:p>
            <a:pPr>
              <a:defRPr/>
            </a:pPr>
            <a:fld id="{93158C2A-694D-42EF-8CB5-51E20D8A29D3}" type="slidenum">
              <a:rPr lang="fr-FR" altLang="en-US"/>
              <a:pPr>
                <a:defRPr/>
              </a:pPr>
              <a:t>‹N›</a:t>
            </a:fld>
            <a:endParaRPr lang="fr-FR" altLang="en-US"/>
          </a:p>
        </p:txBody>
      </p:sp>
    </p:spTree>
    <p:extLst>
      <p:ext uri="{BB962C8B-B14F-4D97-AF65-F5344CB8AC3E}">
        <p14:creationId xmlns:p14="http://schemas.microsoft.com/office/powerpoint/2010/main" val="5449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C95F4362-A0F8-39A3-05AB-32763CA5A3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6544DD2-72F9-F019-2FC3-362DBA3512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A2DA38B-CAAB-1021-B441-0F9CE26AD6EE}"/>
              </a:ext>
            </a:extLst>
          </p:cNvPr>
          <p:cNvSpPr>
            <a:spLocks noGrp="1" noChangeArrowheads="1"/>
          </p:cNvSpPr>
          <p:nvPr>
            <p:ph type="sldNum" sz="quarter" idx="12"/>
          </p:nvPr>
        </p:nvSpPr>
        <p:spPr/>
        <p:txBody>
          <a:bodyPr/>
          <a:lstStyle>
            <a:lvl1pPr>
              <a:defRPr/>
            </a:lvl1pPr>
          </a:lstStyle>
          <a:p>
            <a:pPr>
              <a:defRPr/>
            </a:pPr>
            <a:fld id="{BDDCFCB0-6E01-414E-9EB7-306BEA2BCB4D}" type="slidenum">
              <a:rPr lang="fr-FR" altLang="en-US"/>
              <a:pPr>
                <a:defRPr/>
              </a:pPr>
              <a:t>‹N›</a:t>
            </a:fld>
            <a:endParaRPr lang="fr-FR" altLang="en-US"/>
          </a:p>
        </p:txBody>
      </p:sp>
    </p:spTree>
    <p:extLst>
      <p:ext uri="{BB962C8B-B14F-4D97-AF65-F5344CB8AC3E}">
        <p14:creationId xmlns:p14="http://schemas.microsoft.com/office/powerpoint/2010/main" val="104407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FB353D0B-49C4-3402-5BA0-54D1BDA74E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74ED661-27A0-712F-C17B-DEA86DD594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82B5546-2F74-D3F5-8F82-02CFBDD867A8}"/>
              </a:ext>
            </a:extLst>
          </p:cNvPr>
          <p:cNvSpPr>
            <a:spLocks noGrp="1" noChangeArrowheads="1"/>
          </p:cNvSpPr>
          <p:nvPr>
            <p:ph type="sldNum" sz="quarter" idx="12"/>
          </p:nvPr>
        </p:nvSpPr>
        <p:spPr/>
        <p:txBody>
          <a:bodyPr/>
          <a:lstStyle>
            <a:lvl1pPr>
              <a:defRPr/>
            </a:lvl1pPr>
          </a:lstStyle>
          <a:p>
            <a:pPr>
              <a:defRPr/>
            </a:pPr>
            <a:fld id="{E529D25B-0755-4C0B-9190-EE5B54F91E4B}" type="slidenum">
              <a:rPr lang="fr-FR" altLang="en-US"/>
              <a:pPr>
                <a:defRPr/>
              </a:pPr>
              <a:t>‹N›</a:t>
            </a:fld>
            <a:endParaRPr lang="fr-FR" altLang="en-US"/>
          </a:p>
        </p:txBody>
      </p:sp>
    </p:spTree>
    <p:extLst>
      <p:ext uri="{BB962C8B-B14F-4D97-AF65-F5344CB8AC3E}">
        <p14:creationId xmlns:p14="http://schemas.microsoft.com/office/powerpoint/2010/main" val="2573621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75B4891-6698-44E7-746C-50B86F8B8C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C44417BB-8724-4A97-2714-15BEDF62A4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4176523A-02F1-A26B-9F9B-A103D03B107A}"/>
              </a:ext>
            </a:extLst>
          </p:cNvPr>
          <p:cNvSpPr>
            <a:spLocks noGrp="1" noChangeArrowheads="1"/>
          </p:cNvSpPr>
          <p:nvPr>
            <p:ph type="sldNum" sz="quarter" idx="12"/>
          </p:nvPr>
        </p:nvSpPr>
        <p:spPr/>
        <p:txBody>
          <a:bodyPr/>
          <a:lstStyle>
            <a:lvl1pPr>
              <a:defRPr/>
            </a:lvl1pPr>
          </a:lstStyle>
          <a:p>
            <a:pPr>
              <a:defRPr/>
            </a:pPr>
            <a:fld id="{2A475E14-4BD6-4663-97C2-7DE17635FF8E}" type="slidenum">
              <a:rPr lang="it-IT" altLang="en-US"/>
              <a:pPr>
                <a:defRPr/>
              </a:pPr>
              <a:t>‹N›</a:t>
            </a:fld>
            <a:endParaRPr lang="it-IT" altLang="en-US"/>
          </a:p>
        </p:txBody>
      </p:sp>
    </p:spTree>
    <p:extLst>
      <p:ext uri="{BB962C8B-B14F-4D97-AF65-F5344CB8AC3E}">
        <p14:creationId xmlns:p14="http://schemas.microsoft.com/office/powerpoint/2010/main" val="1141965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D8143-23CD-F1CA-5732-F98200CDC4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E9F9ED4-623E-332E-69D8-D5328D7636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536E66D-CBFA-9859-EC91-1F80BFA50AA4}"/>
              </a:ext>
            </a:extLst>
          </p:cNvPr>
          <p:cNvSpPr>
            <a:spLocks noGrp="1" noChangeArrowheads="1"/>
          </p:cNvSpPr>
          <p:nvPr>
            <p:ph type="sldNum" sz="quarter" idx="12"/>
          </p:nvPr>
        </p:nvSpPr>
        <p:spPr/>
        <p:txBody>
          <a:bodyPr/>
          <a:lstStyle>
            <a:lvl1pPr>
              <a:defRPr/>
            </a:lvl1pPr>
          </a:lstStyle>
          <a:p>
            <a:pPr>
              <a:defRPr/>
            </a:pPr>
            <a:fld id="{C79A6EC1-8A5D-4971-8E17-197946383912}" type="slidenum">
              <a:rPr lang="it-IT" altLang="en-US"/>
              <a:pPr>
                <a:defRPr/>
              </a:pPr>
              <a:t>‹N›</a:t>
            </a:fld>
            <a:endParaRPr lang="it-IT" altLang="en-US"/>
          </a:p>
        </p:txBody>
      </p:sp>
    </p:spTree>
    <p:extLst>
      <p:ext uri="{BB962C8B-B14F-4D97-AF65-F5344CB8AC3E}">
        <p14:creationId xmlns:p14="http://schemas.microsoft.com/office/powerpoint/2010/main" val="1818911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0D9772C-1200-8A99-DD68-32C85D5972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FF656C2-3B3E-81E4-C36E-E739A310D9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FF93B53-B576-E3F0-6FE8-A60BD84BF965}"/>
              </a:ext>
            </a:extLst>
          </p:cNvPr>
          <p:cNvSpPr>
            <a:spLocks noGrp="1" noChangeArrowheads="1"/>
          </p:cNvSpPr>
          <p:nvPr>
            <p:ph type="sldNum" sz="quarter" idx="12"/>
          </p:nvPr>
        </p:nvSpPr>
        <p:spPr/>
        <p:txBody>
          <a:bodyPr/>
          <a:lstStyle>
            <a:lvl1pPr>
              <a:defRPr/>
            </a:lvl1pPr>
          </a:lstStyle>
          <a:p>
            <a:pPr>
              <a:defRPr/>
            </a:pPr>
            <a:fld id="{B590C936-C7B0-426B-AB24-18974AE7D16E}" type="slidenum">
              <a:rPr lang="it-IT" altLang="en-US"/>
              <a:pPr>
                <a:defRPr/>
              </a:pPr>
              <a:t>‹N›</a:t>
            </a:fld>
            <a:endParaRPr lang="it-IT" altLang="en-US"/>
          </a:p>
        </p:txBody>
      </p:sp>
    </p:spTree>
    <p:extLst>
      <p:ext uri="{BB962C8B-B14F-4D97-AF65-F5344CB8AC3E}">
        <p14:creationId xmlns:p14="http://schemas.microsoft.com/office/powerpoint/2010/main" val="219776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A47711C-6C2B-45B5-6D03-F01E878902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4F1BFA7-EE7B-D116-EEBE-59E65231A38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7397F50-EEAA-BBA0-55A9-B22992BD229F}"/>
              </a:ext>
            </a:extLst>
          </p:cNvPr>
          <p:cNvSpPr>
            <a:spLocks noGrp="1" noChangeArrowheads="1"/>
          </p:cNvSpPr>
          <p:nvPr>
            <p:ph type="sldNum" sz="quarter" idx="12"/>
          </p:nvPr>
        </p:nvSpPr>
        <p:spPr/>
        <p:txBody>
          <a:bodyPr/>
          <a:lstStyle>
            <a:lvl1pPr>
              <a:defRPr/>
            </a:lvl1pPr>
          </a:lstStyle>
          <a:p>
            <a:pPr>
              <a:defRPr/>
            </a:pPr>
            <a:fld id="{E61F3274-9E17-469F-ACA3-F0BF108F4A85}" type="slidenum">
              <a:rPr lang="it-IT" altLang="en-US"/>
              <a:pPr>
                <a:defRPr/>
              </a:pPr>
              <a:t>‹N›</a:t>
            </a:fld>
            <a:endParaRPr lang="it-IT" altLang="en-US"/>
          </a:p>
        </p:txBody>
      </p:sp>
    </p:spTree>
    <p:extLst>
      <p:ext uri="{BB962C8B-B14F-4D97-AF65-F5344CB8AC3E}">
        <p14:creationId xmlns:p14="http://schemas.microsoft.com/office/powerpoint/2010/main" val="86979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B9F45A-0BFA-670B-0282-00BAD24FE2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24F57E1D-CA37-A667-C95B-B1A49DCBFF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6F5B7E8-847F-DDC9-272C-3A19A0B27C5B}"/>
              </a:ext>
            </a:extLst>
          </p:cNvPr>
          <p:cNvSpPr>
            <a:spLocks noGrp="1" noChangeArrowheads="1"/>
          </p:cNvSpPr>
          <p:nvPr>
            <p:ph type="sldNum" sz="quarter" idx="12"/>
          </p:nvPr>
        </p:nvSpPr>
        <p:spPr/>
        <p:txBody>
          <a:bodyPr/>
          <a:lstStyle>
            <a:lvl1pPr>
              <a:defRPr/>
            </a:lvl1pPr>
          </a:lstStyle>
          <a:p>
            <a:pPr>
              <a:defRPr/>
            </a:pPr>
            <a:fld id="{3BD61F35-8E5D-4D55-BCD9-D9047DA2A405}" type="slidenum">
              <a:rPr lang="fr-FR" altLang="en-US"/>
              <a:pPr>
                <a:defRPr/>
              </a:pPr>
              <a:t>‹N›</a:t>
            </a:fld>
            <a:endParaRPr lang="fr-FR" altLang="en-US"/>
          </a:p>
        </p:txBody>
      </p:sp>
    </p:spTree>
    <p:extLst>
      <p:ext uri="{BB962C8B-B14F-4D97-AF65-F5344CB8AC3E}">
        <p14:creationId xmlns:p14="http://schemas.microsoft.com/office/powerpoint/2010/main" val="2621704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FF38779-34D1-AF58-FE9C-C7A91289E0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9B4CE72-C2AF-FBAD-437A-0D5CD9F9D4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8CE1B24-6E72-21DC-E61C-B866391C6F90}"/>
              </a:ext>
            </a:extLst>
          </p:cNvPr>
          <p:cNvSpPr>
            <a:spLocks noGrp="1" noChangeArrowheads="1"/>
          </p:cNvSpPr>
          <p:nvPr>
            <p:ph type="sldNum" sz="quarter" idx="12"/>
          </p:nvPr>
        </p:nvSpPr>
        <p:spPr/>
        <p:txBody>
          <a:bodyPr/>
          <a:lstStyle>
            <a:lvl1pPr>
              <a:defRPr/>
            </a:lvl1pPr>
          </a:lstStyle>
          <a:p>
            <a:pPr>
              <a:defRPr/>
            </a:pPr>
            <a:fld id="{E4A9BECC-BC8C-44AA-8308-666C5595C9C3}" type="slidenum">
              <a:rPr lang="fr-FR" altLang="en-US"/>
              <a:pPr>
                <a:defRPr/>
              </a:pPr>
              <a:t>‹N›</a:t>
            </a:fld>
            <a:endParaRPr lang="fr-FR" altLang="en-US"/>
          </a:p>
        </p:txBody>
      </p:sp>
    </p:spTree>
    <p:extLst>
      <p:ext uri="{BB962C8B-B14F-4D97-AF65-F5344CB8AC3E}">
        <p14:creationId xmlns:p14="http://schemas.microsoft.com/office/powerpoint/2010/main" val="610123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1A935F-C789-5470-3EB4-D8B13D3D6C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85C7AB3-F649-7384-D885-2827A487F2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63A6BE8-270C-2843-1818-C8105C4A866E}"/>
              </a:ext>
            </a:extLst>
          </p:cNvPr>
          <p:cNvSpPr>
            <a:spLocks noGrp="1" noChangeArrowheads="1"/>
          </p:cNvSpPr>
          <p:nvPr>
            <p:ph type="sldNum" sz="quarter" idx="12"/>
          </p:nvPr>
        </p:nvSpPr>
        <p:spPr/>
        <p:txBody>
          <a:bodyPr/>
          <a:lstStyle>
            <a:lvl1pPr>
              <a:defRPr/>
            </a:lvl1pPr>
          </a:lstStyle>
          <a:p>
            <a:pPr>
              <a:defRPr/>
            </a:pPr>
            <a:fld id="{E439BCB7-45DF-4438-AE0C-268A4023D3DC}" type="slidenum">
              <a:rPr lang="fr-FR" altLang="en-US"/>
              <a:pPr>
                <a:defRPr/>
              </a:pPr>
              <a:t>‹N›</a:t>
            </a:fld>
            <a:endParaRPr lang="fr-FR" altLang="en-US"/>
          </a:p>
        </p:txBody>
      </p:sp>
    </p:spTree>
    <p:extLst>
      <p:ext uri="{BB962C8B-B14F-4D97-AF65-F5344CB8AC3E}">
        <p14:creationId xmlns:p14="http://schemas.microsoft.com/office/powerpoint/2010/main" val="3622538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319596-BAEB-9D3E-0E39-025FDA4667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0557CD4-63DB-F8D4-A76B-825A8A78EAE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191A297-AA47-3117-B7BC-1D510471E4EB}"/>
              </a:ext>
            </a:extLst>
          </p:cNvPr>
          <p:cNvSpPr>
            <a:spLocks noGrp="1" noChangeArrowheads="1"/>
          </p:cNvSpPr>
          <p:nvPr>
            <p:ph type="sldNum" sz="quarter" idx="12"/>
          </p:nvPr>
        </p:nvSpPr>
        <p:spPr/>
        <p:txBody>
          <a:bodyPr/>
          <a:lstStyle>
            <a:lvl1pPr>
              <a:defRPr/>
            </a:lvl1pPr>
          </a:lstStyle>
          <a:p>
            <a:pPr>
              <a:defRPr/>
            </a:pPr>
            <a:fld id="{954A5086-A6F0-4BCA-9502-4831DB603EDB}" type="slidenum">
              <a:rPr lang="fr-FR" altLang="en-US"/>
              <a:pPr>
                <a:defRPr/>
              </a:pPr>
              <a:t>‹N›</a:t>
            </a:fld>
            <a:endParaRPr lang="fr-FR" altLang="en-US"/>
          </a:p>
        </p:txBody>
      </p:sp>
    </p:spTree>
    <p:extLst>
      <p:ext uri="{BB962C8B-B14F-4D97-AF65-F5344CB8AC3E}">
        <p14:creationId xmlns:p14="http://schemas.microsoft.com/office/powerpoint/2010/main" val="403085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D7D5A633-01C6-E18D-1027-44591C46A4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1F24D53-A8B0-5F51-FB47-435DCD28FBF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E05B62D-9E16-7D3B-F70E-F089F5FA5758}"/>
              </a:ext>
            </a:extLst>
          </p:cNvPr>
          <p:cNvSpPr>
            <a:spLocks noGrp="1" noChangeArrowheads="1"/>
          </p:cNvSpPr>
          <p:nvPr>
            <p:ph type="sldNum" sz="quarter" idx="12"/>
          </p:nvPr>
        </p:nvSpPr>
        <p:spPr/>
        <p:txBody>
          <a:bodyPr/>
          <a:lstStyle>
            <a:lvl1pPr>
              <a:defRPr/>
            </a:lvl1pPr>
          </a:lstStyle>
          <a:p>
            <a:pPr>
              <a:defRPr/>
            </a:pPr>
            <a:fld id="{65EA0482-A8DF-44A3-8CDC-4B0CBF7E9A53}" type="slidenum">
              <a:rPr lang="fr-FR" altLang="en-US"/>
              <a:pPr>
                <a:defRPr/>
              </a:pPr>
              <a:t>‹N›</a:t>
            </a:fld>
            <a:endParaRPr lang="fr-FR" altLang="en-US"/>
          </a:p>
        </p:txBody>
      </p:sp>
    </p:spTree>
    <p:extLst>
      <p:ext uri="{BB962C8B-B14F-4D97-AF65-F5344CB8AC3E}">
        <p14:creationId xmlns:p14="http://schemas.microsoft.com/office/powerpoint/2010/main" val="3001275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4CEC6D-C9AA-0246-93AD-D9078DCF2D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2B5F79C-572C-58ED-23BC-E274E78A734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DF322C9-103E-29CA-AB97-715A8C3B40CA}"/>
              </a:ext>
            </a:extLst>
          </p:cNvPr>
          <p:cNvSpPr>
            <a:spLocks noGrp="1" noChangeArrowheads="1"/>
          </p:cNvSpPr>
          <p:nvPr>
            <p:ph type="sldNum" sz="quarter" idx="12"/>
          </p:nvPr>
        </p:nvSpPr>
        <p:spPr/>
        <p:txBody>
          <a:bodyPr/>
          <a:lstStyle>
            <a:lvl1pPr>
              <a:defRPr/>
            </a:lvl1pPr>
          </a:lstStyle>
          <a:p>
            <a:pPr>
              <a:defRPr/>
            </a:pPr>
            <a:fld id="{53BDC3CB-EDBB-40CB-A7B3-F29484715C0A}" type="slidenum">
              <a:rPr lang="fr-FR" altLang="en-US"/>
              <a:pPr>
                <a:defRPr/>
              </a:pPr>
              <a:t>‹N›</a:t>
            </a:fld>
            <a:endParaRPr lang="fr-FR" altLang="en-US"/>
          </a:p>
        </p:txBody>
      </p:sp>
    </p:spTree>
    <p:extLst>
      <p:ext uri="{BB962C8B-B14F-4D97-AF65-F5344CB8AC3E}">
        <p14:creationId xmlns:p14="http://schemas.microsoft.com/office/powerpoint/2010/main" val="177360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7134C5-F196-D588-A09F-60E001D29D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B7B6FA6-EFBF-C938-E5DC-523FF34381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A1ED602B-289C-1D70-F10F-7ADE02EC81F7}"/>
              </a:ext>
            </a:extLst>
          </p:cNvPr>
          <p:cNvSpPr>
            <a:spLocks noGrp="1" noChangeArrowheads="1"/>
          </p:cNvSpPr>
          <p:nvPr>
            <p:ph type="sldNum" sz="quarter" idx="12"/>
          </p:nvPr>
        </p:nvSpPr>
        <p:spPr/>
        <p:txBody>
          <a:bodyPr/>
          <a:lstStyle>
            <a:lvl1pPr>
              <a:defRPr/>
            </a:lvl1pPr>
          </a:lstStyle>
          <a:p>
            <a:pPr>
              <a:defRPr/>
            </a:pPr>
            <a:fld id="{167DA6ED-89D9-43A5-A8C1-9FF7F52C3020}" type="slidenum">
              <a:rPr lang="fr-FR" altLang="en-US"/>
              <a:pPr>
                <a:defRPr/>
              </a:pPr>
              <a:t>‹N›</a:t>
            </a:fld>
            <a:endParaRPr lang="fr-FR" altLang="en-US"/>
          </a:p>
        </p:txBody>
      </p:sp>
    </p:spTree>
    <p:extLst>
      <p:ext uri="{BB962C8B-B14F-4D97-AF65-F5344CB8AC3E}">
        <p14:creationId xmlns:p14="http://schemas.microsoft.com/office/powerpoint/2010/main" val="3617822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84B115-62B4-2799-8D35-1A70F8996D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FD2D5C30-23E7-8714-B1AC-A6F7FFAFB3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828736D-318E-5758-FD04-B50665F47CC4}"/>
              </a:ext>
            </a:extLst>
          </p:cNvPr>
          <p:cNvSpPr>
            <a:spLocks noGrp="1" noChangeArrowheads="1"/>
          </p:cNvSpPr>
          <p:nvPr>
            <p:ph type="sldNum" sz="quarter" idx="12"/>
          </p:nvPr>
        </p:nvSpPr>
        <p:spPr/>
        <p:txBody>
          <a:bodyPr/>
          <a:lstStyle>
            <a:lvl1pPr>
              <a:defRPr/>
            </a:lvl1pPr>
          </a:lstStyle>
          <a:p>
            <a:pPr>
              <a:defRPr/>
            </a:pPr>
            <a:fld id="{46F32EB2-CF82-4FDD-AF17-8988E4703F09}" type="slidenum">
              <a:rPr lang="fr-FR" altLang="en-US"/>
              <a:pPr>
                <a:defRPr/>
              </a:pPr>
              <a:t>‹N›</a:t>
            </a:fld>
            <a:endParaRPr lang="fr-FR" altLang="en-US"/>
          </a:p>
        </p:txBody>
      </p:sp>
    </p:spTree>
    <p:extLst>
      <p:ext uri="{BB962C8B-B14F-4D97-AF65-F5344CB8AC3E}">
        <p14:creationId xmlns:p14="http://schemas.microsoft.com/office/powerpoint/2010/main" val="3796246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988068-AE3C-A554-2497-264FEE56CF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72F858CE-12BA-3D2E-CCA3-372F0EF418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28923928-E2BE-0570-853B-E6335B440378}"/>
              </a:ext>
            </a:extLst>
          </p:cNvPr>
          <p:cNvSpPr>
            <a:spLocks noGrp="1" noChangeArrowheads="1"/>
          </p:cNvSpPr>
          <p:nvPr>
            <p:ph type="sldNum" sz="quarter" idx="12"/>
          </p:nvPr>
        </p:nvSpPr>
        <p:spPr/>
        <p:txBody>
          <a:bodyPr/>
          <a:lstStyle>
            <a:lvl1pPr>
              <a:defRPr/>
            </a:lvl1pPr>
          </a:lstStyle>
          <a:p>
            <a:pPr>
              <a:defRPr/>
            </a:pPr>
            <a:fld id="{08574FD7-05B4-411F-A1B0-ABABD3CDED80}" type="slidenum">
              <a:rPr lang="fr-FR" altLang="en-US"/>
              <a:pPr>
                <a:defRPr/>
              </a:pPr>
              <a:t>‹N›</a:t>
            </a:fld>
            <a:endParaRPr lang="fr-FR" altLang="en-US"/>
          </a:p>
        </p:txBody>
      </p:sp>
    </p:spTree>
    <p:extLst>
      <p:ext uri="{BB962C8B-B14F-4D97-AF65-F5344CB8AC3E}">
        <p14:creationId xmlns:p14="http://schemas.microsoft.com/office/powerpoint/2010/main" val="3442160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6EE0A1-ABF3-CDCA-3872-04B81073DB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770FF82-4607-B1BD-385F-EE949E8A98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C3A1B98-41A6-D12A-CD2A-F781375E9384}"/>
              </a:ext>
            </a:extLst>
          </p:cNvPr>
          <p:cNvSpPr>
            <a:spLocks noGrp="1" noChangeArrowheads="1"/>
          </p:cNvSpPr>
          <p:nvPr>
            <p:ph type="sldNum" sz="quarter" idx="12"/>
          </p:nvPr>
        </p:nvSpPr>
        <p:spPr/>
        <p:txBody>
          <a:bodyPr/>
          <a:lstStyle>
            <a:lvl1pPr>
              <a:defRPr/>
            </a:lvl1pPr>
          </a:lstStyle>
          <a:p>
            <a:pPr>
              <a:defRPr/>
            </a:pPr>
            <a:fld id="{D9FEC9E2-0C3F-442A-A1DC-36310BDF1C95}" type="slidenum">
              <a:rPr lang="fr-FR" altLang="en-US"/>
              <a:pPr>
                <a:defRPr/>
              </a:pPr>
              <a:t>‹N›</a:t>
            </a:fld>
            <a:endParaRPr lang="fr-FR" altLang="en-US"/>
          </a:p>
        </p:txBody>
      </p:sp>
    </p:spTree>
    <p:extLst>
      <p:ext uri="{BB962C8B-B14F-4D97-AF65-F5344CB8AC3E}">
        <p14:creationId xmlns:p14="http://schemas.microsoft.com/office/powerpoint/2010/main" val="500586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5F8E6D-8BB0-247F-5166-CB028338BF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FF8E4F4-185C-FD26-AFD1-2E32838475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71BAE8C-478E-EBC1-DD33-005FFD6DCAC6}"/>
              </a:ext>
            </a:extLst>
          </p:cNvPr>
          <p:cNvSpPr>
            <a:spLocks noGrp="1" noChangeArrowheads="1"/>
          </p:cNvSpPr>
          <p:nvPr>
            <p:ph type="sldNum" sz="quarter" idx="12"/>
          </p:nvPr>
        </p:nvSpPr>
        <p:spPr/>
        <p:txBody>
          <a:bodyPr/>
          <a:lstStyle>
            <a:lvl1pPr>
              <a:defRPr/>
            </a:lvl1pPr>
          </a:lstStyle>
          <a:p>
            <a:pPr>
              <a:defRPr/>
            </a:pPr>
            <a:fld id="{FC50B84D-4B34-43CE-8274-703E3918DDB1}" type="slidenum">
              <a:rPr lang="fr-FR" altLang="en-US"/>
              <a:pPr>
                <a:defRPr/>
              </a:pPr>
              <a:t>‹N›</a:t>
            </a:fld>
            <a:endParaRPr lang="fr-FR" altLang="en-US"/>
          </a:p>
        </p:txBody>
      </p:sp>
    </p:spTree>
    <p:extLst>
      <p:ext uri="{BB962C8B-B14F-4D97-AF65-F5344CB8AC3E}">
        <p14:creationId xmlns:p14="http://schemas.microsoft.com/office/powerpoint/2010/main" val="1192000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51E269-9F97-DFEA-2F4A-8C56CD6339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46C0967-1A40-DF7F-3013-8F11B3F8D5E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0C56A9F-6DFB-E224-C76F-92FE41ADD80C}"/>
              </a:ext>
            </a:extLst>
          </p:cNvPr>
          <p:cNvSpPr>
            <a:spLocks noGrp="1" noChangeArrowheads="1"/>
          </p:cNvSpPr>
          <p:nvPr>
            <p:ph type="sldNum" sz="quarter" idx="12"/>
          </p:nvPr>
        </p:nvSpPr>
        <p:spPr/>
        <p:txBody>
          <a:bodyPr/>
          <a:lstStyle>
            <a:lvl1pPr>
              <a:defRPr/>
            </a:lvl1pPr>
          </a:lstStyle>
          <a:p>
            <a:pPr>
              <a:defRPr/>
            </a:pPr>
            <a:fld id="{DD64BACA-3C6F-459F-AEF2-71FB62C271C5}" type="slidenum">
              <a:rPr lang="fr-FR" altLang="en-US"/>
              <a:pPr>
                <a:defRPr/>
              </a:pPr>
              <a:t>‹N›</a:t>
            </a:fld>
            <a:endParaRPr lang="fr-FR" altLang="en-US"/>
          </a:p>
        </p:txBody>
      </p:sp>
    </p:spTree>
    <p:extLst>
      <p:ext uri="{BB962C8B-B14F-4D97-AF65-F5344CB8AC3E}">
        <p14:creationId xmlns:p14="http://schemas.microsoft.com/office/powerpoint/2010/main" val="10920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1D95F7-47E2-B6EF-6F1B-5CB413371B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4019763-401B-602E-27ED-CB55F7244C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E663EE5-FC7C-E3D3-6768-EC082D7DB9AA}"/>
              </a:ext>
            </a:extLst>
          </p:cNvPr>
          <p:cNvSpPr>
            <a:spLocks noGrp="1" noChangeArrowheads="1"/>
          </p:cNvSpPr>
          <p:nvPr>
            <p:ph type="sldNum" sz="quarter" idx="12"/>
          </p:nvPr>
        </p:nvSpPr>
        <p:spPr/>
        <p:txBody>
          <a:bodyPr/>
          <a:lstStyle>
            <a:lvl1pPr>
              <a:defRPr/>
            </a:lvl1pPr>
          </a:lstStyle>
          <a:p>
            <a:pPr>
              <a:defRPr/>
            </a:pPr>
            <a:fld id="{3C5D67F1-6522-4AC6-9B4D-D55518DD4AC7}" type="slidenum">
              <a:rPr lang="fr-FR" altLang="en-US"/>
              <a:pPr>
                <a:defRPr/>
              </a:pPr>
              <a:t>‹N›</a:t>
            </a:fld>
            <a:endParaRPr lang="fr-FR" altLang="en-US"/>
          </a:p>
        </p:txBody>
      </p:sp>
    </p:spTree>
    <p:extLst>
      <p:ext uri="{BB962C8B-B14F-4D97-AF65-F5344CB8AC3E}">
        <p14:creationId xmlns:p14="http://schemas.microsoft.com/office/powerpoint/2010/main" val="3963201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DE5960-0564-65A1-690A-90D02FF565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28F7234-DCCA-589F-E9E8-DD1A507200A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4301EEA-8EC6-8243-E31E-353C2A094A1F}"/>
              </a:ext>
            </a:extLst>
          </p:cNvPr>
          <p:cNvSpPr>
            <a:spLocks noGrp="1" noChangeArrowheads="1"/>
          </p:cNvSpPr>
          <p:nvPr>
            <p:ph type="sldNum" sz="quarter" idx="12"/>
          </p:nvPr>
        </p:nvSpPr>
        <p:spPr/>
        <p:txBody>
          <a:bodyPr/>
          <a:lstStyle>
            <a:lvl1pPr>
              <a:defRPr/>
            </a:lvl1pPr>
          </a:lstStyle>
          <a:p>
            <a:pPr>
              <a:defRPr/>
            </a:pPr>
            <a:fld id="{7914103C-8197-4ECA-90BB-9F780F575CDE}" type="slidenum">
              <a:rPr lang="fr-FR" altLang="en-US"/>
              <a:pPr>
                <a:defRPr/>
              </a:pPr>
              <a:t>‹N›</a:t>
            </a:fld>
            <a:endParaRPr lang="fr-FR" altLang="en-US"/>
          </a:p>
        </p:txBody>
      </p:sp>
    </p:spTree>
    <p:extLst>
      <p:ext uri="{BB962C8B-B14F-4D97-AF65-F5344CB8AC3E}">
        <p14:creationId xmlns:p14="http://schemas.microsoft.com/office/powerpoint/2010/main" val="651853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DD08768-F90F-0C6D-0191-926B7EBEB0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FDB7572-E0F5-D489-8F25-67B0BED0040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A43304CE-36F8-C153-56B2-7737B3079182}"/>
              </a:ext>
            </a:extLst>
          </p:cNvPr>
          <p:cNvSpPr>
            <a:spLocks noGrp="1" noChangeArrowheads="1"/>
          </p:cNvSpPr>
          <p:nvPr>
            <p:ph type="sldNum" sz="quarter" idx="12"/>
          </p:nvPr>
        </p:nvSpPr>
        <p:spPr/>
        <p:txBody>
          <a:bodyPr/>
          <a:lstStyle>
            <a:lvl1pPr>
              <a:defRPr/>
            </a:lvl1pPr>
          </a:lstStyle>
          <a:p>
            <a:pPr>
              <a:defRPr/>
            </a:pPr>
            <a:fld id="{9B2912F6-9DE8-4085-AB9B-6117EBA08824}" type="slidenum">
              <a:rPr lang="fr-FR" altLang="en-US"/>
              <a:pPr>
                <a:defRPr/>
              </a:pPr>
              <a:t>‹N›</a:t>
            </a:fld>
            <a:endParaRPr lang="fr-FR" altLang="en-US"/>
          </a:p>
        </p:txBody>
      </p:sp>
    </p:spTree>
    <p:extLst>
      <p:ext uri="{BB962C8B-B14F-4D97-AF65-F5344CB8AC3E}">
        <p14:creationId xmlns:p14="http://schemas.microsoft.com/office/powerpoint/2010/main" val="30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491E5C-629E-F791-B555-36AC8C4C45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07B6ADA-6CF1-9653-484E-56D3B6057D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EDE2E2E-068B-D1ED-A484-C83867F2CF19}"/>
              </a:ext>
            </a:extLst>
          </p:cNvPr>
          <p:cNvSpPr>
            <a:spLocks noGrp="1" noChangeArrowheads="1"/>
          </p:cNvSpPr>
          <p:nvPr>
            <p:ph type="sldNum" sz="quarter" idx="12"/>
          </p:nvPr>
        </p:nvSpPr>
        <p:spPr/>
        <p:txBody>
          <a:bodyPr/>
          <a:lstStyle>
            <a:lvl1pPr>
              <a:defRPr/>
            </a:lvl1pPr>
          </a:lstStyle>
          <a:p>
            <a:pPr>
              <a:defRPr/>
            </a:pPr>
            <a:fld id="{713CD1B3-6516-4CF0-B444-7062742ADF68}" type="slidenum">
              <a:rPr lang="fr-FR" altLang="en-US"/>
              <a:pPr>
                <a:defRPr/>
              </a:pPr>
              <a:t>‹N›</a:t>
            </a:fld>
            <a:endParaRPr lang="fr-FR" altLang="en-US"/>
          </a:p>
        </p:txBody>
      </p:sp>
    </p:spTree>
    <p:extLst>
      <p:ext uri="{BB962C8B-B14F-4D97-AF65-F5344CB8AC3E}">
        <p14:creationId xmlns:p14="http://schemas.microsoft.com/office/powerpoint/2010/main" val="3203431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C1CFD4-A729-0E76-F962-7B2E4079B2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462CDCE1-380C-2786-EEE3-60B0B31263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0941DD6-6634-D6E5-C1AC-0340C1FE907D}"/>
              </a:ext>
            </a:extLst>
          </p:cNvPr>
          <p:cNvSpPr>
            <a:spLocks noGrp="1" noChangeArrowheads="1"/>
          </p:cNvSpPr>
          <p:nvPr>
            <p:ph type="sldNum" sz="quarter" idx="12"/>
          </p:nvPr>
        </p:nvSpPr>
        <p:spPr/>
        <p:txBody>
          <a:bodyPr/>
          <a:lstStyle>
            <a:lvl1pPr>
              <a:defRPr/>
            </a:lvl1pPr>
          </a:lstStyle>
          <a:p>
            <a:pPr>
              <a:defRPr/>
            </a:pPr>
            <a:fld id="{0A464FC9-2E11-4C5D-B8C7-B46BF6D6DFE2}" type="slidenum">
              <a:rPr lang="fr-FR" altLang="en-US"/>
              <a:pPr>
                <a:defRPr/>
              </a:pPr>
              <a:t>‹N›</a:t>
            </a:fld>
            <a:endParaRPr lang="fr-FR" altLang="en-US"/>
          </a:p>
        </p:txBody>
      </p:sp>
    </p:spTree>
    <p:extLst>
      <p:ext uri="{BB962C8B-B14F-4D97-AF65-F5344CB8AC3E}">
        <p14:creationId xmlns:p14="http://schemas.microsoft.com/office/powerpoint/2010/main" val="2082101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84980F9-D3B3-38B3-744D-2880427065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CFDFD362-5A19-84E2-8AF7-C1A96D5753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60686635-9279-F5B2-757B-8DA44CFF6FA0}"/>
              </a:ext>
            </a:extLst>
          </p:cNvPr>
          <p:cNvSpPr>
            <a:spLocks noGrp="1" noChangeArrowheads="1"/>
          </p:cNvSpPr>
          <p:nvPr>
            <p:ph type="sldNum" sz="quarter" idx="12"/>
          </p:nvPr>
        </p:nvSpPr>
        <p:spPr/>
        <p:txBody>
          <a:bodyPr/>
          <a:lstStyle>
            <a:lvl1pPr>
              <a:defRPr/>
            </a:lvl1pPr>
          </a:lstStyle>
          <a:p>
            <a:pPr>
              <a:defRPr/>
            </a:pPr>
            <a:fld id="{8E7E6398-23EA-4002-853A-B57A1DDD6457}" type="slidenum">
              <a:rPr lang="fr-FR" altLang="en-US"/>
              <a:pPr>
                <a:defRPr/>
              </a:pPr>
              <a:t>‹N›</a:t>
            </a:fld>
            <a:endParaRPr lang="fr-FR" altLang="en-US"/>
          </a:p>
        </p:txBody>
      </p:sp>
    </p:spTree>
    <p:extLst>
      <p:ext uri="{BB962C8B-B14F-4D97-AF65-F5344CB8AC3E}">
        <p14:creationId xmlns:p14="http://schemas.microsoft.com/office/powerpoint/2010/main" val="2845049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F3FFF89-B0F7-A657-BE0F-5F0D4053CF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2F3C1D58-AC35-C49A-5291-E16D52D1CD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C58AFB4-B754-41C2-866B-BB6B921610A8}"/>
              </a:ext>
            </a:extLst>
          </p:cNvPr>
          <p:cNvSpPr>
            <a:spLocks noGrp="1" noChangeArrowheads="1"/>
          </p:cNvSpPr>
          <p:nvPr>
            <p:ph type="sldNum" sz="quarter" idx="12"/>
          </p:nvPr>
        </p:nvSpPr>
        <p:spPr/>
        <p:txBody>
          <a:bodyPr/>
          <a:lstStyle>
            <a:lvl1pPr>
              <a:defRPr/>
            </a:lvl1pPr>
          </a:lstStyle>
          <a:p>
            <a:pPr>
              <a:defRPr/>
            </a:pPr>
            <a:fld id="{39A45013-CE47-4345-B316-0B97C15C1621}" type="slidenum">
              <a:rPr lang="fr-FR" altLang="en-US"/>
              <a:pPr>
                <a:defRPr/>
              </a:pPr>
              <a:t>‹N›</a:t>
            </a:fld>
            <a:endParaRPr lang="fr-FR" altLang="en-US"/>
          </a:p>
        </p:txBody>
      </p:sp>
    </p:spTree>
    <p:extLst>
      <p:ext uri="{BB962C8B-B14F-4D97-AF65-F5344CB8AC3E}">
        <p14:creationId xmlns:p14="http://schemas.microsoft.com/office/powerpoint/2010/main" val="70295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222A8F-23E7-C00E-24A9-5D58A03B46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3CBF2CA-2112-DD0D-96E3-FE197E8FD1B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74DB398-560C-C2DC-2666-89FBE4517232}"/>
              </a:ext>
            </a:extLst>
          </p:cNvPr>
          <p:cNvSpPr>
            <a:spLocks noGrp="1" noChangeArrowheads="1"/>
          </p:cNvSpPr>
          <p:nvPr>
            <p:ph type="sldNum" sz="quarter" idx="12"/>
          </p:nvPr>
        </p:nvSpPr>
        <p:spPr/>
        <p:txBody>
          <a:bodyPr/>
          <a:lstStyle>
            <a:lvl1pPr>
              <a:defRPr/>
            </a:lvl1pPr>
          </a:lstStyle>
          <a:p>
            <a:pPr>
              <a:defRPr/>
            </a:pPr>
            <a:fld id="{ECD23A81-B2B2-4948-B1C0-C19BD2FEF1BD}" type="slidenum">
              <a:rPr lang="it-IT" altLang="en-US"/>
              <a:pPr>
                <a:defRPr/>
              </a:pPr>
              <a:t>‹N›</a:t>
            </a:fld>
            <a:endParaRPr lang="it-IT" altLang="en-US"/>
          </a:p>
        </p:txBody>
      </p:sp>
    </p:spTree>
    <p:extLst>
      <p:ext uri="{BB962C8B-B14F-4D97-AF65-F5344CB8AC3E}">
        <p14:creationId xmlns:p14="http://schemas.microsoft.com/office/powerpoint/2010/main" val="819021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BF2810-66E9-3FB8-B61E-E0DBFFA5FF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3A022AB-0DBF-62F1-0161-71536A0FA5D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4227123-1620-A721-9922-88C332558650}"/>
              </a:ext>
            </a:extLst>
          </p:cNvPr>
          <p:cNvSpPr>
            <a:spLocks noGrp="1" noChangeArrowheads="1"/>
          </p:cNvSpPr>
          <p:nvPr>
            <p:ph type="sldNum" sz="quarter" idx="12"/>
          </p:nvPr>
        </p:nvSpPr>
        <p:spPr/>
        <p:txBody>
          <a:bodyPr/>
          <a:lstStyle>
            <a:lvl1pPr>
              <a:defRPr/>
            </a:lvl1pPr>
          </a:lstStyle>
          <a:p>
            <a:pPr>
              <a:defRPr/>
            </a:pPr>
            <a:fld id="{825FF503-21C4-44F5-B763-B08BF5028426}" type="slidenum">
              <a:rPr lang="it-IT" altLang="en-US"/>
              <a:pPr>
                <a:defRPr/>
              </a:pPr>
              <a:t>‹N›</a:t>
            </a:fld>
            <a:endParaRPr lang="it-IT" altLang="en-US"/>
          </a:p>
        </p:txBody>
      </p:sp>
    </p:spTree>
    <p:extLst>
      <p:ext uri="{BB962C8B-B14F-4D97-AF65-F5344CB8AC3E}">
        <p14:creationId xmlns:p14="http://schemas.microsoft.com/office/powerpoint/2010/main" val="558647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F0FEB5-DF63-34B4-BF6B-D5865E9466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DA5FE99-EBA5-4513-80BD-887E9BE3BC1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2A1A889-314B-7FD6-DF7E-FF6FBD0F5711}"/>
              </a:ext>
            </a:extLst>
          </p:cNvPr>
          <p:cNvSpPr>
            <a:spLocks noGrp="1" noChangeArrowheads="1"/>
          </p:cNvSpPr>
          <p:nvPr>
            <p:ph type="sldNum" sz="quarter" idx="12"/>
          </p:nvPr>
        </p:nvSpPr>
        <p:spPr/>
        <p:txBody>
          <a:bodyPr/>
          <a:lstStyle>
            <a:lvl1pPr>
              <a:defRPr/>
            </a:lvl1pPr>
          </a:lstStyle>
          <a:p>
            <a:pPr>
              <a:defRPr/>
            </a:pPr>
            <a:fld id="{9091A480-2214-4E82-83F9-309A87BF410C}" type="slidenum">
              <a:rPr lang="it-IT" altLang="en-US"/>
              <a:pPr>
                <a:defRPr/>
              </a:pPr>
              <a:t>‹N›</a:t>
            </a:fld>
            <a:endParaRPr lang="it-IT" altLang="en-US"/>
          </a:p>
        </p:txBody>
      </p:sp>
    </p:spTree>
    <p:extLst>
      <p:ext uri="{BB962C8B-B14F-4D97-AF65-F5344CB8AC3E}">
        <p14:creationId xmlns:p14="http://schemas.microsoft.com/office/powerpoint/2010/main" val="342001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59C6FD-8782-AA5D-0011-8BE06CADCD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073B2C6-2D75-262B-B563-71479BD4EC1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BF63DCD-9094-BDAD-E9E5-77FCA318CAA5}"/>
              </a:ext>
            </a:extLst>
          </p:cNvPr>
          <p:cNvSpPr>
            <a:spLocks noGrp="1" noChangeArrowheads="1"/>
          </p:cNvSpPr>
          <p:nvPr>
            <p:ph type="sldNum" sz="quarter" idx="12"/>
          </p:nvPr>
        </p:nvSpPr>
        <p:spPr/>
        <p:txBody>
          <a:bodyPr/>
          <a:lstStyle>
            <a:lvl1pPr>
              <a:defRPr/>
            </a:lvl1pPr>
          </a:lstStyle>
          <a:p>
            <a:pPr>
              <a:defRPr/>
            </a:pPr>
            <a:fld id="{F3651B6B-3D35-4806-BA4C-275F63B1B789}" type="slidenum">
              <a:rPr lang="it-IT" altLang="en-US"/>
              <a:pPr>
                <a:defRPr/>
              </a:pPr>
              <a:t>‹N›</a:t>
            </a:fld>
            <a:endParaRPr lang="it-IT" altLang="en-US"/>
          </a:p>
        </p:txBody>
      </p:sp>
    </p:spTree>
    <p:extLst>
      <p:ext uri="{BB962C8B-B14F-4D97-AF65-F5344CB8AC3E}">
        <p14:creationId xmlns:p14="http://schemas.microsoft.com/office/powerpoint/2010/main" val="1114704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98F1E2-6C4A-FF7D-3ADA-4E56CE1A37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65E8BB7-BFF9-0980-A6A6-129B7E9DC85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BAA996E-3DAF-547A-4AA9-6F5B315134A1}"/>
              </a:ext>
            </a:extLst>
          </p:cNvPr>
          <p:cNvSpPr>
            <a:spLocks noGrp="1" noChangeArrowheads="1"/>
          </p:cNvSpPr>
          <p:nvPr>
            <p:ph type="sldNum" sz="quarter" idx="12"/>
          </p:nvPr>
        </p:nvSpPr>
        <p:spPr/>
        <p:txBody>
          <a:bodyPr/>
          <a:lstStyle>
            <a:lvl1pPr>
              <a:defRPr/>
            </a:lvl1pPr>
          </a:lstStyle>
          <a:p>
            <a:pPr>
              <a:defRPr/>
            </a:pPr>
            <a:fld id="{63E2B741-9E46-4801-A2B0-89ED883F908A}" type="slidenum">
              <a:rPr lang="it-IT" altLang="en-US"/>
              <a:pPr>
                <a:defRPr/>
              </a:pPr>
              <a:t>‹N›</a:t>
            </a:fld>
            <a:endParaRPr lang="it-IT" altLang="en-US"/>
          </a:p>
        </p:txBody>
      </p:sp>
    </p:spTree>
    <p:extLst>
      <p:ext uri="{BB962C8B-B14F-4D97-AF65-F5344CB8AC3E}">
        <p14:creationId xmlns:p14="http://schemas.microsoft.com/office/powerpoint/2010/main" val="3445215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B948122-7075-D084-EDDE-F8F6008A71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28643F3-6A7C-F055-78B3-F7BBB1B61D9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4FFE213-0E38-7320-7862-CC37FAC8BFB6}"/>
              </a:ext>
            </a:extLst>
          </p:cNvPr>
          <p:cNvSpPr>
            <a:spLocks noGrp="1" noChangeArrowheads="1"/>
          </p:cNvSpPr>
          <p:nvPr>
            <p:ph type="sldNum" sz="quarter" idx="12"/>
          </p:nvPr>
        </p:nvSpPr>
        <p:spPr/>
        <p:txBody>
          <a:bodyPr/>
          <a:lstStyle>
            <a:lvl1pPr>
              <a:defRPr/>
            </a:lvl1pPr>
          </a:lstStyle>
          <a:p>
            <a:pPr>
              <a:defRPr/>
            </a:pPr>
            <a:fld id="{55E2FE81-EC9A-4A14-82AF-06FA05F24CC8}" type="slidenum">
              <a:rPr lang="it-IT" altLang="en-US"/>
              <a:pPr>
                <a:defRPr/>
              </a:pPr>
              <a:t>‹N›</a:t>
            </a:fld>
            <a:endParaRPr lang="it-IT" altLang="en-US"/>
          </a:p>
        </p:txBody>
      </p:sp>
    </p:spTree>
    <p:extLst>
      <p:ext uri="{BB962C8B-B14F-4D97-AF65-F5344CB8AC3E}">
        <p14:creationId xmlns:p14="http://schemas.microsoft.com/office/powerpoint/2010/main" val="3774458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E0593A-AD1A-D767-E591-A15A377A86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01F47E5-547B-1EA9-6588-5C5992F49B3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8E64357D-830E-7F14-CD61-025EF72E621F}"/>
              </a:ext>
            </a:extLst>
          </p:cNvPr>
          <p:cNvSpPr>
            <a:spLocks noGrp="1" noChangeArrowheads="1"/>
          </p:cNvSpPr>
          <p:nvPr>
            <p:ph type="sldNum" sz="quarter" idx="12"/>
          </p:nvPr>
        </p:nvSpPr>
        <p:spPr/>
        <p:txBody>
          <a:bodyPr/>
          <a:lstStyle>
            <a:lvl1pPr>
              <a:defRPr/>
            </a:lvl1pPr>
          </a:lstStyle>
          <a:p>
            <a:pPr>
              <a:defRPr/>
            </a:pPr>
            <a:fld id="{7661418C-2FE9-4900-B968-0576C7E37427}" type="slidenum">
              <a:rPr lang="it-IT" altLang="en-US"/>
              <a:pPr>
                <a:defRPr/>
              </a:pPr>
              <a:t>‹N›</a:t>
            </a:fld>
            <a:endParaRPr lang="it-IT" altLang="en-US"/>
          </a:p>
        </p:txBody>
      </p:sp>
    </p:spTree>
    <p:extLst>
      <p:ext uri="{BB962C8B-B14F-4D97-AF65-F5344CB8AC3E}">
        <p14:creationId xmlns:p14="http://schemas.microsoft.com/office/powerpoint/2010/main" val="19136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CB6BE9F3-3303-2FA6-D2D9-DF18A07783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34EA689-2A42-1AEB-2F66-1AFE4F3AA91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E58D9DE-2EBA-C021-9DA1-6E36382018D7}"/>
              </a:ext>
            </a:extLst>
          </p:cNvPr>
          <p:cNvSpPr>
            <a:spLocks noGrp="1" noChangeArrowheads="1"/>
          </p:cNvSpPr>
          <p:nvPr>
            <p:ph type="sldNum" sz="quarter" idx="12"/>
          </p:nvPr>
        </p:nvSpPr>
        <p:spPr/>
        <p:txBody>
          <a:bodyPr/>
          <a:lstStyle>
            <a:lvl1pPr>
              <a:defRPr/>
            </a:lvl1pPr>
          </a:lstStyle>
          <a:p>
            <a:pPr>
              <a:defRPr/>
            </a:pPr>
            <a:fld id="{18E7284B-49DD-4260-9156-2E9E962BFEC6}" type="slidenum">
              <a:rPr lang="fr-FR" altLang="en-US"/>
              <a:pPr>
                <a:defRPr/>
              </a:pPr>
              <a:t>‹N›</a:t>
            </a:fld>
            <a:endParaRPr lang="fr-FR" altLang="en-US"/>
          </a:p>
        </p:txBody>
      </p:sp>
    </p:spTree>
    <p:extLst>
      <p:ext uri="{BB962C8B-B14F-4D97-AF65-F5344CB8AC3E}">
        <p14:creationId xmlns:p14="http://schemas.microsoft.com/office/powerpoint/2010/main" val="4001226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39C21C-5549-7EE6-A1FA-2E37F194A6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196BCDB-209F-B1E8-679E-BC3E2BFBE6E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375664A-3C5C-D633-3DCB-3831CD4F5A12}"/>
              </a:ext>
            </a:extLst>
          </p:cNvPr>
          <p:cNvSpPr>
            <a:spLocks noGrp="1" noChangeArrowheads="1"/>
          </p:cNvSpPr>
          <p:nvPr>
            <p:ph type="sldNum" sz="quarter" idx="12"/>
          </p:nvPr>
        </p:nvSpPr>
        <p:spPr/>
        <p:txBody>
          <a:bodyPr/>
          <a:lstStyle>
            <a:lvl1pPr>
              <a:defRPr/>
            </a:lvl1pPr>
          </a:lstStyle>
          <a:p>
            <a:pPr>
              <a:defRPr/>
            </a:pPr>
            <a:fld id="{23507D53-9A0B-4060-9A95-139BA07193D7}" type="slidenum">
              <a:rPr lang="it-IT" altLang="en-US"/>
              <a:pPr>
                <a:defRPr/>
              </a:pPr>
              <a:t>‹N›</a:t>
            </a:fld>
            <a:endParaRPr lang="it-IT" altLang="en-US"/>
          </a:p>
        </p:txBody>
      </p:sp>
    </p:spTree>
    <p:extLst>
      <p:ext uri="{BB962C8B-B14F-4D97-AF65-F5344CB8AC3E}">
        <p14:creationId xmlns:p14="http://schemas.microsoft.com/office/powerpoint/2010/main" val="257153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A03076-0104-3B83-7BDF-33E8724EB2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66509A0-6810-2144-85D4-5AC74688328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34B81B4-86CE-B8EA-0710-68AC40DEA857}"/>
              </a:ext>
            </a:extLst>
          </p:cNvPr>
          <p:cNvSpPr>
            <a:spLocks noGrp="1" noChangeArrowheads="1"/>
          </p:cNvSpPr>
          <p:nvPr>
            <p:ph type="sldNum" sz="quarter" idx="12"/>
          </p:nvPr>
        </p:nvSpPr>
        <p:spPr/>
        <p:txBody>
          <a:bodyPr/>
          <a:lstStyle>
            <a:lvl1pPr>
              <a:defRPr/>
            </a:lvl1pPr>
          </a:lstStyle>
          <a:p>
            <a:pPr>
              <a:defRPr/>
            </a:pPr>
            <a:fld id="{D9DF9C7E-3F51-4C2C-AA7F-E916A730450D}" type="slidenum">
              <a:rPr lang="it-IT" altLang="en-US"/>
              <a:pPr>
                <a:defRPr/>
              </a:pPr>
              <a:t>‹N›</a:t>
            </a:fld>
            <a:endParaRPr lang="it-IT" altLang="en-US"/>
          </a:p>
        </p:txBody>
      </p:sp>
    </p:spTree>
    <p:extLst>
      <p:ext uri="{BB962C8B-B14F-4D97-AF65-F5344CB8AC3E}">
        <p14:creationId xmlns:p14="http://schemas.microsoft.com/office/powerpoint/2010/main" val="3744103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CD40B-409C-1B70-C84D-DFD269B8EB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E8CA526-BFDE-F029-AAA4-81614487FF0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3572E29-A918-A397-4EB7-903B2C3E898E}"/>
              </a:ext>
            </a:extLst>
          </p:cNvPr>
          <p:cNvSpPr>
            <a:spLocks noGrp="1" noChangeArrowheads="1"/>
          </p:cNvSpPr>
          <p:nvPr>
            <p:ph type="sldNum" sz="quarter" idx="12"/>
          </p:nvPr>
        </p:nvSpPr>
        <p:spPr/>
        <p:txBody>
          <a:bodyPr/>
          <a:lstStyle>
            <a:lvl1pPr>
              <a:defRPr/>
            </a:lvl1pPr>
          </a:lstStyle>
          <a:p>
            <a:pPr>
              <a:defRPr/>
            </a:pPr>
            <a:fld id="{2DEA017D-6F3B-46AD-997A-AE49856AAE3B}" type="slidenum">
              <a:rPr lang="it-IT" altLang="en-US"/>
              <a:pPr>
                <a:defRPr/>
              </a:pPr>
              <a:t>‹N›</a:t>
            </a:fld>
            <a:endParaRPr lang="it-IT" altLang="en-US"/>
          </a:p>
        </p:txBody>
      </p:sp>
    </p:spTree>
    <p:extLst>
      <p:ext uri="{BB962C8B-B14F-4D97-AF65-F5344CB8AC3E}">
        <p14:creationId xmlns:p14="http://schemas.microsoft.com/office/powerpoint/2010/main" val="4175094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9B92BB-10CE-7F5E-942F-3B303DFBBE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5A9B3BB-B9D9-F4F6-BE15-6E1FA74D8BC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39C1E6C-29E1-A8A5-F094-1D5F1E5FB5A1}"/>
              </a:ext>
            </a:extLst>
          </p:cNvPr>
          <p:cNvSpPr>
            <a:spLocks noGrp="1" noChangeArrowheads="1"/>
          </p:cNvSpPr>
          <p:nvPr>
            <p:ph type="sldNum" sz="quarter" idx="12"/>
          </p:nvPr>
        </p:nvSpPr>
        <p:spPr/>
        <p:txBody>
          <a:bodyPr/>
          <a:lstStyle>
            <a:lvl1pPr>
              <a:defRPr/>
            </a:lvl1pPr>
          </a:lstStyle>
          <a:p>
            <a:pPr>
              <a:defRPr/>
            </a:pPr>
            <a:fld id="{3C3CE364-85DC-4886-9191-FDF6006D41E5}" type="slidenum">
              <a:rPr lang="it-IT" altLang="en-US"/>
              <a:pPr>
                <a:defRPr/>
              </a:pPr>
              <a:t>‹N›</a:t>
            </a:fld>
            <a:endParaRPr lang="it-IT" altLang="en-US"/>
          </a:p>
        </p:txBody>
      </p:sp>
    </p:spTree>
    <p:extLst>
      <p:ext uri="{BB962C8B-B14F-4D97-AF65-F5344CB8AC3E}">
        <p14:creationId xmlns:p14="http://schemas.microsoft.com/office/powerpoint/2010/main" val="5665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CA93A1-28D0-32A3-EEBF-6ED59CACEE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7B0C8F8-36B2-2BF3-C6FF-A64237D8892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0AB1D5-4A74-351C-A21E-2890EA3DEF82}"/>
              </a:ext>
            </a:extLst>
          </p:cNvPr>
          <p:cNvSpPr>
            <a:spLocks noGrp="1" noChangeArrowheads="1"/>
          </p:cNvSpPr>
          <p:nvPr>
            <p:ph type="sldNum" sz="quarter" idx="12"/>
          </p:nvPr>
        </p:nvSpPr>
        <p:spPr/>
        <p:txBody>
          <a:bodyPr/>
          <a:lstStyle>
            <a:lvl1pPr>
              <a:defRPr/>
            </a:lvl1pPr>
          </a:lstStyle>
          <a:p>
            <a:pPr>
              <a:defRPr/>
            </a:pPr>
            <a:fld id="{F9BD2D48-4D24-4373-8562-9F39E21B04DA}" type="slidenum">
              <a:rPr lang="it-IT" altLang="en-US"/>
              <a:pPr>
                <a:defRPr/>
              </a:pPr>
              <a:t>‹N›</a:t>
            </a:fld>
            <a:endParaRPr lang="it-IT" altLang="en-US"/>
          </a:p>
        </p:txBody>
      </p:sp>
    </p:spTree>
    <p:extLst>
      <p:ext uri="{BB962C8B-B14F-4D97-AF65-F5344CB8AC3E}">
        <p14:creationId xmlns:p14="http://schemas.microsoft.com/office/powerpoint/2010/main" val="3139239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2B2D148-97A6-67A7-7574-8E9C0E3EE7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C86638C-9974-E31B-7E0F-4DBBC4D1929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3DF72DF-EF8B-460E-F1D1-56DF185506D5}"/>
              </a:ext>
            </a:extLst>
          </p:cNvPr>
          <p:cNvSpPr>
            <a:spLocks noGrp="1" noChangeArrowheads="1"/>
          </p:cNvSpPr>
          <p:nvPr>
            <p:ph type="sldNum" sz="quarter" idx="12"/>
          </p:nvPr>
        </p:nvSpPr>
        <p:spPr/>
        <p:txBody>
          <a:bodyPr/>
          <a:lstStyle>
            <a:lvl1pPr>
              <a:defRPr/>
            </a:lvl1pPr>
          </a:lstStyle>
          <a:p>
            <a:pPr>
              <a:defRPr/>
            </a:pPr>
            <a:fld id="{8B4CEB11-7738-4E3E-8615-BDB7A6104431}" type="slidenum">
              <a:rPr lang="it-IT" altLang="en-US"/>
              <a:pPr>
                <a:defRPr/>
              </a:pPr>
              <a:t>‹N›</a:t>
            </a:fld>
            <a:endParaRPr lang="it-IT" altLang="en-US"/>
          </a:p>
        </p:txBody>
      </p:sp>
    </p:spTree>
    <p:extLst>
      <p:ext uri="{BB962C8B-B14F-4D97-AF65-F5344CB8AC3E}">
        <p14:creationId xmlns:p14="http://schemas.microsoft.com/office/powerpoint/2010/main" val="94532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D30BF7-68ED-5748-2629-A973CD715D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072A8D7-E037-4095-5074-CEF76E69218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4750B2E-0677-6405-5288-B9C635AA490A}"/>
              </a:ext>
            </a:extLst>
          </p:cNvPr>
          <p:cNvSpPr>
            <a:spLocks noGrp="1" noChangeArrowheads="1"/>
          </p:cNvSpPr>
          <p:nvPr>
            <p:ph type="sldNum" sz="quarter" idx="12"/>
          </p:nvPr>
        </p:nvSpPr>
        <p:spPr/>
        <p:txBody>
          <a:bodyPr/>
          <a:lstStyle>
            <a:lvl1pPr>
              <a:defRPr/>
            </a:lvl1pPr>
          </a:lstStyle>
          <a:p>
            <a:pPr>
              <a:defRPr/>
            </a:pPr>
            <a:fld id="{9CDD3555-2DC6-426B-A0F2-44B532C57F0A}" type="slidenum">
              <a:rPr lang="it-IT" altLang="en-US"/>
              <a:pPr>
                <a:defRPr/>
              </a:pPr>
              <a:t>‹N›</a:t>
            </a:fld>
            <a:endParaRPr lang="it-IT" altLang="en-US"/>
          </a:p>
        </p:txBody>
      </p:sp>
    </p:spTree>
    <p:extLst>
      <p:ext uri="{BB962C8B-B14F-4D97-AF65-F5344CB8AC3E}">
        <p14:creationId xmlns:p14="http://schemas.microsoft.com/office/powerpoint/2010/main" val="2541026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325204-8130-AE5F-5281-9B248FABEB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C7191CD-EBC4-08B7-0965-2B0F06DEE8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FADBCFB-FB26-34BC-208B-B1A4F0ADBB05}"/>
              </a:ext>
            </a:extLst>
          </p:cNvPr>
          <p:cNvSpPr>
            <a:spLocks noGrp="1" noChangeArrowheads="1"/>
          </p:cNvSpPr>
          <p:nvPr>
            <p:ph type="sldNum" sz="quarter" idx="12"/>
          </p:nvPr>
        </p:nvSpPr>
        <p:spPr/>
        <p:txBody>
          <a:bodyPr/>
          <a:lstStyle>
            <a:lvl1pPr>
              <a:defRPr/>
            </a:lvl1pPr>
          </a:lstStyle>
          <a:p>
            <a:pPr>
              <a:defRPr/>
            </a:pPr>
            <a:fld id="{3E0387FF-C68D-4344-A3B0-AF682CACA9FD}" type="slidenum">
              <a:rPr lang="it-IT" altLang="en-US"/>
              <a:pPr>
                <a:defRPr/>
              </a:pPr>
              <a:t>‹N›</a:t>
            </a:fld>
            <a:endParaRPr lang="it-IT" altLang="en-US"/>
          </a:p>
        </p:txBody>
      </p:sp>
    </p:spTree>
    <p:extLst>
      <p:ext uri="{BB962C8B-B14F-4D97-AF65-F5344CB8AC3E}">
        <p14:creationId xmlns:p14="http://schemas.microsoft.com/office/powerpoint/2010/main" val="2078635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2290EEB-0B72-D234-FC98-876B782AC5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086DC44-DBE6-22E7-4DF6-D86CCA9E36C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1EBAC61-2333-A266-05B2-25430388FE48}"/>
              </a:ext>
            </a:extLst>
          </p:cNvPr>
          <p:cNvSpPr>
            <a:spLocks noGrp="1" noChangeArrowheads="1"/>
          </p:cNvSpPr>
          <p:nvPr>
            <p:ph type="sldNum" sz="quarter" idx="12"/>
          </p:nvPr>
        </p:nvSpPr>
        <p:spPr/>
        <p:txBody>
          <a:bodyPr/>
          <a:lstStyle>
            <a:lvl1pPr>
              <a:defRPr/>
            </a:lvl1pPr>
          </a:lstStyle>
          <a:p>
            <a:pPr>
              <a:defRPr/>
            </a:pPr>
            <a:fld id="{B3A4FE14-C9CE-4113-AD4D-3819257B64CF}" type="slidenum">
              <a:rPr lang="it-IT" altLang="en-US"/>
              <a:pPr>
                <a:defRPr/>
              </a:pPr>
              <a:t>‹N›</a:t>
            </a:fld>
            <a:endParaRPr lang="it-IT" altLang="en-US"/>
          </a:p>
        </p:txBody>
      </p:sp>
    </p:spTree>
    <p:extLst>
      <p:ext uri="{BB962C8B-B14F-4D97-AF65-F5344CB8AC3E}">
        <p14:creationId xmlns:p14="http://schemas.microsoft.com/office/powerpoint/2010/main" val="3114931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CF8BEF-5458-014E-32F3-09A4C9646EF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8227B62-60B0-09AD-C412-4290B75CB0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522C693-2AE5-4FD2-FCF5-0623B7D698DA}"/>
              </a:ext>
            </a:extLst>
          </p:cNvPr>
          <p:cNvSpPr>
            <a:spLocks noGrp="1" noChangeArrowheads="1"/>
          </p:cNvSpPr>
          <p:nvPr>
            <p:ph type="sldNum" sz="quarter" idx="12"/>
          </p:nvPr>
        </p:nvSpPr>
        <p:spPr/>
        <p:txBody>
          <a:bodyPr/>
          <a:lstStyle>
            <a:lvl1pPr>
              <a:defRPr/>
            </a:lvl1pPr>
          </a:lstStyle>
          <a:p>
            <a:pPr>
              <a:defRPr/>
            </a:pPr>
            <a:fld id="{0720519B-0DE9-41F6-9B97-6DE090A6EA4B}" type="slidenum">
              <a:rPr lang="fr-FR" altLang="en-US"/>
              <a:pPr>
                <a:defRPr/>
              </a:pPr>
              <a:t>‹N›</a:t>
            </a:fld>
            <a:endParaRPr lang="fr-FR" altLang="en-US"/>
          </a:p>
        </p:txBody>
      </p:sp>
    </p:spTree>
    <p:extLst>
      <p:ext uri="{BB962C8B-B14F-4D97-AF65-F5344CB8AC3E}">
        <p14:creationId xmlns:p14="http://schemas.microsoft.com/office/powerpoint/2010/main" val="189428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8BBC07F2-3863-787E-18CE-AE215BB037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8BC52982-8E9E-0676-D89A-3A5A8C94AF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BA1EECA-B8AB-4ECC-9170-09B36D3A3365}"/>
              </a:ext>
            </a:extLst>
          </p:cNvPr>
          <p:cNvSpPr>
            <a:spLocks noGrp="1" noChangeArrowheads="1"/>
          </p:cNvSpPr>
          <p:nvPr>
            <p:ph type="sldNum" sz="quarter" idx="12"/>
          </p:nvPr>
        </p:nvSpPr>
        <p:spPr/>
        <p:txBody>
          <a:bodyPr/>
          <a:lstStyle>
            <a:lvl1pPr>
              <a:defRPr/>
            </a:lvl1pPr>
          </a:lstStyle>
          <a:p>
            <a:pPr>
              <a:defRPr/>
            </a:pPr>
            <a:fld id="{E038E457-7323-4F67-A7AF-22D24F1E7DDD}" type="slidenum">
              <a:rPr lang="fr-FR" altLang="en-US"/>
              <a:pPr>
                <a:defRPr/>
              </a:pPr>
              <a:t>‹N›</a:t>
            </a:fld>
            <a:endParaRPr lang="fr-FR" altLang="en-US"/>
          </a:p>
        </p:txBody>
      </p:sp>
    </p:spTree>
    <p:extLst>
      <p:ext uri="{BB962C8B-B14F-4D97-AF65-F5344CB8AC3E}">
        <p14:creationId xmlns:p14="http://schemas.microsoft.com/office/powerpoint/2010/main" val="3903101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2A52FB-092B-BB2C-D643-345015DB59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112E4B5-40B2-2AA3-3BE9-763ED0C596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3D5774B-EF20-CB2B-E789-29FF4A236832}"/>
              </a:ext>
            </a:extLst>
          </p:cNvPr>
          <p:cNvSpPr>
            <a:spLocks noGrp="1" noChangeArrowheads="1"/>
          </p:cNvSpPr>
          <p:nvPr>
            <p:ph type="sldNum" sz="quarter" idx="12"/>
          </p:nvPr>
        </p:nvSpPr>
        <p:spPr/>
        <p:txBody>
          <a:bodyPr/>
          <a:lstStyle>
            <a:lvl1pPr>
              <a:defRPr/>
            </a:lvl1pPr>
          </a:lstStyle>
          <a:p>
            <a:pPr>
              <a:defRPr/>
            </a:pPr>
            <a:fld id="{315A6392-F149-4C8F-8DFE-C075EEADF4E8}" type="slidenum">
              <a:rPr lang="fr-FR" altLang="en-US"/>
              <a:pPr>
                <a:defRPr/>
              </a:pPr>
              <a:t>‹N›</a:t>
            </a:fld>
            <a:endParaRPr lang="fr-FR" altLang="en-US"/>
          </a:p>
        </p:txBody>
      </p:sp>
    </p:spTree>
    <p:extLst>
      <p:ext uri="{BB962C8B-B14F-4D97-AF65-F5344CB8AC3E}">
        <p14:creationId xmlns:p14="http://schemas.microsoft.com/office/powerpoint/2010/main" val="3695697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A4A91E-73D5-426E-49CB-F5FAD3F525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0E2167B-E579-5023-CCDE-674D95443D2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AFD2466-007B-D4AB-4961-360E48952FE0}"/>
              </a:ext>
            </a:extLst>
          </p:cNvPr>
          <p:cNvSpPr>
            <a:spLocks noGrp="1" noChangeArrowheads="1"/>
          </p:cNvSpPr>
          <p:nvPr>
            <p:ph type="sldNum" sz="quarter" idx="12"/>
          </p:nvPr>
        </p:nvSpPr>
        <p:spPr/>
        <p:txBody>
          <a:bodyPr/>
          <a:lstStyle>
            <a:lvl1pPr>
              <a:defRPr/>
            </a:lvl1pPr>
          </a:lstStyle>
          <a:p>
            <a:pPr>
              <a:defRPr/>
            </a:pPr>
            <a:fld id="{E6725E96-D345-4759-961E-26D5B467ECD9}" type="slidenum">
              <a:rPr lang="fr-FR" altLang="en-US"/>
              <a:pPr>
                <a:defRPr/>
              </a:pPr>
              <a:t>‹N›</a:t>
            </a:fld>
            <a:endParaRPr lang="fr-FR" altLang="en-US"/>
          </a:p>
        </p:txBody>
      </p:sp>
    </p:spTree>
    <p:extLst>
      <p:ext uri="{BB962C8B-B14F-4D97-AF65-F5344CB8AC3E}">
        <p14:creationId xmlns:p14="http://schemas.microsoft.com/office/powerpoint/2010/main" val="1176593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CFA9DB-86FC-B1AC-9B7E-9C1B1DEA24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BCFE59C-4E8A-76B1-8E9D-9979A0C897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203E67B-691A-7396-CED1-0B18D86D847F}"/>
              </a:ext>
            </a:extLst>
          </p:cNvPr>
          <p:cNvSpPr>
            <a:spLocks noGrp="1" noChangeArrowheads="1"/>
          </p:cNvSpPr>
          <p:nvPr>
            <p:ph type="sldNum" sz="quarter" idx="12"/>
          </p:nvPr>
        </p:nvSpPr>
        <p:spPr/>
        <p:txBody>
          <a:bodyPr/>
          <a:lstStyle>
            <a:lvl1pPr>
              <a:defRPr/>
            </a:lvl1pPr>
          </a:lstStyle>
          <a:p>
            <a:pPr>
              <a:defRPr/>
            </a:pPr>
            <a:fld id="{5AB2D396-21AD-4B1E-A6DB-800BE8C0ABEB}" type="slidenum">
              <a:rPr lang="fr-FR" altLang="en-US"/>
              <a:pPr>
                <a:defRPr/>
              </a:pPr>
              <a:t>‹N›</a:t>
            </a:fld>
            <a:endParaRPr lang="fr-FR" altLang="en-US"/>
          </a:p>
        </p:txBody>
      </p:sp>
    </p:spTree>
    <p:extLst>
      <p:ext uri="{BB962C8B-B14F-4D97-AF65-F5344CB8AC3E}">
        <p14:creationId xmlns:p14="http://schemas.microsoft.com/office/powerpoint/2010/main" val="1329116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181BF3-814F-16B8-C4DC-663B44A484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ABF2DFE-2110-F065-616A-7F638E6705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6D2D3C4A-FB15-276A-D575-1E66822FE63B}"/>
              </a:ext>
            </a:extLst>
          </p:cNvPr>
          <p:cNvSpPr>
            <a:spLocks noGrp="1" noChangeArrowheads="1"/>
          </p:cNvSpPr>
          <p:nvPr>
            <p:ph type="sldNum" sz="quarter" idx="12"/>
          </p:nvPr>
        </p:nvSpPr>
        <p:spPr/>
        <p:txBody>
          <a:bodyPr/>
          <a:lstStyle>
            <a:lvl1pPr>
              <a:defRPr/>
            </a:lvl1pPr>
          </a:lstStyle>
          <a:p>
            <a:pPr>
              <a:defRPr/>
            </a:pPr>
            <a:fld id="{E0367C50-385E-4C68-BA61-82D7A70E391C}" type="slidenum">
              <a:rPr lang="fr-FR" altLang="en-US"/>
              <a:pPr>
                <a:defRPr/>
              </a:pPr>
              <a:t>‹N›</a:t>
            </a:fld>
            <a:endParaRPr lang="fr-FR" altLang="en-US"/>
          </a:p>
        </p:txBody>
      </p:sp>
    </p:spTree>
    <p:extLst>
      <p:ext uri="{BB962C8B-B14F-4D97-AF65-F5344CB8AC3E}">
        <p14:creationId xmlns:p14="http://schemas.microsoft.com/office/powerpoint/2010/main" val="3981239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AF0014-64DB-79BE-BCF7-5BE77AA681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AD3166E-8044-F5B0-3E7D-8F6213FA30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CC9308D-BA2E-887E-70DB-BC94E7A19F72}"/>
              </a:ext>
            </a:extLst>
          </p:cNvPr>
          <p:cNvSpPr>
            <a:spLocks noGrp="1" noChangeArrowheads="1"/>
          </p:cNvSpPr>
          <p:nvPr>
            <p:ph type="sldNum" sz="quarter" idx="12"/>
          </p:nvPr>
        </p:nvSpPr>
        <p:spPr/>
        <p:txBody>
          <a:bodyPr/>
          <a:lstStyle>
            <a:lvl1pPr>
              <a:defRPr/>
            </a:lvl1pPr>
          </a:lstStyle>
          <a:p>
            <a:pPr>
              <a:defRPr/>
            </a:pPr>
            <a:fld id="{E2002FDB-090F-4FD6-9D4F-B443B631B2B9}" type="slidenum">
              <a:rPr lang="fr-FR" altLang="en-US"/>
              <a:pPr>
                <a:defRPr/>
              </a:pPr>
              <a:t>‹N›</a:t>
            </a:fld>
            <a:endParaRPr lang="fr-FR" altLang="en-US"/>
          </a:p>
        </p:txBody>
      </p:sp>
    </p:spTree>
    <p:extLst>
      <p:ext uri="{BB962C8B-B14F-4D97-AF65-F5344CB8AC3E}">
        <p14:creationId xmlns:p14="http://schemas.microsoft.com/office/powerpoint/2010/main" val="3469852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60C785-3E4B-E5F1-C9F3-85C837F872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85B8FD0A-5828-93F6-5FBE-9FC6FC7284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EDC7B979-95FE-826F-4473-11D19AF959C3}"/>
              </a:ext>
            </a:extLst>
          </p:cNvPr>
          <p:cNvSpPr>
            <a:spLocks noGrp="1" noChangeArrowheads="1"/>
          </p:cNvSpPr>
          <p:nvPr>
            <p:ph type="sldNum" sz="quarter" idx="12"/>
          </p:nvPr>
        </p:nvSpPr>
        <p:spPr/>
        <p:txBody>
          <a:bodyPr/>
          <a:lstStyle>
            <a:lvl1pPr>
              <a:defRPr/>
            </a:lvl1pPr>
          </a:lstStyle>
          <a:p>
            <a:pPr>
              <a:defRPr/>
            </a:pPr>
            <a:fld id="{970DEE13-7764-45D5-A2D1-3F1FA40C3511}" type="slidenum">
              <a:rPr lang="fr-FR" altLang="en-US"/>
              <a:pPr>
                <a:defRPr/>
              </a:pPr>
              <a:t>‹N›</a:t>
            </a:fld>
            <a:endParaRPr lang="fr-FR" altLang="en-US"/>
          </a:p>
        </p:txBody>
      </p:sp>
    </p:spTree>
    <p:extLst>
      <p:ext uri="{BB962C8B-B14F-4D97-AF65-F5344CB8AC3E}">
        <p14:creationId xmlns:p14="http://schemas.microsoft.com/office/powerpoint/2010/main" val="1478048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C9CAF4-7A4E-909C-8112-C05B502FB4D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953CA82-3CD8-DE8F-0B60-FB9257EC07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5BCFF44-C7F5-CE33-B6E9-86559272355F}"/>
              </a:ext>
            </a:extLst>
          </p:cNvPr>
          <p:cNvSpPr>
            <a:spLocks noGrp="1" noChangeArrowheads="1"/>
          </p:cNvSpPr>
          <p:nvPr>
            <p:ph type="sldNum" sz="quarter" idx="12"/>
          </p:nvPr>
        </p:nvSpPr>
        <p:spPr/>
        <p:txBody>
          <a:bodyPr/>
          <a:lstStyle>
            <a:lvl1pPr>
              <a:defRPr/>
            </a:lvl1pPr>
          </a:lstStyle>
          <a:p>
            <a:pPr>
              <a:defRPr/>
            </a:pPr>
            <a:fld id="{D7343F5E-FB28-4CA6-B8E3-6ACBB1C7B045}" type="slidenum">
              <a:rPr lang="fr-FR" altLang="en-US"/>
              <a:pPr>
                <a:defRPr/>
              </a:pPr>
              <a:t>‹N›</a:t>
            </a:fld>
            <a:endParaRPr lang="fr-FR" altLang="en-US"/>
          </a:p>
        </p:txBody>
      </p:sp>
    </p:spTree>
    <p:extLst>
      <p:ext uri="{BB962C8B-B14F-4D97-AF65-F5344CB8AC3E}">
        <p14:creationId xmlns:p14="http://schemas.microsoft.com/office/powerpoint/2010/main" val="398983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45525B-5EA0-74A2-42D4-4848231BD7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AB861F3-BC97-B3CA-5A0D-7C72E85ECF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B379111-895D-80CA-3BEF-358C2C8EAE03}"/>
              </a:ext>
            </a:extLst>
          </p:cNvPr>
          <p:cNvSpPr>
            <a:spLocks noGrp="1" noChangeArrowheads="1"/>
          </p:cNvSpPr>
          <p:nvPr>
            <p:ph type="sldNum" sz="quarter" idx="12"/>
          </p:nvPr>
        </p:nvSpPr>
        <p:spPr/>
        <p:txBody>
          <a:bodyPr/>
          <a:lstStyle>
            <a:lvl1pPr>
              <a:defRPr/>
            </a:lvl1pPr>
          </a:lstStyle>
          <a:p>
            <a:pPr>
              <a:defRPr/>
            </a:pPr>
            <a:fld id="{4F0DE9BC-36A6-4BBF-B84D-F3287383D472}" type="slidenum">
              <a:rPr lang="fr-FR" altLang="en-US"/>
              <a:pPr>
                <a:defRPr/>
              </a:pPr>
              <a:t>‹N›</a:t>
            </a:fld>
            <a:endParaRPr lang="fr-FR" altLang="en-US"/>
          </a:p>
        </p:txBody>
      </p:sp>
    </p:spTree>
    <p:extLst>
      <p:ext uri="{BB962C8B-B14F-4D97-AF65-F5344CB8AC3E}">
        <p14:creationId xmlns:p14="http://schemas.microsoft.com/office/powerpoint/2010/main" val="3856097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7EEE9F-AC31-1C0D-769A-BB91FF47D3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0E0D184-AA13-FE43-6FFE-61643A9232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2785957-7ABE-A2FF-ED1E-25F72C733532}"/>
              </a:ext>
            </a:extLst>
          </p:cNvPr>
          <p:cNvSpPr>
            <a:spLocks noGrp="1" noChangeArrowheads="1"/>
          </p:cNvSpPr>
          <p:nvPr>
            <p:ph type="sldNum" sz="quarter" idx="12"/>
          </p:nvPr>
        </p:nvSpPr>
        <p:spPr/>
        <p:txBody>
          <a:bodyPr/>
          <a:lstStyle>
            <a:lvl1pPr>
              <a:defRPr/>
            </a:lvl1pPr>
          </a:lstStyle>
          <a:p>
            <a:pPr>
              <a:defRPr/>
            </a:pPr>
            <a:fld id="{82101BA5-92C7-4AF2-BABA-C51670823FF9}" type="slidenum">
              <a:rPr lang="fr-FR" altLang="en-US"/>
              <a:pPr>
                <a:defRPr/>
              </a:pPr>
              <a:t>‹N›</a:t>
            </a:fld>
            <a:endParaRPr lang="fr-FR" altLang="en-US"/>
          </a:p>
        </p:txBody>
      </p:sp>
    </p:spTree>
    <p:extLst>
      <p:ext uri="{BB962C8B-B14F-4D97-AF65-F5344CB8AC3E}">
        <p14:creationId xmlns:p14="http://schemas.microsoft.com/office/powerpoint/2010/main" val="4264674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C4D58E-9E72-57FE-4B2F-41C1EB1C9A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0B71DC1-7D25-97CA-FE51-972BCD2A403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567C07F-12E4-F903-C5A9-37D209125E10}"/>
              </a:ext>
            </a:extLst>
          </p:cNvPr>
          <p:cNvSpPr>
            <a:spLocks noGrp="1" noChangeArrowheads="1"/>
          </p:cNvSpPr>
          <p:nvPr>
            <p:ph type="sldNum" sz="quarter" idx="12"/>
          </p:nvPr>
        </p:nvSpPr>
        <p:spPr/>
        <p:txBody>
          <a:bodyPr/>
          <a:lstStyle>
            <a:lvl1pPr>
              <a:defRPr/>
            </a:lvl1pPr>
          </a:lstStyle>
          <a:p>
            <a:pPr>
              <a:defRPr/>
            </a:pPr>
            <a:fld id="{68DF4362-9003-4E59-9CAF-889D3610D44A}" type="slidenum">
              <a:rPr lang="fr-FR" altLang="en-US"/>
              <a:pPr>
                <a:defRPr/>
              </a:pPr>
              <a:t>‹N›</a:t>
            </a:fld>
            <a:endParaRPr lang="fr-FR" altLang="en-US"/>
          </a:p>
        </p:txBody>
      </p:sp>
    </p:spTree>
    <p:extLst>
      <p:ext uri="{BB962C8B-B14F-4D97-AF65-F5344CB8AC3E}">
        <p14:creationId xmlns:p14="http://schemas.microsoft.com/office/powerpoint/2010/main" val="208248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149F39E9-5A3F-C563-6953-91EAE48934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E5F67A8-852F-9D57-1AA6-477F7654ED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0AFDEFE4-905D-F091-B75F-A469575D3B64}"/>
              </a:ext>
            </a:extLst>
          </p:cNvPr>
          <p:cNvSpPr>
            <a:spLocks noGrp="1" noChangeArrowheads="1"/>
          </p:cNvSpPr>
          <p:nvPr>
            <p:ph type="sldNum" sz="quarter" idx="12"/>
          </p:nvPr>
        </p:nvSpPr>
        <p:spPr/>
        <p:txBody>
          <a:bodyPr/>
          <a:lstStyle>
            <a:lvl1pPr>
              <a:defRPr/>
            </a:lvl1pPr>
          </a:lstStyle>
          <a:p>
            <a:pPr>
              <a:defRPr/>
            </a:pPr>
            <a:fld id="{55250FD2-9F08-4157-8331-57AEE2089547}" type="slidenum">
              <a:rPr lang="fr-FR" altLang="en-US"/>
              <a:pPr>
                <a:defRPr/>
              </a:pPr>
              <a:t>‹N›</a:t>
            </a:fld>
            <a:endParaRPr lang="fr-FR" altLang="en-US"/>
          </a:p>
        </p:txBody>
      </p:sp>
    </p:spTree>
    <p:extLst>
      <p:ext uri="{BB962C8B-B14F-4D97-AF65-F5344CB8AC3E}">
        <p14:creationId xmlns:p14="http://schemas.microsoft.com/office/powerpoint/2010/main" val="2448279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9C513409-2F19-C829-6AA8-55A52662B8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52F9746D-10A0-B8D7-D705-6DA3F1303F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E303516A-C4A1-BEF2-A48F-908EBEA90516}"/>
              </a:ext>
            </a:extLst>
          </p:cNvPr>
          <p:cNvSpPr>
            <a:spLocks noGrp="1" noChangeArrowheads="1"/>
          </p:cNvSpPr>
          <p:nvPr>
            <p:ph type="sldNum" sz="quarter" idx="12"/>
          </p:nvPr>
        </p:nvSpPr>
        <p:spPr/>
        <p:txBody>
          <a:bodyPr/>
          <a:lstStyle>
            <a:lvl1pPr>
              <a:defRPr/>
            </a:lvl1pPr>
          </a:lstStyle>
          <a:p>
            <a:pPr>
              <a:defRPr/>
            </a:pPr>
            <a:fld id="{AA11148C-A33E-4915-87B4-6CB1401B0B9F}" type="slidenum">
              <a:rPr lang="it-IT" altLang="en-US"/>
              <a:pPr>
                <a:defRPr/>
              </a:pPr>
              <a:t>‹N›</a:t>
            </a:fld>
            <a:endParaRPr lang="it-IT" altLang="en-US"/>
          </a:p>
        </p:txBody>
      </p:sp>
    </p:spTree>
    <p:extLst>
      <p:ext uri="{BB962C8B-B14F-4D97-AF65-F5344CB8AC3E}">
        <p14:creationId xmlns:p14="http://schemas.microsoft.com/office/powerpoint/2010/main" val="3161535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9BC25E8-12BB-4B53-C2C3-FFE5C4A3EE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DC267E0-2B93-6C89-009E-616C469513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CF4DC31-024C-F90A-CC6B-1E264826DF95}"/>
              </a:ext>
            </a:extLst>
          </p:cNvPr>
          <p:cNvSpPr>
            <a:spLocks noGrp="1" noChangeArrowheads="1"/>
          </p:cNvSpPr>
          <p:nvPr>
            <p:ph type="sldNum" sz="quarter" idx="12"/>
          </p:nvPr>
        </p:nvSpPr>
        <p:spPr/>
        <p:txBody>
          <a:bodyPr/>
          <a:lstStyle>
            <a:lvl1pPr>
              <a:defRPr/>
            </a:lvl1pPr>
          </a:lstStyle>
          <a:p>
            <a:pPr>
              <a:defRPr/>
            </a:pPr>
            <a:fld id="{98E7621C-DAA8-47D6-AC89-76A882441D79}" type="slidenum">
              <a:rPr lang="it-IT" altLang="en-US"/>
              <a:pPr>
                <a:defRPr/>
              </a:pPr>
              <a:t>‹N›</a:t>
            </a:fld>
            <a:endParaRPr lang="it-IT" altLang="en-US"/>
          </a:p>
        </p:txBody>
      </p:sp>
    </p:spTree>
    <p:extLst>
      <p:ext uri="{BB962C8B-B14F-4D97-AF65-F5344CB8AC3E}">
        <p14:creationId xmlns:p14="http://schemas.microsoft.com/office/powerpoint/2010/main" val="892196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D1BF5E-D3ED-D95D-E5DA-4B2C3BA1E7C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B24DD3E-1119-B0A1-5F83-D5B9BFB7D8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FFBCA5D1-3714-FB33-5333-46584D0304EC}"/>
              </a:ext>
            </a:extLst>
          </p:cNvPr>
          <p:cNvSpPr>
            <a:spLocks noGrp="1" noChangeArrowheads="1"/>
          </p:cNvSpPr>
          <p:nvPr>
            <p:ph type="sldNum" sz="quarter" idx="12"/>
          </p:nvPr>
        </p:nvSpPr>
        <p:spPr/>
        <p:txBody>
          <a:bodyPr/>
          <a:lstStyle>
            <a:lvl1pPr>
              <a:defRPr/>
            </a:lvl1pPr>
          </a:lstStyle>
          <a:p>
            <a:pPr>
              <a:defRPr/>
            </a:pPr>
            <a:fld id="{932CDD59-4D19-43E2-8199-79CBBA81D736}" type="slidenum">
              <a:rPr lang="fr-FR" altLang="en-US"/>
              <a:pPr>
                <a:defRPr/>
              </a:pPr>
              <a:t>‹N›</a:t>
            </a:fld>
            <a:endParaRPr lang="fr-FR" altLang="en-US"/>
          </a:p>
        </p:txBody>
      </p:sp>
    </p:spTree>
    <p:extLst>
      <p:ext uri="{BB962C8B-B14F-4D97-AF65-F5344CB8AC3E}">
        <p14:creationId xmlns:p14="http://schemas.microsoft.com/office/powerpoint/2010/main" val="3346795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54F01C-D376-9058-540E-9C8D066BDD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9B2B91F-8AB0-5223-465B-C996BDEF9A2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4BC38EB-EFF6-3D7C-AFF1-8B47E9606456}"/>
              </a:ext>
            </a:extLst>
          </p:cNvPr>
          <p:cNvSpPr>
            <a:spLocks noGrp="1" noChangeArrowheads="1"/>
          </p:cNvSpPr>
          <p:nvPr>
            <p:ph type="sldNum" sz="quarter" idx="12"/>
          </p:nvPr>
        </p:nvSpPr>
        <p:spPr/>
        <p:txBody>
          <a:bodyPr/>
          <a:lstStyle>
            <a:lvl1pPr>
              <a:defRPr/>
            </a:lvl1pPr>
          </a:lstStyle>
          <a:p>
            <a:pPr>
              <a:defRPr/>
            </a:pPr>
            <a:fld id="{DFF821CA-F326-46F6-8451-C68484CA2C21}" type="slidenum">
              <a:rPr lang="it-IT" altLang="en-US"/>
              <a:pPr>
                <a:defRPr/>
              </a:pPr>
              <a:t>‹N›</a:t>
            </a:fld>
            <a:endParaRPr lang="it-IT" altLang="en-US"/>
          </a:p>
        </p:txBody>
      </p:sp>
    </p:spTree>
    <p:extLst>
      <p:ext uri="{BB962C8B-B14F-4D97-AF65-F5344CB8AC3E}">
        <p14:creationId xmlns:p14="http://schemas.microsoft.com/office/powerpoint/2010/main" val="35145001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4B8CCD-4E90-556B-8B30-C4243E476E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5D9B2AD-B24E-26CE-7A92-4C54A37B010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CAB05E5-C659-2A37-4631-5A8BB81414AA}"/>
              </a:ext>
            </a:extLst>
          </p:cNvPr>
          <p:cNvSpPr>
            <a:spLocks noGrp="1" noChangeArrowheads="1"/>
          </p:cNvSpPr>
          <p:nvPr>
            <p:ph type="sldNum" sz="quarter" idx="12"/>
          </p:nvPr>
        </p:nvSpPr>
        <p:spPr/>
        <p:txBody>
          <a:bodyPr/>
          <a:lstStyle>
            <a:lvl1pPr>
              <a:defRPr/>
            </a:lvl1pPr>
          </a:lstStyle>
          <a:p>
            <a:pPr>
              <a:defRPr/>
            </a:pPr>
            <a:fld id="{B490A435-E785-463D-B227-DD7AF580FED9}" type="slidenum">
              <a:rPr lang="it-IT" altLang="en-US"/>
              <a:pPr>
                <a:defRPr/>
              </a:pPr>
              <a:t>‹N›</a:t>
            </a:fld>
            <a:endParaRPr lang="it-IT" altLang="en-US"/>
          </a:p>
        </p:txBody>
      </p:sp>
    </p:spTree>
    <p:extLst>
      <p:ext uri="{BB962C8B-B14F-4D97-AF65-F5344CB8AC3E}">
        <p14:creationId xmlns:p14="http://schemas.microsoft.com/office/powerpoint/2010/main" val="558899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9E2BF5-0694-B9EE-88EC-3445DFE79B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AD2165C-B286-4E1F-EEEE-2525BF9B76B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2B95388-E4DF-30A7-7269-42270DF737C4}"/>
              </a:ext>
            </a:extLst>
          </p:cNvPr>
          <p:cNvSpPr>
            <a:spLocks noGrp="1" noChangeArrowheads="1"/>
          </p:cNvSpPr>
          <p:nvPr>
            <p:ph type="sldNum" sz="quarter" idx="12"/>
          </p:nvPr>
        </p:nvSpPr>
        <p:spPr/>
        <p:txBody>
          <a:bodyPr/>
          <a:lstStyle>
            <a:lvl1pPr>
              <a:defRPr/>
            </a:lvl1pPr>
          </a:lstStyle>
          <a:p>
            <a:pPr>
              <a:defRPr/>
            </a:pPr>
            <a:fld id="{F3989DC2-4975-4C09-A813-95D015BB7A3D}" type="slidenum">
              <a:rPr lang="fr-FR" altLang="en-US"/>
              <a:pPr>
                <a:defRPr/>
              </a:pPr>
              <a:t>‹N›</a:t>
            </a:fld>
            <a:endParaRPr lang="fr-FR" altLang="en-US"/>
          </a:p>
        </p:txBody>
      </p:sp>
    </p:spTree>
    <p:extLst>
      <p:ext uri="{BB962C8B-B14F-4D97-AF65-F5344CB8AC3E}">
        <p14:creationId xmlns:p14="http://schemas.microsoft.com/office/powerpoint/2010/main" val="1513434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AD9FC4-0193-7BF7-EA87-6D9A6972D7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B53CFA3-3F93-D5FA-EC47-DCA6B38028D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BCC9E42-634F-94FA-93A6-7495F0F5D853}"/>
              </a:ext>
            </a:extLst>
          </p:cNvPr>
          <p:cNvSpPr>
            <a:spLocks noGrp="1" noChangeArrowheads="1"/>
          </p:cNvSpPr>
          <p:nvPr>
            <p:ph type="sldNum" sz="quarter" idx="12"/>
          </p:nvPr>
        </p:nvSpPr>
        <p:spPr/>
        <p:txBody>
          <a:bodyPr/>
          <a:lstStyle>
            <a:lvl1pPr>
              <a:defRPr/>
            </a:lvl1pPr>
          </a:lstStyle>
          <a:p>
            <a:pPr>
              <a:defRPr/>
            </a:pPr>
            <a:fld id="{864FE195-A1DC-4264-92A5-13560856921F}" type="slidenum">
              <a:rPr lang="fr-FR" altLang="en-US"/>
              <a:pPr>
                <a:defRPr/>
              </a:pPr>
              <a:t>‹N›</a:t>
            </a:fld>
            <a:endParaRPr lang="fr-FR" altLang="en-US"/>
          </a:p>
        </p:txBody>
      </p:sp>
    </p:spTree>
    <p:extLst>
      <p:ext uri="{BB962C8B-B14F-4D97-AF65-F5344CB8AC3E}">
        <p14:creationId xmlns:p14="http://schemas.microsoft.com/office/powerpoint/2010/main" val="3353952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728CA54-0B9A-7B95-98AC-5F05B1A0DC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53A1EBD-9559-C72C-16F9-331D8FCB354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C5D67EA-27F9-9ABF-DD8F-9435A276FF5C}"/>
              </a:ext>
            </a:extLst>
          </p:cNvPr>
          <p:cNvSpPr>
            <a:spLocks noGrp="1" noChangeArrowheads="1"/>
          </p:cNvSpPr>
          <p:nvPr>
            <p:ph type="sldNum" sz="quarter" idx="12"/>
          </p:nvPr>
        </p:nvSpPr>
        <p:spPr/>
        <p:txBody>
          <a:bodyPr/>
          <a:lstStyle>
            <a:lvl1pPr>
              <a:defRPr/>
            </a:lvl1pPr>
          </a:lstStyle>
          <a:p>
            <a:pPr>
              <a:defRPr/>
            </a:pPr>
            <a:fld id="{128267E7-1915-4CBF-81C2-AEF020B4EB7F}" type="slidenum">
              <a:rPr lang="fr-FR" altLang="en-US"/>
              <a:pPr>
                <a:defRPr/>
              </a:pPr>
              <a:t>‹N›</a:t>
            </a:fld>
            <a:endParaRPr lang="fr-FR" altLang="en-US"/>
          </a:p>
        </p:txBody>
      </p:sp>
    </p:spTree>
    <p:extLst>
      <p:ext uri="{BB962C8B-B14F-4D97-AF65-F5344CB8AC3E}">
        <p14:creationId xmlns:p14="http://schemas.microsoft.com/office/powerpoint/2010/main" val="757094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0A5194-B2BD-65ED-7C27-A45D31311D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5F0705B-4DD4-761D-22D3-7FFD27F2750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4D6B30F-4D19-3B19-38FF-97C0B7FCA35E}"/>
              </a:ext>
            </a:extLst>
          </p:cNvPr>
          <p:cNvSpPr>
            <a:spLocks noGrp="1" noChangeArrowheads="1"/>
          </p:cNvSpPr>
          <p:nvPr>
            <p:ph type="sldNum" sz="quarter" idx="12"/>
          </p:nvPr>
        </p:nvSpPr>
        <p:spPr/>
        <p:txBody>
          <a:bodyPr/>
          <a:lstStyle>
            <a:lvl1pPr>
              <a:defRPr/>
            </a:lvl1pPr>
          </a:lstStyle>
          <a:p>
            <a:pPr>
              <a:defRPr/>
            </a:pPr>
            <a:fld id="{AF4CB74C-361D-4BF7-A1E9-DF3F6A8B48B9}" type="slidenum">
              <a:rPr lang="fr-FR" altLang="en-US"/>
              <a:pPr>
                <a:defRPr/>
              </a:pPr>
              <a:t>‹N›</a:t>
            </a:fld>
            <a:endParaRPr lang="fr-FR" altLang="en-US"/>
          </a:p>
        </p:txBody>
      </p:sp>
    </p:spTree>
    <p:extLst>
      <p:ext uri="{BB962C8B-B14F-4D97-AF65-F5344CB8AC3E}">
        <p14:creationId xmlns:p14="http://schemas.microsoft.com/office/powerpoint/2010/main" val="191427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F0732F-56A0-E6B4-1068-B356188D83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684E5E0-C310-3CC2-A52B-499DC41A804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1BAC7605-EB14-E0B6-92E0-D192777C4F98}"/>
              </a:ext>
            </a:extLst>
          </p:cNvPr>
          <p:cNvSpPr>
            <a:spLocks noGrp="1" noChangeArrowheads="1"/>
          </p:cNvSpPr>
          <p:nvPr>
            <p:ph type="sldNum" sz="quarter" idx="12"/>
          </p:nvPr>
        </p:nvSpPr>
        <p:spPr/>
        <p:txBody>
          <a:bodyPr/>
          <a:lstStyle>
            <a:lvl1pPr>
              <a:defRPr/>
            </a:lvl1pPr>
          </a:lstStyle>
          <a:p>
            <a:pPr>
              <a:defRPr/>
            </a:pPr>
            <a:fld id="{1C39747D-D37F-4D57-89FA-23C1A26B628C}" type="slidenum">
              <a:rPr lang="fr-FR" altLang="en-US"/>
              <a:pPr>
                <a:defRPr/>
              </a:pPr>
              <a:t>‹N›</a:t>
            </a:fld>
            <a:endParaRPr lang="fr-FR" altLang="en-US"/>
          </a:p>
        </p:txBody>
      </p:sp>
    </p:spTree>
    <p:extLst>
      <p:ext uri="{BB962C8B-B14F-4D97-AF65-F5344CB8AC3E}">
        <p14:creationId xmlns:p14="http://schemas.microsoft.com/office/powerpoint/2010/main" val="159026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A6DF34-6C62-2D9F-44C7-B58BE66EB8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438F4983-7214-8F95-CCB5-594C778643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88AC994F-D665-C6C9-10AE-3322AF28368A}"/>
              </a:ext>
            </a:extLst>
          </p:cNvPr>
          <p:cNvSpPr>
            <a:spLocks noGrp="1" noChangeArrowheads="1"/>
          </p:cNvSpPr>
          <p:nvPr>
            <p:ph type="sldNum" sz="quarter" idx="12"/>
          </p:nvPr>
        </p:nvSpPr>
        <p:spPr/>
        <p:txBody>
          <a:bodyPr/>
          <a:lstStyle>
            <a:lvl1pPr>
              <a:defRPr/>
            </a:lvl1pPr>
          </a:lstStyle>
          <a:p>
            <a:pPr>
              <a:defRPr/>
            </a:pPr>
            <a:fld id="{C196CFDB-B7E2-476B-BDB9-1C5681806295}" type="slidenum">
              <a:rPr lang="fr-FR" altLang="en-US"/>
              <a:pPr>
                <a:defRPr/>
              </a:pPr>
              <a:t>‹N›</a:t>
            </a:fld>
            <a:endParaRPr lang="fr-FR" altLang="en-US"/>
          </a:p>
        </p:txBody>
      </p:sp>
    </p:spTree>
    <p:extLst>
      <p:ext uri="{BB962C8B-B14F-4D97-AF65-F5344CB8AC3E}">
        <p14:creationId xmlns:p14="http://schemas.microsoft.com/office/powerpoint/2010/main" val="1926342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555E3D-49A4-A515-82FC-66E57B5067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842E797-8467-E82E-A22B-81DB2017CF5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176D772-4E0A-7CBB-646A-CDB296CAD668}"/>
              </a:ext>
            </a:extLst>
          </p:cNvPr>
          <p:cNvSpPr>
            <a:spLocks noGrp="1" noChangeArrowheads="1"/>
          </p:cNvSpPr>
          <p:nvPr>
            <p:ph type="sldNum" sz="quarter" idx="12"/>
          </p:nvPr>
        </p:nvSpPr>
        <p:spPr/>
        <p:txBody>
          <a:bodyPr/>
          <a:lstStyle>
            <a:lvl1pPr>
              <a:defRPr/>
            </a:lvl1pPr>
          </a:lstStyle>
          <a:p>
            <a:pPr>
              <a:defRPr/>
            </a:pPr>
            <a:fld id="{8481E840-D7EF-40E9-9090-0A244BD6BCC2}" type="slidenum">
              <a:rPr lang="fr-FR" altLang="en-US"/>
              <a:pPr>
                <a:defRPr/>
              </a:pPr>
              <a:t>‹N›</a:t>
            </a:fld>
            <a:endParaRPr lang="fr-FR" altLang="en-US"/>
          </a:p>
        </p:txBody>
      </p:sp>
    </p:spTree>
    <p:extLst>
      <p:ext uri="{BB962C8B-B14F-4D97-AF65-F5344CB8AC3E}">
        <p14:creationId xmlns:p14="http://schemas.microsoft.com/office/powerpoint/2010/main" val="1080601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CB0A5C-D96F-CF94-39AC-F34206BAC1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FB19BAC7-FCD6-8AB0-0692-14C1B36A524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F64E9F59-B499-F2A4-5848-A300AD68EFB2}"/>
              </a:ext>
            </a:extLst>
          </p:cNvPr>
          <p:cNvSpPr>
            <a:spLocks noGrp="1" noChangeArrowheads="1"/>
          </p:cNvSpPr>
          <p:nvPr>
            <p:ph type="sldNum" sz="quarter" idx="12"/>
          </p:nvPr>
        </p:nvSpPr>
        <p:spPr/>
        <p:txBody>
          <a:bodyPr/>
          <a:lstStyle>
            <a:lvl1pPr>
              <a:defRPr/>
            </a:lvl1pPr>
          </a:lstStyle>
          <a:p>
            <a:pPr>
              <a:defRPr/>
            </a:pPr>
            <a:fld id="{D24180CF-769B-41B4-A19E-63C323502526}" type="slidenum">
              <a:rPr lang="fr-FR" altLang="en-US"/>
              <a:pPr>
                <a:defRPr/>
              </a:pPr>
              <a:t>‹N›</a:t>
            </a:fld>
            <a:endParaRPr lang="fr-FR" altLang="en-US"/>
          </a:p>
        </p:txBody>
      </p:sp>
    </p:spTree>
    <p:extLst>
      <p:ext uri="{BB962C8B-B14F-4D97-AF65-F5344CB8AC3E}">
        <p14:creationId xmlns:p14="http://schemas.microsoft.com/office/powerpoint/2010/main" val="1591064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E9DB01-7CE7-0540-F6B9-C9E5596FF1F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A3D66E4-BFA0-0BFF-4D9A-2F648A8A7E0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7CB1A64-2ACF-AE57-E0D4-EBD707B64ACE}"/>
              </a:ext>
            </a:extLst>
          </p:cNvPr>
          <p:cNvSpPr>
            <a:spLocks noGrp="1" noChangeArrowheads="1"/>
          </p:cNvSpPr>
          <p:nvPr>
            <p:ph type="sldNum" sz="quarter" idx="12"/>
          </p:nvPr>
        </p:nvSpPr>
        <p:spPr/>
        <p:txBody>
          <a:bodyPr/>
          <a:lstStyle>
            <a:lvl1pPr>
              <a:defRPr/>
            </a:lvl1pPr>
          </a:lstStyle>
          <a:p>
            <a:pPr>
              <a:defRPr/>
            </a:pPr>
            <a:fld id="{95CEA1B4-A734-4C1E-AA03-09AEA64263B8}" type="slidenum">
              <a:rPr lang="fr-FR" altLang="en-US"/>
              <a:pPr>
                <a:defRPr/>
              </a:pPr>
              <a:t>‹N›</a:t>
            </a:fld>
            <a:endParaRPr lang="fr-FR" altLang="en-US"/>
          </a:p>
        </p:txBody>
      </p:sp>
    </p:spTree>
    <p:extLst>
      <p:ext uri="{BB962C8B-B14F-4D97-AF65-F5344CB8AC3E}">
        <p14:creationId xmlns:p14="http://schemas.microsoft.com/office/powerpoint/2010/main" val="2333759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5C89BD-F679-E72C-9B9A-242BBCC28D3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3C6DDBE-CA23-AD16-6A29-D0CBB2F7738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0C77982-6F46-F7DF-BB37-49BDB2A404E1}"/>
              </a:ext>
            </a:extLst>
          </p:cNvPr>
          <p:cNvSpPr>
            <a:spLocks noGrp="1" noChangeArrowheads="1"/>
          </p:cNvSpPr>
          <p:nvPr>
            <p:ph type="sldNum" sz="quarter" idx="12"/>
          </p:nvPr>
        </p:nvSpPr>
        <p:spPr/>
        <p:txBody>
          <a:bodyPr/>
          <a:lstStyle>
            <a:lvl1pPr>
              <a:defRPr/>
            </a:lvl1pPr>
          </a:lstStyle>
          <a:p>
            <a:pPr>
              <a:defRPr/>
            </a:pPr>
            <a:fld id="{673ABF02-F947-458F-9723-CE2F4BC6CC62}" type="slidenum">
              <a:rPr lang="fr-FR" altLang="en-US"/>
              <a:pPr>
                <a:defRPr/>
              </a:pPr>
              <a:t>‹N›</a:t>
            </a:fld>
            <a:endParaRPr lang="fr-FR" altLang="en-US"/>
          </a:p>
        </p:txBody>
      </p:sp>
    </p:spTree>
    <p:extLst>
      <p:ext uri="{BB962C8B-B14F-4D97-AF65-F5344CB8AC3E}">
        <p14:creationId xmlns:p14="http://schemas.microsoft.com/office/powerpoint/2010/main" val="1719342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553075-6E32-8C6C-39BA-1B8E7820C2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7B64258-11BD-169D-F56A-1A8D44101E0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9F0EC51-1E8C-2149-6FA0-78AA750D9333}"/>
              </a:ext>
            </a:extLst>
          </p:cNvPr>
          <p:cNvSpPr>
            <a:spLocks noGrp="1" noChangeArrowheads="1"/>
          </p:cNvSpPr>
          <p:nvPr>
            <p:ph type="sldNum" sz="quarter" idx="12"/>
          </p:nvPr>
        </p:nvSpPr>
        <p:spPr/>
        <p:txBody>
          <a:bodyPr/>
          <a:lstStyle>
            <a:lvl1pPr>
              <a:defRPr/>
            </a:lvl1pPr>
          </a:lstStyle>
          <a:p>
            <a:pPr>
              <a:defRPr/>
            </a:pPr>
            <a:fld id="{13AA4579-2D83-4E2A-A5FD-1EF2B89E67CC}" type="slidenum">
              <a:rPr lang="fr-FR" altLang="en-US"/>
              <a:pPr>
                <a:defRPr/>
              </a:pPr>
              <a:t>‹N›</a:t>
            </a:fld>
            <a:endParaRPr lang="fr-FR" altLang="en-US"/>
          </a:p>
        </p:txBody>
      </p:sp>
    </p:spTree>
    <p:extLst>
      <p:ext uri="{BB962C8B-B14F-4D97-AF65-F5344CB8AC3E}">
        <p14:creationId xmlns:p14="http://schemas.microsoft.com/office/powerpoint/2010/main" val="2343139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57AB1B-5C1C-7307-B5C8-6671195C88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AA0A9FB-6AEF-3973-ABC7-4930309740B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E9603B1-9A77-AF9F-EC24-E8EB6E279B39}"/>
              </a:ext>
            </a:extLst>
          </p:cNvPr>
          <p:cNvSpPr>
            <a:spLocks noGrp="1" noChangeArrowheads="1"/>
          </p:cNvSpPr>
          <p:nvPr>
            <p:ph type="sldNum" sz="quarter" idx="12"/>
          </p:nvPr>
        </p:nvSpPr>
        <p:spPr/>
        <p:txBody>
          <a:bodyPr/>
          <a:lstStyle>
            <a:lvl1pPr>
              <a:defRPr/>
            </a:lvl1pPr>
          </a:lstStyle>
          <a:p>
            <a:pPr>
              <a:defRPr/>
            </a:pPr>
            <a:fld id="{760AAF48-20E1-4F42-BCBF-2C91BEDA8774}" type="slidenum">
              <a:rPr lang="fr-FR" altLang="en-US"/>
              <a:pPr>
                <a:defRPr/>
              </a:pPr>
              <a:t>‹N›</a:t>
            </a:fld>
            <a:endParaRPr lang="fr-FR" altLang="en-US"/>
          </a:p>
        </p:txBody>
      </p:sp>
    </p:spTree>
    <p:extLst>
      <p:ext uri="{BB962C8B-B14F-4D97-AF65-F5344CB8AC3E}">
        <p14:creationId xmlns:p14="http://schemas.microsoft.com/office/powerpoint/2010/main" val="22335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50B96A-8DB7-EA26-EC5D-AB88834DE9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155C458-529B-7798-89E1-BD197904954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EE1B63B-F14B-26AC-EBDB-8A60ADFEBFAF}"/>
              </a:ext>
            </a:extLst>
          </p:cNvPr>
          <p:cNvSpPr>
            <a:spLocks noGrp="1" noChangeArrowheads="1"/>
          </p:cNvSpPr>
          <p:nvPr>
            <p:ph type="sldNum" sz="quarter" idx="12"/>
          </p:nvPr>
        </p:nvSpPr>
        <p:spPr/>
        <p:txBody>
          <a:bodyPr/>
          <a:lstStyle>
            <a:lvl1pPr>
              <a:defRPr/>
            </a:lvl1pPr>
          </a:lstStyle>
          <a:p>
            <a:pPr>
              <a:defRPr/>
            </a:pPr>
            <a:fld id="{6E3DB156-CA1A-4D78-8B9C-772287154DD6}" type="slidenum">
              <a:rPr lang="fr-FR" altLang="en-US"/>
              <a:pPr>
                <a:defRPr/>
              </a:pPr>
              <a:t>‹N›</a:t>
            </a:fld>
            <a:endParaRPr lang="fr-FR" altLang="en-US"/>
          </a:p>
        </p:txBody>
      </p:sp>
    </p:spTree>
    <p:extLst>
      <p:ext uri="{BB962C8B-B14F-4D97-AF65-F5344CB8AC3E}">
        <p14:creationId xmlns:p14="http://schemas.microsoft.com/office/powerpoint/2010/main" val="1525483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C973A0B-922F-8B06-4AE1-3AC5ACCDEC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826EFCE-6BAD-F089-25A2-09F05C56CA1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41EA3966-B6A2-ACC6-A9BA-E6C2BBFC0086}"/>
              </a:ext>
            </a:extLst>
          </p:cNvPr>
          <p:cNvSpPr>
            <a:spLocks noGrp="1" noChangeArrowheads="1"/>
          </p:cNvSpPr>
          <p:nvPr>
            <p:ph type="sldNum" sz="quarter" idx="12"/>
          </p:nvPr>
        </p:nvSpPr>
        <p:spPr/>
        <p:txBody>
          <a:bodyPr/>
          <a:lstStyle>
            <a:lvl1pPr>
              <a:defRPr/>
            </a:lvl1pPr>
          </a:lstStyle>
          <a:p>
            <a:pPr>
              <a:defRPr/>
            </a:pPr>
            <a:fld id="{4326ACEA-F3D4-47BF-9C39-25DCE989029D}" type="slidenum">
              <a:rPr lang="fr-FR" altLang="en-US"/>
              <a:pPr>
                <a:defRPr/>
              </a:pPr>
              <a:t>‹N›</a:t>
            </a:fld>
            <a:endParaRPr lang="fr-FR" altLang="en-US"/>
          </a:p>
        </p:txBody>
      </p:sp>
    </p:spTree>
    <p:extLst>
      <p:ext uri="{BB962C8B-B14F-4D97-AF65-F5344CB8AC3E}">
        <p14:creationId xmlns:p14="http://schemas.microsoft.com/office/powerpoint/2010/main" val="20461415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C35C0C-AEC6-2036-949D-AD911B8319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E7AF4E19-3408-9140-7CF4-AD211C9BE8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70C9C7E6-68BB-99AE-A2F9-0F18D57B59E0}"/>
              </a:ext>
            </a:extLst>
          </p:cNvPr>
          <p:cNvSpPr>
            <a:spLocks noGrp="1" noChangeArrowheads="1"/>
          </p:cNvSpPr>
          <p:nvPr>
            <p:ph type="sldNum" sz="quarter" idx="12"/>
          </p:nvPr>
        </p:nvSpPr>
        <p:spPr/>
        <p:txBody>
          <a:bodyPr/>
          <a:lstStyle>
            <a:lvl1pPr>
              <a:defRPr/>
            </a:lvl1pPr>
          </a:lstStyle>
          <a:p>
            <a:pPr>
              <a:defRPr/>
            </a:pPr>
            <a:fld id="{7A5599A3-008C-42BB-ABE7-4E063CC109EF}" type="slidenum">
              <a:rPr lang="fr-FR" altLang="en-US"/>
              <a:pPr>
                <a:defRPr/>
              </a:pPr>
              <a:t>‹N›</a:t>
            </a:fld>
            <a:endParaRPr lang="fr-FR" altLang="en-US"/>
          </a:p>
        </p:txBody>
      </p:sp>
    </p:spTree>
    <p:extLst>
      <p:ext uri="{BB962C8B-B14F-4D97-AF65-F5344CB8AC3E}">
        <p14:creationId xmlns:p14="http://schemas.microsoft.com/office/powerpoint/2010/main" val="2703832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0A74B15-94FC-B946-8308-800CA06E14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9CBAC092-E87F-21D0-A231-3A596EE3562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7ED02D3-9497-8083-89A2-5AC33F55B0DC}"/>
              </a:ext>
            </a:extLst>
          </p:cNvPr>
          <p:cNvSpPr>
            <a:spLocks noGrp="1" noChangeArrowheads="1"/>
          </p:cNvSpPr>
          <p:nvPr>
            <p:ph type="sldNum" sz="quarter" idx="12"/>
          </p:nvPr>
        </p:nvSpPr>
        <p:spPr/>
        <p:txBody>
          <a:bodyPr/>
          <a:lstStyle>
            <a:lvl1pPr>
              <a:defRPr/>
            </a:lvl1pPr>
          </a:lstStyle>
          <a:p>
            <a:pPr>
              <a:defRPr/>
            </a:pPr>
            <a:fld id="{B4E86240-F193-4F80-BD9A-F5E8B80FC090}" type="slidenum">
              <a:rPr lang="fr-FR" altLang="en-US"/>
              <a:pPr>
                <a:defRPr/>
              </a:pPr>
              <a:t>‹N›</a:t>
            </a:fld>
            <a:endParaRPr lang="fr-FR" altLang="en-US"/>
          </a:p>
        </p:txBody>
      </p:sp>
    </p:spTree>
    <p:extLst>
      <p:ext uri="{BB962C8B-B14F-4D97-AF65-F5344CB8AC3E}">
        <p14:creationId xmlns:p14="http://schemas.microsoft.com/office/powerpoint/2010/main" val="349897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0F26AE-829E-29B0-D41E-2422D44D2AE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A8036E2-4A6C-3340-ED9F-1485FF6DCD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B1EE78F-16A7-74AB-B521-21ADE9903FD1}"/>
              </a:ext>
            </a:extLst>
          </p:cNvPr>
          <p:cNvSpPr>
            <a:spLocks noGrp="1" noChangeArrowheads="1"/>
          </p:cNvSpPr>
          <p:nvPr>
            <p:ph type="sldNum" sz="quarter" idx="12"/>
          </p:nvPr>
        </p:nvSpPr>
        <p:spPr/>
        <p:txBody>
          <a:bodyPr/>
          <a:lstStyle>
            <a:lvl1pPr>
              <a:defRPr/>
            </a:lvl1pPr>
          </a:lstStyle>
          <a:p>
            <a:pPr>
              <a:defRPr/>
            </a:pPr>
            <a:fld id="{F5E23426-8958-4387-A40A-41CE03C377F6}" type="slidenum">
              <a:rPr lang="fr-FR" altLang="en-US"/>
              <a:pPr>
                <a:defRPr/>
              </a:pPr>
              <a:t>‹N›</a:t>
            </a:fld>
            <a:endParaRPr lang="fr-FR" altLang="en-US"/>
          </a:p>
        </p:txBody>
      </p:sp>
    </p:spTree>
    <p:extLst>
      <p:ext uri="{BB962C8B-B14F-4D97-AF65-F5344CB8AC3E}">
        <p14:creationId xmlns:p14="http://schemas.microsoft.com/office/powerpoint/2010/main" val="27710248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D7903E-A949-FD52-31A0-7D4B163AA0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4E3DAF8-8C9D-A55A-DF59-49DBBCCA437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0AD2543D-9E82-4D03-FB61-CB90F039670E}"/>
              </a:ext>
            </a:extLst>
          </p:cNvPr>
          <p:cNvSpPr>
            <a:spLocks noGrp="1" noChangeArrowheads="1"/>
          </p:cNvSpPr>
          <p:nvPr>
            <p:ph type="sldNum" sz="quarter" idx="12"/>
          </p:nvPr>
        </p:nvSpPr>
        <p:spPr/>
        <p:txBody>
          <a:bodyPr/>
          <a:lstStyle>
            <a:lvl1pPr>
              <a:defRPr/>
            </a:lvl1pPr>
          </a:lstStyle>
          <a:p>
            <a:pPr>
              <a:defRPr/>
            </a:pPr>
            <a:fld id="{565DBEFA-2091-4A9A-811A-10D86E8B19B9}" type="slidenum">
              <a:rPr lang="fr-FR" altLang="en-US"/>
              <a:pPr>
                <a:defRPr/>
              </a:pPr>
              <a:t>‹N›</a:t>
            </a:fld>
            <a:endParaRPr lang="fr-FR" altLang="en-US"/>
          </a:p>
        </p:txBody>
      </p:sp>
    </p:spTree>
    <p:extLst>
      <p:ext uri="{BB962C8B-B14F-4D97-AF65-F5344CB8AC3E}">
        <p14:creationId xmlns:p14="http://schemas.microsoft.com/office/powerpoint/2010/main" val="337111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60FA67-B3A5-237A-9DA8-11F70D66B1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487EEF6F-7B4E-CEDC-56E1-6FDC87586D3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59A0615-7079-A807-C4F6-07C5273F2218}"/>
              </a:ext>
            </a:extLst>
          </p:cNvPr>
          <p:cNvSpPr>
            <a:spLocks noGrp="1" noChangeArrowheads="1"/>
          </p:cNvSpPr>
          <p:nvPr>
            <p:ph type="sldNum" sz="quarter" idx="12"/>
          </p:nvPr>
        </p:nvSpPr>
        <p:spPr/>
        <p:txBody>
          <a:bodyPr/>
          <a:lstStyle>
            <a:lvl1pPr>
              <a:defRPr/>
            </a:lvl1pPr>
          </a:lstStyle>
          <a:p>
            <a:pPr>
              <a:defRPr/>
            </a:pPr>
            <a:fld id="{8F70AA77-3394-47FE-92ED-A04B904B57F1}" type="slidenum">
              <a:rPr lang="fr-FR" altLang="en-US"/>
              <a:pPr>
                <a:defRPr/>
              </a:pPr>
              <a:t>‹N›</a:t>
            </a:fld>
            <a:endParaRPr lang="fr-FR" altLang="en-US"/>
          </a:p>
        </p:txBody>
      </p:sp>
    </p:spTree>
    <p:extLst>
      <p:ext uri="{BB962C8B-B14F-4D97-AF65-F5344CB8AC3E}">
        <p14:creationId xmlns:p14="http://schemas.microsoft.com/office/powerpoint/2010/main" val="44681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DB0B69F-968F-7AD0-35BC-2206E9872C6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0176BBE9-2AEA-D1F5-A0B0-3413FE31AC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63DC2006-B8CA-DD8D-E795-6FE51579E31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B5F8FC1C-130D-E392-B6CB-B10A45790B9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B68105BE-BB66-7E82-1121-424FD964909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5E37433-7D69-477A-8C03-FA0A9303DECA}"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45" r:id="rId1"/>
    <p:sldLayoutId id="2147502946" r:id="rId2"/>
    <p:sldLayoutId id="2147502947" r:id="rId3"/>
    <p:sldLayoutId id="2147502948" r:id="rId4"/>
    <p:sldLayoutId id="2147502949" r:id="rId5"/>
    <p:sldLayoutId id="2147502950" r:id="rId6"/>
    <p:sldLayoutId id="2147502951" r:id="rId7"/>
    <p:sldLayoutId id="2147502952" r:id="rId8"/>
    <p:sldLayoutId id="2147502953" r:id="rId9"/>
    <p:sldLayoutId id="2147502954" r:id="rId10"/>
    <p:sldLayoutId id="2147502955" r:id="rId11"/>
    <p:sldLayoutId id="2147502956" r:id="rId12"/>
    <p:sldLayoutId id="2147502957" r:id="rId13"/>
    <p:sldLayoutId id="2147502958" r:id="rId14"/>
    <p:sldLayoutId id="2147502959" r:id="rId15"/>
    <p:sldLayoutId id="214750296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0762707-DB6F-8AB7-A501-3DF8DBE02AA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FEF06B09-F043-6B36-310D-0DDF91A44E4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31F3B3C0-9295-BB32-44F8-51A4E7391F0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CE5C924A-BBBE-C906-F6CF-AE626261A82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5219300D-A9CB-2A33-5F58-EBC5883657A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6D9DF66-2D7C-4518-91DC-3595A91F7B64}"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61" r:id="rId1"/>
    <p:sldLayoutId id="2147502962" r:id="rId2"/>
    <p:sldLayoutId id="2147502963" r:id="rId3"/>
    <p:sldLayoutId id="2147502964" r:id="rId4"/>
    <p:sldLayoutId id="2147502965" r:id="rId5"/>
    <p:sldLayoutId id="2147502966" r:id="rId6"/>
    <p:sldLayoutId id="2147502967" r:id="rId7"/>
    <p:sldLayoutId id="2147502968" r:id="rId8"/>
    <p:sldLayoutId id="2147502969" r:id="rId9"/>
    <p:sldLayoutId id="2147502970" r:id="rId10"/>
    <p:sldLayoutId id="2147502971" r:id="rId11"/>
    <p:sldLayoutId id="2147502972" r:id="rId12"/>
    <p:sldLayoutId id="2147502973" r:id="rId13"/>
    <p:sldLayoutId id="2147502974" r:id="rId14"/>
    <p:sldLayoutId id="2147502975" r:id="rId15"/>
    <p:sldLayoutId id="214750297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E4935D-A1D4-1C1E-B026-1C15B61FAB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AF575B47-CEE2-67F2-25B3-A6A16800C1A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6C1DF55-A63A-C8DC-1E0A-F0E357890DE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A47C8ADA-10F9-BA54-9FD0-216E21F0E69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FAEA2912-E62B-7CC0-8937-6B2B45E082B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7766312-600D-40A6-A302-69B98A465E5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02977" r:id="rId1"/>
    <p:sldLayoutId id="2147502978" r:id="rId2"/>
    <p:sldLayoutId id="2147502979" r:id="rId3"/>
    <p:sldLayoutId id="2147502980" r:id="rId4"/>
    <p:sldLayoutId id="2147502981" r:id="rId5"/>
    <p:sldLayoutId id="2147502982" r:id="rId6"/>
    <p:sldLayoutId id="2147502983" r:id="rId7"/>
    <p:sldLayoutId id="2147502984" r:id="rId8"/>
    <p:sldLayoutId id="2147502985" r:id="rId9"/>
    <p:sldLayoutId id="2147502986" r:id="rId10"/>
    <p:sldLayoutId id="2147502987" r:id="rId11"/>
    <p:sldLayoutId id="2147502988" r:id="rId12"/>
    <p:sldLayoutId id="2147502989" r:id="rId13"/>
    <p:sldLayoutId id="2147502990" r:id="rId14"/>
    <p:sldLayoutId id="2147502991" r:id="rId15"/>
    <p:sldLayoutId id="214750299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6F08790-BFB0-A2E6-E2A2-C35DD89B5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E7C931BC-1D35-E4D5-EC38-91F1BE90CFD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010FFE5-0813-1F62-64B7-EFDDBE30D3F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24203D09-F209-F418-ADCF-64C2F3F851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B75BBA0A-E780-4E6F-BAA8-AB86BE062F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14C0704-9100-43F5-B372-D9249B0EF033}"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 id="2147503004" r:id="rId12"/>
    <p:sldLayoutId id="2147503005" r:id="rId13"/>
    <p:sldLayoutId id="2147503006" r:id="rId14"/>
    <p:sldLayoutId id="2147503007" r:id="rId15"/>
    <p:sldLayoutId id="214750300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0C6DF9C-D6D0-2A2D-E29F-36EEDBC3E9D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ED0CF0F0-79F7-8BCF-3BFD-EE2CE6B658D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73D0822E-9BC2-CA40-B0BC-E7AF3C66A53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F0EC4250-43C6-F6B9-0830-45D7F8A122E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37265530-EFF6-89D3-1162-77333D472AE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F841DC1-4818-4B6A-8F49-4836CB430D79}"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3009" r:id="rId1"/>
    <p:sldLayoutId id="2147503010" r:id="rId2"/>
    <p:sldLayoutId id="2147503011" r:id="rId3"/>
    <p:sldLayoutId id="2147503012" r:id="rId4"/>
    <p:sldLayoutId id="2147503013" r:id="rId5"/>
    <p:sldLayoutId id="2147503014" r:id="rId6"/>
    <p:sldLayoutId id="2147503015" r:id="rId7"/>
    <p:sldLayoutId id="2147503016" r:id="rId8"/>
    <p:sldLayoutId id="2147503017" r:id="rId9"/>
    <p:sldLayoutId id="2147503018" r:id="rId10"/>
    <p:sldLayoutId id="2147503019" r:id="rId11"/>
    <p:sldLayoutId id="2147503020" r:id="rId12"/>
    <p:sldLayoutId id="2147503021" r:id="rId13"/>
    <p:sldLayoutId id="2147503022" r:id="rId14"/>
    <p:sldLayoutId id="2147503023" r:id="rId15"/>
    <p:sldLayoutId id="214750302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87.xml"/><Relationship Id="rId1" Type="http://schemas.openxmlformats.org/officeDocument/2006/relationships/slideLayout" Target="../slideLayouts/slideLayout23.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41.pn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png"/><Relationship Id="rId12"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0.jpeg"/><Relationship Id="rId11" Type="http://schemas.openxmlformats.org/officeDocument/2006/relationships/image" Target="../media/image125.png"/><Relationship Id="rId5" Type="http://schemas.openxmlformats.org/officeDocument/2006/relationships/image" Target="../media/image119.jpe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 Id="rId9"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35.jpg"/><Relationship Id="rId7"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38.jpg"/><Relationship Id="rId5" Type="http://schemas.openxmlformats.org/officeDocument/2006/relationships/image" Target="../media/image137.png"/><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140.jpeg"/><Relationship Id="rId7"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145.jpeg"/></Relationships>
</file>

<file path=ppt/slides/_rels/slide4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4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7.jpeg"/><Relationship Id="rId7" Type="http://schemas.openxmlformats.org/officeDocument/2006/relationships/image" Target="../media/image159.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15.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176.jpeg"/><Relationship Id="rId5" Type="http://schemas.openxmlformats.org/officeDocument/2006/relationships/image" Target="../media/image175.png"/><Relationship Id="rId10" Type="http://schemas.openxmlformats.org/officeDocument/2006/relationships/image" Target="../media/image180.jpeg"/><Relationship Id="rId4" Type="http://schemas.openxmlformats.org/officeDocument/2006/relationships/image" Target="../media/image174.png"/><Relationship Id="rId9" Type="http://schemas.openxmlformats.org/officeDocument/2006/relationships/image" Target="../media/image17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81.jpeg"/></Relationships>
</file>

<file path=ppt/slides/_rels/slide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5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189.jpeg"/><Relationship Id="rId4" Type="http://schemas.openxmlformats.org/officeDocument/2006/relationships/image" Target="../media/image188.jpeg"/></Relationships>
</file>

<file path=ppt/slides/_rels/slide5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9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6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6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pn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6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62.xml"/><Relationship Id="rId1" Type="http://schemas.openxmlformats.org/officeDocument/2006/relationships/slideLayout" Target="../slideLayouts/slideLayout39.xml"/><Relationship Id="rId6" Type="http://schemas.openxmlformats.org/officeDocument/2006/relationships/image" Target="../media/image214.png"/><Relationship Id="rId5" Type="http://schemas.openxmlformats.org/officeDocument/2006/relationships/image" Target="../media/image213.jpeg"/><Relationship Id="rId4" Type="http://schemas.openxmlformats.org/officeDocument/2006/relationships/image" Target="../media/image212.jpeg"/></Relationships>
</file>

<file path=ppt/slides/_rels/slide6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notesSlide" Target="../notesSlides/notesSlide63.xml"/><Relationship Id="rId1" Type="http://schemas.openxmlformats.org/officeDocument/2006/relationships/slideLayout" Target="../slideLayouts/slideLayout36.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image" Target="../media/image228.jpeg"/><Relationship Id="rId5" Type="http://schemas.openxmlformats.org/officeDocument/2006/relationships/image" Target="../media/image227.png"/><Relationship Id="rId4" Type="http://schemas.openxmlformats.org/officeDocument/2006/relationships/image" Target="../media/image226.jpeg"/></Relationships>
</file>

<file path=ppt/slides/_rels/slide7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75.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notesSlide" Target="../notesSlides/notesSlide68.xml"/><Relationship Id="rId1" Type="http://schemas.openxmlformats.org/officeDocument/2006/relationships/slideLayout" Target="../slideLayouts/slideLayout23.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7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image" Target="../media/image247.jpeg"/><Relationship Id="rId5" Type="http://schemas.openxmlformats.org/officeDocument/2006/relationships/image" Target="../media/image246.png"/><Relationship Id="rId4" Type="http://schemas.openxmlformats.org/officeDocument/2006/relationships/image" Target="../media/image245.jpeg"/></Relationships>
</file>

<file path=ppt/slides/_rels/slide77.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78.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8.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57.png"/><Relationship Id="rId5" Type="http://schemas.openxmlformats.org/officeDocument/2006/relationships/image" Target="../media/image256.jpeg"/><Relationship Id="rId4" Type="http://schemas.openxmlformats.org/officeDocument/2006/relationships/image" Target="../media/image255.png"/></Relationships>
</file>

<file path=ppt/slides/_rels/slide7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67.png"/><Relationship Id="rId2" Type="http://schemas.openxmlformats.org/officeDocument/2006/relationships/notesSlide" Target="../notesSlides/notesSlide73.xml"/><Relationship Id="rId1" Type="http://schemas.openxmlformats.org/officeDocument/2006/relationships/slideLayout" Target="../slideLayouts/slideLayout23.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8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23.xml"/><Relationship Id="rId5" Type="http://schemas.openxmlformats.org/officeDocument/2006/relationships/image" Target="../media/image272.jpeg"/><Relationship Id="rId4" Type="http://schemas.openxmlformats.org/officeDocument/2006/relationships/image" Target="../media/image271.jpeg"/></Relationships>
</file>

<file path=ppt/slides/_rels/slide8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75.xml"/><Relationship Id="rId1" Type="http://schemas.openxmlformats.org/officeDocument/2006/relationships/slideLayout" Target="../slideLayouts/slideLayout23.xml"/><Relationship Id="rId4" Type="http://schemas.openxmlformats.org/officeDocument/2006/relationships/image" Target="../media/image274.jpeg"/></Relationships>
</file>

<file path=ppt/slides/_rels/slide8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8" Type="http://schemas.openxmlformats.org/officeDocument/2006/relationships/image" Target="../media/image282.jpeg"/><Relationship Id="rId3" Type="http://schemas.openxmlformats.org/officeDocument/2006/relationships/image" Target="../media/image277.jpeg"/><Relationship Id="rId7" Type="http://schemas.openxmlformats.org/officeDocument/2006/relationships/image" Target="../media/image281.jpeg"/><Relationship Id="rId2" Type="http://schemas.openxmlformats.org/officeDocument/2006/relationships/notesSlide" Target="../notesSlides/notesSlide76.xml"/><Relationship Id="rId1" Type="http://schemas.openxmlformats.org/officeDocument/2006/relationships/slideLayout" Target="../slideLayouts/slideLayout30.xml"/><Relationship Id="rId6" Type="http://schemas.openxmlformats.org/officeDocument/2006/relationships/image" Target="../media/image280.jpeg"/><Relationship Id="rId11" Type="http://schemas.openxmlformats.org/officeDocument/2006/relationships/image" Target="../media/image285.png"/><Relationship Id="rId5" Type="http://schemas.openxmlformats.org/officeDocument/2006/relationships/image" Target="../media/image279.jpeg"/><Relationship Id="rId10" Type="http://schemas.openxmlformats.org/officeDocument/2006/relationships/image" Target="../media/image284.jpeg"/><Relationship Id="rId4" Type="http://schemas.openxmlformats.org/officeDocument/2006/relationships/image" Target="../media/image278.png"/><Relationship Id="rId9" Type="http://schemas.openxmlformats.org/officeDocument/2006/relationships/image" Target="../media/image283.jpeg"/></Relationships>
</file>

<file path=ppt/slides/_rels/slide87.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77.xml"/><Relationship Id="rId1" Type="http://schemas.openxmlformats.org/officeDocument/2006/relationships/slideLayout" Target="../slideLayouts/slideLayout23.xml"/><Relationship Id="rId5" Type="http://schemas.openxmlformats.org/officeDocument/2006/relationships/image" Target="../media/image292.jpeg"/><Relationship Id="rId4" Type="http://schemas.openxmlformats.org/officeDocument/2006/relationships/image" Target="../media/image291.jpeg"/></Relationships>
</file>

<file path=ppt/slides/_rels/slide92.xml.rels><?xml version="1.0" encoding="UTF-8" standalone="yes"?>
<Relationships xmlns="http://schemas.openxmlformats.org/package/2006/relationships"><Relationship Id="rId3" Type="http://schemas.openxmlformats.org/officeDocument/2006/relationships/image" Target="../media/image293.jpeg"/><Relationship Id="rId7" Type="http://schemas.openxmlformats.org/officeDocument/2006/relationships/image" Target="../media/image297.jpeg"/><Relationship Id="rId2" Type="http://schemas.openxmlformats.org/officeDocument/2006/relationships/notesSlide" Target="../notesSlides/notesSlide78.xml"/><Relationship Id="rId1" Type="http://schemas.openxmlformats.org/officeDocument/2006/relationships/slideLayout" Target="../slideLayouts/slideLayout23.xml"/><Relationship Id="rId6" Type="http://schemas.openxmlformats.org/officeDocument/2006/relationships/image" Target="../media/image296.jpeg"/><Relationship Id="rId5" Type="http://schemas.openxmlformats.org/officeDocument/2006/relationships/image" Target="../media/image295.png"/><Relationship Id="rId4" Type="http://schemas.openxmlformats.org/officeDocument/2006/relationships/image" Target="../media/image294.jpeg"/></Relationships>
</file>

<file path=ppt/slides/_rels/slide9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0.xml"/><Relationship Id="rId1" Type="http://schemas.openxmlformats.org/officeDocument/2006/relationships/slideLayout" Target="../slideLayouts/slideLayout17.xml"/><Relationship Id="rId4" Type="http://schemas.openxmlformats.org/officeDocument/2006/relationships/image" Target="../media/image29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303.png"/><Relationship Id="rId2" Type="http://schemas.openxmlformats.org/officeDocument/2006/relationships/slideLayout" Target="../slideLayouts/slideLayout71.xml"/><Relationship Id="rId1" Type="http://schemas.openxmlformats.org/officeDocument/2006/relationships/themeOverride" Target="../theme/themeOverride3.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png"/></Relationships>
</file>

<file path=ppt/slides/_rels/slide96.xml.rels><?xml version="1.0" encoding="UTF-8" standalone="yes"?>
<Relationships xmlns="http://schemas.openxmlformats.org/package/2006/relationships"><Relationship Id="rId8" Type="http://schemas.openxmlformats.org/officeDocument/2006/relationships/image" Target="../media/image309.jpeg"/><Relationship Id="rId3" Type="http://schemas.openxmlformats.org/officeDocument/2006/relationships/image" Target="../media/image304.jpeg"/><Relationship Id="rId7" Type="http://schemas.openxmlformats.org/officeDocument/2006/relationships/image" Target="../media/image308.jpeg"/><Relationship Id="rId2" Type="http://schemas.openxmlformats.org/officeDocument/2006/relationships/notesSlide" Target="../notesSlides/notesSlide82.xml"/><Relationship Id="rId1" Type="http://schemas.openxmlformats.org/officeDocument/2006/relationships/slideLayout" Target="../slideLayouts/slideLayout38.xml"/><Relationship Id="rId6" Type="http://schemas.openxmlformats.org/officeDocument/2006/relationships/image" Target="../media/image307.jpeg"/><Relationship Id="rId5" Type="http://schemas.openxmlformats.org/officeDocument/2006/relationships/image" Target="../media/image306.jpeg"/><Relationship Id="rId4" Type="http://schemas.openxmlformats.org/officeDocument/2006/relationships/image" Target="../media/image305.png"/><Relationship Id="rId9" Type="http://schemas.openxmlformats.org/officeDocument/2006/relationships/image" Target="../media/image310.jpeg"/></Relationships>
</file>

<file path=ppt/slides/_rels/slide97.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83.xml"/><Relationship Id="rId1" Type="http://schemas.openxmlformats.org/officeDocument/2006/relationships/slideLayout" Target="../slideLayouts/slideLayout31.xml"/><Relationship Id="rId5" Type="http://schemas.openxmlformats.org/officeDocument/2006/relationships/image" Target="../media/image313.jpeg"/><Relationship Id="rId4" Type="http://schemas.openxmlformats.org/officeDocument/2006/relationships/image" Target="../media/image312.jpeg"/></Relationships>
</file>

<file path=ppt/slides/_rels/slide98.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descr="Stuoia">
            <a:extLst>
              <a:ext uri="{FF2B5EF4-FFF2-40B4-BE49-F238E27FC236}">
                <a16:creationId xmlns:a16="http://schemas.microsoft.com/office/drawing/2014/main" id="{4B83C462-F574-E4D6-1628-61221BA188BC}"/>
              </a:ext>
            </a:extLst>
          </p:cNvPr>
          <p:cNvSpPr>
            <a:spLocks noChangeArrowheads="1"/>
          </p:cNvSpPr>
          <p:nvPr/>
        </p:nvSpPr>
        <p:spPr bwMode="auto">
          <a:xfrm>
            <a:off x="250825" y="188913"/>
            <a:ext cx="8642350" cy="6480175"/>
          </a:xfrm>
          <a:prstGeom prst="rect">
            <a:avLst/>
          </a:prstGeom>
          <a:blipFill dpi="0" rotWithShape="1">
            <a:blip r:embed="rId3"/>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pic>
        <p:nvPicPr>
          <p:cNvPr id="30724" name="Picture 3" descr="bandiera palestinese">
            <a:extLst>
              <a:ext uri="{FF2B5EF4-FFF2-40B4-BE49-F238E27FC236}">
                <a16:creationId xmlns:a16="http://schemas.microsoft.com/office/drawing/2014/main" id="{9A0069ED-DDBD-D473-0AD4-1A484DA69A21}"/>
              </a:ext>
            </a:extLst>
          </p:cNvPr>
          <p:cNvPicPr>
            <a:picLocks noChangeAspect="1" noChangeArrowheads="1"/>
          </p:cNvPicPr>
          <p:nvPr/>
        </p:nvPicPr>
        <p:blipFill>
          <a:blip r:embed="rId4">
            <a:lum bright="-10000" contrast="10000"/>
          </a:blip>
          <a:srcRect/>
          <a:stretch>
            <a:fillRect/>
          </a:stretch>
        </p:blipFill>
        <p:spPr bwMode="auto">
          <a:xfrm>
            <a:off x="827088" y="692150"/>
            <a:ext cx="3384550" cy="1703388"/>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17D71BC7-1E89-6A1D-0027-28ABE2CF62C1}"/>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116742" name="Text Box 5">
            <a:extLst>
              <a:ext uri="{FF2B5EF4-FFF2-40B4-BE49-F238E27FC236}">
                <a16:creationId xmlns:a16="http://schemas.microsoft.com/office/drawing/2014/main" id="{6C0DC49B-1C58-16B5-7EBA-6C527D847AAC}"/>
              </a:ext>
            </a:extLst>
          </p:cNvPr>
          <p:cNvSpPr txBox="1">
            <a:spLocks noChangeArrowheads="1"/>
          </p:cNvSpPr>
          <p:nvPr/>
        </p:nvSpPr>
        <p:spPr bwMode="auto">
          <a:xfrm>
            <a:off x="827088" y="2708275"/>
            <a:ext cx="7493000" cy="914400"/>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rgbClr val="FFFFFF"/>
                </a:solidFill>
                <a:effectLst>
                  <a:outerShdw blurRad="38100" dist="38100" dir="2700000" algn="tl">
                    <a:srgbClr val="000000">
                      <a:alpha val="43137"/>
                    </a:srgbClr>
                  </a:outerShdw>
                </a:effectLst>
                <a:ea typeface="GungsuhChe" pitchFamily="49" charset="-127"/>
                <a:cs typeface="Arial" charset="0"/>
              </a:rPr>
              <a:t>       </a:t>
            </a:r>
            <a:r>
              <a:rPr lang="it-CH" altLang="it-CH" sz="5400" b="1" dirty="0">
                <a:solidFill>
                  <a:schemeClr val="accent4">
                    <a:lumMod val="10000"/>
                  </a:schemeClr>
                </a:solidFill>
                <a:latin typeface="Arial Black" panose="020B0A04020102020204" pitchFamily="34" charset="0"/>
                <a:ea typeface="GungsuhChe" pitchFamily="49" charset="-127"/>
                <a:cs typeface="Arial" charset="0"/>
              </a:rPr>
              <a:t>PALESTINE</a:t>
            </a:r>
            <a:endParaRPr lang="it-IT" altLang="it-CH" sz="5400" b="1" dirty="0">
              <a:solidFill>
                <a:schemeClr val="accent4">
                  <a:lumMod val="10000"/>
                </a:schemeClr>
              </a:solidFill>
              <a:latin typeface="Arial Black" panose="020B0A04020102020204" pitchFamily="34" charset="0"/>
              <a:ea typeface="GungsuhChe" pitchFamily="49" charset="-127"/>
              <a:cs typeface="Arial" charset="0"/>
            </a:endParaRPr>
          </a:p>
        </p:txBody>
      </p:sp>
      <p:pic>
        <p:nvPicPr>
          <p:cNvPr id="10" name="Picture 4" descr="C:\Dokumente und Einstellungen\Enrico\Eigene Dateien\Enrico\Documenti\AA Enrico nuovo\Palestina\A Foto\Diversi\Cartoons 1\image001.gif">
            <a:extLst>
              <a:ext uri="{FF2B5EF4-FFF2-40B4-BE49-F238E27FC236}">
                <a16:creationId xmlns:a16="http://schemas.microsoft.com/office/drawing/2014/main" id="{C5752681-ED4C-48D6-7C88-AB8C5B7521D3}"/>
              </a:ext>
            </a:extLst>
          </p:cNvPr>
          <p:cNvPicPr>
            <a:picLocks noChangeAspect="1" noChangeArrowheads="1"/>
          </p:cNvPicPr>
          <p:nvPr/>
        </p:nvPicPr>
        <p:blipFill>
          <a:blip r:embed="rId6"/>
          <a:srcRect/>
          <a:stretch>
            <a:fillRect/>
          </a:stretch>
        </p:blipFill>
        <p:spPr bwMode="auto">
          <a:xfrm>
            <a:off x="7092950" y="2806700"/>
            <a:ext cx="650875" cy="650875"/>
          </a:xfrm>
          <a:prstGeom prst="rect">
            <a:avLst/>
          </a:prstGeom>
          <a:ln>
            <a:noFill/>
          </a:ln>
          <a:effectLst>
            <a:outerShdw blurRad="292100" dist="139700" dir="2700000" algn="tl" rotWithShape="0">
              <a:srgbClr val="333333">
                <a:alpha val="65000"/>
              </a:srgbClr>
            </a:outerShdw>
          </a:effectLst>
        </p:spPr>
      </p:pic>
      <p:sp>
        <p:nvSpPr>
          <p:cNvPr id="89095" name="Rettangolo 1">
            <a:extLst>
              <a:ext uri="{FF2B5EF4-FFF2-40B4-BE49-F238E27FC236}">
                <a16:creationId xmlns:a16="http://schemas.microsoft.com/office/drawing/2014/main" id="{048DC076-4F32-F3A2-87DE-6770FFAB4A1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9096" name="TextBox 8">
            <a:extLst>
              <a:ext uri="{FF2B5EF4-FFF2-40B4-BE49-F238E27FC236}">
                <a16:creationId xmlns:a16="http://schemas.microsoft.com/office/drawing/2014/main" id="{7F6AE502-1FD6-1FB5-8222-DC52924A2F94}"/>
              </a:ext>
            </a:extLst>
          </p:cNvPr>
          <p:cNvSpPr txBox="1">
            <a:spLocks noChangeArrowheads="1"/>
          </p:cNvSpPr>
          <p:nvPr/>
        </p:nvSpPr>
        <p:spPr bwMode="auto">
          <a:xfrm>
            <a:off x="5148263" y="5543550"/>
            <a:ext cx="2133600" cy="338138"/>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Super short version</a:t>
            </a:r>
            <a:endParaRPr lang="it-IT" altLang="it-CH" sz="1600" b="1">
              <a:solidFill>
                <a:srgbClr val="000000"/>
              </a:solidFill>
            </a:endParaRPr>
          </a:p>
        </p:txBody>
      </p:sp>
      <p:pic>
        <p:nvPicPr>
          <p:cNvPr id="89097" name="Immagine 2">
            <a:extLst>
              <a:ext uri="{FF2B5EF4-FFF2-40B4-BE49-F238E27FC236}">
                <a16:creationId xmlns:a16="http://schemas.microsoft.com/office/drawing/2014/main" id="{ED9AC54D-89FF-575C-B375-24662F049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763588"/>
            <a:ext cx="36703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3">
            <a:extLst>
              <a:ext uri="{FF2B5EF4-FFF2-40B4-BE49-F238E27FC236}">
                <a16:creationId xmlns:a16="http://schemas.microsoft.com/office/drawing/2014/main" id="{9DF99DEF-53C9-A60C-8DA8-D969CD72A922}"/>
              </a:ext>
            </a:extLst>
          </p:cNvPr>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35C33380-E8EA-4367-91FF-41C97E2B1151}" type="slidenum">
              <a:rPr lang="it-IT" altLang="it-CH" sz="1400" b="1" smtClean="0">
                <a:solidFill>
                  <a:schemeClr val="accent4">
                    <a:lumMod val="10000"/>
                  </a:schemeClr>
                </a:solidFill>
              </a:rPr>
              <a:pPr>
                <a:spcBef>
                  <a:spcPct val="0"/>
                </a:spcBef>
                <a:buFontTx/>
                <a:buNone/>
                <a:defRPr/>
              </a:pPr>
              <a:t>1</a:t>
            </a:fld>
            <a:endParaRPr lang="it-IT" altLang="it-CH" sz="1400" b="1" dirty="0">
              <a:solidFill>
                <a:schemeClr val="accent4">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a:extLst>
              <a:ext uri="{FF2B5EF4-FFF2-40B4-BE49-F238E27FC236}">
                <a16:creationId xmlns:a16="http://schemas.microsoft.com/office/drawing/2014/main" id="{A3A24985-000A-F76A-A413-584BEC2BD8AF}"/>
              </a:ext>
            </a:extLst>
          </p:cNvPr>
          <p:cNvSpPr>
            <a:spLocks noGrp="1"/>
          </p:cNvSpPr>
          <p:nvPr>
            <p:ph type="sldNum" sz="quarter" idx="12"/>
          </p:nvPr>
        </p:nvSpPr>
        <p:spPr>
          <a:xfrm>
            <a:off x="6564313" y="6292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14B03E-F023-493B-BFCD-D8DF819B865E}" type="slidenum">
              <a:rPr lang="it-IT" altLang="it-CH" sz="1400" smtClean="0">
                <a:solidFill>
                  <a:srgbClr val="FFFFFF"/>
                </a:solidFill>
              </a:rPr>
              <a:pPr>
                <a:spcBef>
                  <a:spcPct val="0"/>
                </a:spcBef>
                <a:buFontTx/>
                <a:buNone/>
              </a:pPr>
              <a:t>10</a:t>
            </a:fld>
            <a:endParaRPr lang="it-IT" altLang="it-CH" sz="1400">
              <a:solidFill>
                <a:srgbClr val="FFFFFF"/>
              </a:solidFill>
            </a:endParaRPr>
          </a:p>
        </p:txBody>
      </p:sp>
      <p:sp>
        <p:nvSpPr>
          <p:cNvPr id="357379" name="Text Box 3">
            <a:extLst>
              <a:ext uri="{FF2B5EF4-FFF2-40B4-BE49-F238E27FC236}">
                <a16:creationId xmlns:a16="http://schemas.microsoft.com/office/drawing/2014/main" id="{4A78639D-488C-15ED-32DD-1AF708093293}"/>
              </a:ext>
            </a:extLst>
          </p:cNvPr>
          <p:cNvSpPr txBox="1">
            <a:spLocks noChangeArrowheads="1"/>
          </p:cNvSpPr>
          <p:nvPr/>
        </p:nvSpPr>
        <p:spPr bwMode="auto">
          <a:xfrm>
            <a:off x="3743325" y="639763"/>
            <a:ext cx="1655763" cy="3365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Tel Aviv </a:t>
            </a:r>
            <a:r>
              <a:rPr lang="fr-CH" altLang="it-CH" dirty="0" err="1"/>
              <a:t>today</a:t>
            </a:r>
            <a:endParaRPr lang="it-IT" altLang="it-CH" dirty="0"/>
          </a:p>
        </p:txBody>
      </p:sp>
      <p:pic>
        <p:nvPicPr>
          <p:cNvPr id="128004" name="Picture 6" descr="C:\Users\Enrico\Desktop\Tel Aviv e Jaffa jpeg.jpg">
            <a:extLst>
              <a:ext uri="{FF2B5EF4-FFF2-40B4-BE49-F238E27FC236}">
                <a16:creationId xmlns:a16="http://schemas.microsoft.com/office/drawing/2014/main" id="{8BB966BC-07A8-17FA-FC22-DBD2632FCBA5}"/>
              </a:ext>
            </a:extLst>
          </p:cNvPr>
          <p:cNvPicPr>
            <a:picLocks noChangeAspect="1" noChangeArrowheads="1"/>
          </p:cNvPicPr>
          <p:nvPr/>
        </p:nvPicPr>
        <p:blipFill>
          <a:blip r:embed="rId3"/>
          <a:srcRect/>
          <a:stretch>
            <a:fillRect/>
          </a:stretch>
        </p:blipFill>
        <p:spPr bwMode="auto">
          <a:xfrm>
            <a:off x="0" y="1236663"/>
            <a:ext cx="9144000" cy="4459287"/>
          </a:xfrm>
          <a:prstGeom prst="rect">
            <a:avLst/>
          </a:prstGeom>
          <a:ln>
            <a:noFill/>
          </a:ln>
          <a:effectLst>
            <a:outerShdw blurRad="292100" dist="139700" dir="2700000" algn="tl" rotWithShape="0">
              <a:srgbClr val="333333">
                <a:alpha val="65000"/>
              </a:srgbClr>
            </a:outerShdw>
          </a:effectLst>
        </p:spPr>
      </p:pic>
      <p:sp>
        <p:nvSpPr>
          <p:cNvPr id="103429" name="CasellaDiTesto 1">
            <a:extLst>
              <a:ext uri="{FF2B5EF4-FFF2-40B4-BE49-F238E27FC236}">
                <a16:creationId xmlns:a16="http://schemas.microsoft.com/office/drawing/2014/main" id="{E2D28AD5-2574-6783-7329-6EA71584C68E}"/>
              </a:ext>
            </a:extLst>
          </p:cNvPr>
          <p:cNvSpPr txBox="1">
            <a:spLocks noChangeArrowheads="1"/>
          </p:cNvSpPr>
          <p:nvPr/>
        </p:nvSpPr>
        <p:spPr bwMode="auto">
          <a:xfrm>
            <a:off x="3265488" y="5843588"/>
            <a:ext cx="2133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200"/>
              <a:t>What remains of Jaffa</a:t>
            </a:r>
            <a:endParaRPr lang="en-US" altLang="en-US" sz="1200"/>
          </a:p>
        </p:txBody>
      </p:sp>
      <p:cxnSp>
        <p:nvCxnSpPr>
          <p:cNvPr id="103430" name="Connettore 2 3">
            <a:extLst>
              <a:ext uri="{FF2B5EF4-FFF2-40B4-BE49-F238E27FC236}">
                <a16:creationId xmlns:a16="http://schemas.microsoft.com/office/drawing/2014/main" id="{0861EF8E-EA03-74D9-C7CF-9BB1D6A7525B}"/>
              </a:ext>
            </a:extLst>
          </p:cNvPr>
          <p:cNvCxnSpPr>
            <a:cxnSpLocks/>
          </p:cNvCxnSpPr>
          <p:nvPr/>
        </p:nvCxnSpPr>
        <p:spPr bwMode="auto">
          <a:xfrm flipV="1">
            <a:off x="4932363" y="5629275"/>
            <a:ext cx="360362" cy="3571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431" name="Rettangolo 6">
            <a:extLst>
              <a:ext uri="{FF2B5EF4-FFF2-40B4-BE49-F238E27FC236}">
                <a16:creationId xmlns:a16="http://schemas.microsoft.com/office/drawing/2014/main" id="{2A71705E-8BFF-A29B-8B6B-0B24A8D482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egnaposto numero diapositiva 1">
            <a:extLst>
              <a:ext uri="{FF2B5EF4-FFF2-40B4-BE49-F238E27FC236}">
                <a16:creationId xmlns:a16="http://schemas.microsoft.com/office/drawing/2014/main" id="{14E10886-1E01-06DC-7E1D-FCC12EDA2CE1}"/>
              </a:ext>
            </a:extLst>
          </p:cNvPr>
          <p:cNvSpPr>
            <a:spLocks noGrp="1"/>
          </p:cNvSpPr>
          <p:nvPr>
            <p:ph type="sldNum" sz="quarter" idx="12"/>
          </p:nvPr>
        </p:nvSpPr>
        <p:spPr>
          <a:xfrm>
            <a:off x="8047038" y="5880100"/>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5F748B-B7DA-4B30-9C6F-BB9C7AD41804}" type="slidenum">
              <a:rPr lang="it-IT" altLang="en-US" sz="1400" smtClean="0">
                <a:solidFill>
                  <a:srgbClr val="FFFFFF"/>
                </a:solidFill>
              </a:rPr>
              <a:pPr>
                <a:spcBef>
                  <a:spcPct val="0"/>
                </a:spcBef>
                <a:buFontTx/>
                <a:buNone/>
              </a:pPr>
              <a:t>100</a:t>
            </a:fld>
            <a:endParaRPr lang="it-IT" altLang="en-US" sz="1400">
              <a:solidFill>
                <a:srgbClr val="FFFFFF"/>
              </a:solidFill>
            </a:endParaRPr>
          </a:p>
        </p:txBody>
      </p:sp>
      <p:pic>
        <p:nvPicPr>
          <p:cNvPr id="1515523" name="Picture 3" descr="C:\Users\Enrico\Desktop\Campo pro giord j.jpg">
            <a:extLst>
              <a:ext uri="{FF2B5EF4-FFF2-40B4-BE49-F238E27FC236}">
                <a16:creationId xmlns:a16="http://schemas.microsoft.com/office/drawing/2014/main" id="{6D846673-DC51-323D-928B-523B0B231854}"/>
              </a:ext>
            </a:extLst>
          </p:cNvPr>
          <p:cNvPicPr>
            <a:picLocks noChangeAspect="1" noChangeArrowheads="1"/>
          </p:cNvPicPr>
          <p:nvPr/>
        </p:nvPicPr>
        <p:blipFill>
          <a:blip r:embed="rId3"/>
          <a:srcRect/>
          <a:stretch>
            <a:fillRect/>
          </a:stretch>
        </p:blipFill>
        <p:spPr bwMode="auto">
          <a:xfrm>
            <a:off x="522288" y="490538"/>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272388" name="Rettangolo 4">
            <a:extLst>
              <a:ext uri="{FF2B5EF4-FFF2-40B4-BE49-F238E27FC236}">
                <a16:creationId xmlns:a16="http://schemas.microsoft.com/office/drawing/2014/main" id="{35816434-D616-8E9A-1746-3A53955CD4F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E7A3DA6-D51D-5375-7627-D727C31A95C8}"/>
              </a:ext>
            </a:extLst>
          </p:cNvPr>
          <p:cNvSpPr txBox="1"/>
          <p:nvPr/>
        </p:nvSpPr>
        <p:spPr>
          <a:xfrm>
            <a:off x="1323975" y="5834063"/>
            <a:ext cx="6161088" cy="368300"/>
          </a:xfrm>
          <a:prstGeom prst="rect">
            <a:avLst/>
          </a:prstGeom>
          <a:solidFill>
            <a:srgbClr val="FFFF00"/>
          </a:solidFill>
          <a:ln w="12700">
            <a:solidFill>
              <a:schemeClr val="accent4">
                <a:lumMod val="10000"/>
              </a:schemeClr>
            </a:solidFill>
          </a:ln>
        </p:spPr>
        <p:txBody>
          <a:bodyPr>
            <a:spAutoFit/>
          </a:bodyPr>
          <a:lstStyle/>
          <a:p>
            <a:pPr>
              <a:defRPr/>
            </a:pPr>
            <a:r>
              <a:rPr lang="it-CH" b="1" dirty="0" err="1">
                <a:solidFill>
                  <a:schemeClr val="accent4">
                    <a:lumMod val="10000"/>
                  </a:schemeClr>
                </a:solidFill>
              </a:rPr>
              <a:t>Zaatari</a:t>
            </a:r>
            <a:r>
              <a:rPr lang="it-CH" b="1" dirty="0">
                <a:solidFill>
                  <a:schemeClr val="accent4">
                    <a:lumMod val="10000"/>
                  </a:schemeClr>
                </a:solidFill>
              </a:rPr>
              <a:t> </a:t>
            </a:r>
            <a:r>
              <a:rPr lang="it-CH" b="1" dirty="0" err="1">
                <a:solidFill>
                  <a:schemeClr val="accent4">
                    <a:lumMod val="10000"/>
                  </a:schemeClr>
                </a:solidFill>
              </a:rPr>
              <a:t>refugee</a:t>
            </a:r>
            <a:r>
              <a:rPr lang="it-CH" b="1" dirty="0">
                <a:solidFill>
                  <a:schemeClr val="accent4">
                    <a:lumMod val="10000"/>
                  </a:schemeClr>
                </a:solidFill>
              </a:rPr>
              <a:t> camp, Jordan </a:t>
            </a:r>
            <a:r>
              <a:rPr lang="it-CH" b="1" dirty="0" err="1">
                <a:solidFill>
                  <a:schemeClr val="accent4">
                    <a:lumMod val="10000"/>
                  </a:schemeClr>
                </a:solidFill>
              </a:rPr>
              <a:t>hosts</a:t>
            </a:r>
            <a:r>
              <a:rPr lang="it-CH" b="1" dirty="0">
                <a:solidFill>
                  <a:schemeClr val="accent4">
                    <a:lumMod val="10000"/>
                  </a:schemeClr>
                </a:solidFill>
              </a:rPr>
              <a:t> 115,000 </a:t>
            </a:r>
            <a:r>
              <a:rPr lang="it-CH" b="1" dirty="0" err="1">
                <a:solidFill>
                  <a:schemeClr val="accent4">
                    <a:lumMod val="10000"/>
                  </a:schemeClr>
                </a:solidFill>
              </a:rPr>
              <a:t>refugees</a:t>
            </a:r>
            <a:endParaRPr lang="it-CH" b="1" dirty="0">
              <a:solidFill>
                <a:schemeClr val="accent4">
                  <a:lumMod val="10000"/>
                </a:schemeClr>
              </a:solidFill>
            </a:endParaRPr>
          </a:p>
        </p:txBody>
      </p:sp>
      <p:sp>
        <p:nvSpPr>
          <p:cNvPr id="272390" name="CasellaDiTesto 1">
            <a:extLst>
              <a:ext uri="{FF2B5EF4-FFF2-40B4-BE49-F238E27FC236}">
                <a16:creationId xmlns:a16="http://schemas.microsoft.com/office/drawing/2014/main" id="{CB1E3D28-2A98-B3DF-8C23-0BAD34D2D88E}"/>
              </a:ext>
            </a:extLst>
          </p:cNvPr>
          <p:cNvSpPr txBox="1">
            <a:spLocks noChangeArrowheads="1"/>
          </p:cNvSpPr>
          <p:nvPr/>
        </p:nvSpPr>
        <p:spPr bwMode="auto">
          <a:xfrm>
            <a:off x="3751263" y="6281738"/>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The disaster</a:t>
            </a:r>
          </a:p>
        </p:txBody>
      </p:sp>
      <p:sp>
        <p:nvSpPr>
          <p:cNvPr id="3" name="Rettangolo 2">
            <a:extLst>
              <a:ext uri="{FF2B5EF4-FFF2-40B4-BE49-F238E27FC236}">
                <a16:creationId xmlns:a16="http://schemas.microsoft.com/office/drawing/2014/main" id="{F6DB7F0D-2792-FDE6-AB9B-0E515AF5D2D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3">
            <a:extLst>
              <a:ext uri="{FF2B5EF4-FFF2-40B4-BE49-F238E27FC236}">
                <a16:creationId xmlns:a16="http://schemas.microsoft.com/office/drawing/2014/main" id="{C7A3272A-D8C6-5736-8BD8-4CED0C06096E}"/>
              </a:ext>
            </a:extLst>
          </p:cNvPr>
          <p:cNvSpPr>
            <a:spLocks noGrp="1"/>
          </p:cNvSpPr>
          <p:nvPr>
            <p:ph type="sldNum" sz="quarter" idx="12"/>
          </p:nvPr>
        </p:nvSpPr>
        <p:spPr>
          <a:xfrm>
            <a:off x="7204075" y="4679950"/>
            <a:ext cx="9461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5CF798-24D7-4D97-9379-5EE3FA08FF08}" type="slidenum">
              <a:rPr lang="it-IT" altLang="it-CH" sz="1400" b="1" smtClean="0">
                <a:solidFill>
                  <a:srgbClr val="FFFFFF"/>
                </a:solidFill>
              </a:rPr>
              <a:pPr>
                <a:spcBef>
                  <a:spcPct val="0"/>
                </a:spcBef>
                <a:buFontTx/>
                <a:buNone/>
              </a:pPr>
              <a:t>101</a:t>
            </a:fld>
            <a:endParaRPr lang="it-IT" altLang="it-CH" sz="1400" b="1">
              <a:solidFill>
                <a:srgbClr val="FFFFFF"/>
              </a:solidFill>
            </a:endParaRPr>
          </a:p>
        </p:txBody>
      </p:sp>
      <p:pic>
        <p:nvPicPr>
          <p:cNvPr id="436227" name="Picture 2" descr="nakba">
            <a:extLst>
              <a:ext uri="{FF2B5EF4-FFF2-40B4-BE49-F238E27FC236}">
                <a16:creationId xmlns:a16="http://schemas.microsoft.com/office/drawing/2014/main" id="{AF526171-6055-978B-EDA3-A0E101A16342}"/>
              </a:ext>
            </a:extLst>
          </p:cNvPr>
          <p:cNvPicPr>
            <a:picLocks noChangeAspect="1" noChangeArrowheads="1"/>
          </p:cNvPicPr>
          <p:nvPr/>
        </p:nvPicPr>
        <p:blipFill>
          <a:blip r:embed="rId3"/>
          <a:srcRect/>
          <a:stretch>
            <a:fillRect/>
          </a:stretch>
        </p:blipFill>
        <p:spPr bwMode="auto">
          <a:xfrm>
            <a:off x="827088" y="836613"/>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34244" name="Text Box 3">
            <a:extLst>
              <a:ext uri="{FF2B5EF4-FFF2-40B4-BE49-F238E27FC236}">
                <a16:creationId xmlns:a16="http://schemas.microsoft.com/office/drawing/2014/main" id="{0C151B60-564D-6CE4-B357-B39B49095F93}"/>
              </a:ext>
            </a:extLst>
          </p:cNvPr>
          <p:cNvSpPr txBox="1">
            <a:spLocks noChangeArrowheads="1"/>
          </p:cNvSpPr>
          <p:nvPr/>
        </p:nvSpPr>
        <p:spPr bwMode="auto">
          <a:xfrm>
            <a:off x="827088" y="5137150"/>
            <a:ext cx="608647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I keep the keys to my house: one day I will return!</a:t>
            </a:r>
            <a:endParaRPr lang="it-IT" altLang="it-CH" dirty="0"/>
          </a:p>
        </p:txBody>
      </p:sp>
      <p:sp>
        <p:nvSpPr>
          <p:cNvPr id="274437" name="CasellaDiTesto 1">
            <a:extLst>
              <a:ext uri="{FF2B5EF4-FFF2-40B4-BE49-F238E27FC236}">
                <a16:creationId xmlns:a16="http://schemas.microsoft.com/office/drawing/2014/main" id="{5CC12BC3-0597-B370-AD80-F949E842BDFB}"/>
              </a:ext>
            </a:extLst>
          </p:cNvPr>
          <p:cNvSpPr txBox="1">
            <a:spLocks noChangeArrowheads="1"/>
          </p:cNvSpPr>
          <p:nvPr/>
        </p:nvSpPr>
        <p:spPr bwMode="auto">
          <a:xfrm>
            <a:off x="7281863" y="2332038"/>
            <a:ext cx="14763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Palestine exists because it resists.</a:t>
            </a:r>
          </a:p>
        </p:txBody>
      </p:sp>
      <p:sp>
        <p:nvSpPr>
          <p:cNvPr id="274438" name="Rettangolo 7">
            <a:extLst>
              <a:ext uri="{FF2B5EF4-FFF2-40B4-BE49-F238E27FC236}">
                <a16:creationId xmlns:a16="http://schemas.microsoft.com/office/drawing/2014/main" id="{CB05E455-17ED-0F62-14CB-BA5474ECC6C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4439" name="CasellaDiTesto 1">
            <a:extLst>
              <a:ext uri="{FF2B5EF4-FFF2-40B4-BE49-F238E27FC236}">
                <a16:creationId xmlns:a16="http://schemas.microsoft.com/office/drawing/2014/main" id="{C5D228FA-9E39-B17C-D7FB-237499A009C6}"/>
              </a:ext>
            </a:extLst>
          </p:cNvPr>
          <p:cNvSpPr txBox="1">
            <a:spLocks noChangeArrowheads="1"/>
          </p:cNvSpPr>
          <p:nvPr/>
        </p:nvSpPr>
        <p:spPr bwMode="auto">
          <a:xfrm>
            <a:off x="7226300" y="3598863"/>
            <a:ext cx="16049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000" b="1"/>
              <a:t>END</a:t>
            </a:r>
          </a:p>
        </p:txBody>
      </p:sp>
      <p:pic>
        <p:nvPicPr>
          <p:cNvPr id="274440" name="Picture 2" descr="C:\Dokumente und Einstellungen\Enrico\Eigene Dateien\Enrico\Documenti\AA Enrico nuovo\Palestina\A Foto\Diversi\Cartoons 1\image001.gif">
            <a:extLst>
              <a:ext uri="{FF2B5EF4-FFF2-40B4-BE49-F238E27FC236}">
                <a16:creationId xmlns:a16="http://schemas.microsoft.com/office/drawing/2014/main" id="{E5FC0AFE-1786-D000-040C-0D7D6E31D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863" y="973138"/>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DDE96386-B24A-9FA1-BBCB-99EB7B1B9702}"/>
              </a:ext>
            </a:extLst>
          </p:cNvPr>
          <p:cNvSpPr txBox="1"/>
          <p:nvPr/>
        </p:nvSpPr>
        <p:spPr>
          <a:xfrm>
            <a:off x="1582738" y="5794375"/>
            <a:ext cx="4575175" cy="369888"/>
          </a:xfrm>
          <a:prstGeom prst="rect">
            <a:avLst/>
          </a:prstGeom>
          <a:solidFill>
            <a:schemeClr val="accent4"/>
          </a:solidFill>
          <a:ln w="28575">
            <a:solidFill>
              <a:schemeClr val="accent4">
                <a:lumMod val="10000"/>
              </a:schemeClr>
            </a:solidFill>
          </a:ln>
        </p:spPr>
        <p:txBody>
          <a:bodyPr>
            <a:spAutoFit/>
          </a:bodyPr>
          <a:lstStyle/>
          <a:p>
            <a:pPr>
              <a:defRPr/>
            </a:pPr>
            <a:r>
              <a:rPr lang="en-US" b="1" dirty="0">
                <a:solidFill>
                  <a:schemeClr val="accent4">
                    <a:lumMod val="10000"/>
                  </a:schemeClr>
                </a:solidFill>
              </a:rPr>
              <a:t>...and that no one says: "I didn't know“.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416E7213-0E99-D6F6-FD1D-BBCB8C38F57D}"/>
              </a:ext>
            </a:extLst>
          </p:cNvPr>
          <p:cNvSpPr/>
          <p:nvPr/>
        </p:nvSpPr>
        <p:spPr>
          <a:xfrm>
            <a:off x="433388" y="420688"/>
            <a:ext cx="2562225" cy="6078537"/>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con angoli arrotondati 8">
            <a:extLst>
              <a:ext uri="{FF2B5EF4-FFF2-40B4-BE49-F238E27FC236}">
                <a16:creationId xmlns:a16="http://schemas.microsoft.com/office/drawing/2014/main" id="{6BCDC4D9-35FC-337D-9C85-981B1B7A6B54}"/>
              </a:ext>
            </a:extLst>
          </p:cNvPr>
          <p:cNvSpPr/>
          <p:nvPr/>
        </p:nvSpPr>
        <p:spPr>
          <a:xfrm>
            <a:off x="6116638" y="409575"/>
            <a:ext cx="2562225" cy="6078538"/>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con angoli arrotondati 3">
            <a:extLst>
              <a:ext uri="{FF2B5EF4-FFF2-40B4-BE49-F238E27FC236}">
                <a16:creationId xmlns:a16="http://schemas.microsoft.com/office/drawing/2014/main" id="{ACB716DE-BCB0-5E64-4351-1D9A1ED7AB02}"/>
              </a:ext>
            </a:extLst>
          </p:cNvPr>
          <p:cNvSpPr/>
          <p:nvPr/>
        </p:nvSpPr>
        <p:spPr>
          <a:xfrm>
            <a:off x="3324225" y="392113"/>
            <a:ext cx="2449513" cy="4632325"/>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6" name="CasellaDiTesto 1">
            <a:extLst>
              <a:ext uri="{FF2B5EF4-FFF2-40B4-BE49-F238E27FC236}">
                <a16:creationId xmlns:a16="http://schemas.microsoft.com/office/drawing/2014/main" id="{D4455D69-FF86-7B53-6285-1A42D00E0A1A}"/>
              </a:ext>
            </a:extLst>
          </p:cNvPr>
          <p:cNvSpPr txBox="1">
            <a:spLocks noChangeArrowheads="1"/>
          </p:cNvSpPr>
          <p:nvPr/>
        </p:nvSpPr>
        <p:spPr bwMode="auto">
          <a:xfrm>
            <a:off x="361950" y="515938"/>
            <a:ext cx="2782888" cy="6078537"/>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b="1" dirty="0">
                <a:solidFill>
                  <a:schemeClr val="accent4">
                    <a:lumMod val="10000"/>
                  </a:schemeClr>
                </a:solidFill>
              </a:rPr>
              <a:t>Cananeans</a:t>
            </a:r>
          </a:p>
          <a:p>
            <a:pPr algn="ctr" eaLnBrk="1" hangingPunct="1">
              <a:spcBef>
                <a:spcPct val="0"/>
              </a:spcBef>
              <a:buFontTx/>
              <a:buNone/>
              <a:defRPr/>
            </a:pPr>
            <a:r>
              <a:rPr lang="en-US" altLang="en-US" sz="2000" dirty="0">
                <a:solidFill>
                  <a:schemeClr val="accent4">
                    <a:lumMod val="10000"/>
                  </a:schemeClr>
                </a:solidFill>
              </a:rPr>
              <a:t>3000 BC</a:t>
            </a:r>
          </a:p>
          <a:p>
            <a:pPr algn="ctr" eaLnBrk="1" hangingPunct="1">
              <a:spcBef>
                <a:spcPct val="0"/>
              </a:spcBef>
              <a:buFontTx/>
              <a:buNone/>
              <a:defRPr/>
            </a:pPr>
            <a:endParaRPr lang="en-US" altLang="en-US" sz="12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Egiptians</a:t>
            </a:r>
            <a:r>
              <a:rPr lang="en-US" altLang="en-US" b="1" dirty="0">
                <a:solidFill>
                  <a:schemeClr val="accent4">
                    <a:lumMod val="10000"/>
                  </a:schemeClr>
                </a:solidFill>
              </a:rPr>
              <a:t>                       </a:t>
            </a:r>
            <a:r>
              <a:rPr lang="en-US" altLang="en-US" sz="2000" dirty="0">
                <a:solidFill>
                  <a:schemeClr val="accent4">
                    <a:lumMod val="10000"/>
                  </a:schemeClr>
                </a:solidFill>
              </a:rPr>
              <a:t>1488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Philistines </a:t>
            </a:r>
          </a:p>
          <a:p>
            <a:pPr algn="ctr" eaLnBrk="1" hangingPunct="1">
              <a:spcBef>
                <a:spcPct val="0"/>
              </a:spcBef>
              <a:buFontTx/>
              <a:buNone/>
              <a:defRPr/>
            </a:pPr>
            <a:r>
              <a:rPr lang="en-US" altLang="en-US" sz="2000" dirty="0">
                <a:solidFill>
                  <a:schemeClr val="accent4">
                    <a:lumMod val="10000"/>
                  </a:schemeClr>
                </a:solidFill>
              </a:rPr>
              <a:t>1200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Israelites   </a:t>
            </a:r>
            <a:r>
              <a:rPr lang="en-US" altLang="en-US" sz="2500" b="1" dirty="0">
                <a:solidFill>
                  <a:schemeClr val="accent4">
                    <a:lumMod val="10000"/>
                  </a:schemeClr>
                </a:solidFill>
              </a:rPr>
              <a:t>                </a:t>
            </a:r>
            <a:r>
              <a:rPr lang="en-US" altLang="en-US" sz="2000" dirty="0">
                <a:solidFill>
                  <a:schemeClr val="accent4">
                    <a:lumMod val="10000"/>
                  </a:schemeClr>
                </a:solidFill>
              </a:rPr>
              <a:t>1000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Phoenicians              </a:t>
            </a:r>
            <a:r>
              <a:rPr lang="en-US" altLang="en-US" sz="2000" dirty="0">
                <a:solidFill>
                  <a:schemeClr val="accent4">
                    <a:lumMod val="10000"/>
                  </a:schemeClr>
                </a:solidFill>
              </a:rPr>
              <a:t>925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Assyrians </a:t>
            </a:r>
            <a:r>
              <a:rPr lang="en-US" altLang="en-US" sz="1200" b="1" dirty="0">
                <a:solidFill>
                  <a:schemeClr val="accent4">
                    <a:lumMod val="10000"/>
                  </a:schemeClr>
                </a:solidFill>
              </a:rPr>
              <a:t>                          </a:t>
            </a:r>
            <a:r>
              <a:rPr lang="en-US" altLang="en-US" sz="2000" dirty="0">
                <a:solidFill>
                  <a:schemeClr val="accent4">
                    <a:lumMod val="10000"/>
                  </a:schemeClr>
                </a:solidFill>
              </a:rPr>
              <a:t>733 BC</a:t>
            </a:r>
          </a:p>
          <a:p>
            <a:pPr eaLnBrk="1" hangingPunct="1">
              <a:spcBef>
                <a:spcPct val="0"/>
              </a:spcBef>
              <a:buFontTx/>
              <a:buNone/>
              <a:defRPr/>
            </a:pPr>
            <a:endParaRPr lang="en-US" altLang="en-US" sz="500" b="1" dirty="0">
              <a:solidFill>
                <a:schemeClr val="accent4">
                  <a:lumMod val="10000"/>
                </a:schemeClr>
              </a:solidFill>
            </a:endParaRPr>
          </a:p>
        </p:txBody>
      </p:sp>
      <p:sp>
        <p:nvSpPr>
          <p:cNvPr id="123907" name="CasellaDiTesto 2">
            <a:extLst>
              <a:ext uri="{FF2B5EF4-FFF2-40B4-BE49-F238E27FC236}">
                <a16:creationId xmlns:a16="http://schemas.microsoft.com/office/drawing/2014/main" id="{62E227F7-EC7F-8987-1DD4-5312592E1676}"/>
              </a:ext>
            </a:extLst>
          </p:cNvPr>
          <p:cNvSpPr txBox="1">
            <a:spLocks noChangeArrowheads="1"/>
          </p:cNvSpPr>
          <p:nvPr/>
        </p:nvSpPr>
        <p:spPr bwMode="auto">
          <a:xfrm>
            <a:off x="3295650" y="638175"/>
            <a:ext cx="2503488" cy="4386263"/>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3000" b="1" dirty="0">
                <a:solidFill>
                  <a:schemeClr val="accent4">
                    <a:lumMod val="10000"/>
                  </a:schemeClr>
                </a:solidFill>
              </a:rPr>
              <a:t>Babylonians</a:t>
            </a:r>
            <a:r>
              <a:rPr lang="en-US" altLang="en-US" sz="2000" dirty="0">
                <a:solidFill>
                  <a:schemeClr val="accent4">
                    <a:lumMod val="10000"/>
                  </a:schemeClr>
                </a:solidFill>
              </a:rPr>
              <a:t>597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Persians</a:t>
            </a:r>
          </a:p>
          <a:p>
            <a:pPr algn="ctr" eaLnBrk="1" hangingPunct="1">
              <a:spcBef>
                <a:spcPct val="0"/>
              </a:spcBef>
              <a:buFontTx/>
              <a:buNone/>
              <a:defRPr/>
            </a:pPr>
            <a:r>
              <a:rPr lang="en-US" altLang="en-US" sz="2000" dirty="0">
                <a:solidFill>
                  <a:schemeClr val="accent4">
                    <a:lumMod val="10000"/>
                  </a:schemeClr>
                </a:solidFill>
              </a:rPr>
              <a:t>Ciro - 539 BC</a:t>
            </a:r>
          </a:p>
          <a:p>
            <a:pPr algn="ctr" eaLnBrk="1" hangingPunct="1">
              <a:spcBef>
                <a:spcPct val="0"/>
              </a:spcBef>
              <a:buFontTx/>
              <a:buNone/>
              <a:defRPr/>
            </a:pPr>
            <a:r>
              <a:rPr lang="en-US" altLang="en-US" sz="2000" dirty="0">
                <a:solidFill>
                  <a:schemeClr val="accent4">
                    <a:lumMod val="10000"/>
                  </a:schemeClr>
                </a:solidFill>
              </a:rPr>
              <a:t> </a:t>
            </a:r>
            <a:r>
              <a:rPr lang="en-US" altLang="en-US" sz="3100" b="1" dirty="0">
                <a:solidFill>
                  <a:schemeClr val="accent4">
                    <a:lumMod val="10000"/>
                  </a:schemeClr>
                </a:solidFill>
              </a:rPr>
              <a:t>Macedonian</a:t>
            </a:r>
            <a:r>
              <a:rPr lang="en-US" altLang="en-US" b="1" dirty="0">
                <a:solidFill>
                  <a:schemeClr val="accent4">
                    <a:lumMod val="10000"/>
                  </a:schemeClr>
                </a:solidFill>
              </a:rPr>
              <a:t>               </a:t>
            </a:r>
            <a:r>
              <a:rPr lang="en-US" altLang="en-US" sz="2000" dirty="0">
                <a:solidFill>
                  <a:schemeClr val="accent4">
                    <a:lumMod val="10000"/>
                  </a:schemeClr>
                </a:solidFill>
              </a:rPr>
              <a:t>Alexander the Great 322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Romans                    </a:t>
            </a:r>
            <a:r>
              <a:rPr lang="en-US" altLang="en-US" sz="2000" dirty="0">
                <a:solidFill>
                  <a:schemeClr val="accent4">
                    <a:lumMod val="10000"/>
                  </a:schemeClr>
                </a:solidFill>
              </a:rPr>
              <a:t>70 BC</a:t>
            </a:r>
          </a:p>
          <a:p>
            <a:pPr eaLnBrk="1" hangingPunct="1">
              <a:spcBef>
                <a:spcPct val="0"/>
              </a:spcBef>
              <a:buFontTx/>
              <a:buNone/>
              <a:defRPr/>
            </a:pPr>
            <a:endParaRPr lang="en-US" altLang="en-US" sz="500" b="1" dirty="0">
              <a:solidFill>
                <a:schemeClr val="accent4">
                  <a:lumMod val="10000"/>
                </a:schemeClr>
              </a:solidFill>
            </a:endParaRPr>
          </a:p>
        </p:txBody>
      </p:sp>
      <p:sp>
        <p:nvSpPr>
          <p:cNvPr id="123908" name="CasellaDiTesto 3">
            <a:extLst>
              <a:ext uri="{FF2B5EF4-FFF2-40B4-BE49-F238E27FC236}">
                <a16:creationId xmlns:a16="http://schemas.microsoft.com/office/drawing/2014/main" id="{A9AA3F71-9276-E2F4-7AFE-7AC550F86782}"/>
              </a:ext>
            </a:extLst>
          </p:cNvPr>
          <p:cNvSpPr txBox="1">
            <a:spLocks noChangeArrowheads="1"/>
          </p:cNvSpPr>
          <p:nvPr/>
        </p:nvSpPr>
        <p:spPr bwMode="auto">
          <a:xfrm>
            <a:off x="6127750" y="520700"/>
            <a:ext cx="2562225" cy="6032500"/>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b="1" dirty="0">
                <a:solidFill>
                  <a:schemeClr val="accent4">
                    <a:lumMod val="10000"/>
                  </a:schemeClr>
                </a:solidFill>
              </a:rPr>
              <a:t>Arabs</a:t>
            </a:r>
          </a:p>
          <a:p>
            <a:pPr algn="ctr" eaLnBrk="1" hangingPunct="1">
              <a:spcBef>
                <a:spcPct val="0"/>
              </a:spcBef>
              <a:buFontTx/>
              <a:buNone/>
              <a:defRPr/>
            </a:pPr>
            <a:r>
              <a:rPr lang="en-US" altLang="en-US" sz="2000" dirty="0">
                <a:solidFill>
                  <a:schemeClr val="accent4">
                    <a:lumMod val="10000"/>
                  </a:schemeClr>
                </a:solidFill>
              </a:rPr>
              <a:t>632 A.D.</a:t>
            </a:r>
            <a:endParaRPr lang="en-US" altLang="en-US"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Christians</a:t>
            </a:r>
            <a:r>
              <a:rPr lang="en-US" altLang="en-US" sz="4400" b="1" dirty="0">
                <a:solidFill>
                  <a:schemeClr val="accent4">
                    <a:lumMod val="10000"/>
                  </a:schemeClr>
                </a:solidFill>
              </a:rPr>
              <a:t>      </a:t>
            </a:r>
            <a:r>
              <a:rPr lang="en-US" altLang="en-US" sz="2000" dirty="0">
                <a:solidFill>
                  <a:schemeClr val="accent4">
                    <a:lumMod val="10000"/>
                  </a:schemeClr>
                </a:solidFill>
              </a:rPr>
              <a:t>1039 - Crusaders</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sz="2800" b="1" dirty="0">
                <a:solidFill>
                  <a:schemeClr val="accent4">
                    <a:lumMod val="10000"/>
                  </a:schemeClr>
                </a:solidFill>
              </a:rPr>
              <a:t>Mamluks</a:t>
            </a:r>
          </a:p>
          <a:p>
            <a:pPr algn="ctr" eaLnBrk="1" hangingPunct="1">
              <a:spcBef>
                <a:spcPct val="0"/>
              </a:spcBef>
              <a:buFontTx/>
              <a:buNone/>
              <a:defRPr/>
            </a:pPr>
            <a:r>
              <a:rPr lang="en-US" altLang="en-US" sz="2000" dirty="0">
                <a:solidFill>
                  <a:schemeClr val="accent4">
                    <a:lumMod val="10000"/>
                  </a:schemeClr>
                </a:solidFill>
              </a:rPr>
              <a:t>1253 - Saladin</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Ottomans</a:t>
            </a:r>
          </a:p>
          <a:p>
            <a:pPr algn="ctr" eaLnBrk="1" hangingPunct="1">
              <a:spcBef>
                <a:spcPct val="0"/>
              </a:spcBef>
              <a:buFontTx/>
              <a:buNone/>
              <a:defRPr/>
            </a:pPr>
            <a:r>
              <a:rPr lang="en-US" altLang="en-US" sz="2000" dirty="0">
                <a:solidFill>
                  <a:schemeClr val="accent4">
                    <a:lumMod val="10000"/>
                  </a:schemeClr>
                </a:solidFill>
              </a:rPr>
              <a:t>1516</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British</a:t>
            </a:r>
          </a:p>
          <a:p>
            <a:pPr algn="ctr" eaLnBrk="1" hangingPunct="1">
              <a:spcBef>
                <a:spcPct val="0"/>
              </a:spcBef>
              <a:buFontTx/>
              <a:buNone/>
              <a:defRPr/>
            </a:pPr>
            <a:r>
              <a:rPr lang="en-US" altLang="en-US" sz="2000" dirty="0">
                <a:solidFill>
                  <a:schemeClr val="accent4">
                    <a:lumMod val="10000"/>
                  </a:schemeClr>
                </a:solidFill>
              </a:rPr>
              <a:t>1917</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sz="2800" b="1" dirty="0">
                <a:solidFill>
                  <a:schemeClr val="accent4">
                    <a:lumMod val="10000"/>
                  </a:schemeClr>
                </a:solidFill>
              </a:rPr>
              <a:t>Zionists</a:t>
            </a:r>
          </a:p>
          <a:p>
            <a:pPr algn="ctr" eaLnBrk="1" hangingPunct="1">
              <a:spcBef>
                <a:spcPct val="0"/>
              </a:spcBef>
              <a:buFontTx/>
              <a:buNone/>
              <a:defRPr/>
            </a:pPr>
            <a:r>
              <a:rPr lang="en-US" altLang="en-US" sz="2000" dirty="0">
                <a:solidFill>
                  <a:schemeClr val="accent4">
                    <a:lumMod val="10000"/>
                  </a:schemeClr>
                </a:solidFill>
              </a:rPr>
              <a:t>1948 </a:t>
            </a:r>
            <a:endParaRPr lang="en-US" altLang="en-US" sz="500" b="1" dirty="0">
              <a:solidFill>
                <a:schemeClr val="accent4">
                  <a:lumMod val="10000"/>
                </a:schemeClr>
              </a:solidFill>
            </a:endParaRPr>
          </a:p>
        </p:txBody>
      </p:sp>
      <p:sp>
        <p:nvSpPr>
          <p:cNvPr id="10" name="Rettangolo con angoli arrotondati 9">
            <a:extLst>
              <a:ext uri="{FF2B5EF4-FFF2-40B4-BE49-F238E27FC236}">
                <a16:creationId xmlns:a16="http://schemas.microsoft.com/office/drawing/2014/main" id="{5DE58CFB-EC72-E2CF-4F91-6EB6B2D2E4B8}"/>
              </a:ext>
            </a:extLst>
          </p:cNvPr>
          <p:cNvSpPr/>
          <p:nvPr/>
        </p:nvSpPr>
        <p:spPr>
          <a:xfrm>
            <a:off x="3324225" y="5229225"/>
            <a:ext cx="2503488" cy="1236663"/>
          </a:xfrm>
          <a:prstGeom prst="roundRect">
            <a:avLst>
              <a:gd name="adj" fmla="val 2977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FFC48E4A-90AA-C920-D83D-FBF4D38A71C6}"/>
              </a:ext>
            </a:extLst>
          </p:cNvPr>
          <p:cNvSpPr txBox="1"/>
          <p:nvPr/>
        </p:nvSpPr>
        <p:spPr>
          <a:xfrm>
            <a:off x="3411538" y="5175250"/>
            <a:ext cx="2362200" cy="1354138"/>
          </a:xfrm>
          <a:prstGeom prst="rect">
            <a:avLst/>
          </a:prstGeom>
          <a:noFill/>
        </p:spPr>
        <p:txBody>
          <a:bodyPr>
            <a:spAutoFit/>
          </a:bodyPr>
          <a:lstStyle/>
          <a:p>
            <a:pPr algn="ctr">
              <a:defRPr/>
            </a:pPr>
            <a:r>
              <a:rPr lang="en-US" sz="2000" b="1" dirty="0">
                <a:solidFill>
                  <a:schemeClr val="accent4">
                    <a:lumMod val="10000"/>
                  </a:schemeClr>
                </a:solidFill>
              </a:rPr>
              <a:t>The comings             and goings in </a:t>
            </a:r>
            <a:r>
              <a:rPr lang="en-US" sz="2200" b="1" dirty="0">
                <a:solidFill>
                  <a:schemeClr val="accent4">
                    <a:lumMod val="10000"/>
                  </a:schemeClr>
                </a:solidFill>
              </a:rPr>
              <a:t>Palestine</a:t>
            </a:r>
            <a:r>
              <a:rPr lang="en-US" sz="2000" b="1" dirty="0">
                <a:solidFill>
                  <a:schemeClr val="accent4">
                    <a:lumMod val="10000"/>
                  </a:schemeClr>
                </a:solidFill>
              </a:rPr>
              <a:t> over the centuries</a:t>
            </a:r>
          </a:p>
        </p:txBody>
      </p:sp>
      <p:sp>
        <p:nvSpPr>
          <p:cNvPr id="105482" name="Slide Number Placeholder 3">
            <a:extLst>
              <a:ext uri="{FF2B5EF4-FFF2-40B4-BE49-F238E27FC236}">
                <a16:creationId xmlns:a16="http://schemas.microsoft.com/office/drawing/2014/main" id="{D40E9973-1C78-CCC4-D3BA-28F2AD063B1B}"/>
              </a:ext>
            </a:extLst>
          </p:cNvPr>
          <p:cNvSpPr>
            <a:spLocks noGrp="1"/>
          </p:cNvSpPr>
          <p:nvPr>
            <p:ph type="sldNum" sz="quarter" idx="12"/>
          </p:nvPr>
        </p:nvSpPr>
        <p:spPr>
          <a:xfrm>
            <a:off x="8154988" y="6426200"/>
            <a:ext cx="81280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A25638-FD55-473F-A647-344408DA8AC2}"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sp>
        <p:nvSpPr>
          <p:cNvPr id="105483" name="Rettangolo 1">
            <a:extLst>
              <a:ext uri="{FF2B5EF4-FFF2-40B4-BE49-F238E27FC236}">
                <a16:creationId xmlns:a16="http://schemas.microsoft.com/office/drawing/2014/main" id="{6209A2A0-7867-DF0B-DCC1-65B16C3DFE6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CF78F0C8-8BE3-AEAB-6203-36D1B9917930}"/>
              </a:ext>
            </a:extLst>
          </p:cNvPr>
          <p:cNvSpPr>
            <a:spLocks noGrp="1"/>
          </p:cNvSpPr>
          <p:nvPr>
            <p:ph type="sldNum" sz="quarter" idx="12"/>
          </p:nvPr>
        </p:nvSpPr>
        <p:spPr>
          <a:xfrm>
            <a:off x="8367713" y="6381750"/>
            <a:ext cx="5715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C8976D-1AA9-456E-8070-08A2EDD2B11B}"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pic>
        <p:nvPicPr>
          <p:cNvPr id="106499" name="Picture 2" descr="ebrei muro del pianto">
            <a:extLst>
              <a:ext uri="{FF2B5EF4-FFF2-40B4-BE49-F238E27FC236}">
                <a16:creationId xmlns:a16="http://schemas.microsoft.com/office/drawing/2014/main" id="{ED3C192C-FB9B-C041-111A-89223D50505D}"/>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4" name="Text Box 4">
            <a:extLst>
              <a:ext uri="{FF2B5EF4-FFF2-40B4-BE49-F238E27FC236}">
                <a16:creationId xmlns:a16="http://schemas.microsoft.com/office/drawing/2014/main" id="{03D031E8-B44E-DAA9-74CC-CA78C07429D3}"/>
              </a:ext>
            </a:extLst>
          </p:cNvPr>
          <p:cNvSpPr txBox="1">
            <a:spLocks noChangeArrowheads="1"/>
          </p:cNvSpPr>
          <p:nvPr/>
        </p:nvSpPr>
        <p:spPr bwMode="auto">
          <a:xfrm>
            <a:off x="3563938" y="3287713"/>
            <a:ext cx="1779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7713" indent="-7477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Jews at the  Wailing  Wall                        in Jerusalem </a:t>
            </a:r>
          </a:p>
        </p:txBody>
      </p:sp>
      <p:pic>
        <p:nvPicPr>
          <p:cNvPr id="106501" name="Picture 5" descr="cristiani nella chiesa del sacro sepolcro a gerusal">
            <a:extLst>
              <a:ext uri="{FF2B5EF4-FFF2-40B4-BE49-F238E27FC236}">
                <a16:creationId xmlns:a16="http://schemas.microsoft.com/office/drawing/2014/main" id="{9550C33F-2CA5-E28B-540D-A5D0CE26686B}"/>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6" name="Text Box 6">
            <a:extLst>
              <a:ext uri="{FF2B5EF4-FFF2-40B4-BE49-F238E27FC236}">
                <a16:creationId xmlns:a16="http://schemas.microsoft.com/office/drawing/2014/main" id="{913C1F09-E88C-E187-80B8-F0F8C05D63E7}"/>
              </a:ext>
            </a:extLst>
          </p:cNvPr>
          <p:cNvSpPr txBox="1">
            <a:spLocks noChangeArrowheads="1"/>
          </p:cNvSpPr>
          <p:nvPr/>
        </p:nvSpPr>
        <p:spPr bwMode="auto">
          <a:xfrm>
            <a:off x="7011988" y="2719388"/>
            <a:ext cx="171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Christian - Holy Sepulcre Church in Jerusalem</a:t>
            </a:r>
          </a:p>
        </p:txBody>
      </p:sp>
      <p:pic>
        <p:nvPicPr>
          <p:cNvPr id="106503" name="Picture 7">
            <a:extLst>
              <a:ext uri="{FF2B5EF4-FFF2-40B4-BE49-F238E27FC236}">
                <a16:creationId xmlns:a16="http://schemas.microsoft.com/office/drawing/2014/main" id="{C43E1ABD-6609-CDB0-1E2C-FF2E34F1EC80}"/>
              </a:ext>
            </a:extLst>
          </p:cNvPr>
          <p:cNvPicPr>
            <a:picLocks noChangeAspect="1" noChangeArrowheads="1"/>
          </p:cNvPicPr>
          <p:nvPr/>
        </p:nvPicPr>
        <p:blipFill rotWithShape="1">
          <a:blip r:embed="rId5"/>
          <a:srcRect r="2431"/>
          <a:stretch/>
        </p:blipFill>
        <p:spPr bwMode="auto">
          <a:xfrm>
            <a:off x="515938" y="300038"/>
            <a:ext cx="3848100" cy="280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4" name="Text Box 8">
            <a:extLst>
              <a:ext uri="{FF2B5EF4-FFF2-40B4-BE49-F238E27FC236}">
                <a16:creationId xmlns:a16="http://schemas.microsoft.com/office/drawing/2014/main" id="{8956FFDF-816B-48DE-E8C8-57DB69C6D035}"/>
              </a:ext>
            </a:extLst>
          </p:cNvPr>
          <p:cNvSpPr txBox="1">
            <a:spLocks noChangeArrowheads="1"/>
          </p:cNvSpPr>
          <p:nvPr/>
        </p:nvSpPr>
        <p:spPr bwMode="auto">
          <a:xfrm>
            <a:off x="515938" y="2706688"/>
            <a:ext cx="1835150" cy="396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000" b="1" dirty="0">
                <a:solidFill>
                  <a:schemeClr val="accent4">
                    <a:lumMod val="10000"/>
                  </a:schemeClr>
                </a:solidFill>
                <a:cs typeface="Arial" charset="0"/>
              </a:rPr>
              <a:t>Muslims on the            terrace at Al Aqsa</a:t>
            </a:r>
          </a:p>
        </p:txBody>
      </p:sp>
      <p:pic>
        <p:nvPicPr>
          <p:cNvPr id="106505" name="Picture 9" descr="starmoon_yellow">
            <a:extLst>
              <a:ext uri="{FF2B5EF4-FFF2-40B4-BE49-F238E27FC236}">
                <a16:creationId xmlns:a16="http://schemas.microsoft.com/office/drawing/2014/main" id="{673C8912-10D3-B48A-226A-B79842E70D92}"/>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106506" name="Picture 10" descr="crocifisso nero">
            <a:extLst>
              <a:ext uri="{FF2B5EF4-FFF2-40B4-BE49-F238E27FC236}">
                <a16:creationId xmlns:a16="http://schemas.microsoft.com/office/drawing/2014/main" id="{21616B47-8F39-1378-74C1-24BCC0828F4C}"/>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106507" name="Picture 11" descr="bandiera israeliana 3 jpg">
            <a:extLst>
              <a:ext uri="{FF2B5EF4-FFF2-40B4-BE49-F238E27FC236}">
                <a16:creationId xmlns:a16="http://schemas.microsoft.com/office/drawing/2014/main" id="{7D019A3F-7842-FF59-ABB9-BAD20356CBCA}"/>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sp>
        <p:nvSpPr>
          <p:cNvPr id="107532" name="Text Box 12">
            <a:extLst>
              <a:ext uri="{FF2B5EF4-FFF2-40B4-BE49-F238E27FC236}">
                <a16:creationId xmlns:a16="http://schemas.microsoft.com/office/drawing/2014/main" id="{A9BB69C3-5326-01C3-E0AC-F5D759B679E1}"/>
              </a:ext>
            </a:extLst>
          </p:cNvPr>
          <p:cNvSpPr txBox="1">
            <a:spLocks noChangeArrowheads="1"/>
          </p:cNvSpPr>
          <p:nvPr/>
        </p:nvSpPr>
        <p:spPr bwMode="auto">
          <a:xfrm>
            <a:off x="5773738" y="6137275"/>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Koran                       Bible</a:t>
            </a:r>
            <a:endParaRPr lang="it-IT" altLang="it-CH" sz="1000" b="1">
              <a:solidFill>
                <a:srgbClr val="FFFFFF"/>
              </a:solidFill>
            </a:endParaRPr>
          </a:p>
        </p:txBody>
      </p:sp>
      <p:pic>
        <p:nvPicPr>
          <p:cNvPr id="107533" name="Picture 13" descr="imgbible 1">
            <a:extLst>
              <a:ext uri="{FF2B5EF4-FFF2-40B4-BE49-F238E27FC236}">
                <a16:creationId xmlns:a16="http://schemas.microsoft.com/office/drawing/2014/main" id="{254933D0-A7EF-60EA-45FF-A87E69F9C1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4" descr="torah 3">
            <a:extLst>
              <a:ext uri="{FF2B5EF4-FFF2-40B4-BE49-F238E27FC236}">
                <a16:creationId xmlns:a16="http://schemas.microsoft.com/office/drawing/2014/main" id="{F75AAFD1-104C-B83D-18AA-ED2A618D8F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15" descr="Corano 3">
            <a:extLst>
              <a:ext uri="{FF2B5EF4-FFF2-40B4-BE49-F238E27FC236}">
                <a16:creationId xmlns:a16="http://schemas.microsoft.com/office/drawing/2014/main" id="{F6FBB22D-C902-E120-762C-79902CA609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6">
            <a:extLst>
              <a:ext uri="{FF2B5EF4-FFF2-40B4-BE49-F238E27FC236}">
                <a16:creationId xmlns:a16="http://schemas.microsoft.com/office/drawing/2014/main" id="{3D040936-1891-0120-586B-D685561303EA}"/>
              </a:ext>
            </a:extLst>
          </p:cNvPr>
          <p:cNvSpPr txBox="1">
            <a:spLocks noChangeArrowheads="1"/>
          </p:cNvSpPr>
          <p:nvPr/>
        </p:nvSpPr>
        <p:spPr bwMode="auto">
          <a:xfrm>
            <a:off x="5729288" y="4251325"/>
            <a:ext cx="2767012" cy="869950"/>
          </a:xfrm>
          <a:prstGeom prst="rect">
            <a:avLst/>
          </a:prstGeom>
          <a:solidFill>
            <a:srgbClr val="FFFF00"/>
          </a:solidFill>
          <a:ln w="1270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1800" b="1" kern="0" dirty="0">
                <a:solidFill>
                  <a:schemeClr val="accent4">
                    <a:lumMod val="10000"/>
                  </a:schemeClr>
                </a:solidFill>
              </a:rPr>
              <a:t>Palestine: </a:t>
            </a:r>
            <a:r>
              <a:rPr lang="fr-CH" altLang="it-CH" sz="1600" b="1" kern="0" dirty="0">
                <a:solidFill>
                  <a:schemeClr val="accent4">
                    <a:lumMod val="10000"/>
                  </a:schemeClr>
                </a:solidFill>
              </a:rPr>
              <a:t>the Holy Land for </a:t>
            </a:r>
            <a:r>
              <a:rPr lang="fr-CH" altLang="it-CH" sz="1600" b="1" kern="0" dirty="0" err="1">
                <a:solidFill>
                  <a:schemeClr val="accent4">
                    <a:lumMod val="10000"/>
                  </a:schemeClr>
                </a:solidFill>
              </a:rPr>
              <a:t>three</a:t>
            </a:r>
            <a:r>
              <a:rPr lang="fr-CH" altLang="it-CH" sz="1600" b="1" kern="0" dirty="0">
                <a:solidFill>
                  <a:schemeClr val="accent4">
                    <a:lumMod val="10000"/>
                  </a:schemeClr>
                </a:solidFill>
              </a:rPr>
              <a:t> important </a:t>
            </a:r>
            <a:r>
              <a:rPr lang="fr-CH" altLang="it-CH" sz="1600" b="1" kern="0" dirty="0" err="1">
                <a:solidFill>
                  <a:schemeClr val="accent4">
                    <a:lumMod val="10000"/>
                  </a:schemeClr>
                </a:solidFill>
              </a:rPr>
              <a:t>monotheistic</a:t>
            </a:r>
            <a:r>
              <a:rPr lang="fr-CH" altLang="it-CH" sz="1600" b="1" kern="0" dirty="0">
                <a:solidFill>
                  <a:schemeClr val="accent4">
                    <a:lumMod val="10000"/>
                  </a:schemeClr>
                </a:solidFill>
              </a:rPr>
              <a:t> religions</a:t>
            </a:r>
            <a:endParaRPr lang="fr-FR" altLang="it-CH" sz="1600" b="1" kern="0" dirty="0">
              <a:solidFill>
                <a:schemeClr val="accent4">
                  <a:lumMod val="10000"/>
                </a:schemeClr>
              </a:solidFill>
            </a:endParaRPr>
          </a:p>
        </p:txBody>
      </p:sp>
      <p:sp>
        <p:nvSpPr>
          <p:cNvPr id="107537" name="Rettangolo 1">
            <a:extLst>
              <a:ext uri="{FF2B5EF4-FFF2-40B4-BE49-F238E27FC236}">
                <a16:creationId xmlns:a16="http://schemas.microsoft.com/office/drawing/2014/main" id="{2F260A66-6B42-9ABE-371E-56A45114236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4">
            <a:extLst>
              <a:ext uri="{FF2B5EF4-FFF2-40B4-BE49-F238E27FC236}">
                <a16:creationId xmlns:a16="http://schemas.microsoft.com/office/drawing/2014/main" id="{6F2EC5B8-4295-8B30-B1EC-FDCE8D20EC59}"/>
              </a:ext>
            </a:extLst>
          </p:cNvPr>
          <p:cNvSpPr>
            <a:spLocks noGrp="1"/>
          </p:cNvSpPr>
          <p:nvPr>
            <p:ph type="sldNum" sz="quarter" idx="12"/>
          </p:nvPr>
        </p:nvSpPr>
        <p:spPr>
          <a:xfrm>
            <a:off x="8432800" y="3352800"/>
            <a:ext cx="460375"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59AA8E-8F2B-4AB2-870F-6B8136966153}" type="slidenum">
              <a:rPr lang="it-IT" altLang="it-CH" sz="1400" b="1" smtClean="0">
                <a:solidFill>
                  <a:srgbClr val="FFFFFF"/>
                </a:solidFill>
              </a:rPr>
              <a:pPr>
                <a:spcBef>
                  <a:spcPct val="0"/>
                </a:spcBef>
                <a:buFontTx/>
                <a:buNone/>
              </a:pPr>
              <a:t>13</a:t>
            </a:fld>
            <a:endParaRPr lang="it-IT" altLang="it-CH" sz="1400" b="1">
              <a:solidFill>
                <a:srgbClr val="FFFFFF"/>
              </a:solidFill>
            </a:endParaRPr>
          </a:p>
        </p:txBody>
      </p:sp>
      <p:pic>
        <p:nvPicPr>
          <p:cNvPr id="109576" name="Picture 8" descr="palazzo nel quale si svolse il primo congresso sionista a Basilea 1896">
            <a:extLst>
              <a:ext uri="{FF2B5EF4-FFF2-40B4-BE49-F238E27FC236}">
                <a16:creationId xmlns:a16="http://schemas.microsoft.com/office/drawing/2014/main" id="{F10B35EB-EFFE-2601-BC58-29AEF87251B4}"/>
              </a:ext>
            </a:extLst>
          </p:cNvPr>
          <p:cNvPicPr>
            <a:picLocks noChangeAspect="1" noChangeArrowheads="1"/>
          </p:cNvPicPr>
          <p:nvPr/>
        </p:nvPicPr>
        <p:blipFill>
          <a:blip r:embed="rId3">
            <a:lum bright="-2000" contrast="16000"/>
          </a:blip>
          <a:srcRect/>
          <a:stretch>
            <a:fillRect/>
          </a:stretch>
        </p:blipFill>
        <p:spPr bwMode="auto">
          <a:xfrm>
            <a:off x="250825" y="4592638"/>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2" name="Text Box 9">
            <a:extLst>
              <a:ext uri="{FF2B5EF4-FFF2-40B4-BE49-F238E27FC236}">
                <a16:creationId xmlns:a16="http://schemas.microsoft.com/office/drawing/2014/main" id="{8FA106CF-C539-2118-F2FD-45C9E4196E54}"/>
              </a:ext>
            </a:extLst>
          </p:cNvPr>
          <p:cNvSpPr txBox="1">
            <a:spLocks noChangeArrowheads="1"/>
          </p:cNvSpPr>
          <p:nvPr/>
        </p:nvSpPr>
        <p:spPr bwMode="auto">
          <a:xfrm>
            <a:off x="6748463" y="4176713"/>
            <a:ext cx="208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invitation to the first congress (with Wailing wall)</a:t>
            </a:r>
            <a:endParaRPr lang="it-IT" altLang="it-CH" sz="1000" b="1">
              <a:solidFill>
                <a:srgbClr val="FFFFFF"/>
              </a:solidFill>
            </a:endParaRPr>
          </a:p>
        </p:txBody>
      </p:sp>
      <p:sp>
        <p:nvSpPr>
          <p:cNvPr id="109573" name="Text Box 10">
            <a:extLst>
              <a:ext uri="{FF2B5EF4-FFF2-40B4-BE49-F238E27FC236}">
                <a16:creationId xmlns:a16="http://schemas.microsoft.com/office/drawing/2014/main" id="{44D92833-025E-A8E6-FC0F-2A5CA297A144}"/>
              </a:ext>
            </a:extLst>
          </p:cNvPr>
          <p:cNvSpPr txBox="1">
            <a:spLocks noChangeArrowheads="1"/>
          </p:cNvSpPr>
          <p:nvPr/>
        </p:nvSpPr>
        <p:spPr bwMode="auto">
          <a:xfrm>
            <a:off x="3695700" y="4283075"/>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contribution certificate</a:t>
            </a:r>
            <a:endParaRPr lang="it-IT" altLang="it-CH" sz="1000" b="1">
              <a:solidFill>
                <a:srgbClr val="FFFFFF"/>
              </a:solidFill>
            </a:endParaRPr>
          </a:p>
        </p:txBody>
      </p:sp>
      <p:pic>
        <p:nvPicPr>
          <p:cNvPr id="109580" name="Picture 12" descr="certificato di contribuzione sionismo ">
            <a:extLst>
              <a:ext uri="{FF2B5EF4-FFF2-40B4-BE49-F238E27FC236}">
                <a16:creationId xmlns:a16="http://schemas.microsoft.com/office/drawing/2014/main" id="{618E3499-50F2-6C06-C244-12E1B6F7F425}"/>
              </a:ext>
            </a:extLst>
          </p:cNvPr>
          <p:cNvPicPr>
            <a:picLocks noChangeAspect="1" noChangeArrowheads="1"/>
          </p:cNvPicPr>
          <p:nvPr/>
        </p:nvPicPr>
        <p:blipFill>
          <a:blip r:embed="rId4"/>
          <a:srcRect/>
          <a:stretch>
            <a:fillRect/>
          </a:stretch>
        </p:blipFill>
        <p:spPr bwMode="auto">
          <a:xfrm>
            <a:off x="3419475" y="4592638"/>
            <a:ext cx="2520950" cy="2065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5" name="Rettangolo 1">
            <a:extLst>
              <a:ext uri="{FF2B5EF4-FFF2-40B4-BE49-F238E27FC236}">
                <a16:creationId xmlns:a16="http://schemas.microsoft.com/office/drawing/2014/main" id="{81074E81-4373-2B77-49D5-716F03FA87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6" name="Picture 7" descr="EMBLEMA ebrei">
            <a:extLst>
              <a:ext uri="{FF2B5EF4-FFF2-40B4-BE49-F238E27FC236}">
                <a16:creationId xmlns:a16="http://schemas.microsoft.com/office/drawing/2014/main" id="{FB7A8D9B-7DDF-C3E0-C793-B6DD3A66AF70}"/>
              </a:ext>
            </a:extLst>
          </p:cNvPr>
          <p:cNvPicPr>
            <a:picLocks noChangeAspect="1" noChangeArrowheads="1"/>
          </p:cNvPicPr>
          <p:nvPr/>
        </p:nvPicPr>
        <p:blipFill>
          <a:blip r:embed="rId5"/>
          <a:srcRect/>
          <a:stretch>
            <a:fillRect/>
          </a:stretch>
        </p:blipFill>
        <p:spPr bwMode="auto">
          <a:xfrm>
            <a:off x="6832600" y="201613"/>
            <a:ext cx="1985963" cy="2498725"/>
          </a:xfrm>
          <a:prstGeom prst="rect">
            <a:avLst/>
          </a:prstGeom>
          <a:noFill/>
          <a:ln>
            <a:noFill/>
          </a:ln>
          <a:effectLst>
            <a:outerShdw blurRad="292100" dist="139700" dir="2700000" algn="tl" rotWithShape="0">
              <a:srgbClr val="333333">
                <a:alpha val="65000"/>
              </a:srgbClr>
            </a:outerShdw>
          </a:effectLst>
        </p:spPr>
      </p:pic>
      <p:pic>
        <p:nvPicPr>
          <p:cNvPr id="7" name="Picture 13" descr="http://www.zionpress.org/images/congress_p113.jpg">
            <a:extLst>
              <a:ext uri="{FF2B5EF4-FFF2-40B4-BE49-F238E27FC236}">
                <a16:creationId xmlns:a16="http://schemas.microsoft.com/office/drawing/2014/main" id="{A306BCDD-BA9C-E196-29E3-2A77C7285F20}"/>
              </a:ext>
            </a:extLst>
          </p:cNvPr>
          <p:cNvPicPr>
            <a:picLocks noChangeAspect="1" noChangeArrowheads="1"/>
          </p:cNvPicPr>
          <p:nvPr/>
        </p:nvPicPr>
        <p:blipFill>
          <a:blip r:embed="rId6"/>
          <a:srcRect/>
          <a:stretch>
            <a:fillRect/>
          </a:stretch>
        </p:blipFill>
        <p:spPr bwMode="auto">
          <a:xfrm>
            <a:off x="3636963" y="239713"/>
            <a:ext cx="2871787" cy="2343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Text Box 2">
            <a:extLst>
              <a:ext uri="{FF2B5EF4-FFF2-40B4-BE49-F238E27FC236}">
                <a16:creationId xmlns:a16="http://schemas.microsoft.com/office/drawing/2014/main" id="{839FC3B9-58EA-B4B0-E028-543E998FB75A}"/>
              </a:ext>
            </a:extLst>
          </p:cNvPr>
          <p:cNvSpPr txBox="1">
            <a:spLocks noChangeArrowheads="1"/>
          </p:cNvSpPr>
          <p:nvPr/>
        </p:nvSpPr>
        <p:spPr bwMode="auto">
          <a:xfrm>
            <a:off x="3630613" y="2816225"/>
            <a:ext cx="4767262" cy="1354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1897</a:t>
            </a:r>
          </a:p>
          <a:p>
            <a:pPr algn="ctr" eaLnBrk="1" hangingPunct="1">
              <a:spcBef>
                <a:spcPts val="0"/>
              </a:spcBef>
              <a:buFontTx/>
              <a:buNone/>
              <a:defRPr/>
            </a:pPr>
            <a:endParaRPr lang="fr-CH" altLang="it-CH" sz="200" b="1" dirty="0">
              <a:solidFill>
                <a:srgbClr val="FFFFFF"/>
              </a:solidFill>
            </a:endParaRPr>
          </a:p>
          <a:p>
            <a:pPr algn="ctr" eaLnBrk="1" hangingPunct="1">
              <a:spcBef>
                <a:spcPts val="0"/>
              </a:spcBef>
              <a:buFontTx/>
              <a:buNone/>
              <a:defRPr/>
            </a:pPr>
            <a:r>
              <a:rPr lang="en-US" altLang="it-CH" sz="1800" b="1" dirty="0">
                <a:solidFill>
                  <a:schemeClr val="accent4">
                    <a:lumMod val="10000"/>
                  </a:schemeClr>
                </a:solidFill>
              </a:rPr>
              <a:t>Basel, the first Zionist congress</a:t>
            </a:r>
            <a:r>
              <a:rPr lang="fr-CH" altLang="it-CH" sz="1800" b="1" dirty="0">
                <a:solidFill>
                  <a:schemeClr val="accent4">
                    <a:lumMod val="10000"/>
                  </a:schemeClr>
                </a:solidFill>
              </a:rPr>
              <a:t>.                        </a:t>
            </a:r>
            <a:r>
              <a:rPr lang="en-US" altLang="it-CH" sz="1800" b="1" dirty="0">
                <a:solidFill>
                  <a:schemeClr val="accent4">
                    <a:lumMod val="10000"/>
                  </a:schemeClr>
                </a:solidFill>
              </a:rPr>
              <a:t>The Zionists want to create in Palestine               a State for the Jews.</a:t>
            </a:r>
            <a:endParaRPr lang="it-IT" altLang="it-CH" sz="1800" b="1" dirty="0">
              <a:solidFill>
                <a:schemeClr val="accent4">
                  <a:lumMod val="10000"/>
                </a:schemeClr>
              </a:solidFill>
            </a:endParaRPr>
          </a:p>
        </p:txBody>
      </p:sp>
      <p:pic>
        <p:nvPicPr>
          <p:cNvPr id="11" name="Picture 11" descr="invito congresso sionista 1997">
            <a:extLst>
              <a:ext uri="{FF2B5EF4-FFF2-40B4-BE49-F238E27FC236}">
                <a16:creationId xmlns:a16="http://schemas.microsoft.com/office/drawing/2014/main" id="{48A7FC0E-14E1-330E-81ED-F0421E63D1F2}"/>
              </a:ext>
            </a:extLst>
          </p:cNvPr>
          <p:cNvPicPr>
            <a:picLocks noChangeAspect="1" noChangeArrowheads="1"/>
          </p:cNvPicPr>
          <p:nvPr/>
        </p:nvPicPr>
        <p:blipFill rotWithShape="1">
          <a:blip r:embed="rId7">
            <a:lum bright="-8000" contrast="10000"/>
          </a:blip>
          <a:srcRect l="3649" r="3022"/>
          <a:stretch/>
        </p:blipFill>
        <p:spPr bwMode="auto">
          <a:xfrm>
            <a:off x="6013450" y="4592638"/>
            <a:ext cx="2957513"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TextBox 14">
            <a:extLst>
              <a:ext uri="{FF2B5EF4-FFF2-40B4-BE49-F238E27FC236}">
                <a16:creationId xmlns:a16="http://schemas.microsoft.com/office/drawing/2014/main" id="{00828BFB-488C-88C0-7C46-BB468ECF4812}"/>
              </a:ext>
            </a:extLst>
          </p:cNvPr>
          <p:cNvSpPr txBox="1">
            <a:spLocks noChangeArrowheads="1"/>
          </p:cNvSpPr>
          <p:nvPr/>
        </p:nvSpPr>
        <p:spPr bwMode="auto">
          <a:xfrm>
            <a:off x="4751388" y="2582863"/>
            <a:ext cx="642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Basel</a:t>
            </a:r>
            <a:endParaRPr lang="en-US" altLang="it-CH" sz="1000" b="1">
              <a:solidFill>
                <a:srgbClr val="FFFFFF"/>
              </a:solidFill>
            </a:endParaRPr>
          </a:p>
        </p:txBody>
      </p:sp>
      <p:sp>
        <p:nvSpPr>
          <p:cNvPr id="109581" name="TextBox 14">
            <a:extLst>
              <a:ext uri="{FF2B5EF4-FFF2-40B4-BE49-F238E27FC236}">
                <a16:creationId xmlns:a16="http://schemas.microsoft.com/office/drawing/2014/main" id="{3E626A4E-4563-892E-EF71-F006E842FA08}"/>
              </a:ext>
            </a:extLst>
          </p:cNvPr>
          <p:cNvSpPr txBox="1">
            <a:spLocks noChangeArrowheads="1"/>
          </p:cNvSpPr>
          <p:nvPr/>
        </p:nvSpPr>
        <p:spPr bwMode="auto">
          <a:xfrm>
            <a:off x="2703513" y="6381750"/>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Basel</a:t>
            </a:r>
            <a:endParaRPr lang="en-US" altLang="it-CH" sz="1000" b="1">
              <a:solidFill>
                <a:srgbClr val="FFFFFF"/>
              </a:solidFill>
            </a:endParaRPr>
          </a:p>
        </p:txBody>
      </p:sp>
      <p:pic>
        <p:nvPicPr>
          <p:cNvPr id="3" name="Immagine 2">
            <a:extLst>
              <a:ext uri="{FF2B5EF4-FFF2-40B4-BE49-F238E27FC236}">
                <a16:creationId xmlns:a16="http://schemas.microsoft.com/office/drawing/2014/main" id="{A1290FB3-DACD-24FD-CF74-D765532914C2}"/>
              </a:ext>
            </a:extLst>
          </p:cNvPr>
          <p:cNvPicPr>
            <a:picLocks noChangeAspect="1"/>
          </p:cNvPicPr>
          <p:nvPr/>
        </p:nvPicPr>
        <p:blipFill rotWithShape="1">
          <a:blip r:embed="rId8"/>
          <a:srcRect t="2401"/>
          <a:stretch/>
        </p:blipFill>
        <p:spPr>
          <a:xfrm>
            <a:off x="254000" y="239713"/>
            <a:ext cx="3092450" cy="4265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 name="Rectangle 14">
            <a:extLst>
              <a:ext uri="{FF2B5EF4-FFF2-40B4-BE49-F238E27FC236}">
                <a16:creationId xmlns:a16="http://schemas.microsoft.com/office/drawing/2014/main" id="{751180C7-E4F4-1B36-E486-BFC09E5DEA3F}"/>
              </a:ext>
            </a:extLst>
          </p:cNvPr>
          <p:cNvSpPr>
            <a:spLocks noGrp="1" noChangeArrowheads="1"/>
          </p:cNvSpPr>
          <p:nvPr>
            <p:ph type="title"/>
          </p:nvPr>
        </p:nvSpPr>
        <p:spPr>
          <a:xfrm>
            <a:off x="1766888" y="4133850"/>
            <a:ext cx="1031875" cy="312738"/>
          </a:xfrm>
        </p:spPr>
        <p:txBody>
          <a:bodyPr/>
          <a:lstStyle/>
          <a:p>
            <a:pPr eaLnBrk="1" hangingPunct="1">
              <a:defRPr/>
            </a:pPr>
            <a:r>
              <a:rPr lang="fr-CH" altLang="it-CH" sz="900" b="1" kern="1200" dirty="0">
                <a:solidFill>
                  <a:srgbClr val="FFFFFF"/>
                </a:solidFill>
                <a:ea typeface="+mn-ea"/>
                <a:cs typeface="Arial" panose="020B0604020202020204" pitchFamily="34" charset="0"/>
              </a:rPr>
              <a:t>Theodor Herzl</a:t>
            </a:r>
            <a:endParaRPr lang="fr-FR" altLang="it-CH" sz="900" b="1" kern="1200" dirty="0">
              <a:solidFill>
                <a:srgbClr val="FFFFFF"/>
              </a:solidFill>
              <a:ea typeface="+mn-ea"/>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What is the most accurate map of the Ottoman Empire in 1914 overlayed with  a map of the Middle East today? - Quora">
            <a:extLst>
              <a:ext uri="{FF2B5EF4-FFF2-40B4-BE49-F238E27FC236}">
                <a16:creationId xmlns:a16="http://schemas.microsoft.com/office/drawing/2014/main" id="{F9EE0308-17FE-1CD4-04AE-6E55D0F1AC30}"/>
              </a:ext>
            </a:extLst>
          </p:cNvPr>
          <p:cNvPicPr>
            <a:picLocks noChangeAspect="1" noChangeArrowheads="1"/>
          </p:cNvPicPr>
          <p:nvPr/>
        </p:nvPicPr>
        <p:blipFill>
          <a:blip r:embed="rId2"/>
          <a:srcRect/>
          <a:stretch>
            <a:fillRect/>
          </a:stretch>
        </p:blipFill>
        <p:spPr bwMode="auto">
          <a:xfrm>
            <a:off x="1187450" y="476250"/>
            <a:ext cx="6940550" cy="5243513"/>
          </a:xfrm>
          <a:prstGeom prst="rect">
            <a:avLst/>
          </a:prstGeom>
          <a:noFill/>
          <a:ln w="38100">
            <a:solidFill>
              <a:schemeClr val="accent4">
                <a:lumMod val="10000"/>
              </a:schemeClr>
            </a:solidFill>
          </a:ln>
        </p:spPr>
      </p:pic>
      <p:sp>
        <p:nvSpPr>
          <p:cNvPr id="2" name="Ovale 1">
            <a:extLst>
              <a:ext uri="{FF2B5EF4-FFF2-40B4-BE49-F238E27FC236}">
                <a16:creationId xmlns:a16="http://schemas.microsoft.com/office/drawing/2014/main" id="{E91FD8C5-6596-CD22-B893-B7855FA9A9E1}"/>
              </a:ext>
            </a:extLst>
          </p:cNvPr>
          <p:cNvSpPr/>
          <p:nvPr/>
        </p:nvSpPr>
        <p:spPr>
          <a:xfrm rot="369975">
            <a:off x="4800600" y="3209925"/>
            <a:ext cx="184150" cy="357188"/>
          </a:xfrm>
          <a:prstGeom prst="ellipse">
            <a:avLst/>
          </a:prstGeom>
          <a:no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3F009C71-89BD-60BC-CDF4-E3C3573A4839}"/>
              </a:ext>
            </a:extLst>
          </p:cNvPr>
          <p:cNvSpPr txBox="1"/>
          <p:nvPr/>
        </p:nvSpPr>
        <p:spPr>
          <a:xfrm>
            <a:off x="1157288" y="5888038"/>
            <a:ext cx="6940550" cy="407987"/>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1917 - Palestine is part of the Ottoman Turkish Empire</a:t>
            </a:r>
          </a:p>
        </p:txBody>
      </p:sp>
      <p:sp>
        <p:nvSpPr>
          <p:cNvPr id="111621" name="Slide Number Placeholder 4">
            <a:extLst>
              <a:ext uri="{FF2B5EF4-FFF2-40B4-BE49-F238E27FC236}">
                <a16:creationId xmlns:a16="http://schemas.microsoft.com/office/drawing/2014/main" id="{3CBCB9D9-0D31-49E4-BBED-821F71EC9869}"/>
              </a:ext>
            </a:extLst>
          </p:cNvPr>
          <p:cNvSpPr>
            <a:spLocks noGrp="1"/>
          </p:cNvSpPr>
          <p:nvPr>
            <p:ph type="sldNum" sz="quarter" idx="12"/>
          </p:nvPr>
        </p:nvSpPr>
        <p:spPr>
          <a:xfrm>
            <a:off x="8193088" y="5880100"/>
            <a:ext cx="503237"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979DC8-7B24-4629-ACF7-01CD2349CAC2}"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5" name="Rettangolo 4">
            <a:extLst>
              <a:ext uri="{FF2B5EF4-FFF2-40B4-BE49-F238E27FC236}">
                <a16:creationId xmlns:a16="http://schemas.microsoft.com/office/drawing/2014/main" id="{1EB6E194-BC49-19F8-85A7-1B37BE7558C6}"/>
              </a:ext>
            </a:extLst>
          </p:cNvPr>
          <p:cNvSpPr/>
          <p:nvPr/>
        </p:nvSpPr>
        <p:spPr>
          <a:xfrm>
            <a:off x="7019925" y="4797425"/>
            <a:ext cx="936625" cy="503238"/>
          </a:xfrm>
          <a:prstGeom prst="rect">
            <a:avLst/>
          </a:prstGeom>
          <a:solidFill>
            <a:srgbClr val="B4D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953D1E01-8B29-4F59-1268-30580EA06C6D}"/>
              </a:ext>
            </a:extLst>
          </p:cNvPr>
          <p:cNvSpPr/>
          <p:nvPr/>
        </p:nvSpPr>
        <p:spPr>
          <a:xfrm>
            <a:off x="4356100" y="620713"/>
            <a:ext cx="287338" cy="287337"/>
          </a:xfrm>
          <a:prstGeom prst="rect">
            <a:avLst/>
          </a:prstGeom>
          <a:solidFill>
            <a:srgbClr val="44B943"/>
          </a:solid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1624" name="Picture 9">
            <a:extLst>
              <a:ext uri="{FF2B5EF4-FFF2-40B4-BE49-F238E27FC236}">
                <a16:creationId xmlns:a16="http://schemas.microsoft.com/office/drawing/2014/main" id="{3CE8CB68-B6DA-72D4-7F71-FB3C4BFA8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025" y="5049838"/>
            <a:ext cx="9128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ttangolo 1">
            <a:extLst>
              <a:ext uri="{FF2B5EF4-FFF2-40B4-BE49-F238E27FC236}">
                <a16:creationId xmlns:a16="http://schemas.microsoft.com/office/drawing/2014/main" id="{6DD91BC2-DDDC-B648-3558-F00C7369B08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B57092AB-8870-A713-EE2A-A46D9FB866A6}"/>
              </a:ext>
            </a:extLst>
          </p:cNvPr>
          <p:cNvSpPr>
            <a:spLocks noGrp="1"/>
          </p:cNvSpPr>
          <p:nvPr>
            <p:ph type="sldNum" sz="quarter" idx="12"/>
          </p:nvPr>
        </p:nvSpPr>
        <p:spPr>
          <a:xfrm>
            <a:off x="8196263" y="6048375"/>
            <a:ext cx="584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58715B-5DFF-413A-ADD4-4573DD245B1C}"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pic>
        <p:nvPicPr>
          <p:cNvPr id="119813" name="Picture 3" descr="BalfourDeclaration">
            <a:extLst>
              <a:ext uri="{FF2B5EF4-FFF2-40B4-BE49-F238E27FC236}">
                <a16:creationId xmlns:a16="http://schemas.microsoft.com/office/drawing/2014/main" id="{B5939D60-90AB-2DF6-3EBF-99BA73D498D1}"/>
              </a:ext>
            </a:extLst>
          </p:cNvPr>
          <p:cNvPicPr>
            <a:picLocks noGrp="1" noChangeAspect="1" noChangeArrowheads="1"/>
          </p:cNvPicPr>
          <p:nvPr>
            <p:ph sz="quarter" idx="4294967295"/>
          </p:nvPr>
        </p:nvPicPr>
        <p:blipFill>
          <a:blip r:embed="rId3">
            <a:lum bright="-18000" contrast="8000"/>
          </a:blip>
          <a:srcRect/>
          <a:stretch>
            <a:fillRect/>
          </a:stretch>
        </p:blipFill>
        <p:spPr>
          <a:xfrm>
            <a:off x="363538" y="333375"/>
            <a:ext cx="4894262" cy="6130925"/>
          </a:xfrm>
          <a:ln w="28575">
            <a:solidFill>
              <a:schemeClr val="tx1"/>
            </a:solidFill>
          </a:ln>
          <a:effectLst>
            <a:outerShdw blurRad="292100" dist="139700" dir="2700000" algn="tl" rotWithShape="0">
              <a:srgbClr val="333333">
                <a:alpha val="65000"/>
              </a:srgbClr>
            </a:outerShdw>
          </a:effectLst>
        </p:spPr>
      </p:pic>
      <p:sp>
        <p:nvSpPr>
          <p:cNvPr id="133125" name="Text Box 4">
            <a:extLst>
              <a:ext uri="{FF2B5EF4-FFF2-40B4-BE49-F238E27FC236}">
                <a16:creationId xmlns:a16="http://schemas.microsoft.com/office/drawing/2014/main" id="{A597AE4F-9133-2319-F48B-DFC9EEC12663}"/>
              </a:ext>
            </a:extLst>
          </p:cNvPr>
          <p:cNvSpPr txBox="1">
            <a:spLocks noChangeArrowheads="1"/>
          </p:cNvSpPr>
          <p:nvPr/>
        </p:nvSpPr>
        <p:spPr bwMode="auto">
          <a:xfrm>
            <a:off x="5508625" y="1289050"/>
            <a:ext cx="3348038" cy="8318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1917</a:t>
            </a:r>
          </a:p>
          <a:p>
            <a:pPr algn="ctr" eaLnBrk="1" hangingPunct="1">
              <a:spcBef>
                <a:spcPts val="0"/>
              </a:spcBef>
              <a:buFontTx/>
              <a:buNone/>
              <a:defRPr/>
            </a:pPr>
            <a:r>
              <a:rPr lang="fr-CH" altLang="it-CH" sz="2200" b="1" dirty="0">
                <a:solidFill>
                  <a:schemeClr val="accent4">
                    <a:lumMod val="10000"/>
                  </a:schemeClr>
                </a:solidFill>
              </a:rPr>
              <a:t>The Balfour </a:t>
            </a:r>
            <a:r>
              <a:rPr lang="fr-CH" altLang="it-CH" sz="2200" b="1" dirty="0" err="1">
                <a:solidFill>
                  <a:schemeClr val="accent4">
                    <a:lumMod val="10000"/>
                  </a:schemeClr>
                </a:solidFill>
              </a:rPr>
              <a:t>Declaration</a:t>
            </a:r>
            <a:endParaRPr lang="it-IT" altLang="it-CH" sz="2000" b="1" dirty="0">
              <a:solidFill>
                <a:schemeClr val="accent4">
                  <a:lumMod val="10000"/>
                </a:schemeClr>
              </a:solidFill>
            </a:endParaRPr>
          </a:p>
        </p:txBody>
      </p:sp>
      <p:sp>
        <p:nvSpPr>
          <p:cNvPr id="112645" name="Text Box 5">
            <a:extLst>
              <a:ext uri="{FF2B5EF4-FFF2-40B4-BE49-F238E27FC236}">
                <a16:creationId xmlns:a16="http://schemas.microsoft.com/office/drawing/2014/main" id="{3B2B0B24-DAB7-3D01-B9D8-7EDB120313C7}"/>
              </a:ext>
            </a:extLst>
          </p:cNvPr>
          <p:cNvSpPr txBox="1">
            <a:spLocks noChangeArrowheads="1"/>
          </p:cNvSpPr>
          <p:nvPr/>
        </p:nvSpPr>
        <p:spPr bwMode="auto">
          <a:xfrm>
            <a:off x="6862763" y="6418263"/>
            <a:ext cx="936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t>Lord Balfour</a:t>
            </a:r>
            <a:endParaRPr lang="it-IT" altLang="it-CH" sz="1000"/>
          </a:p>
        </p:txBody>
      </p:sp>
      <p:pic>
        <p:nvPicPr>
          <p:cNvPr id="119816" name="Picture 6" descr="bandiera inglese">
            <a:extLst>
              <a:ext uri="{FF2B5EF4-FFF2-40B4-BE49-F238E27FC236}">
                <a16:creationId xmlns:a16="http://schemas.microsoft.com/office/drawing/2014/main" id="{325E1D6A-CB2C-99D3-EA72-0336B6AF25D5}"/>
              </a:ext>
            </a:extLst>
          </p:cNvPr>
          <p:cNvPicPr>
            <a:picLocks noGrp="1" noChangeAspect="1" noChangeArrowheads="1"/>
          </p:cNvPicPr>
          <p:nvPr>
            <p:ph sz="half" idx="4294967295"/>
          </p:nvPr>
        </p:nvPicPr>
        <p:blipFill>
          <a:blip r:embed="rId4"/>
          <a:srcRect/>
          <a:stretch>
            <a:fillRect/>
          </a:stretch>
        </p:blipFill>
        <p:spPr>
          <a:xfrm>
            <a:off x="6637338" y="447675"/>
            <a:ext cx="1090612" cy="546100"/>
          </a:xfrm>
          <a:ln w="12700">
            <a:solidFill>
              <a:schemeClr val="tx1"/>
            </a:solidFill>
          </a:ln>
          <a:effectLst>
            <a:outerShdw blurRad="292100" dist="139700" dir="2700000" algn="tl" rotWithShape="0">
              <a:srgbClr val="333333">
                <a:alpha val="65000"/>
              </a:srgbClr>
            </a:outerShdw>
          </a:effectLst>
        </p:spPr>
      </p:pic>
      <p:sp>
        <p:nvSpPr>
          <p:cNvPr id="112647" name="Rettangolo 1">
            <a:extLst>
              <a:ext uri="{FF2B5EF4-FFF2-40B4-BE49-F238E27FC236}">
                <a16:creationId xmlns:a16="http://schemas.microsoft.com/office/drawing/2014/main" id="{67F8E8C0-02B9-5292-2C1E-7E3C5A6D589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Immagine 2">
            <a:extLst>
              <a:ext uri="{FF2B5EF4-FFF2-40B4-BE49-F238E27FC236}">
                <a16:creationId xmlns:a16="http://schemas.microsoft.com/office/drawing/2014/main" id="{2AB464E6-51CA-4FBF-9AB7-0681D9111143}"/>
              </a:ext>
            </a:extLst>
          </p:cNvPr>
          <p:cNvPicPr>
            <a:picLocks noChangeAspect="1"/>
          </p:cNvPicPr>
          <p:nvPr/>
        </p:nvPicPr>
        <p:blipFill>
          <a:blip r:embed="rId5"/>
          <a:stretch>
            <a:fillRect/>
          </a:stretch>
        </p:blipFill>
        <p:spPr>
          <a:xfrm>
            <a:off x="6232525" y="3765550"/>
            <a:ext cx="2024063" cy="2497138"/>
          </a:xfrm>
          <a:prstGeom prst="rect">
            <a:avLst/>
          </a:prstGeom>
          <a:ln w="28575">
            <a:solidFill>
              <a:schemeClr val="tx1"/>
            </a:solidFill>
          </a:ln>
          <a:effectLst>
            <a:outerShdw blurRad="292100" dist="139700" dir="2700000" algn="tl" rotWithShape="0">
              <a:srgbClr val="333333">
                <a:alpha val="65000"/>
              </a:srgbClr>
            </a:outerShdw>
          </a:effectLst>
        </p:spPr>
      </p:pic>
      <p:sp>
        <p:nvSpPr>
          <p:cNvPr id="112649" name="CasellaDiTesto 1">
            <a:extLst>
              <a:ext uri="{FF2B5EF4-FFF2-40B4-BE49-F238E27FC236}">
                <a16:creationId xmlns:a16="http://schemas.microsoft.com/office/drawing/2014/main" id="{1CFB9E67-1B8A-95E8-CB77-FED7909DAACC}"/>
              </a:ext>
            </a:extLst>
          </p:cNvPr>
          <p:cNvSpPr txBox="1">
            <a:spLocks noChangeArrowheads="1"/>
          </p:cNvSpPr>
          <p:nvPr/>
        </p:nvSpPr>
        <p:spPr bwMode="auto">
          <a:xfrm>
            <a:off x="5535613" y="2198688"/>
            <a:ext cx="3348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The British government  declares itself favourable to the establishment in Palestine of a «national home» for the Jews.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7">
            <a:extLst>
              <a:ext uri="{FF2B5EF4-FFF2-40B4-BE49-F238E27FC236}">
                <a16:creationId xmlns:a16="http://schemas.microsoft.com/office/drawing/2014/main" id="{1BA5A05A-9847-762A-D08B-B892F82F5FFA}"/>
              </a:ext>
            </a:extLst>
          </p:cNvPr>
          <p:cNvSpPr>
            <a:spLocks noGrp="1"/>
          </p:cNvSpPr>
          <p:nvPr>
            <p:ph type="sldNum" sz="quarter" idx="12"/>
          </p:nvPr>
        </p:nvSpPr>
        <p:spPr>
          <a:xfrm>
            <a:off x="8247063" y="1973263"/>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19F08F-86A6-4BB8-800E-E35BB49AABB8}" type="slidenum">
              <a:rPr lang="it-IT" altLang="it-CH" sz="1400" smtClean="0">
                <a:solidFill>
                  <a:srgbClr val="FFFFFF"/>
                </a:solidFill>
              </a:rPr>
              <a:pPr>
                <a:spcBef>
                  <a:spcPct val="0"/>
                </a:spcBef>
                <a:buFontTx/>
                <a:buNone/>
              </a:pPr>
              <a:t>16</a:t>
            </a:fld>
            <a:endParaRPr lang="it-IT" altLang="it-CH" sz="1400">
              <a:solidFill>
                <a:srgbClr val="FFFFFF"/>
              </a:solidFill>
            </a:endParaRPr>
          </a:p>
        </p:txBody>
      </p:sp>
      <p:pic>
        <p:nvPicPr>
          <p:cNvPr id="118788" name="Picture 4" descr="bandiera inglese">
            <a:extLst>
              <a:ext uri="{FF2B5EF4-FFF2-40B4-BE49-F238E27FC236}">
                <a16:creationId xmlns:a16="http://schemas.microsoft.com/office/drawing/2014/main" id="{6B39AED0-DB2A-852C-48D2-EF02A265B6A7}"/>
              </a:ext>
            </a:extLst>
          </p:cNvPr>
          <p:cNvPicPr>
            <a:picLocks noGrp="1" noChangeAspect="1" noChangeArrowheads="1"/>
          </p:cNvPicPr>
          <p:nvPr>
            <p:ph sz="quarter" idx="3"/>
          </p:nvPr>
        </p:nvPicPr>
        <p:blipFill>
          <a:blip r:embed="rId3"/>
          <a:srcRect/>
          <a:stretch>
            <a:fillRect/>
          </a:stretch>
        </p:blipFill>
        <p:spPr>
          <a:xfrm>
            <a:off x="5734050" y="338138"/>
            <a:ext cx="2952750" cy="1476375"/>
          </a:xfrm>
          <a:effectLst>
            <a:outerShdw blurRad="292100" dist="139700" dir="2700000" algn="tl" rotWithShape="0">
              <a:srgbClr val="333333">
                <a:alpha val="65000"/>
              </a:srgbClr>
            </a:outerShdw>
          </a:effectLst>
        </p:spPr>
      </p:pic>
      <p:sp>
        <p:nvSpPr>
          <p:cNvPr id="114692" name="Text Box 6">
            <a:extLst>
              <a:ext uri="{FF2B5EF4-FFF2-40B4-BE49-F238E27FC236}">
                <a16:creationId xmlns:a16="http://schemas.microsoft.com/office/drawing/2014/main" id="{012E058A-B901-EED1-C835-C5E3B1613C5A}"/>
              </a:ext>
            </a:extLst>
          </p:cNvPr>
          <p:cNvSpPr txBox="1">
            <a:spLocks noChangeArrowheads="1"/>
          </p:cNvSpPr>
          <p:nvPr/>
        </p:nvSpPr>
        <p:spPr bwMode="auto">
          <a:xfrm>
            <a:off x="5746750" y="4217988"/>
            <a:ext cx="10795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000" b="1">
                <a:solidFill>
                  <a:srgbClr val="FFFFFF"/>
                </a:solidFill>
              </a:rPr>
              <a:t>December 1917              The city of Jerusalem surrenders</a:t>
            </a:r>
            <a:endParaRPr lang="it-IT" altLang="it-CH" sz="1000" b="1">
              <a:solidFill>
                <a:srgbClr val="FFFFFF"/>
              </a:solidFill>
            </a:endParaRPr>
          </a:p>
        </p:txBody>
      </p:sp>
      <p:pic>
        <p:nvPicPr>
          <p:cNvPr id="118791" name="Picture 9">
            <a:extLst>
              <a:ext uri="{FF2B5EF4-FFF2-40B4-BE49-F238E27FC236}">
                <a16:creationId xmlns:a16="http://schemas.microsoft.com/office/drawing/2014/main" id="{68414B78-EDB0-0EB0-F5F9-DA12D80CA81E}"/>
              </a:ext>
            </a:extLst>
          </p:cNvPr>
          <p:cNvPicPr>
            <a:picLocks noChangeAspect="1" noChangeArrowheads="1"/>
          </p:cNvPicPr>
          <p:nvPr/>
        </p:nvPicPr>
        <p:blipFill>
          <a:blip r:embed="rId4"/>
          <a:srcRect/>
          <a:stretch>
            <a:fillRect/>
          </a:stretch>
        </p:blipFill>
        <p:spPr bwMode="auto">
          <a:xfrm>
            <a:off x="6877050" y="4256088"/>
            <a:ext cx="1809750" cy="23288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2E095E80-8C42-CBF5-4664-A6AE653DAB01}"/>
              </a:ext>
            </a:extLst>
          </p:cNvPr>
          <p:cNvPicPr>
            <a:picLocks noChangeAspect="1" noChangeArrowheads="1"/>
          </p:cNvPicPr>
          <p:nvPr/>
        </p:nvPicPr>
        <p:blipFill>
          <a:blip r:embed="rId5"/>
          <a:srcRect l="462"/>
          <a:stretch>
            <a:fillRect/>
          </a:stretch>
        </p:blipFill>
        <p:spPr bwMode="auto">
          <a:xfrm>
            <a:off x="684213" y="3841750"/>
            <a:ext cx="4797425"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809E5386-F814-DD5C-70B5-E1205DCFFB67}"/>
              </a:ext>
            </a:extLst>
          </p:cNvPr>
          <p:cNvPicPr>
            <a:picLocks noChangeAspect="1" noChangeArrowheads="1"/>
          </p:cNvPicPr>
          <p:nvPr/>
        </p:nvPicPr>
        <p:blipFill>
          <a:blip r:embed="rId6"/>
          <a:srcRect/>
          <a:stretch>
            <a:fillRect/>
          </a:stretch>
        </p:blipFill>
        <p:spPr bwMode="auto">
          <a:xfrm>
            <a:off x="684213" y="330200"/>
            <a:ext cx="4797425" cy="32877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3EA72F43-6421-3A3E-8553-B4B89DA68CB1}"/>
              </a:ext>
            </a:extLst>
          </p:cNvPr>
          <p:cNvSpPr txBox="1"/>
          <p:nvPr/>
        </p:nvSpPr>
        <p:spPr>
          <a:xfrm>
            <a:off x="5734050" y="2398713"/>
            <a:ext cx="2952750" cy="1246187"/>
          </a:xfrm>
          <a:prstGeom prst="rect">
            <a:avLst/>
          </a:prstGeom>
          <a:solidFill>
            <a:srgbClr val="FFFF00"/>
          </a:solidFill>
          <a:ln w="12700">
            <a:solidFill>
              <a:schemeClr val="tx1"/>
            </a:solidFill>
          </a:ln>
        </p:spPr>
        <p:txBody>
          <a:bodyPr>
            <a:spAutoFit/>
          </a:bodyPr>
          <a:lstStyle/>
          <a:p>
            <a:pPr algn="ctr">
              <a:defRPr/>
            </a:pPr>
            <a:r>
              <a:rPr lang="it-CH" sz="2500" b="1" dirty="0">
                <a:solidFill>
                  <a:schemeClr val="accent4">
                    <a:lumMod val="10000"/>
                  </a:schemeClr>
                </a:solidFill>
              </a:rPr>
              <a:t>1917 - 1918   </a:t>
            </a:r>
          </a:p>
          <a:p>
            <a:pPr algn="ctr">
              <a:defRPr/>
            </a:pPr>
            <a:r>
              <a:rPr lang="it-CH" sz="2500" b="1" dirty="0">
                <a:solidFill>
                  <a:schemeClr val="accent4">
                    <a:lumMod val="10000"/>
                  </a:schemeClr>
                </a:solidFill>
              </a:rPr>
              <a:t>British </a:t>
            </a:r>
            <a:r>
              <a:rPr lang="it-CH" sz="2500" b="1" dirty="0" err="1">
                <a:solidFill>
                  <a:schemeClr val="accent4">
                    <a:lumMod val="10000"/>
                  </a:schemeClr>
                </a:solidFill>
              </a:rPr>
              <a:t>troops</a:t>
            </a:r>
            <a:r>
              <a:rPr lang="it-CH" sz="2500" b="1" dirty="0">
                <a:solidFill>
                  <a:schemeClr val="accent4">
                    <a:lumMod val="10000"/>
                  </a:schemeClr>
                </a:solidFill>
              </a:rPr>
              <a:t> </a:t>
            </a:r>
            <a:r>
              <a:rPr lang="it-CH" sz="2500" b="1" dirty="0" err="1">
                <a:solidFill>
                  <a:schemeClr val="accent4">
                    <a:lumMod val="10000"/>
                  </a:schemeClr>
                </a:solidFill>
              </a:rPr>
              <a:t>conquer</a:t>
            </a:r>
            <a:r>
              <a:rPr lang="it-CH" sz="2500" b="1" dirty="0">
                <a:solidFill>
                  <a:schemeClr val="accent4">
                    <a:lumMod val="10000"/>
                  </a:schemeClr>
                </a:solidFill>
              </a:rPr>
              <a:t> Palestine</a:t>
            </a:r>
          </a:p>
        </p:txBody>
      </p:sp>
      <p:sp>
        <p:nvSpPr>
          <p:cNvPr id="114697" name="Rectangle 7">
            <a:extLst>
              <a:ext uri="{FF2B5EF4-FFF2-40B4-BE49-F238E27FC236}">
                <a16:creationId xmlns:a16="http://schemas.microsoft.com/office/drawing/2014/main" id="{23ACE6F6-0FF9-FDD6-A4A1-86ED0F319BB6}"/>
              </a:ext>
            </a:extLst>
          </p:cNvPr>
          <p:cNvSpPr>
            <a:spLocks noChangeArrowheads="1"/>
          </p:cNvSpPr>
          <p:nvPr/>
        </p:nvSpPr>
        <p:spPr bwMode="auto">
          <a:xfrm>
            <a:off x="5532438" y="5811838"/>
            <a:ext cx="1293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it-CH" sz="1000" b="1">
                <a:solidFill>
                  <a:srgbClr val="FFFFFF"/>
                </a:solidFill>
              </a:rPr>
              <a:t>British troops            led by General Allenby enter Jerusalem</a:t>
            </a:r>
            <a:endParaRPr lang="it-IT" altLang="it-CH" sz="1000" b="1">
              <a:solidFill>
                <a:srgbClr val="FFFFFF"/>
              </a:solidFill>
            </a:endParaRPr>
          </a:p>
        </p:txBody>
      </p:sp>
      <p:sp>
        <p:nvSpPr>
          <p:cNvPr id="3" name="CasellaDiTesto 2">
            <a:extLst>
              <a:ext uri="{FF2B5EF4-FFF2-40B4-BE49-F238E27FC236}">
                <a16:creationId xmlns:a16="http://schemas.microsoft.com/office/drawing/2014/main" id="{2A150625-0464-7A45-7F4A-84752042D78D}"/>
              </a:ext>
            </a:extLst>
          </p:cNvPr>
          <p:cNvSpPr txBox="1"/>
          <p:nvPr/>
        </p:nvSpPr>
        <p:spPr>
          <a:xfrm>
            <a:off x="4379913" y="2971800"/>
            <a:ext cx="1152525" cy="646113"/>
          </a:xfrm>
          <a:prstGeom prst="rect">
            <a:avLst/>
          </a:prstGeom>
          <a:noFill/>
        </p:spPr>
        <p:txBody>
          <a:bodyPr>
            <a:spAutoFit/>
          </a:bodyPr>
          <a:lstStyle/>
          <a:p>
            <a:pPr algn="r">
              <a:defRPr/>
            </a:pPr>
            <a:r>
              <a:rPr lang="en-US" sz="1200" b="1" dirty="0">
                <a:solidFill>
                  <a:schemeClr val="accent4">
                    <a:lumMod val="10000"/>
                  </a:schemeClr>
                </a:solidFill>
              </a:rPr>
              <a:t>Arrival of British troops</a:t>
            </a:r>
          </a:p>
        </p:txBody>
      </p:sp>
      <p:sp>
        <p:nvSpPr>
          <p:cNvPr id="114699" name="Rettangolo 1">
            <a:extLst>
              <a:ext uri="{FF2B5EF4-FFF2-40B4-BE49-F238E27FC236}">
                <a16:creationId xmlns:a16="http://schemas.microsoft.com/office/drawing/2014/main" id="{83863E38-7FD4-C26C-1F27-EF0355B7394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a:extLst>
              <a:ext uri="{FF2B5EF4-FFF2-40B4-BE49-F238E27FC236}">
                <a16:creationId xmlns:a16="http://schemas.microsoft.com/office/drawing/2014/main" id="{B28E19F5-232C-AF84-1E31-694CACDB6D71}"/>
              </a:ext>
            </a:extLst>
          </p:cNvPr>
          <p:cNvSpPr txBox="1">
            <a:spLocks noChangeArrowheads="1"/>
          </p:cNvSpPr>
          <p:nvPr/>
        </p:nvSpPr>
        <p:spPr bwMode="auto">
          <a:xfrm>
            <a:off x="2624138" y="398463"/>
            <a:ext cx="5975350" cy="2370137"/>
          </a:xfrm>
          <a:prstGeom prst="rect">
            <a:avLst/>
          </a:prstGeom>
          <a:solidFill>
            <a:srgbClr val="FFFF00"/>
          </a:solidFill>
          <a:ln w="12700">
            <a:solidFill>
              <a:schemeClr val="accent4">
                <a:lumMod val="10000"/>
              </a:schemeClr>
            </a:solidFill>
          </a:ln>
        </p:spPr>
        <p:txBody>
          <a:bodyPr>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50000"/>
              </a:spcBef>
              <a:buFontTx/>
              <a:buNone/>
              <a:defRPr/>
            </a:pPr>
            <a:r>
              <a:rPr lang="fr-CH" altLang="it-CH" sz="4800" b="1" dirty="0">
                <a:solidFill>
                  <a:schemeClr val="accent4">
                    <a:lumMod val="10000"/>
                  </a:schemeClr>
                </a:solidFill>
                <a:cs typeface="Arial" charset="0"/>
              </a:rPr>
              <a:t>1922</a:t>
            </a:r>
            <a:r>
              <a:rPr lang="fr-CH" altLang="it-CH" sz="1800"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marL="0" indent="0" algn="ctr" eaLnBrk="1" hangingPunct="1">
              <a:spcBef>
                <a:spcPct val="50000"/>
              </a:spcBef>
              <a:buFontTx/>
              <a:buNone/>
              <a:defRPr/>
            </a:pPr>
            <a:r>
              <a:rPr lang="en-US" altLang="it-CH" sz="2000" b="1" dirty="0">
                <a:solidFill>
                  <a:schemeClr val="accent4">
                    <a:lumMod val="10000"/>
                  </a:schemeClr>
                </a:solidFill>
                <a:cs typeface="Arial" charset="0"/>
              </a:rPr>
              <a:t>The League of Nations entrusts the administration of Palestine to Great Britain</a:t>
            </a:r>
          </a:p>
          <a:p>
            <a:pPr marL="0" indent="0" algn="ctr" eaLnBrk="1" hangingPunct="1">
              <a:spcBef>
                <a:spcPct val="50000"/>
              </a:spcBef>
              <a:buFontTx/>
              <a:buNone/>
              <a:defRPr/>
            </a:pPr>
            <a:r>
              <a:rPr lang="en-US" altLang="it-CH" sz="2000" b="1" dirty="0">
                <a:solidFill>
                  <a:schemeClr val="accent4">
                    <a:lumMod val="10000"/>
                  </a:schemeClr>
                </a:solidFill>
                <a:cs typeface="Arial" charset="0"/>
              </a:rPr>
              <a:t>       First Commissioner is the Zionist       </a:t>
            </a:r>
            <a:r>
              <a:rPr lang="fr-CH" altLang="it-CH" sz="2000" b="1" dirty="0">
                <a:solidFill>
                  <a:schemeClr val="accent4">
                    <a:lumMod val="10000"/>
                  </a:schemeClr>
                </a:solidFill>
                <a:cs typeface="Arial" charset="0"/>
              </a:rPr>
              <a:t>Samuel Herbert</a:t>
            </a:r>
          </a:p>
        </p:txBody>
      </p:sp>
      <p:pic>
        <p:nvPicPr>
          <p:cNvPr id="123909" name="Picture 5">
            <a:extLst>
              <a:ext uri="{FF2B5EF4-FFF2-40B4-BE49-F238E27FC236}">
                <a16:creationId xmlns:a16="http://schemas.microsoft.com/office/drawing/2014/main" id="{FEACD4A2-0CF1-0FDB-439E-9BF8F64DF9F2}"/>
              </a:ext>
            </a:extLst>
          </p:cNvPr>
          <p:cNvPicPr>
            <a:picLocks noChangeAspect="1" noChangeArrowheads="1"/>
          </p:cNvPicPr>
          <p:nvPr/>
        </p:nvPicPr>
        <p:blipFill>
          <a:blip r:embed="rId3"/>
          <a:srcRect/>
          <a:stretch>
            <a:fillRect/>
          </a:stretch>
        </p:blipFill>
        <p:spPr bwMode="auto">
          <a:xfrm>
            <a:off x="636588" y="430213"/>
            <a:ext cx="1687512" cy="233838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0" name="Picture 6" descr="1920 samuel herbert nominato alto commissario pe la Palestina">
            <a:extLst>
              <a:ext uri="{FF2B5EF4-FFF2-40B4-BE49-F238E27FC236}">
                <a16:creationId xmlns:a16="http://schemas.microsoft.com/office/drawing/2014/main" id="{169D2FF3-3EE0-C00D-2FBB-2E1BB0642B9E}"/>
              </a:ext>
            </a:extLst>
          </p:cNvPr>
          <p:cNvPicPr>
            <a:picLocks noChangeAspect="1" noChangeArrowheads="1"/>
          </p:cNvPicPr>
          <p:nvPr/>
        </p:nvPicPr>
        <p:blipFill>
          <a:blip r:embed="rId4"/>
          <a:srcRect/>
          <a:stretch>
            <a:fillRect/>
          </a:stretch>
        </p:blipFill>
        <p:spPr bwMode="auto">
          <a:xfrm>
            <a:off x="642938" y="3736975"/>
            <a:ext cx="3779837"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1" name="Text Box 7">
            <a:extLst>
              <a:ext uri="{FF2B5EF4-FFF2-40B4-BE49-F238E27FC236}">
                <a16:creationId xmlns:a16="http://schemas.microsoft.com/office/drawing/2014/main" id="{6DFC938E-EDF4-BB43-CF74-E19885B3C994}"/>
              </a:ext>
            </a:extLst>
          </p:cNvPr>
          <p:cNvSpPr txBox="1">
            <a:spLocks noChangeArrowheads="1"/>
          </p:cNvSpPr>
          <p:nvPr/>
        </p:nvSpPr>
        <p:spPr bwMode="auto">
          <a:xfrm>
            <a:off x="1144588" y="3259138"/>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a:t>
            </a:r>
            <a:r>
              <a:rPr lang="en-US" altLang="it-CH" sz="1000" b="1">
                <a:solidFill>
                  <a:srgbClr val="FFFFFF"/>
                </a:solidFill>
              </a:rPr>
              <a:t>Appointment of Samuel Herbert Commissioner for Palestine</a:t>
            </a:r>
            <a:endParaRPr lang="it-IT" altLang="it-CH" sz="1000" b="1">
              <a:solidFill>
                <a:srgbClr val="FFFFFF"/>
              </a:solidFill>
            </a:endParaRPr>
          </a:p>
        </p:txBody>
      </p:sp>
      <p:sp>
        <p:nvSpPr>
          <p:cNvPr id="116742" name="Text Box 9">
            <a:extLst>
              <a:ext uri="{FF2B5EF4-FFF2-40B4-BE49-F238E27FC236}">
                <a16:creationId xmlns:a16="http://schemas.microsoft.com/office/drawing/2014/main" id="{E78584E1-1294-C1FA-8693-D1841262EB2F}"/>
              </a:ext>
            </a:extLst>
          </p:cNvPr>
          <p:cNvSpPr txBox="1">
            <a:spLocks noChangeArrowheads="1"/>
          </p:cNvSpPr>
          <p:nvPr/>
        </p:nvSpPr>
        <p:spPr bwMode="auto">
          <a:xfrm>
            <a:off x="5557838" y="3403600"/>
            <a:ext cx="3021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1919   </a:t>
            </a:r>
            <a:r>
              <a:rPr lang="en-US" altLang="it-CH" sz="1000" b="1">
                <a:solidFill>
                  <a:srgbClr val="FFFFFF"/>
                </a:solidFill>
              </a:rPr>
              <a:t>1. session of the League of Nations</a:t>
            </a:r>
            <a:endParaRPr lang="it-IT" altLang="it-CH" sz="1000" b="1">
              <a:solidFill>
                <a:srgbClr val="FFFFFF"/>
              </a:solidFill>
            </a:endParaRPr>
          </a:p>
        </p:txBody>
      </p:sp>
      <p:pic>
        <p:nvPicPr>
          <p:cNvPr id="123916" name="Picture 12" descr="C:\Users\Enrico\Desktop\I. assembl soc nazioni jpeg.jpg">
            <a:extLst>
              <a:ext uri="{FF2B5EF4-FFF2-40B4-BE49-F238E27FC236}">
                <a16:creationId xmlns:a16="http://schemas.microsoft.com/office/drawing/2014/main" id="{9D06ED78-D9A0-0290-67E9-EE6212D4DFE5}"/>
              </a:ext>
            </a:extLst>
          </p:cNvPr>
          <p:cNvPicPr>
            <a:picLocks noChangeAspect="1" noChangeArrowheads="1"/>
          </p:cNvPicPr>
          <p:nvPr/>
        </p:nvPicPr>
        <p:blipFill>
          <a:blip r:embed="rId5"/>
          <a:srcRect/>
          <a:stretch>
            <a:fillRect/>
          </a:stretch>
        </p:blipFill>
        <p:spPr bwMode="auto">
          <a:xfrm>
            <a:off x="5081588" y="3727450"/>
            <a:ext cx="3497262"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4" name="Text Box 3">
            <a:extLst>
              <a:ext uri="{FF2B5EF4-FFF2-40B4-BE49-F238E27FC236}">
                <a16:creationId xmlns:a16="http://schemas.microsoft.com/office/drawing/2014/main" id="{EF70B2A7-8540-9CC3-FF23-5E9778C84AC4}"/>
              </a:ext>
            </a:extLst>
          </p:cNvPr>
          <p:cNvSpPr txBox="1">
            <a:spLocks noChangeArrowheads="1"/>
          </p:cNvSpPr>
          <p:nvPr/>
        </p:nvSpPr>
        <p:spPr bwMode="auto">
          <a:xfrm>
            <a:off x="711200" y="2541588"/>
            <a:ext cx="1439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a:t>
            </a:r>
            <a:endParaRPr lang="it-IT" altLang="it-CH" sz="1200" b="1">
              <a:solidFill>
                <a:srgbClr val="FFFFFF"/>
              </a:solidFill>
            </a:endParaRPr>
          </a:p>
        </p:txBody>
      </p:sp>
      <p:sp>
        <p:nvSpPr>
          <p:cNvPr id="116745" name="Slide Number Placeholder 4">
            <a:extLst>
              <a:ext uri="{FF2B5EF4-FFF2-40B4-BE49-F238E27FC236}">
                <a16:creationId xmlns:a16="http://schemas.microsoft.com/office/drawing/2014/main" id="{6C9C2192-D967-140F-1C74-A4E37E112BD1}"/>
              </a:ext>
            </a:extLst>
          </p:cNvPr>
          <p:cNvSpPr>
            <a:spLocks noGrp="1"/>
          </p:cNvSpPr>
          <p:nvPr>
            <p:ph type="sldNum" sz="quarter" idx="12"/>
          </p:nvPr>
        </p:nvSpPr>
        <p:spPr>
          <a:xfrm>
            <a:off x="8172450" y="3087688"/>
            <a:ext cx="6175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1F0D8BE-4AF4-4949-999A-0D39B691B3E9}" type="slidenum">
              <a:rPr lang="it-IT" altLang="it-CH" sz="1400" b="1" smtClean="0">
                <a:solidFill>
                  <a:srgbClr val="FFFFFF"/>
                </a:solidFill>
              </a:rPr>
              <a:pPr algn="ctr">
                <a:spcBef>
                  <a:spcPct val="0"/>
                </a:spcBef>
                <a:buFontTx/>
                <a:buNone/>
              </a:pPr>
              <a:t>17</a:t>
            </a:fld>
            <a:endParaRPr lang="it-IT" altLang="it-CH" sz="1400" b="1">
              <a:solidFill>
                <a:srgbClr val="FFFFFF"/>
              </a:solidFill>
            </a:endParaRPr>
          </a:p>
        </p:txBody>
      </p:sp>
      <p:sp>
        <p:nvSpPr>
          <p:cNvPr id="116746" name="Rettangolo 1">
            <a:extLst>
              <a:ext uri="{FF2B5EF4-FFF2-40B4-BE49-F238E27FC236}">
                <a16:creationId xmlns:a16="http://schemas.microsoft.com/office/drawing/2014/main" id="{D5DF16BB-0041-DF67-4D5D-F80F8E245FE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a:extLst>
              <a:ext uri="{FF2B5EF4-FFF2-40B4-BE49-F238E27FC236}">
                <a16:creationId xmlns:a16="http://schemas.microsoft.com/office/drawing/2014/main" id="{5AB61E14-47E7-AD2C-51B8-716871B43D6B}"/>
              </a:ext>
            </a:extLst>
          </p:cNvPr>
          <p:cNvSpPr>
            <a:spLocks noGrp="1"/>
          </p:cNvSpPr>
          <p:nvPr>
            <p:ph type="sldNum" sz="quarter" idx="12"/>
          </p:nvPr>
        </p:nvSpPr>
        <p:spPr>
          <a:xfrm>
            <a:off x="3709988" y="5724525"/>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12836CA-E715-41AB-9B91-D6F5C0D2C24D}" type="slidenum">
              <a:rPr lang="it-IT" altLang="it-CH" sz="1400" b="1" smtClean="0">
                <a:solidFill>
                  <a:srgbClr val="FFFFFF"/>
                </a:solidFill>
              </a:rPr>
              <a:pPr algn="ctr">
                <a:spcBef>
                  <a:spcPct val="0"/>
                </a:spcBef>
                <a:buFontTx/>
                <a:buNone/>
              </a:pPr>
              <a:t>18</a:t>
            </a:fld>
            <a:endParaRPr lang="it-IT" altLang="it-CH" sz="1400" b="1">
              <a:solidFill>
                <a:srgbClr val="FFFFFF"/>
              </a:solidFill>
            </a:endParaRPr>
          </a:p>
        </p:txBody>
      </p:sp>
      <p:pic>
        <p:nvPicPr>
          <p:cNvPr id="124931" name="Picture 2" descr="kibbutz">
            <a:extLst>
              <a:ext uri="{FF2B5EF4-FFF2-40B4-BE49-F238E27FC236}">
                <a16:creationId xmlns:a16="http://schemas.microsoft.com/office/drawing/2014/main" id="{89C13340-4F92-D0AC-33A6-92C3F27F3717}"/>
              </a:ext>
            </a:extLst>
          </p:cNvPr>
          <p:cNvPicPr>
            <a:picLocks noChangeAspect="1" noChangeArrowheads="1"/>
          </p:cNvPicPr>
          <p:nvPr/>
        </p:nvPicPr>
        <p:blipFill>
          <a:blip r:embed="rId3">
            <a:lum bright="-10000" contrast="10000"/>
          </a:blip>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AB849DBA-03AB-715B-5532-E156A72657F8}"/>
              </a:ext>
            </a:extLst>
          </p:cNvPr>
          <p:cNvPicPr>
            <a:picLocks noChangeAspect="1" noChangeArrowheads="1"/>
          </p:cNvPicPr>
          <p:nvPr/>
        </p:nvPicPr>
        <p:blipFill>
          <a:blip r:embed="rId4">
            <a:lum bright="-10000" contrast="10000"/>
          </a:blip>
          <a:srcRect/>
          <a:stretch>
            <a:fillRect/>
          </a:stretch>
        </p:blipFill>
        <p:spPr bwMode="auto">
          <a:xfrm>
            <a:off x="179388" y="2781300"/>
            <a:ext cx="2852737" cy="2103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21FA524B-6B9F-95FB-F4B6-CD661CFB4A46}"/>
              </a:ext>
            </a:extLst>
          </p:cNvPr>
          <p:cNvPicPr>
            <a:picLocks noChangeAspect="1" noChangeArrowheads="1"/>
          </p:cNvPicPr>
          <p:nvPr/>
        </p:nvPicPr>
        <p:blipFill>
          <a:blip r:embed="rId5"/>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9183E2CC-7BC5-E5F3-B6B0-497E2897A86C}"/>
              </a:ext>
            </a:extLst>
          </p:cNvPr>
          <p:cNvPicPr>
            <a:picLocks noChangeAspect="1" noChangeArrowheads="1"/>
          </p:cNvPicPr>
          <p:nvPr/>
        </p:nvPicPr>
        <p:blipFill>
          <a:blip r:embed="rId6">
            <a:lum bright="-10000" contrast="10000"/>
          </a:blip>
          <a:srcRect/>
          <a:stretch>
            <a:fillRect/>
          </a:stretch>
        </p:blipFill>
        <p:spPr bwMode="auto">
          <a:xfrm>
            <a:off x="179388" y="5026025"/>
            <a:ext cx="2879725"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2855A288-DDFB-45AF-6CA0-3A8AF8560A71}"/>
              </a:ext>
            </a:extLst>
          </p:cNvPr>
          <p:cNvPicPr>
            <a:picLocks noChangeAspect="1" noChangeArrowheads="1"/>
          </p:cNvPicPr>
          <p:nvPr/>
        </p:nvPicPr>
        <p:blipFill>
          <a:blip r:embed="rId7">
            <a:lum bright="-10000" contrast="10000"/>
          </a:blip>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2" name="Text Box 7">
            <a:extLst>
              <a:ext uri="{FF2B5EF4-FFF2-40B4-BE49-F238E27FC236}">
                <a16:creationId xmlns:a16="http://schemas.microsoft.com/office/drawing/2014/main" id="{374CCC28-E742-2A38-5DCA-5DA42BDC94B6}"/>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118793" name="Text Box 8">
            <a:extLst>
              <a:ext uri="{FF2B5EF4-FFF2-40B4-BE49-F238E27FC236}">
                <a16:creationId xmlns:a16="http://schemas.microsoft.com/office/drawing/2014/main" id="{5DDFFD8A-964E-8533-3BD6-514E5B9822BC}"/>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118794" name="Text Box 9">
            <a:extLst>
              <a:ext uri="{FF2B5EF4-FFF2-40B4-BE49-F238E27FC236}">
                <a16:creationId xmlns:a16="http://schemas.microsoft.com/office/drawing/2014/main" id="{3E182B6B-DBD3-826D-1D84-93E90ACED438}"/>
              </a:ext>
            </a:extLst>
          </p:cNvPr>
          <p:cNvSpPr txBox="1">
            <a:spLocks noChangeArrowheads="1"/>
          </p:cNvSpPr>
          <p:nvPr/>
        </p:nvSpPr>
        <p:spPr bwMode="auto">
          <a:xfrm>
            <a:off x="3059113" y="2924175"/>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1930s</a:t>
            </a:r>
            <a:endParaRPr lang="it-IT" altLang="it-CH" sz="1000" b="1">
              <a:solidFill>
                <a:srgbClr val="FFFFFF"/>
              </a:solidFill>
            </a:endParaRPr>
          </a:p>
        </p:txBody>
      </p:sp>
      <p:sp>
        <p:nvSpPr>
          <p:cNvPr id="137227" name="Text Box 10">
            <a:extLst>
              <a:ext uri="{FF2B5EF4-FFF2-40B4-BE49-F238E27FC236}">
                <a16:creationId xmlns:a16="http://schemas.microsoft.com/office/drawing/2014/main" id="{2A6004DB-D606-C3CE-50BC-EE88D34DDE86}"/>
              </a:ext>
            </a:extLst>
          </p:cNvPr>
          <p:cNvSpPr txBox="1">
            <a:spLocks noChangeArrowheads="1"/>
          </p:cNvSpPr>
          <p:nvPr/>
        </p:nvSpPr>
        <p:spPr bwMode="auto">
          <a:xfrm>
            <a:off x="3248025" y="4257675"/>
            <a:ext cx="1511300" cy="12001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In Palestine  kibbutz           grow like mushrooms</a:t>
            </a:r>
          </a:p>
        </p:txBody>
      </p:sp>
      <p:pic>
        <p:nvPicPr>
          <p:cNvPr id="124940" name="Picture 11" descr="Kibbutz">
            <a:extLst>
              <a:ext uri="{FF2B5EF4-FFF2-40B4-BE49-F238E27FC236}">
                <a16:creationId xmlns:a16="http://schemas.microsoft.com/office/drawing/2014/main" id="{EBC146D4-CFD5-8959-7C4D-5A7D40900E29}"/>
              </a:ext>
            </a:extLst>
          </p:cNvPr>
          <p:cNvPicPr>
            <a:picLocks noChangeAspect="1" noChangeArrowheads="1"/>
          </p:cNvPicPr>
          <p:nvPr/>
        </p:nvPicPr>
        <p:blipFill>
          <a:blip r:embed="rId8">
            <a:lum bright="-20000" contrast="10000"/>
          </a:blip>
          <a:srcRect/>
          <a:stretch>
            <a:fillRect/>
          </a:stretch>
        </p:blipFill>
        <p:spPr bwMode="auto">
          <a:xfrm>
            <a:off x="514826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7" name="Text Box 12">
            <a:extLst>
              <a:ext uri="{FF2B5EF4-FFF2-40B4-BE49-F238E27FC236}">
                <a16:creationId xmlns:a16="http://schemas.microsoft.com/office/drawing/2014/main" id="{5D21A857-9911-1ABF-0941-1F3431D8582C}"/>
              </a:ext>
            </a:extLst>
          </p:cNvPr>
          <p:cNvSpPr txBox="1">
            <a:spLocks noChangeArrowheads="1"/>
          </p:cNvSpPr>
          <p:nvPr/>
        </p:nvSpPr>
        <p:spPr bwMode="auto">
          <a:xfrm>
            <a:off x="4932363" y="278130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24942" name="Picture 13">
            <a:extLst>
              <a:ext uri="{FF2B5EF4-FFF2-40B4-BE49-F238E27FC236}">
                <a16:creationId xmlns:a16="http://schemas.microsoft.com/office/drawing/2014/main" id="{F798F0D9-4BA2-56D5-859B-08BCB7AE0DEB}"/>
              </a:ext>
            </a:extLst>
          </p:cNvPr>
          <p:cNvPicPr>
            <a:picLocks noChangeAspect="1" noChangeArrowheads="1"/>
          </p:cNvPicPr>
          <p:nvPr/>
        </p:nvPicPr>
        <p:blipFill>
          <a:blip r:embed="rId9">
            <a:lum bright="-10000" contrast="10000"/>
          </a:blip>
          <a:srcRect/>
          <a:stretch>
            <a:fillRect/>
          </a:stretch>
        </p:blipFill>
        <p:spPr bwMode="auto">
          <a:xfrm>
            <a:off x="6391275" y="27813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9" name="Text Box 14">
            <a:extLst>
              <a:ext uri="{FF2B5EF4-FFF2-40B4-BE49-F238E27FC236}">
                <a16:creationId xmlns:a16="http://schemas.microsoft.com/office/drawing/2014/main" id="{66DA1C4A-3375-E671-F566-331DCA0D3E4B}"/>
              </a:ext>
            </a:extLst>
          </p:cNvPr>
          <p:cNvSpPr txBox="1">
            <a:spLocks noChangeArrowheads="1"/>
          </p:cNvSpPr>
          <p:nvPr/>
        </p:nvSpPr>
        <p:spPr bwMode="auto">
          <a:xfrm>
            <a:off x="5672138" y="3228975"/>
            <a:ext cx="719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Mobile dental care</a:t>
            </a:r>
            <a:endParaRPr lang="it-IT" altLang="it-CH" sz="1000" b="1">
              <a:solidFill>
                <a:srgbClr val="FFFFFF"/>
              </a:solidFill>
            </a:endParaRPr>
          </a:p>
        </p:txBody>
      </p:sp>
      <p:sp>
        <p:nvSpPr>
          <p:cNvPr id="118800" name="Rettangolo 1">
            <a:extLst>
              <a:ext uri="{FF2B5EF4-FFF2-40B4-BE49-F238E27FC236}">
                <a16:creationId xmlns:a16="http://schemas.microsoft.com/office/drawing/2014/main" id="{66B770D4-057B-3A83-A329-022E1E05EDF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a:extLst>
              <a:ext uri="{FF2B5EF4-FFF2-40B4-BE49-F238E27FC236}">
                <a16:creationId xmlns:a16="http://schemas.microsoft.com/office/drawing/2014/main" id="{14D776AC-E069-4ED3-5727-4150D44DF03E}"/>
              </a:ext>
            </a:extLst>
          </p:cNvPr>
          <p:cNvSpPr>
            <a:spLocks noGrp="1"/>
          </p:cNvSpPr>
          <p:nvPr>
            <p:ph type="sldNum" sz="quarter" idx="12"/>
          </p:nvPr>
        </p:nvSpPr>
        <p:spPr>
          <a:xfrm>
            <a:off x="7740650" y="6381750"/>
            <a:ext cx="8366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1A0B71-DC69-4028-9CC0-B2D2F4E96945}" type="slidenum">
              <a:rPr lang="it-IT" altLang="it-CH" sz="1400" smtClean="0">
                <a:solidFill>
                  <a:srgbClr val="FFFFFF"/>
                </a:solidFill>
              </a:rPr>
              <a:pPr>
                <a:spcBef>
                  <a:spcPct val="0"/>
                </a:spcBef>
                <a:buFontTx/>
                <a:buNone/>
              </a:pPr>
              <a:t>19</a:t>
            </a:fld>
            <a:endParaRPr lang="it-IT" altLang="it-CH" sz="1400">
              <a:solidFill>
                <a:srgbClr val="FFFFFF"/>
              </a:solidFill>
            </a:endParaRPr>
          </a:p>
        </p:txBody>
      </p:sp>
      <p:pic>
        <p:nvPicPr>
          <p:cNvPr id="132099" name="Picture 2" descr="documento di identità alestinese anno 1935">
            <a:extLst>
              <a:ext uri="{FF2B5EF4-FFF2-40B4-BE49-F238E27FC236}">
                <a16:creationId xmlns:a16="http://schemas.microsoft.com/office/drawing/2014/main" id="{D1BCF756-5080-50F5-F905-41AAD64B0F30}"/>
              </a:ext>
            </a:extLst>
          </p:cNvPr>
          <p:cNvPicPr>
            <a:picLocks noChangeAspect="1" noChangeArrowheads="1"/>
          </p:cNvPicPr>
          <p:nvPr/>
        </p:nvPicPr>
        <p:blipFill>
          <a:blip r:embed="rId3">
            <a:lum bright="-16000" contrast="10000"/>
          </a:blip>
          <a:srcRect/>
          <a:stretch>
            <a:fillRect/>
          </a:stretch>
        </p:blipFill>
        <p:spPr bwMode="auto">
          <a:xfrm>
            <a:off x="323850" y="215900"/>
            <a:ext cx="8497888" cy="6038850"/>
          </a:xfrm>
          <a:prstGeom prst="rect">
            <a:avLst/>
          </a:prstGeom>
          <a:ln>
            <a:noFill/>
          </a:ln>
          <a:effectLst>
            <a:outerShdw blurRad="292100" dist="139700" dir="2700000" algn="tl" rotWithShape="0">
              <a:srgbClr val="333333">
                <a:alpha val="65000"/>
              </a:srgbClr>
            </a:outerShdw>
          </a:effectLst>
        </p:spPr>
      </p:pic>
      <p:sp>
        <p:nvSpPr>
          <p:cNvPr id="120836" name="Rettangolo 4">
            <a:extLst>
              <a:ext uri="{FF2B5EF4-FFF2-40B4-BE49-F238E27FC236}">
                <a16:creationId xmlns:a16="http://schemas.microsoft.com/office/drawing/2014/main" id="{99F0C6F2-9E18-BA46-1A64-E3A18BA9120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FD93FD75-10C0-8931-00C6-4047B0B73E7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Box 3">
            <a:extLst>
              <a:ext uri="{FF2B5EF4-FFF2-40B4-BE49-F238E27FC236}">
                <a16:creationId xmlns:a16="http://schemas.microsoft.com/office/drawing/2014/main" id="{F20234EA-551F-6755-C96E-A7128397C448}"/>
              </a:ext>
            </a:extLst>
          </p:cNvPr>
          <p:cNvSpPr txBox="1">
            <a:spLocks noChangeArrowheads="1"/>
          </p:cNvSpPr>
          <p:nvPr/>
        </p:nvSpPr>
        <p:spPr bwMode="auto">
          <a:xfrm>
            <a:off x="2122488" y="6364288"/>
            <a:ext cx="4899025" cy="36988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sz="1800" dirty="0"/>
              <a:t>Palestinian identity document from 1935</a:t>
            </a:r>
            <a:endParaRPr lang="it-IT" altLang="it-CH"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666006DE-7582-AE85-6F26-F73E5C9D92D6}"/>
              </a:ext>
            </a:extLst>
          </p:cNvPr>
          <p:cNvSpPr/>
          <p:nvPr/>
        </p:nvSpPr>
        <p:spPr>
          <a:xfrm>
            <a:off x="395288" y="476250"/>
            <a:ext cx="8353425" cy="4752975"/>
          </a:xfrm>
          <a:prstGeom prst="rect">
            <a:avLst/>
          </a:prstGeom>
          <a:solidFill>
            <a:schemeClr val="tx1"/>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1518145D-7718-8E15-8D2C-A14E77CCAE59}"/>
              </a:ext>
            </a:extLst>
          </p:cNvPr>
          <p:cNvSpPr txBox="1"/>
          <p:nvPr/>
        </p:nvSpPr>
        <p:spPr>
          <a:xfrm>
            <a:off x="4068763" y="1376363"/>
            <a:ext cx="3500437" cy="1476375"/>
          </a:xfrm>
          <a:prstGeom prst="rect">
            <a:avLst/>
          </a:prstGeom>
          <a:noFill/>
        </p:spPr>
        <p:txBody>
          <a:bodyPr>
            <a:spAutoFit/>
          </a:bodyPr>
          <a:lstStyle/>
          <a:p>
            <a:pPr algn="r">
              <a:defRPr/>
            </a:pPr>
            <a:r>
              <a:rPr lang="en-US" sz="3000" dirty="0">
                <a:solidFill>
                  <a:schemeClr val="accent4">
                    <a:lumMod val="10000"/>
                  </a:schemeClr>
                </a:solidFill>
              </a:rPr>
              <a:t>"We will drive out the Arabs and </a:t>
            </a:r>
          </a:p>
          <a:p>
            <a:pPr algn="r">
              <a:defRPr/>
            </a:pPr>
            <a:r>
              <a:rPr lang="en-US" sz="3000" dirty="0">
                <a:solidFill>
                  <a:schemeClr val="accent4">
                    <a:lumMod val="10000"/>
                  </a:schemeClr>
                </a:solidFill>
              </a:rPr>
              <a:t>take their place</a:t>
            </a:r>
            <a:r>
              <a:rPr lang="en-US" sz="3000" b="1" dirty="0">
                <a:solidFill>
                  <a:schemeClr val="accent4">
                    <a:lumMod val="10000"/>
                  </a:schemeClr>
                </a:solidFill>
              </a:rPr>
              <a:t>.”</a:t>
            </a:r>
          </a:p>
        </p:txBody>
      </p:sp>
      <p:sp>
        <p:nvSpPr>
          <p:cNvPr id="206852" name="CasellaDiTesto 4">
            <a:extLst>
              <a:ext uri="{FF2B5EF4-FFF2-40B4-BE49-F238E27FC236}">
                <a16:creationId xmlns:a16="http://schemas.microsoft.com/office/drawing/2014/main" id="{49E0AF42-957F-120E-7446-7C1033F089D9}"/>
              </a:ext>
            </a:extLst>
          </p:cNvPr>
          <p:cNvSpPr txBox="1">
            <a:spLocks noChangeArrowheads="1"/>
          </p:cNvSpPr>
          <p:nvPr/>
        </p:nvSpPr>
        <p:spPr bwMode="auto">
          <a:xfrm>
            <a:off x="2760663" y="5526088"/>
            <a:ext cx="3622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*Ben Gurion's letter written in 1937 to his son.</a:t>
            </a:r>
          </a:p>
        </p:txBody>
      </p:sp>
      <p:pic>
        <p:nvPicPr>
          <p:cNvPr id="1027" name="Picture 3" descr="Ben-Gurion, Epilogue | documentary Channel">
            <a:extLst>
              <a:ext uri="{FF2B5EF4-FFF2-40B4-BE49-F238E27FC236}">
                <a16:creationId xmlns:a16="http://schemas.microsoft.com/office/drawing/2014/main" id="{C7F0B678-E578-9CFD-D202-DA31B93E7678}"/>
              </a:ext>
            </a:extLst>
          </p:cNvPr>
          <p:cNvPicPr>
            <a:picLocks noChangeAspect="1" noChangeArrowheads="1"/>
          </p:cNvPicPr>
          <p:nvPr/>
        </p:nvPicPr>
        <p:blipFill rotWithShape="1">
          <a:blip r:embed="rId3"/>
          <a:srcRect r="12988"/>
          <a:stretch/>
        </p:blipFill>
        <p:spPr bwMode="auto">
          <a:xfrm>
            <a:off x="1295400" y="1389063"/>
            <a:ext cx="2773363" cy="1792287"/>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5845D992-B292-91B4-3862-96E8257D4178}"/>
              </a:ext>
            </a:extLst>
          </p:cNvPr>
          <p:cNvSpPr txBox="1"/>
          <p:nvPr/>
        </p:nvSpPr>
        <p:spPr>
          <a:xfrm>
            <a:off x="1103313" y="3325813"/>
            <a:ext cx="3155950" cy="1277937"/>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dirty="0">
                <a:solidFill>
                  <a:schemeClr val="accent4">
                    <a:lumMod val="10000"/>
                  </a:schemeClr>
                </a:solidFill>
              </a:rPr>
              <a:t>Prime Minister of Israel</a:t>
            </a:r>
          </a:p>
          <a:p>
            <a:pPr algn="ctr">
              <a:defRPr/>
            </a:pPr>
            <a:r>
              <a:rPr lang="en-US" dirty="0">
                <a:solidFill>
                  <a:schemeClr val="accent4">
                    <a:lumMod val="10000"/>
                  </a:schemeClr>
                </a:solidFill>
              </a:rPr>
              <a:t>1948 - 1953 and 1955 - 1963</a:t>
            </a:r>
          </a:p>
          <a:p>
            <a:pPr>
              <a:defRPr/>
            </a:pPr>
            <a:endParaRPr lang="en-US" dirty="0"/>
          </a:p>
        </p:txBody>
      </p:sp>
      <p:sp>
        <p:nvSpPr>
          <p:cNvPr id="206855" name="Slide Number Placeholder 3">
            <a:extLst>
              <a:ext uri="{FF2B5EF4-FFF2-40B4-BE49-F238E27FC236}">
                <a16:creationId xmlns:a16="http://schemas.microsoft.com/office/drawing/2014/main" id="{FDF14CBB-0656-2ADD-F66D-3B12DF4506A0}"/>
              </a:ext>
            </a:extLst>
          </p:cNvPr>
          <p:cNvSpPr>
            <a:spLocks noGrp="1" noChangeArrowheads="1"/>
          </p:cNvSpPr>
          <p:nvPr>
            <p:ph type="sldNum" sz="quarter" idx="12"/>
          </p:nvPr>
        </p:nvSpPr>
        <p:spPr>
          <a:xfrm>
            <a:off x="7740650" y="5464175"/>
            <a:ext cx="528638"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B5AC12-7AB1-4ABC-81A4-6F1C1226E482}" type="slidenum">
              <a:rPr lang="it-IT" altLang="it-CH" sz="1400" b="1" smtClean="0"/>
              <a:pPr>
                <a:spcBef>
                  <a:spcPct val="0"/>
                </a:spcBef>
                <a:buFontTx/>
                <a:buNone/>
              </a:pPr>
              <a:t>2</a:t>
            </a:fld>
            <a:endParaRPr lang="it-IT" altLang="it-CH" sz="1400" b="1"/>
          </a:p>
        </p:txBody>
      </p:sp>
      <p:sp>
        <p:nvSpPr>
          <p:cNvPr id="3" name="CasellaDiTesto 2">
            <a:extLst>
              <a:ext uri="{FF2B5EF4-FFF2-40B4-BE49-F238E27FC236}">
                <a16:creationId xmlns:a16="http://schemas.microsoft.com/office/drawing/2014/main" id="{E18746AC-19A0-5ADB-DB69-7F6B8F5016EF}"/>
              </a:ext>
            </a:extLst>
          </p:cNvPr>
          <p:cNvSpPr txBox="1"/>
          <p:nvPr/>
        </p:nvSpPr>
        <p:spPr>
          <a:xfrm>
            <a:off x="4884738" y="3176588"/>
            <a:ext cx="2525712" cy="110648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A classic case of settlement </a:t>
            </a:r>
            <a:r>
              <a:rPr lang="en-US" sz="2200" b="1" dirty="0" err="1">
                <a:solidFill>
                  <a:schemeClr val="accent4">
                    <a:lumMod val="10000"/>
                  </a:schemeClr>
                </a:solidFill>
              </a:rPr>
              <a:t>colonisation</a:t>
            </a:r>
            <a:endParaRPr lang="en-US" sz="2200" b="1" dirty="0">
              <a:solidFill>
                <a:schemeClr val="accent4">
                  <a:lumMod val="10000"/>
                </a:schemeClr>
              </a:solidFill>
            </a:endParaRPr>
          </a:p>
        </p:txBody>
      </p:sp>
      <p:sp>
        <p:nvSpPr>
          <p:cNvPr id="206857" name="CasellaDiTesto 1">
            <a:extLst>
              <a:ext uri="{FF2B5EF4-FFF2-40B4-BE49-F238E27FC236}">
                <a16:creationId xmlns:a16="http://schemas.microsoft.com/office/drawing/2014/main" id="{65198A0D-2A03-1334-1693-0D3784399E89}"/>
              </a:ext>
            </a:extLst>
          </p:cNvPr>
          <p:cNvSpPr txBox="1">
            <a:spLocks noChangeArrowheads="1"/>
          </p:cNvSpPr>
          <p:nvPr/>
        </p:nvSpPr>
        <p:spPr bwMode="auto">
          <a:xfrm>
            <a:off x="849313" y="5894388"/>
            <a:ext cx="7585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it-CH" sz="1400" dirty="0"/>
              <a:t>It is very important to study the history of Palestine for understand what happened and is happening in Palestine (Ilan </a:t>
            </a:r>
            <a:r>
              <a:rPr lang="en-US" altLang="it-CH" sz="1400" dirty="0" err="1"/>
              <a:t>Pappe</a:t>
            </a:r>
            <a:r>
              <a:rPr lang="en-US" altLang="it-CH" sz="1400" dirty="0"/>
              <a:t>). https://www.youtube.com/watch?v=ug45Mv1eaL0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a:extLst>
              <a:ext uri="{FF2B5EF4-FFF2-40B4-BE49-F238E27FC236}">
                <a16:creationId xmlns:a16="http://schemas.microsoft.com/office/drawing/2014/main" id="{021F7C8F-B672-7278-E6F5-D2200DD6A31A}"/>
              </a:ext>
            </a:extLst>
          </p:cNvPr>
          <p:cNvSpPr>
            <a:spLocks noGrp="1"/>
          </p:cNvSpPr>
          <p:nvPr>
            <p:ph type="sldNum" sz="quarter" idx="12"/>
          </p:nvPr>
        </p:nvSpPr>
        <p:spPr>
          <a:xfrm>
            <a:off x="7956550" y="4675188"/>
            <a:ext cx="655638"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C2D426-6F76-40C5-9516-A83C9A29475B}"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pic>
        <p:nvPicPr>
          <p:cNvPr id="133123" name="Picture 2" descr="moneta palestinese">
            <a:extLst>
              <a:ext uri="{FF2B5EF4-FFF2-40B4-BE49-F238E27FC236}">
                <a16:creationId xmlns:a16="http://schemas.microsoft.com/office/drawing/2014/main" id="{A9D2B137-9C89-FCFE-4F6A-2B83C0A3742E}"/>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133124" name="Picture 3" descr="Palestinian Currency">
            <a:extLst>
              <a:ext uri="{FF2B5EF4-FFF2-40B4-BE49-F238E27FC236}">
                <a16:creationId xmlns:a16="http://schemas.microsoft.com/office/drawing/2014/main" id="{2F15C546-ED4E-025F-03CE-088CDB0F7034}"/>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122885" name="Picture 4" descr="monete palestinesi 10milcoin1927">
            <a:extLst>
              <a:ext uri="{FF2B5EF4-FFF2-40B4-BE49-F238E27FC236}">
                <a16:creationId xmlns:a16="http://schemas.microsoft.com/office/drawing/2014/main" id="{6F561656-4FA8-68B0-7EBC-71330FDAC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descr="monete palestinesi 100milcoin1927">
            <a:extLst>
              <a:ext uri="{FF2B5EF4-FFF2-40B4-BE49-F238E27FC236}">
                <a16:creationId xmlns:a16="http://schemas.microsoft.com/office/drawing/2014/main" id="{126A78CD-6199-924C-3A57-DD4018AD15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ettangolo 7">
            <a:extLst>
              <a:ext uri="{FF2B5EF4-FFF2-40B4-BE49-F238E27FC236}">
                <a16:creationId xmlns:a16="http://schemas.microsoft.com/office/drawing/2014/main" id="{0B377DB2-3AC5-1328-5F97-71DAC2A15E9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6">
            <a:extLst>
              <a:ext uri="{FF2B5EF4-FFF2-40B4-BE49-F238E27FC236}">
                <a16:creationId xmlns:a16="http://schemas.microsoft.com/office/drawing/2014/main" id="{1CA65E05-C300-143F-4EF7-1B35E683D345}"/>
              </a:ext>
            </a:extLst>
          </p:cNvPr>
          <p:cNvSpPr txBox="1">
            <a:spLocks noChangeArrowheads="1"/>
          </p:cNvSpPr>
          <p:nvPr/>
        </p:nvSpPr>
        <p:spPr bwMode="auto">
          <a:xfrm>
            <a:off x="6302375" y="2333625"/>
            <a:ext cx="2484438" cy="830263"/>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dirty="0"/>
              <a:t>Some Palestinian notes and coins from the British Mandate period</a:t>
            </a:r>
            <a:endParaRPr lang="it-IT" altLang="it-CH" dirty="0"/>
          </a:p>
        </p:txBody>
      </p:sp>
      <p:sp>
        <p:nvSpPr>
          <p:cNvPr id="122889" name="CasellaDiTesto 1">
            <a:extLst>
              <a:ext uri="{FF2B5EF4-FFF2-40B4-BE49-F238E27FC236}">
                <a16:creationId xmlns:a16="http://schemas.microsoft.com/office/drawing/2014/main" id="{7B801A17-6DA4-0973-544B-8ECF944BDC19}"/>
              </a:ext>
            </a:extLst>
          </p:cNvPr>
          <p:cNvSpPr txBox="1">
            <a:spLocks noChangeArrowheads="1"/>
          </p:cNvSpPr>
          <p:nvPr/>
        </p:nvSpPr>
        <p:spPr bwMode="auto">
          <a:xfrm>
            <a:off x="6302375" y="3603625"/>
            <a:ext cx="2266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Palestine, these means of payment were put out of circulation by the Zionists in 1948.</a:t>
            </a:r>
          </a:p>
        </p:txBody>
      </p:sp>
      <p:sp>
        <p:nvSpPr>
          <p:cNvPr id="2" name="Rettangolo 1">
            <a:extLst>
              <a:ext uri="{FF2B5EF4-FFF2-40B4-BE49-F238E27FC236}">
                <a16:creationId xmlns:a16="http://schemas.microsoft.com/office/drawing/2014/main" id="{42B52FA9-3BF4-0D58-AB49-1BD1C41370B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a:extLst>
              <a:ext uri="{FF2B5EF4-FFF2-40B4-BE49-F238E27FC236}">
                <a16:creationId xmlns:a16="http://schemas.microsoft.com/office/drawing/2014/main" id="{4EBE599B-769D-BC25-A71D-8DA323415426}"/>
              </a:ext>
            </a:extLst>
          </p:cNvPr>
          <p:cNvPicPr>
            <a:picLocks noChangeAspect="1" noChangeArrowheads="1"/>
          </p:cNvPicPr>
          <p:nvPr/>
        </p:nvPicPr>
        <p:blipFill>
          <a:blip r:embed="rId3">
            <a:lum bright="-10000" contrast="10000"/>
          </a:blip>
          <a:srcRect/>
          <a:stretch>
            <a:fillRect/>
          </a:stretch>
        </p:blipFill>
        <p:spPr bwMode="auto">
          <a:xfrm>
            <a:off x="395288" y="3333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7C748445-7B9F-392F-77B5-A39D8E704F6A}"/>
              </a:ext>
            </a:extLst>
          </p:cNvPr>
          <p:cNvPicPr>
            <a:picLocks noChangeAspect="1"/>
          </p:cNvPicPr>
          <p:nvPr/>
        </p:nvPicPr>
        <p:blipFill>
          <a:blip r:embed="rId4">
            <a:lum bright="-10000" contrast="10000"/>
          </a:blip>
          <a:stretch>
            <a:fillRect/>
          </a:stretch>
        </p:blipFill>
        <p:spPr>
          <a:xfrm>
            <a:off x="4940300" y="333375"/>
            <a:ext cx="3878263"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1D912F2E-E586-42EF-CE50-CB228047FB1E}"/>
              </a:ext>
            </a:extLst>
          </p:cNvPr>
          <p:cNvPicPr>
            <a:picLocks noChangeAspect="1" noChangeArrowheads="1"/>
          </p:cNvPicPr>
          <p:nvPr/>
        </p:nvPicPr>
        <p:blipFill>
          <a:blip r:embed="rId5">
            <a:lum bright="-10000" contrast="10000"/>
          </a:blip>
          <a:srcRect/>
          <a:stretch>
            <a:fillRect/>
          </a:stretch>
        </p:blipFill>
        <p:spPr bwMode="auto">
          <a:xfrm>
            <a:off x="4940300" y="3248025"/>
            <a:ext cx="3878263"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124933" name="Text Box 10">
            <a:extLst>
              <a:ext uri="{FF2B5EF4-FFF2-40B4-BE49-F238E27FC236}">
                <a16:creationId xmlns:a16="http://schemas.microsoft.com/office/drawing/2014/main" id="{E95BC2B1-CE6B-505E-E6DB-F3117BFF4891}"/>
              </a:ext>
            </a:extLst>
          </p:cNvPr>
          <p:cNvSpPr txBox="1">
            <a:spLocks noChangeArrowheads="1"/>
          </p:cNvSpPr>
          <p:nvPr/>
        </p:nvSpPr>
        <p:spPr bwMode="auto">
          <a:xfrm>
            <a:off x="5789613" y="300038"/>
            <a:ext cx="2882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1927 - Nablus, soap produktion</a:t>
            </a:r>
            <a:endParaRPr lang="it-IT" altLang="it-CH" sz="1400" b="1"/>
          </a:p>
        </p:txBody>
      </p:sp>
      <p:sp>
        <p:nvSpPr>
          <p:cNvPr id="8" name="Rettangolo 7">
            <a:extLst>
              <a:ext uri="{FF2B5EF4-FFF2-40B4-BE49-F238E27FC236}">
                <a16:creationId xmlns:a16="http://schemas.microsoft.com/office/drawing/2014/main" id="{43417A52-E3A7-4872-AEB0-08755C68202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3779" name="Text Box 3">
            <a:extLst>
              <a:ext uri="{FF2B5EF4-FFF2-40B4-BE49-F238E27FC236}">
                <a16:creationId xmlns:a16="http://schemas.microsoft.com/office/drawing/2014/main" id="{39AF14D1-6DD5-26EC-5AAE-640CDD2E17D3}"/>
              </a:ext>
            </a:extLst>
          </p:cNvPr>
          <p:cNvSpPr txBox="1">
            <a:spLocks noChangeArrowheads="1"/>
          </p:cNvSpPr>
          <p:nvPr/>
        </p:nvSpPr>
        <p:spPr bwMode="auto">
          <a:xfrm>
            <a:off x="1835150" y="6084888"/>
            <a:ext cx="561816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1936  -  </a:t>
            </a:r>
            <a:r>
              <a:rPr lang="en-US" altLang="it-CH" dirty="0"/>
              <a:t>Olive, oil and soap industry in Palestine</a:t>
            </a:r>
            <a:endParaRPr lang="it-IT" altLang="it-CH" dirty="0"/>
          </a:p>
        </p:txBody>
      </p:sp>
      <p:sp>
        <p:nvSpPr>
          <p:cNvPr id="124936" name="Slide Number Placeholder 4">
            <a:extLst>
              <a:ext uri="{FF2B5EF4-FFF2-40B4-BE49-F238E27FC236}">
                <a16:creationId xmlns:a16="http://schemas.microsoft.com/office/drawing/2014/main" id="{9B9BFE5F-2458-655C-C520-D935F622A317}"/>
              </a:ext>
            </a:extLst>
          </p:cNvPr>
          <p:cNvSpPr>
            <a:spLocks noGrp="1"/>
          </p:cNvSpPr>
          <p:nvPr>
            <p:ph type="sldNum" sz="quarter" idx="12"/>
          </p:nvPr>
        </p:nvSpPr>
        <p:spPr>
          <a:xfrm>
            <a:off x="7748588" y="6100763"/>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8702EE-06FA-471A-A1EF-5E4B4E9AACD8}" type="slidenum">
              <a:rPr lang="it-IT" altLang="it-CH" sz="1400" b="1" smtClean="0">
                <a:solidFill>
                  <a:srgbClr val="FFFFFF"/>
                </a:solidFill>
              </a:rPr>
              <a:pPr>
                <a:spcBef>
                  <a:spcPct val="0"/>
                </a:spcBef>
                <a:buFontTx/>
                <a:buNone/>
              </a:pPr>
              <a:t>21</a:t>
            </a:fld>
            <a:endParaRPr lang="it-IT" altLang="it-CH" sz="1400" b="1">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a:extLst>
              <a:ext uri="{FF2B5EF4-FFF2-40B4-BE49-F238E27FC236}">
                <a16:creationId xmlns:a16="http://schemas.microsoft.com/office/drawing/2014/main" id="{0B763A9C-EE07-6CB3-FF8C-E504B7DDF494}"/>
              </a:ext>
            </a:extLst>
          </p:cNvPr>
          <p:cNvSpPr>
            <a:spLocks noGrp="1"/>
          </p:cNvSpPr>
          <p:nvPr>
            <p:ph type="sldNum" sz="quarter" idx="12"/>
          </p:nvPr>
        </p:nvSpPr>
        <p:spPr>
          <a:xfrm>
            <a:off x="4873625" y="5691188"/>
            <a:ext cx="550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C08CAD-C048-402B-9F58-001F96ABC22A}" type="slidenum">
              <a:rPr lang="it-IT" altLang="it-CH" sz="1400" smtClean="0">
                <a:solidFill>
                  <a:srgbClr val="FFFFFF"/>
                </a:solidFill>
              </a:rPr>
              <a:pPr>
                <a:spcBef>
                  <a:spcPct val="0"/>
                </a:spcBef>
                <a:buFontTx/>
                <a:buNone/>
              </a:pPr>
              <a:t>22</a:t>
            </a:fld>
            <a:endParaRPr lang="it-IT" altLang="it-CH" sz="1400">
              <a:solidFill>
                <a:srgbClr val="FFFFFF"/>
              </a:solidFill>
            </a:endParaRPr>
          </a:p>
        </p:txBody>
      </p:sp>
      <p:sp>
        <p:nvSpPr>
          <p:cNvPr id="126979" name="Text Box 3">
            <a:extLst>
              <a:ext uri="{FF2B5EF4-FFF2-40B4-BE49-F238E27FC236}">
                <a16:creationId xmlns:a16="http://schemas.microsoft.com/office/drawing/2014/main" id="{57442FE3-1009-D18C-D877-B7440B3E2398}"/>
              </a:ext>
            </a:extLst>
          </p:cNvPr>
          <p:cNvSpPr txBox="1">
            <a:spLocks noChangeArrowheads="1"/>
          </p:cNvSpPr>
          <p:nvPr/>
        </p:nvSpPr>
        <p:spPr bwMode="auto">
          <a:xfrm>
            <a:off x="2265363" y="4891088"/>
            <a:ext cx="3003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In Palestine, the Arabs developed citrus cultivation.</a:t>
            </a:r>
          </a:p>
          <a:p>
            <a:pPr eaLnBrk="1" hangingPunct="1">
              <a:spcBef>
                <a:spcPct val="50000"/>
              </a:spcBef>
              <a:buFontTx/>
              <a:buNone/>
            </a:pPr>
            <a:endParaRPr lang="fr-CH" altLang="it-CH" sz="1400" b="1">
              <a:solidFill>
                <a:srgbClr val="FFFFFF"/>
              </a:solidFill>
            </a:endParaRPr>
          </a:p>
          <a:p>
            <a:pPr eaLnBrk="1" hangingPunct="1">
              <a:spcBef>
                <a:spcPct val="50000"/>
              </a:spcBef>
              <a:buFontTx/>
              <a:buNone/>
            </a:pPr>
            <a:r>
              <a:rPr lang="en-US" altLang="it-CH" sz="1400" b="1">
                <a:solidFill>
                  <a:srgbClr val="FFFFFF"/>
                </a:solidFill>
              </a:rPr>
              <a:t>Later it was almost                                          all confiscated                                     by the Zionist Jews.</a:t>
            </a:r>
            <a:endParaRPr lang="it-IT" altLang="it-CH" sz="1400" b="1">
              <a:solidFill>
                <a:srgbClr val="FFFFFF"/>
              </a:solidFill>
            </a:endParaRPr>
          </a:p>
        </p:txBody>
      </p:sp>
      <p:pic>
        <p:nvPicPr>
          <p:cNvPr id="8" name="Picture 5" descr="C:\Users\Enrico\Desktop\Raccolta agrumi jpeg.jpg">
            <a:extLst>
              <a:ext uri="{FF2B5EF4-FFF2-40B4-BE49-F238E27FC236}">
                <a16:creationId xmlns:a16="http://schemas.microsoft.com/office/drawing/2014/main" id="{38A5FD46-3DEB-D150-2866-448FDAD690F5}"/>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C:\Users\Enrico\Desktop\Agrumeti Jaffa jpeg.jpg">
            <a:extLst>
              <a:ext uri="{FF2B5EF4-FFF2-40B4-BE49-F238E27FC236}">
                <a16:creationId xmlns:a16="http://schemas.microsoft.com/office/drawing/2014/main" id="{E074BA3A-CF56-A6EA-A276-D126EEEB007D}"/>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3DA2FF4B-1D74-E21B-3E66-9B37E53A9B2C}"/>
              </a:ext>
            </a:extLst>
          </p:cNvPr>
          <p:cNvPicPr>
            <a:picLocks noChangeAspect="1" noChangeArrowheads="1"/>
          </p:cNvPicPr>
          <p:nvPr/>
        </p:nvPicPr>
        <p:blipFill>
          <a:blip r:embed="rId5"/>
          <a:srcRect/>
          <a:stretch>
            <a:fillRect/>
          </a:stretch>
        </p:blipFill>
        <p:spPr bwMode="auto">
          <a:xfrm>
            <a:off x="323850" y="4938713"/>
            <a:ext cx="1655763" cy="1587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Desktop\Arance jpeg.jpg">
            <a:extLst>
              <a:ext uri="{FF2B5EF4-FFF2-40B4-BE49-F238E27FC236}">
                <a16:creationId xmlns:a16="http://schemas.microsoft.com/office/drawing/2014/main" id="{C894B8DE-2ABE-CD14-27C6-836AC4B7929C}"/>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6984" name="CasellaDiTesto 2">
            <a:extLst>
              <a:ext uri="{FF2B5EF4-FFF2-40B4-BE49-F238E27FC236}">
                <a16:creationId xmlns:a16="http://schemas.microsoft.com/office/drawing/2014/main" id="{B8A4FA09-8500-675A-B117-63E330CBB704}"/>
              </a:ext>
            </a:extLst>
          </p:cNvPr>
          <p:cNvSpPr txBox="1">
            <a:spLocks noChangeArrowheads="1"/>
          </p:cNvSpPr>
          <p:nvPr/>
        </p:nvSpPr>
        <p:spPr bwMode="auto">
          <a:xfrm>
            <a:off x="1012825" y="3717925"/>
            <a:ext cx="386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General view of the citrus groves of Jaffa before 1914</a:t>
            </a:r>
            <a:endParaRPr lang="it-CH" altLang="it-CH" sz="1200">
              <a:solidFill>
                <a:srgbClr val="FFFFFF"/>
              </a:solidFill>
            </a:endParaRPr>
          </a:p>
        </p:txBody>
      </p:sp>
      <p:sp>
        <p:nvSpPr>
          <p:cNvPr id="141321" name="CasellaDiTesto 1">
            <a:extLst>
              <a:ext uri="{FF2B5EF4-FFF2-40B4-BE49-F238E27FC236}">
                <a16:creationId xmlns:a16="http://schemas.microsoft.com/office/drawing/2014/main" id="{9450D124-F126-868F-31C9-DC3B05B3F8B6}"/>
              </a:ext>
            </a:extLst>
          </p:cNvPr>
          <p:cNvSpPr txBox="1">
            <a:spLocks noChangeArrowheads="1"/>
          </p:cNvSpPr>
          <p:nvPr/>
        </p:nvSpPr>
        <p:spPr bwMode="auto">
          <a:xfrm>
            <a:off x="323850" y="4186238"/>
            <a:ext cx="5100638"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The </a:t>
            </a:r>
            <a:r>
              <a:rPr lang="it-CH" altLang="it-CH" sz="2000" b="1" dirty="0" err="1">
                <a:solidFill>
                  <a:schemeClr val="accent4">
                    <a:lumMod val="10000"/>
                  </a:schemeClr>
                </a:solidFill>
              </a:rPr>
              <a:t>Palestinians</a:t>
            </a:r>
            <a:r>
              <a:rPr lang="it-CH" altLang="it-CH" sz="2000" b="1" dirty="0">
                <a:solidFill>
                  <a:schemeClr val="accent4">
                    <a:lumMod val="10000"/>
                  </a:schemeClr>
                </a:solidFill>
              </a:rPr>
              <a:t> </a:t>
            </a:r>
            <a:r>
              <a:rPr lang="it-CH" altLang="it-CH" sz="2000" b="1" dirty="0" err="1">
                <a:solidFill>
                  <a:schemeClr val="accent4">
                    <a:lumMod val="10000"/>
                  </a:schemeClr>
                </a:solidFill>
              </a:rPr>
              <a:t>citrus</a:t>
            </a:r>
            <a:r>
              <a:rPr lang="it-CH" altLang="it-CH" sz="2000" b="1" dirty="0">
                <a:solidFill>
                  <a:schemeClr val="accent4">
                    <a:lumMod val="10000"/>
                  </a:schemeClr>
                </a:solidFill>
              </a:rPr>
              <a:t> </a:t>
            </a:r>
            <a:r>
              <a:rPr lang="it-CH" altLang="it-CH" sz="2000" b="1" dirty="0" err="1">
                <a:solidFill>
                  <a:schemeClr val="accent4">
                    <a:lumMod val="10000"/>
                  </a:schemeClr>
                </a:solidFill>
              </a:rPr>
              <a:t>groves</a:t>
            </a:r>
            <a:endParaRPr lang="it-CH" altLang="it-CH" sz="2000" b="1" dirty="0">
              <a:solidFill>
                <a:schemeClr val="accent4">
                  <a:lumMod val="10000"/>
                </a:schemeClr>
              </a:solidFill>
            </a:endParaRPr>
          </a:p>
        </p:txBody>
      </p:sp>
      <p:sp>
        <p:nvSpPr>
          <p:cNvPr id="126986" name="Rettangolo 1">
            <a:extLst>
              <a:ext uri="{FF2B5EF4-FFF2-40B4-BE49-F238E27FC236}">
                <a16:creationId xmlns:a16="http://schemas.microsoft.com/office/drawing/2014/main" id="{35CAC7A7-EA6D-5B7D-7FED-1AA5CD4E3BF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a:extLst>
              <a:ext uri="{FF2B5EF4-FFF2-40B4-BE49-F238E27FC236}">
                <a16:creationId xmlns:a16="http://schemas.microsoft.com/office/drawing/2014/main" id="{32E47211-47AB-0560-CE39-DE261D2400C5}"/>
              </a:ext>
            </a:extLst>
          </p:cNvPr>
          <p:cNvSpPr txBox="1">
            <a:spLocks/>
          </p:cNvSpPr>
          <p:nvPr/>
        </p:nvSpPr>
        <p:spPr bwMode="auto">
          <a:xfrm>
            <a:off x="8143875" y="3360738"/>
            <a:ext cx="5508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34F6189-54FA-4814-9438-6F8F52AE19AA}" type="slidenum">
              <a:rPr lang="it-IT" altLang="it-CH" sz="1400" b="1">
                <a:solidFill>
                  <a:srgbClr val="FFFFFF"/>
                </a:solidFill>
              </a:rPr>
              <a:pPr algn="r" eaLnBrk="1" hangingPunct="1">
                <a:spcBef>
                  <a:spcPct val="0"/>
                </a:spcBef>
                <a:buFontTx/>
                <a:buNone/>
              </a:pPr>
              <a:t>23</a:t>
            </a:fld>
            <a:endParaRPr lang="it-IT" altLang="it-CH" sz="1400" b="1">
              <a:solidFill>
                <a:srgbClr val="FFFFFF"/>
              </a:solidFill>
            </a:endParaRPr>
          </a:p>
        </p:txBody>
      </p:sp>
      <p:pic>
        <p:nvPicPr>
          <p:cNvPr id="2" name="Picture 5" descr="comitato di salvezza per la palestina 1930">
            <a:extLst>
              <a:ext uri="{FF2B5EF4-FFF2-40B4-BE49-F238E27FC236}">
                <a16:creationId xmlns:a16="http://schemas.microsoft.com/office/drawing/2014/main" id="{B5462518-25FC-833B-66F3-82FA32245034}"/>
              </a:ext>
            </a:extLst>
          </p:cNvPr>
          <p:cNvPicPr>
            <a:picLocks noChangeAspect="1" noChangeArrowheads="1"/>
          </p:cNvPicPr>
          <p:nvPr/>
        </p:nvPicPr>
        <p:blipFill>
          <a:blip r:embed="rId3">
            <a:lum bright="-10000" contrast="10000"/>
          </a:blip>
          <a:srcRect/>
          <a:stretch>
            <a:fillRect/>
          </a:stretch>
        </p:blipFill>
        <p:spPr bwMode="auto">
          <a:xfrm>
            <a:off x="4633913" y="209550"/>
            <a:ext cx="4127500" cy="2855913"/>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129028" name="Text Box 6">
            <a:extLst>
              <a:ext uri="{FF2B5EF4-FFF2-40B4-BE49-F238E27FC236}">
                <a16:creationId xmlns:a16="http://schemas.microsoft.com/office/drawing/2014/main" id="{32FB3427-FD04-5669-5627-6D0B654C2A72}"/>
              </a:ext>
            </a:extLst>
          </p:cNvPr>
          <p:cNvSpPr txBox="1">
            <a:spLocks noChangeArrowheads="1"/>
          </p:cNvSpPr>
          <p:nvPr/>
        </p:nvSpPr>
        <p:spPr bwMode="auto">
          <a:xfrm>
            <a:off x="3481388" y="1357313"/>
            <a:ext cx="11525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it-CH" sz="1400" b="1"/>
          </a:p>
          <a:p>
            <a:pPr algn="r" eaLnBrk="1" hangingPunct="1">
              <a:spcBef>
                <a:spcPct val="50000"/>
              </a:spcBef>
              <a:buFontTx/>
              <a:buNone/>
            </a:pPr>
            <a:r>
              <a:rPr lang="en-US" altLang="it-CH" sz="1400" b="1"/>
              <a:t>1930 The Palestinian Committee of Salvation</a:t>
            </a:r>
            <a:endParaRPr lang="it-IT" altLang="it-CH" sz="1400">
              <a:solidFill>
                <a:srgbClr val="FFFFFF"/>
              </a:solidFill>
            </a:endParaRPr>
          </a:p>
        </p:txBody>
      </p:sp>
      <p:pic>
        <p:nvPicPr>
          <p:cNvPr id="5" name="Picture 10" descr="1936 rivolta repressa">
            <a:extLst>
              <a:ext uri="{FF2B5EF4-FFF2-40B4-BE49-F238E27FC236}">
                <a16:creationId xmlns:a16="http://schemas.microsoft.com/office/drawing/2014/main" id="{73F12651-0009-C998-D3FB-35BA4C89EEAC}"/>
              </a:ext>
            </a:extLst>
          </p:cNvPr>
          <p:cNvPicPr>
            <a:picLocks noChangeAspect="1" noChangeArrowheads="1"/>
          </p:cNvPicPr>
          <p:nvPr/>
        </p:nvPicPr>
        <p:blipFill>
          <a:blip r:embed="rId4">
            <a:lum bright="-10000" contrast="10000"/>
          </a:blip>
          <a:srcRect/>
          <a:stretch>
            <a:fillRect/>
          </a:stretch>
        </p:blipFill>
        <p:spPr bwMode="auto">
          <a:xfrm>
            <a:off x="315913" y="209550"/>
            <a:ext cx="2887662" cy="3627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9030" name="Text Box 3">
            <a:extLst>
              <a:ext uri="{FF2B5EF4-FFF2-40B4-BE49-F238E27FC236}">
                <a16:creationId xmlns:a16="http://schemas.microsoft.com/office/drawing/2014/main" id="{99A74826-18E2-18D0-6630-D63AEE25548D}"/>
              </a:ext>
            </a:extLst>
          </p:cNvPr>
          <p:cNvSpPr txBox="1">
            <a:spLocks noChangeArrowheads="1"/>
          </p:cNvSpPr>
          <p:nvPr/>
        </p:nvSpPr>
        <p:spPr bwMode="auto">
          <a:xfrm>
            <a:off x="3221038" y="522288"/>
            <a:ext cx="11525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1933 The British repression</a:t>
            </a:r>
            <a:endParaRPr lang="it-IT" altLang="it-CH" sz="1000" b="1">
              <a:solidFill>
                <a:srgbClr val="FFFFFF"/>
              </a:solidFill>
            </a:endParaRPr>
          </a:p>
        </p:txBody>
      </p:sp>
      <p:pic>
        <p:nvPicPr>
          <p:cNvPr id="7" name="Picture 8" descr="protesta degli arabinel 1929">
            <a:extLst>
              <a:ext uri="{FF2B5EF4-FFF2-40B4-BE49-F238E27FC236}">
                <a16:creationId xmlns:a16="http://schemas.microsoft.com/office/drawing/2014/main" id="{FFF948C0-8D96-D97D-EF88-EFAFE786F253}"/>
              </a:ext>
            </a:extLst>
          </p:cNvPr>
          <p:cNvPicPr>
            <a:picLocks noChangeAspect="1" noChangeArrowheads="1"/>
          </p:cNvPicPr>
          <p:nvPr/>
        </p:nvPicPr>
        <p:blipFill>
          <a:blip r:embed="rId5"/>
          <a:srcRect/>
          <a:stretch>
            <a:fillRect/>
          </a:stretch>
        </p:blipFill>
        <p:spPr bwMode="auto">
          <a:xfrm>
            <a:off x="315913" y="4122738"/>
            <a:ext cx="4568825"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2" descr="C:\Users\Enrico\Desktop\The Special Night Squads was a death squad organized by Zionists and the British during the Palestinian Revolt in1938. The members would raid and terrorize Palestinian villages at night often disguised as Arabs, numerous Palestinia.jpg">
            <a:extLst>
              <a:ext uri="{FF2B5EF4-FFF2-40B4-BE49-F238E27FC236}">
                <a16:creationId xmlns:a16="http://schemas.microsoft.com/office/drawing/2014/main" id="{BCAE7BA5-9F83-A125-BF53-704520572F53}"/>
              </a:ext>
            </a:extLst>
          </p:cNvPr>
          <p:cNvPicPr>
            <a:picLocks noChangeAspect="1" noChangeArrowheads="1"/>
          </p:cNvPicPr>
          <p:nvPr/>
        </p:nvPicPr>
        <p:blipFill>
          <a:blip r:embed="rId6"/>
          <a:srcRect/>
          <a:stretch>
            <a:fillRect/>
          </a:stretch>
        </p:blipFill>
        <p:spPr bwMode="auto">
          <a:xfrm>
            <a:off x="5127625" y="4122738"/>
            <a:ext cx="3675063"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D2DD3490-FE03-7AAA-B005-23C038157E87}"/>
              </a:ext>
            </a:extLst>
          </p:cNvPr>
          <p:cNvSpPr txBox="1"/>
          <p:nvPr/>
        </p:nvSpPr>
        <p:spPr>
          <a:xfrm>
            <a:off x="5148263" y="6175375"/>
            <a:ext cx="3679825" cy="430213"/>
          </a:xfrm>
          <a:prstGeom prst="rect">
            <a:avLst/>
          </a:prstGeom>
          <a:noFill/>
        </p:spPr>
        <p:txBody>
          <a:bodyPr>
            <a:spAutoFit/>
          </a:bodyPr>
          <a:lstStyle/>
          <a:p>
            <a:pPr eaLnBrk="1" hangingPunct="1">
              <a:defRPr/>
            </a:pPr>
            <a:r>
              <a:rPr lang="en-US" sz="1100" b="1" dirty="0">
                <a:solidFill>
                  <a:schemeClr val="accent4">
                    <a:lumMod val="10000"/>
                  </a:schemeClr>
                </a:solidFill>
                <a:latin typeface="Arial" charset="0"/>
                <a:cs typeface="Arial" charset="0"/>
              </a:rPr>
              <a:t>1938 - The infamous Special Night Squad,                      death squadron formed by British and Zionists</a:t>
            </a:r>
            <a:endParaRPr lang="it-CH" sz="1100" b="1" dirty="0">
              <a:solidFill>
                <a:schemeClr val="accent4">
                  <a:lumMod val="10000"/>
                </a:schemeClr>
              </a:solidFill>
              <a:latin typeface="Arial" charset="0"/>
              <a:cs typeface="Arial" charset="0"/>
            </a:endParaRPr>
          </a:p>
        </p:txBody>
      </p:sp>
      <p:sp>
        <p:nvSpPr>
          <p:cNvPr id="10" name="Text Box 9">
            <a:extLst>
              <a:ext uri="{FF2B5EF4-FFF2-40B4-BE49-F238E27FC236}">
                <a16:creationId xmlns:a16="http://schemas.microsoft.com/office/drawing/2014/main" id="{C52C203F-5586-3190-3631-CDE8A471CA77}"/>
              </a:ext>
            </a:extLst>
          </p:cNvPr>
          <p:cNvSpPr txBox="1">
            <a:spLocks noChangeArrowheads="1"/>
          </p:cNvSpPr>
          <p:nvPr/>
        </p:nvSpPr>
        <p:spPr bwMode="auto">
          <a:xfrm>
            <a:off x="341313" y="6142038"/>
            <a:ext cx="1636712" cy="431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100" b="1" dirty="0">
                <a:solidFill>
                  <a:schemeClr val="accent4">
                    <a:lumMod val="10000"/>
                  </a:schemeClr>
                </a:solidFill>
                <a:latin typeface="Arial" charset="0"/>
                <a:cs typeface="Arial" charset="0"/>
              </a:rPr>
              <a:t>1929 Arab </a:t>
            </a:r>
            <a:r>
              <a:rPr lang="fr-CH" altLang="it-CH" sz="1100" b="1" dirty="0" err="1">
                <a:solidFill>
                  <a:schemeClr val="accent4">
                    <a:lumMod val="10000"/>
                  </a:schemeClr>
                </a:solidFill>
                <a:latin typeface="Arial" charset="0"/>
                <a:cs typeface="Arial" charset="0"/>
              </a:rPr>
              <a:t>protest</a:t>
            </a:r>
            <a:r>
              <a:rPr lang="fr-CH" altLang="it-CH" sz="1100" b="1" dirty="0">
                <a:solidFill>
                  <a:schemeClr val="accent4">
                    <a:lumMod val="10000"/>
                  </a:schemeClr>
                </a:solidFill>
                <a:latin typeface="Arial" charset="0"/>
                <a:cs typeface="Arial" charset="0"/>
              </a:rPr>
              <a:t> </a:t>
            </a:r>
            <a:r>
              <a:rPr lang="fr-CH" altLang="it-CH" sz="1100" b="1" dirty="0" err="1">
                <a:solidFill>
                  <a:schemeClr val="accent4">
                    <a:lumMod val="10000"/>
                  </a:schemeClr>
                </a:solidFill>
                <a:latin typeface="Arial" charset="0"/>
                <a:cs typeface="Arial" charset="0"/>
              </a:rPr>
              <a:t>demonstration</a:t>
            </a:r>
            <a:endParaRPr lang="it-IT" altLang="it-CH" sz="1100" b="1" dirty="0">
              <a:solidFill>
                <a:schemeClr val="accent4">
                  <a:lumMod val="10000"/>
                </a:schemeClr>
              </a:solidFill>
              <a:latin typeface="Arial" charset="0"/>
              <a:cs typeface="Arial" charset="0"/>
            </a:endParaRPr>
          </a:p>
        </p:txBody>
      </p:sp>
      <p:sp>
        <p:nvSpPr>
          <p:cNvPr id="116741" name="Text Box 4">
            <a:extLst>
              <a:ext uri="{FF2B5EF4-FFF2-40B4-BE49-F238E27FC236}">
                <a16:creationId xmlns:a16="http://schemas.microsoft.com/office/drawing/2014/main" id="{E6CFF581-4E79-7A24-508E-314BD096257A}"/>
              </a:ext>
            </a:extLst>
          </p:cNvPr>
          <p:cNvSpPr txBox="1">
            <a:spLocks noChangeArrowheads="1"/>
          </p:cNvSpPr>
          <p:nvPr/>
        </p:nvSpPr>
        <p:spPr bwMode="auto">
          <a:xfrm>
            <a:off x="3355975" y="3217863"/>
            <a:ext cx="4760913" cy="661987"/>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500" b="1" dirty="0">
                <a:solidFill>
                  <a:schemeClr val="accent4">
                    <a:lumMod val="10000"/>
                  </a:schemeClr>
                </a:solidFill>
                <a:cs typeface="Arial" charset="0"/>
              </a:rPr>
              <a:t>1929 - 1939  </a:t>
            </a:r>
            <a:r>
              <a:rPr lang="fr-CH" altLang="it-CH" sz="2400" b="1" dirty="0">
                <a:solidFill>
                  <a:schemeClr val="accent4">
                    <a:lumMod val="10000"/>
                  </a:schemeClr>
                </a:solidFill>
                <a:cs typeface="Arial" charset="0"/>
              </a:rPr>
              <a:t>Great Arab </a:t>
            </a:r>
            <a:r>
              <a:rPr lang="fr-CH" altLang="it-CH" sz="2400" b="1" dirty="0" err="1">
                <a:solidFill>
                  <a:schemeClr val="accent4">
                    <a:lumMod val="10000"/>
                  </a:schemeClr>
                </a:solidFill>
                <a:cs typeface="Arial" charset="0"/>
              </a:rPr>
              <a:t>revolt</a:t>
            </a:r>
            <a:r>
              <a:rPr lang="fr-CH" altLang="it-CH" sz="2400" b="1" dirty="0">
                <a:solidFill>
                  <a:schemeClr val="accent4">
                    <a:lumMod val="10000"/>
                  </a:schemeClr>
                </a:solidFill>
                <a:cs typeface="Arial" charset="0"/>
              </a:rPr>
              <a:t>                         </a:t>
            </a:r>
            <a:r>
              <a:rPr lang="en-US" altLang="it-CH" sz="1200" b="1" dirty="0">
                <a:solidFill>
                  <a:schemeClr val="accent4">
                    <a:lumMod val="10000"/>
                  </a:schemeClr>
                </a:solidFill>
                <a:cs typeface="Arial" charset="0"/>
              </a:rPr>
              <a:t>(repressed by the British helped by the </a:t>
            </a:r>
            <a:r>
              <a:rPr lang="en-US" altLang="it-CH" sz="1200" b="1" dirty="0" err="1">
                <a:solidFill>
                  <a:schemeClr val="accent4">
                    <a:lumMod val="10000"/>
                  </a:schemeClr>
                </a:solidFill>
                <a:cs typeface="Arial" charset="0"/>
              </a:rPr>
              <a:t>jewish</a:t>
            </a:r>
            <a:r>
              <a:rPr lang="en-US" altLang="it-CH" sz="1200" b="1" dirty="0">
                <a:solidFill>
                  <a:schemeClr val="accent4">
                    <a:lumMod val="10000"/>
                  </a:schemeClr>
                </a:solidFill>
                <a:cs typeface="Arial" charset="0"/>
              </a:rPr>
              <a:t> militias)</a:t>
            </a:r>
            <a:endParaRPr lang="fr-CH" altLang="it-CH" sz="1200" b="1" dirty="0">
              <a:solidFill>
                <a:schemeClr val="accent4">
                  <a:lumMod val="10000"/>
                </a:schemeClr>
              </a:solidFill>
              <a:cs typeface="Arial" charset="0"/>
            </a:endParaRPr>
          </a:p>
        </p:txBody>
      </p:sp>
      <p:sp>
        <p:nvSpPr>
          <p:cNvPr id="129036" name="Rettangolo 1">
            <a:extLst>
              <a:ext uri="{FF2B5EF4-FFF2-40B4-BE49-F238E27FC236}">
                <a16:creationId xmlns:a16="http://schemas.microsoft.com/office/drawing/2014/main" id="{7837DAC9-2F51-5FDD-A773-D22CE15E0CE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descr="1936 Jaffa controlli da parte degli inglesi">
            <a:extLst>
              <a:ext uri="{FF2B5EF4-FFF2-40B4-BE49-F238E27FC236}">
                <a16:creationId xmlns:a16="http://schemas.microsoft.com/office/drawing/2014/main" id="{B4C7D376-ED41-BAB2-A942-67D07B0762AA}"/>
              </a:ext>
            </a:extLst>
          </p:cNvPr>
          <p:cNvPicPr>
            <a:picLocks noChangeAspect="1" noChangeArrowheads="1"/>
          </p:cNvPicPr>
          <p:nvPr/>
        </p:nvPicPr>
        <p:blipFill>
          <a:blip r:embed="rId3">
            <a:lum bright="-10000" contrast="30000"/>
          </a:blip>
          <a:srcRect/>
          <a:stretch>
            <a:fillRect/>
          </a:stretch>
        </p:blipFill>
        <p:spPr bwMode="auto">
          <a:xfrm>
            <a:off x="4859338" y="4221163"/>
            <a:ext cx="4033837" cy="2438400"/>
          </a:xfrm>
          <a:prstGeom prst="rect">
            <a:avLst/>
          </a:prstGeom>
          <a:ln w="28575">
            <a:solidFill>
              <a:schemeClr val="tx1"/>
            </a:solidFill>
          </a:ln>
          <a:effectLst>
            <a:outerShdw blurRad="292100" dist="139700" dir="2700000" algn="tl" rotWithShape="0">
              <a:srgbClr val="333333">
                <a:alpha val="65000"/>
              </a:srgbClr>
            </a:outerShdw>
          </a:effectLst>
        </p:spPr>
      </p:pic>
      <p:sp>
        <p:nvSpPr>
          <p:cNvPr id="131075" name="Text Box 4">
            <a:extLst>
              <a:ext uri="{FF2B5EF4-FFF2-40B4-BE49-F238E27FC236}">
                <a16:creationId xmlns:a16="http://schemas.microsoft.com/office/drawing/2014/main" id="{62A90C7E-C592-7312-BE31-A9AA514EF041}"/>
              </a:ext>
            </a:extLst>
          </p:cNvPr>
          <p:cNvSpPr txBox="1">
            <a:spLocks noChangeArrowheads="1"/>
          </p:cNvSpPr>
          <p:nvPr/>
        </p:nvSpPr>
        <p:spPr bwMode="auto">
          <a:xfrm>
            <a:off x="7380288" y="22764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35176" name="Picture 9" descr="distruzione di case palestinesi english stile">
            <a:extLst>
              <a:ext uri="{FF2B5EF4-FFF2-40B4-BE49-F238E27FC236}">
                <a16:creationId xmlns:a16="http://schemas.microsoft.com/office/drawing/2014/main" id="{3C004168-329E-07FD-783B-88ACEDA9E521}"/>
              </a:ext>
            </a:extLst>
          </p:cNvPr>
          <p:cNvPicPr>
            <a:picLocks noChangeAspect="1" noChangeArrowheads="1"/>
          </p:cNvPicPr>
          <p:nvPr/>
        </p:nvPicPr>
        <p:blipFill>
          <a:blip r:embed="rId4"/>
          <a:srcRect/>
          <a:stretch>
            <a:fillRect/>
          </a:stretch>
        </p:blipFill>
        <p:spPr bwMode="auto">
          <a:xfrm>
            <a:off x="4859338" y="223838"/>
            <a:ext cx="4079875" cy="29876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5178" name="Picture 11" descr="Immagine3">
            <a:extLst>
              <a:ext uri="{FF2B5EF4-FFF2-40B4-BE49-F238E27FC236}">
                <a16:creationId xmlns:a16="http://schemas.microsoft.com/office/drawing/2014/main" id="{BAD7429F-3530-D5AE-C8EB-42E9D5989201}"/>
              </a:ext>
            </a:extLst>
          </p:cNvPr>
          <p:cNvPicPr>
            <a:picLocks noChangeAspect="1" noChangeArrowheads="1"/>
          </p:cNvPicPr>
          <p:nvPr/>
        </p:nvPicPr>
        <p:blipFill>
          <a:blip r:embed="rId5"/>
          <a:srcRect/>
          <a:stretch>
            <a:fillRect/>
          </a:stretch>
        </p:blipFill>
        <p:spPr bwMode="auto">
          <a:xfrm>
            <a:off x="7885113" y="3068638"/>
            <a:ext cx="850900" cy="137953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E40D7D9-193F-EA02-4E25-93AAB9C54892}"/>
              </a:ext>
            </a:extLst>
          </p:cNvPr>
          <p:cNvSpPr txBox="1"/>
          <p:nvPr/>
        </p:nvSpPr>
        <p:spPr>
          <a:xfrm>
            <a:off x="4883150" y="2908300"/>
            <a:ext cx="1944688" cy="276225"/>
          </a:xfrm>
          <a:prstGeom prst="rect">
            <a:avLst/>
          </a:prstGeom>
          <a:noFill/>
        </p:spPr>
        <p:txBody>
          <a:bodyPr>
            <a:spAutoFit/>
          </a:bodyPr>
          <a:lstStyle/>
          <a:p>
            <a:pPr>
              <a:defRPr/>
            </a:pPr>
            <a:r>
              <a:rPr lang="en-US" sz="1200" b="1" dirty="0">
                <a:solidFill>
                  <a:schemeClr val="accent4">
                    <a:lumMod val="10000"/>
                  </a:schemeClr>
                </a:solidFill>
              </a:rPr>
              <a:t>Punitive Demolition</a:t>
            </a:r>
          </a:p>
        </p:txBody>
      </p:sp>
      <p:sp>
        <p:nvSpPr>
          <p:cNvPr id="3" name="CasellaDiTesto 2">
            <a:extLst>
              <a:ext uri="{FF2B5EF4-FFF2-40B4-BE49-F238E27FC236}">
                <a16:creationId xmlns:a16="http://schemas.microsoft.com/office/drawing/2014/main" id="{FB03768F-C1AB-0D52-18D7-A4B69B4AAD48}"/>
              </a:ext>
            </a:extLst>
          </p:cNvPr>
          <p:cNvSpPr txBox="1"/>
          <p:nvPr/>
        </p:nvSpPr>
        <p:spPr>
          <a:xfrm>
            <a:off x="4859338" y="3519488"/>
            <a:ext cx="2233612"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THE REPRESSION </a:t>
            </a:r>
          </a:p>
        </p:txBody>
      </p:sp>
      <p:pic>
        <p:nvPicPr>
          <p:cNvPr id="5" name="Picture 10">
            <a:extLst>
              <a:ext uri="{FF2B5EF4-FFF2-40B4-BE49-F238E27FC236}">
                <a16:creationId xmlns:a16="http://schemas.microsoft.com/office/drawing/2014/main" id="{A7B1E307-1420-A8F9-AE42-A7F256627387}"/>
              </a:ext>
            </a:extLst>
          </p:cNvPr>
          <p:cNvPicPr>
            <a:picLocks noChangeAspect="1" noChangeArrowheads="1"/>
          </p:cNvPicPr>
          <p:nvPr/>
        </p:nvPicPr>
        <p:blipFill>
          <a:blip r:embed="rId6"/>
          <a:srcRect/>
          <a:stretch>
            <a:fillRect/>
          </a:stretch>
        </p:blipFill>
        <p:spPr bwMode="auto">
          <a:xfrm>
            <a:off x="250825" y="223838"/>
            <a:ext cx="4438650" cy="3205162"/>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5D3D2D68-3D56-9D03-59D2-622AC733C012}"/>
              </a:ext>
            </a:extLst>
          </p:cNvPr>
          <p:cNvSpPr txBox="1"/>
          <p:nvPr/>
        </p:nvSpPr>
        <p:spPr>
          <a:xfrm>
            <a:off x="755650" y="3127375"/>
            <a:ext cx="3662363" cy="277813"/>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Collective arrest, Jerusalem, September 1938</a:t>
            </a:r>
          </a:p>
        </p:txBody>
      </p:sp>
      <p:sp>
        <p:nvSpPr>
          <p:cNvPr id="11" name="CasellaDiTesto 10">
            <a:extLst>
              <a:ext uri="{FF2B5EF4-FFF2-40B4-BE49-F238E27FC236}">
                <a16:creationId xmlns:a16="http://schemas.microsoft.com/office/drawing/2014/main" id="{1550865B-1EE5-0CB6-2229-D6F7AD93D3B0}"/>
              </a:ext>
            </a:extLst>
          </p:cNvPr>
          <p:cNvSpPr txBox="1"/>
          <p:nvPr/>
        </p:nvSpPr>
        <p:spPr>
          <a:xfrm>
            <a:off x="6350000" y="6415088"/>
            <a:ext cx="1041400" cy="276225"/>
          </a:xfrm>
          <a:prstGeom prst="rect">
            <a:avLst/>
          </a:prstGeom>
          <a:noFill/>
        </p:spPr>
        <p:txBody>
          <a:bodyPr>
            <a:spAutoFit/>
          </a:bodyPr>
          <a:lstStyle/>
          <a:p>
            <a:pPr>
              <a:defRPr/>
            </a:pPr>
            <a:r>
              <a:rPr lang="en-US" sz="1200" b="1" dirty="0">
                <a:solidFill>
                  <a:schemeClr val="accent4">
                    <a:lumMod val="10000"/>
                  </a:schemeClr>
                </a:solidFill>
              </a:rPr>
              <a:t>Checkpoint</a:t>
            </a:r>
          </a:p>
        </p:txBody>
      </p:sp>
      <p:pic>
        <p:nvPicPr>
          <p:cNvPr id="13" name="Picture 3" descr="C:\Users\Enrico\Desktop\1939 Jenin i britannici arresatano i palestinesi jpeg.jpg">
            <a:extLst>
              <a:ext uri="{FF2B5EF4-FFF2-40B4-BE49-F238E27FC236}">
                <a16:creationId xmlns:a16="http://schemas.microsoft.com/office/drawing/2014/main" id="{70A1D086-C065-2E2A-C1F2-1EF0C86DAE61}"/>
              </a:ext>
            </a:extLst>
          </p:cNvPr>
          <p:cNvPicPr>
            <a:picLocks noChangeAspect="1" noChangeArrowheads="1"/>
          </p:cNvPicPr>
          <p:nvPr/>
        </p:nvPicPr>
        <p:blipFill>
          <a:blip r:embed="rId7"/>
          <a:srcRect/>
          <a:stretch>
            <a:fillRect/>
          </a:stretch>
        </p:blipFill>
        <p:spPr bwMode="auto">
          <a:xfrm>
            <a:off x="244475" y="3757613"/>
            <a:ext cx="4457700"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6BBB0F5B-FCD9-BAE6-78CC-B629DE329F82}"/>
              </a:ext>
            </a:extLst>
          </p:cNvPr>
          <p:cNvSpPr txBox="1"/>
          <p:nvPr/>
        </p:nvSpPr>
        <p:spPr>
          <a:xfrm>
            <a:off x="892175" y="6367463"/>
            <a:ext cx="1376363" cy="277812"/>
          </a:xfrm>
          <a:prstGeom prst="rect">
            <a:avLst/>
          </a:prstGeom>
          <a:solidFill>
            <a:schemeClr val="accent4">
              <a:lumMod val="90000"/>
            </a:schemeClr>
          </a:solidFill>
        </p:spPr>
        <p:txBody>
          <a:bodyPr>
            <a:spAutoFit/>
          </a:bodyPr>
          <a:lstStyle/>
          <a:p>
            <a:pPr algn="ctr">
              <a:defRPr/>
            </a:pPr>
            <a:r>
              <a:rPr lang="en-US" sz="1200" b="1" dirty="0">
                <a:solidFill>
                  <a:schemeClr val="accent4">
                    <a:lumMod val="10000"/>
                  </a:schemeClr>
                </a:solidFill>
              </a:rPr>
              <a:t>Imprisonments</a:t>
            </a:r>
          </a:p>
        </p:txBody>
      </p:sp>
      <p:sp>
        <p:nvSpPr>
          <p:cNvPr id="131085" name="Slide Number Placeholder 3">
            <a:extLst>
              <a:ext uri="{FF2B5EF4-FFF2-40B4-BE49-F238E27FC236}">
                <a16:creationId xmlns:a16="http://schemas.microsoft.com/office/drawing/2014/main" id="{2C45A1CE-88E1-4CE3-E7D6-045725B45B9D}"/>
              </a:ext>
            </a:extLst>
          </p:cNvPr>
          <p:cNvSpPr>
            <a:spLocks noGrp="1" noChangeArrowheads="1"/>
          </p:cNvSpPr>
          <p:nvPr>
            <p:ph type="sldNum" sz="quarter" idx="12"/>
          </p:nvPr>
        </p:nvSpPr>
        <p:spPr>
          <a:xfrm>
            <a:off x="7092950" y="3519488"/>
            <a:ext cx="5984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738259-197D-4AFB-88C4-8E49489A953F}" type="slidenum">
              <a:rPr lang="it-IT" altLang="it-CH" sz="1400" b="1" smtClean="0"/>
              <a:pPr>
                <a:spcBef>
                  <a:spcPct val="0"/>
                </a:spcBef>
                <a:buFontTx/>
                <a:buNone/>
              </a:pPr>
              <a:t>24</a:t>
            </a:fld>
            <a:endParaRPr lang="it-IT" altLang="it-CH" sz="1400" b="1"/>
          </a:p>
        </p:txBody>
      </p:sp>
      <p:sp>
        <p:nvSpPr>
          <p:cNvPr id="131086" name="Rettangolo 1">
            <a:extLst>
              <a:ext uri="{FF2B5EF4-FFF2-40B4-BE49-F238E27FC236}">
                <a16:creationId xmlns:a16="http://schemas.microsoft.com/office/drawing/2014/main" id="{171607ED-54E5-45A2-A554-C15312AC888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4">
            <a:extLst>
              <a:ext uri="{FF2B5EF4-FFF2-40B4-BE49-F238E27FC236}">
                <a16:creationId xmlns:a16="http://schemas.microsoft.com/office/drawing/2014/main" id="{23486205-60B8-D7E1-E3A7-CA322F0E6B75}"/>
              </a:ext>
            </a:extLst>
          </p:cNvPr>
          <p:cNvSpPr>
            <a:spLocks noGrp="1"/>
          </p:cNvSpPr>
          <p:nvPr>
            <p:ph type="sldNum" sz="quarter" idx="12"/>
          </p:nvPr>
        </p:nvSpPr>
        <p:spPr>
          <a:xfrm>
            <a:off x="8280400" y="58547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14B4E8-58D5-4572-A777-BC50B41C02FF}" type="slidenum">
              <a:rPr lang="it-IT" altLang="it-CH" sz="1400" b="1" smtClean="0">
                <a:solidFill>
                  <a:srgbClr val="FFFFFF"/>
                </a:solidFill>
              </a:rPr>
              <a:pPr>
                <a:spcBef>
                  <a:spcPct val="0"/>
                </a:spcBef>
                <a:buFontTx/>
                <a:buNone/>
              </a:pPr>
              <a:t>25</a:t>
            </a:fld>
            <a:endParaRPr lang="it-IT" altLang="it-CH" sz="1400" b="1">
              <a:solidFill>
                <a:srgbClr val="FFFFFF"/>
              </a:solidFill>
            </a:endParaRPr>
          </a:p>
        </p:txBody>
      </p:sp>
      <p:sp>
        <p:nvSpPr>
          <p:cNvPr id="133123" name="Rectangle 7">
            <a:extLst>
              <a:ext uri="{FF2B5EF4-FFF2-40B4-BE49-F238E27FC236}">
                <a16:creationId xmlns:a16="http://schemas.microsoft.com/office/drawing/2014/main" id="{37B2EDD8-796B-B902-41D0-8FA6BFAD0112}"/>
              </a:ext>
            </a:extLst>
          </p:cNvPr>
          <p:cNvSpPr>
            <a:spLocks noGrp="1" noChangeArrowheads="1"/>
          </p:cNvSpPr>
          <p:nvPr>
            <p:ph type="title"/>
          </p:nvPr>
        </p:nvSpPr>
        <p:spPr>
          <a:xfrm>
            <a:off x="7812088" y="187325"/>
            <a:ext cx="982662" cy="363538"/>
          </a:xfrm>
        </p:spPr>
        <p:txBody>
          <a:bodyPr/>
          <a:lstStyle/>
          <a:p>
            <a:pPr eaLnBrk="1" hangingPunct="1"/>
            <a:r>
              <a:rPr lang="fr-FR" altLang="it-CH" sz="800">
                <a:solidFill>
                  <a:schemeClr val="bg1"/>
                </a:solidFill>
              </a:rPr>
              <a:t>1937 piano Peel</a:t>
            </a:r>
          </a:p>
        </p:txBody>
      </p:sp>
      <p:pic>
        <p:nvPicPr>
          <p:cNvPr id="118788" name="Picture 2" descr="piano PEEL">
            <a:extLst>
              <a:ext uri="{FF2B5EF4-FFF2-40B4-BE49-F238E27FC236}">
                <a16:creationId xmlns:a16="http://schemas.microsoft.com/office/drawing/2014/main" id="{AB3842EE-E28C-452D-5337-2383857B35F4}"/>
              </a:ext>
            </a:extLst>
          </p:cNvPr>
          <p:cNvPicPr>
            <a:picLocks noGrp="1" noChangeAspect="1" noChangeArrowheads="1"/>
          </p:cNvPicPr>
          <p:nvPr>
            <p:ph sz="half" idx="4294967295"/>
          </p:nvPr>
        </p:nvPicPr>
        <p:blipFill>
          <a:blip r:embed="rId3"/>
          <a:srcRect/>
          <a:stretch>
            <a:fillRect/>
          </a:stretch>
        </p:blipFill>
        <p:spPr>
          <a:xfrm>
            <a:off x="971550" y="415925"/>
            <a:ext cx="3148013" cy="6013450"/>
          </a:xfrm>
          <a:ln w="28575">
            <a:solidFill>
              <a:schemeClr val="tx1"/>
            </a:solidFill>
          </a:ln>
          <a:effectLst>
            <a:outerShdw blurRad="292100" dist="139700" dir="2700000" algn="tl" rotWithShape="0">
              <a:srgbClr val="333333">
                <a:alpha val="65000"/>
              </a:srgbClr>
            </a:outerShdw>
          </a:effectLst>
        </p:spPr>
      </p:pic>
      <p:sp>
        <p:nvSpPr>
          <p:cNvPr id="118789" name="Text Box 3">
            <a:extLst>
              <a:ext uri="{FF2B5EF4-FFF2-40B4-BE49-F238E27FC236}">
                <a16:creationId xmlns:a16="http://schemas.microsoft.com/office/drawing/2014/main" id="{438814B3-37E1-8E31-D194-23B140EBFB51}"/>
              </a:ext>
            </a:extLst>
          </p:cNvPr>
          <p:cNvSpPr txBox="1">
            <a:spLocks noChangeArrowheads="1"/>
          </p:cNvSpPr>
          <p:nvPr/>
        </p:nvSpPr>
        <p:spPr bwMode="auto">
          <a:xfrm>
            <a:off x="4560888" y="1858963"/>
            <a:ext cx="3683000" cy="1292225"/>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600" b="1" dirty="0">
                <a:solidFill>
                  <a:schemeClr val="accent4">
                    <a:lumMod val="10000"/>
                  </a:schemeClr>
                </a:solidFill>
                <a:cs typeface="Arial" charset="0"/>
              </a:rPr>
              <a:t>1937   </a:t>
            </a:r>
            <a:r>
              <a:rPr lang="fr-CH" altLang="it-CH" sz="3000" b="1" dirty="0">
                <a:solidFill>
                  <a:schemeClr val="accent4">
                    <a:lumMod val="10000"/>
                  </a:schemeClr>
                </a:solidFill>
                <a:effectLst>
                  <a:outerShdw blurRad="38100" dist="38100" dir="2700000" algn="tl">
                    <a:srgbClr val="000000">
                      <a:alpha val="43137"/>
                    </a:srgbClr>
                  </a:outerShdw>
                </a:effectLst>
                <a:cs typeface="Arial" charset="0"/>
              </a:rPr>
              <a:t>                                     </a:t>
            </a:r>
            <a:r>
              <a:rPr lang="en-US" altLang="it-CH" sz="2400" b="1" dirty="0">
                <a:solidFill>
                  <a:schemeClr val="accent4">
                    <a:lumMod val="10000"/>
                  </a:schemeClr>
                </a:solidFill>
                <a:cs typeface="Arial" charset="0"/>
              </a:rPr>
              <a:t>The investigations and proposals of the British</a:t>
            </a:r>
            <a:endParaRPr lang="it-IT" altLang="it-CH" sz="2400" b="1" dirty="0">
              <a:solidFill>
                <a:schemeClr val="accent4">
                  <a:lumMod val="10000"/>
                </a:schemeClr>
              </a:solidFill>
              <a:cs typeface="Arial" charset="0"/>
            </a:endParaRPr>
          </a:p>
        </p:txBody>
      </p:sp>
      <p:pic>
        <p:nvPicPr>
          <p:cNvPr id="118790" name="Picture 4" descr="la commissiione peel nov 1936">
            <a:extLst>
              <a:ext uri="{FF2B5EF4-FFF2-40B4-BE49-F238E27FC236}">
                <a16:creationId xmlns:a16="http://schemas.microsoft.com/office/drawing/2014/main" id="{BDF04FAB-543A-B0EB-8D2A-937C9C31499D}"/>
              </a:ext>
            </a:extLst>
          </p:cNvPr>
          <p:cNvPicPr>
            <a:picLocks noChangeAspect="1" noChangeArrowheads="1"/>
          </p:cNvPicPr>
          <p:nvPr/>
        </p:nvPicPr>
        <p:blipFill>
          <a:blip r:embed="rId4"/>
          <a:srcRect/>
          <a:stretch>
            <a:fillRect/>
          </a:stretch>
        </p:blipFill>
        <p:spPr bwMode="auto">
          <a:xfrm>
            <a:off x="4572000" y="3498850"/>
            <a:ext cx="3671888" cy="2797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6" descr="bandiera inglese">
            <a:extLst>
              <a:ext uri="{FF2B5EF4-FFF2-40B4-BE49-F238E27FC236}">
                <a16:creationId xmlns:a16="http://schemas.microsoft.com/office/drawing/2014/main" id="{4B30C188-31C8-B08F-6797-DFC7655907FE}"/>
              </a:ext>
            </a:extLst>
          </p:cNvPr>
          <p:cNvPicPr>
            <a:picLocks noChangeAspect="1" noChangeArrowheads="1"/>
          </p:cNvPicPr>
          <p:nvPr/>
        </p:nvPicPr>
        <p:blipFill>
          <a:blip r:embed="rId5"/>
          <a:srcRect/>
          <a:stretch>
            <a:fillRect/>
          </a:stretch>
        </p:blipFill>
        <p:spPr bwMode="auto">
          <a:xfrm>
            <a:off x="4602163" y="415925"/>
            <a:ext cx="1989137" cy="996950"/>
          </a:xfrm>
          <a:prstGeom prst="rect">
            <a:avLst/>
          </a:prstGeom>
          <a:ln>
            <a:noFill/>
          </a:ln>
          <a:effectLst>
            <a:outerShdw blurRad="292100" dist="139700" dir="2700000" algn="tl" rotWithShape="0">
              <a:srgbClr val="333333">
                <a:alpha val="65000"/>
              </a:srgbClr>
            </a:outerShdw>
          </a:effectLst>
        </p:spPr>
      </p:pic>
      <p:pic>
        <p:nvPicPr>
          <p:cNvPr id="118793" name="Picture 10" descr="C:\Users\Enrico\Enrico\Documenti\AA Enrico nuovo\Palestina\A Foto\Diversi\ps)hc48.gif">
            <a:extLst>
              <a:ext uri="{FF2B5EF4-FFF2-40B4-BE49-F238E27FC236}">
                <a16:creationId xmlns:a16="http://schemas.microsoft.com/office/drawing/2014/main" id="{B446DE19-0C38-B96F-6D88-E83D0333A1D6}"/>
              </a:ext>
            </a:extLst>
          </p:cNvPr>
          <p:cNvPicPr>
            <a:picLocks noChangeAspect="1" noChangeArrowheads="1"/>
          </p:cNvPicPr>
          <p:nvPr/>
        </p:nvPicPr>
        <p:blipFill>
          <a:blip r:embed="rId6"/>
          <a:srcRect/>
          <a:stretch>
            <a:fillRect/>
          </a:stretch>
        </p:blipFill>
        <p:spPr bwMode="auto">
          <a:xfrm>
            <a:off x="7221538" y="415925"/>
            <a:ext cx="993775" cy="996950"/>
          </a:xfrm>
          <a:prstGeom prst="rect">
            <a:avLst/>
          </a:prstGeom>
          <a:ln>
            <a:noFill/>
          </a:ln>
          <a:effectLst>
            <a:outerShdw blurRad="292100" dist="139700" dir="2700000" algn="tl" rotWithShape="0">
              <a:srgbClr val="333333">
                <a:alpha val="65000"/>
              </a:srgbClr>
            </a:outerShdw>
          </a:effectLst>
        </p:spPr>
      </p:pic>
      <p:sp>
        <p:nvSpPr>
          <p:cNvPr id="133129" name="Text Box 5">
            <a:extLst>
              <a:ext uri="{FF2B5EF4-FFF2-40B4-BE49-F238E27FC236}">
                <a16:creationId xmlns:a16="http://schemas.microsoft.com/office/drawing/2014/main" id="{53B8DCFB-B5BE-7102-ABD4-D2D4D01C50AF}"/>
              </a:ext>
            </a:extLst>
          </p:cNvPr>
          <p:cNvSpPr txBox="1">
            <a:spLocks noChangeArrowheads="1"/>
          </p:cNvSpPr>
          <p:nvPr/>
        </p:nvSpPr>
        <p:spPr bwMode="auto">
          <a:xfrm>
            <a:off x="4827588" y="6330950"/>
            <a:ext cx="3527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November 1936 : the Peel Commission in Jerusalem </a:t>
            </a:r>
            <a:endParaRPr lang="it-IT" altLang="it-CH" sz="1000" b="1">
              <a:solidFill>
                <a:srgbClr val="FFFFFF"/>
              </a:solidFill>
            </a:endParaRPr>
          </a:p>
        </p:txBody>
      </p:sp>
      <p:sp>
        <p:nvSpPr>
          <p:cNvPr id="133130" name="Rettangolo 1">
            <a:extLst>
              <a:ext uri="{FF2B5EF4-FFF2-40B4-BE49-F238E27FC236}">
                <a16:creationId xmlns:a16="http://schemas.microsoft.com/office/drawing/2014/main" id="{998462CE-5A24-1D39-EFE2-FCC5DD574B5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a:extLst>
              <a:ext uri="{FF2B5EF4-FFF2-40B4-BE49-F238E27FC236}">
                <a16:creationId xmlns:a16="http://schemas.microsoft.com/office/drawing/2014/main" id="{67790E88-A7E3-A8ED-1ADE-0526584B52CF}"/>
              </a:ext>
            </a:extLst>
          </p:cNvPr>
          <p:cNvSpPr>
            <a:spLocks noGrp="1"/>
          </p:cNvSpPr>
          <p:nvPr>
            <p:ph type="sldNum" sz="quarter" idx="12"/>
          </p:nvPr>
        </p:nvSpPr>
        <p:spPr>
          <a:xfrm>
            <a:off x="6313488" y="41116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B78B943-6624-4BBE-9D38-5257D1286552}" type="slidenum">
              <a:rPr lang="it-IT" altLang="it-CH" sz="1400" b="1" smtClean="0">
                <a:solidFill>
                  <a:srgbClr val="FFFFFF"/>
                </a:solidFill>
              </a:rPr>
              <a:pPr algn="ctr">
                <a:spcBef>
                  <a:spcPct val="0"/>
                </a:spcBef>
                <a:buFontTx/>
                <a:buNone/>
              </a:pPr>
              <a:t>26</a:t>
            </a:fld>
            <a:endParaRPr lang="it-IT" altLang="it-CH" sz="1400" b="1">
              <a:solidFill>
                <a:srgbClr val="FFFFFF"/>
              </a:solidFill>
            </a:endParaRPr>
          </a:p>
        </p:txBody>
      </p:sp>
      <p:pic>
        <p:nvPicPr>
          <p:cNvPr id="137220" name="Picture 3" descr="le navi tiger hill e parita a tel aviv 1-9-1939">
            <a:extLst>
              <a:ext uri="{FF2B5EF4-FFF2-40B4-BE49-F238E27FC236}">
                <a16:creationId xmlns:a16="http://schemas.microsoft.com/office/drawing/2014/main" id="{A153FB28-5D88-017D-FBF1-EF4CC3D8C550}"/>
              </a:ext>
            </a:extLst>
          </p:cNvPr>
          <p:cNvPicPr>
            <a:picLocks noChangeAspect="1" noChangeArrowheads="1"/>
          </p:cNvPicPr>
          <p:nvPr/>
        </p:nvPicPr>
        <p:blipFill>
          <a:blip r:embed="rId3">
            <a:lum bright="-10000" contrast="10000"/>
          </a:blip>
          <a:srcRect/>
          <a:stretch>
            <a:fillRect/>
          </a:stretch>
        </p:blipFill>
        <p:spPr bwMode="auto">
          <a:xfrm>
            <a:off x="4643438" y="4652963"/>
            <a:ext cx="3752850" cy="1785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1" name="Picture 4" descr="arrivo di clandestini organizzati dalla alyah bet">
            <a:extLst>
              <a:ext uri="{FF2B5EF4-FFF2-40B4-BE49-F238E27FC236}">
                <a16:creationId xmlns:a16="http://schemas.microsoft.com/office/drawing/2014/main" id="{DC21A0DA-235D-A785-512A-FA4F5E76EDB7}"/>
              </a:ext>
            </a:extLst>
          </p:cNvPr>
          <p:cNvPicPr>
            <a:picLocks noChangeAspect="1" noChangeArrowheads="1"/>
          </p:cNvPicPr>
          <p:nvPr/>
        </p:nvPicPr>
        <p:blipFill>
          <a:blip r:embed="rId4">
            <a:lum bright="-8000" contrast="10000"/>
          </a:blip>
          <a:srcRect/>
          <a:stretch>
            <a:fillRect/>
          </a:stretch>
        </p:blipFill>
        <p:spPr bwMode="auto">
          <a:xfrm>
            <a:off x="4643438" y="365125"/>
            <a:ext cx="3752850" cy="22209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2" name="Picture 5" descr="train sopravvissuti sulla via per la palestina">
            <a:extLst>
              <a:ext uri="{FF2B5EF4-FFF2-40B4-BE49-F238E27FC236}">
                <a16:creationId xmlns:a16="http://schemas.microsoft.com/office/drawing/2014/main" id="{2A09A2CD-EE23-393A-9E79-A05C0BF99C38}"/>
              </a:ext>
            </a:extLst>
          </p:cNvPr>
          <p:cNvPicPr>
            <a:picLocks noChangeAspect="1" noChangeArrowheads="1"/>
          </p:cNvPicPr>
          <p:nvPr/>
        </p:nvPicPr>
        <p:blipFill>
          <a:blip r:embed="rId5"/>
          <a:srcRect/>
          <a:stretch>
            <a:fillRect/>
          </a:stretch>
        </p:blipFill>
        <p:spPr bwMode="auto">
          <a:xfrm>
            <a:off x="746125" y="363538"/>
            <a:ext cx="3579813" cy="3000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6" name="Picture 10" descr="aliya">
            <a:extLst>
              <a:ext uri="{FF2B5EF4-FFF2-40B4-BE49-F238E27FC236}">
                <a16:creationId xmlns:a16="http://schemas.microsoft.com/office/drawing/2014/main" id="{11DEAE7B-EBA8-792F-536A-63238D80DDD4}"/>
              </a:ext>
            </a:extLst>
          </p:cNvPr>
          <p:cNvPicPr>
            <a:picLocks noChangeAspect="1" noChangeArrowheads="1"/>
          </p:cNvPicPr>
          <p:nvPr/>
        </p:nvPicPr>
        <p:blipFill>
          <a:blip r:embed="rId6"/>
          <a:srcRect/>
          <a:stretch>
            <a:fillRect/>
          </a:stretch>
        </p:blipFill>
        <p:spPr bwMode="auto">
          <a:xfrm>
            <a:off x="7113588" y="2805113"/>
            <a:ext cx="1282700" cy="1622425"/>
          </a:xfrm>
          <a:prstGeom prst="rect">
            <a:avLst/>
          </a:prstGeom>
          <a:ln>
            <a:noFill/>
          </a:ln>
          <a:effectLst>
            <a:outerShdw blurRad="292100" dist="139700" dir="2700000" algn="tl" rotWithShape="0">
              <a:srgbClr val="333333">
                <a:alpha val="65000"/>
              </a:srgbClr>
            </a:outerShdw>
          </a:effectLst>
        </p:spPr>
      </p:pic>
      <p:sp>
        <p:nvSpPr>
          <p:cNvPr id="149515" name="Text Box 11">
            <a:extLst>
              <a:ext uri="{FF2B5EF4-FFF2-40B4-BE49-F238E27FC236}">
                <a16:creationId xmlns:a16="http://schemas.microsoft.com/office/drawing/2014/main" id="{C3E69279-2A47-FD88-F520-CAF58637B870}"/>
              </a:ext>
            </a:extLst>
          </p:cNvPr>
          <p:cNvSpPr txBox="1">
            <a:spLocks noChangeArrowheads="1"/>
          </p:cNvSpPr>
          <p:nvPr/>
        </p:nvSpPr>
        <p:spPr bwMode="auto">
          <a:xfrm>
            <a:off x="5791200" y="4727575"/>
            <a:ext cx="1704975" cy="2460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The </a:t>
            </a:r>
            <a:r>
              <a:rPr lang="fr-CH" altLang="it-CH" sz="1000" b="1" dirty="0" err="1">
                <a:solidFill>
                  <a:schemeClr val="accent4">
                    <a:lumMod val="10000"/>
                  </a:schemeClr>
                </a:solidFill>
              </a:rPr>
              <a:t>illegal</a:t>
            </a:r>
            <a:r>
              <a:rPr lang="fr-CH" altLang="it-CH" sz="1000" b="1" dirty="0">
                <a:solidFill>
                  <a:schemeClr val="accent4">
                    <a:lumMod val="10000"/>
                  </a:schemeClr>
                </a:solidFill>
              </a:rPr>
              <a:t> immigration</a:t>
            </a:r>
            <a:endParaRPr lang="it-IT" altLang="it-CH" sz="1000" b="1" dirty="0">
              <a:solidFill>
                <a:schemeClr val="accent4">
                  <a:lumMod val="10000"/>
                </a:schemeClr>
              </a:solidFill>
            </a:endParaRPr>
          </a:p>
        </p:txBody>
      </p:sp>
      <p:sp>
        <p:nvSpPr>
          <p:cNvPr id="135176" name="Text Box 15">
            <a:extLst>
              <a:ext uri="{FF2B5EF4-FFF2-40B4-BE49-F238E27FC236}">
                <a16:creationId xmlns:a16="http://schemas.microsoft.com/office/drawing/2014/main" id="{C370A810-7D9D-E4BA-B243-8F7ABF3AAA5F}"/>
              </a:ext>
            </a:extLst>
          </p:cNvPr>
          <p:cNvSpPr txBox="1">
            <a:spLocks noChangeArrowheads="1"/>
          </p:cNvSpPr>
          <p:nvPr/>
        </p:nvSpPr>
        <p:spPr bwMode="auto">
          <a:xfrm>
            <a:off x="1476375" y="3462338"/>
            <a:ext cx="2360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Traveling to Palestine</a:t>
            </a:r>
            <a:endParaRPr lang="it-IT" altLang="it-CH" sz="1400" b="1">
              <a:solidFill>
                <a:srgbClr val="FFFFFF"/>
              </a:solidFill>
            </a:endParaRPr>
          </a:p>
        </p:txBody>
      </p:sp>
      <p:pic>
        <p:nvPicPr>
          <p:cNvPr id="137232" name="Picture 16">
            <a:extLst>
              <a:ext uri="{FF2B5EF4-FFF2-40B4-BE49-F238E27FC236}">
                <a16:creationId xmlns:a16="http://schemas.microsoft.com/office/drawing/2014/main" id="{75C81C03-51C3-688D-9571-DB8B7384CB68}"/>
              </a:ext>
            </a:extLst>
          </p:cNvPr>
          <p:cNvPicPr>
            <a:picLocks noChangeAspect="1" noChangeArrowheads="1"/>
          </p:cNvPicPr>
          <p:nvPr/>
        </p:nvPicPr>
        <p:blipFill>
          <a:blip r:embed="rId7">
            <a:lum bright="-10000" contrast="10000"/>
          </a:blip>
          <a:srcRect/>
          <a:stretch>
            <a:fillRect/>
          </a:stretch>
        </p:blipFill>
        <p:spPr bwMode="auto">
          <a:xfrm>
            <a:off x="746125" y="3897313"/>
            <a:ext cx="3530600" cy="25415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5178" name="CasellaDiTesto 1">
            <a:extLst>
              <a:ext uri="{FF2B5EF4-FFF2-40B4-BE49-F238E27FC236}">
                <a16:creationId xmlns:a16="http://schemas.microsoft.com/office/drawing/2014/main" id="{D7CDC856-1704-60D2-FB3B-6F4219CC8B7F}"/>
              </a:ext>
            </a:extLst>
          </p:cNvPr>
          <p:cNvSpPr txBox="1">
            <a:spLocks noChangeArrowheads="1"/>
          </p:cNvSpPr>
          <p:nvPr/>
        </p:nvSpPr>
        <p:spPr bwMode="auto">
          <a:xfrm>
            <a:off x="5291138" y="4521200"/>
            <a:ext cx="38528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800"/>
          </a:p>
        </p:txBody>
      </p:sp>
      <p:sp>
        <p:nvSpPr>
          <p:cNvPr id="21" name="CasellaDiTesto 1">
            <a:extLst>
              <a:ext uri="{FF2B5EF4-FFF2-40B4-BE49-F238E27FC236}">
                <a16:creationId xmlns:a16="http://schemas.microsoft.com/office/drawing/2014/main" id="{4739F9DF-F43F-B63C-1FA6-A56FF37BF9B9}"/>
              </a:ext>
            </a:extLst>
          </p:cNvPr>
          <p:cNvSpPr txBox="1">
            <a:spLocks noChangeArrowheads="1"/>
          </p:cNvSpPr>
          <p:nvPr/>
        </p:nvSpPr>
        <p:spPr bwMode="auto">
          <a:xfrm>
            <a:off x="4602163" y="2816225"/>
            <a:ext cx="1598612" cy="16319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More </a:t>
            </a:r>
            <a:r>
              <a:rPr lang="it-CH" altLang="it-CH" sz="2000" b="1" dirty="0" err="1">
                <a:solidFill>
                  <a:schemeClr val="accent4">
                    <a:lumMod val="10000"/>
                  </a:schemeClr>
                </a:solidFill>
              </a:rPr>
              <a:t>European</a:t>
            </a:r>
            <a:r>
              <a:rPr lang="it-CH" altLang="it-CH" sz="2000" b="1" dirty="0">
                <a:solidFill>
                  <a:schemeClr val="accent4">
                    <a:lumMod val="10000"/>
                  </a:schemeClr>
                </a:solidFill>
              </a:rPr>
              <a:t> </a:t>
            </a:r>
            <a:r>
              <a:rPr lang="it-CH" altLang="it-CH" sz="2000" b="1" dirty="0" err="1">
                <a:solidFill>
                  <a:schemeClr val="accent4">
                    <a:lumMod val="10000"/>
                  </a:schemeClr>
                </a:solidFill>
              </a:rPr>
              <a:t>Zionist</a:t>
            </a:r>
            <a:r>
              <a:rPr lang="it-CH" altLang="it-CH" sz="2000" b="1" dirty="0">
                <a:solidFill>
                  <a:schemeClr val="accent4">
                    <a:lumMod val="10000"/>
                  </a:schemeClr>
                </a:solidFill>
              </a:rPr>
              <a:t> </a:t>
            </a:r>
            <a:r>
              <a:rPr lang="it-CH" altLang="it-CH" sz="2000" b="1" dirty="0" err="1">
                <a:solidFill>
                  <a:schemeClr val="accent4">
                    <a:lumMod val="10000"/>
                  </a:schemeClr>
                </a:solidFill>
              </a:rPr>
              <a:t>immigrants</a:t>
            </a:r>
            <a:r>
              <a:rPr lang="it-CH" altLang="it-CH" sz="2000" b="1" dirty="0">
                <a:solidFill>
                  <a:schemeClr val="accent4">
                    <a:lumMod val="10000"/>
                  </a:schemeClr>
                </a:solidFill>
              </a:rPr>
              <a:t> </a:t>
            </a:r>
            <a:r>
              <a:rPr lang="it-CH" altLang="it-CH" sz="2000" b="1" dirty="0" err="1">
                <a:solidFill>
                  <a:schemeClr val="accent4">
                    <a:lumMod val="10000"/>
                  </a:schemeClr>
                </a:solidFill>
              </a:rPr>
              <a:t>arrive</a:t>
            </a:r>
            <a:endParaRPr lang="it-CH" altLang="it-CH" sz="2000" b="1" dirty="0">
              <a:solidFill>
                <a:schemeClr val="accent4">
                  <a:lumMod val="10000"/>
                </a:schemeClr>
              </a:solidFill>
            </a:endParaRPr>
          </a:p>
        </p:txBody>
      </p:sp>
      <p:sp>
        <p:nvSpPr>
          <p:cNvPr id="135180" name="CasellaDiTesto 1">
            <a:extLst>
              <a:ext uri="{FF2B5EF4-FFF2-40B4-BE49-F238E27FC236}">
                <a16:creationId xmlns:a16="http://schemas.microsoft.com/office/drawing/2014/main" id="{DA171177-34EB-3AAF-4D17-5B8CB8DCE987}"/>
              </a:ext>
            </a:extLst>
          </p:cNvPr>
          <p:cNvSpPr txBox="1">
            <a:spLocks noChangeArrowheads="1"/>
          </p:cNvSpPr>
          <p:nvPr/>
        </p:nvSpPr>
        <p:spPr bwMode="auto">
          <a:xfrm>
            <a:off x="6242050" y="3060700"/>
            <a:ext cx="8715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The Jewish agency </a:t>
            </a:r>
          </a:p>
        </p:txBody>
      </p:sp>
      <p:sp>
        <p:nvSpPr>
          <p:cNvPr id="135181" name="Rettangolo 1">
            <a:extLst>
              <a:ext uri="{FF2B5EF4-FFF2-40B4-BE49-F238E27FC236}">
                <a16:creationId xmlns:a16="http://schemas.microsoft.com/office/drawing/2014/main" id="{696883FC-CEA5-B1F2-D399-FD4B3BD6911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inema a Jaffa usurpato dagli ebrei">
            <a:extLst>
              <a:ext uri="{FF2B5EF4-FFF2-40B4-BE49-F238E27FC236}">
                <a16:creationId xmlns:a16="http://schemas.microsoft.com/office/drawing/2014/main" id="{AF4406A0-AE5A-140F-5ED6-61506CF7793E}"/>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1555" name="Text Box 3">
            <a:extLst>
              <a:ext uri="{FF2B5EF4-FFF2-40B4-BE49-F238E27FC236}">
                <a16:creationId xmlns:a16="http://schemas.microsoft.com/office/drawing/2014/main" id="{C52C361B-6D6C-B0B3-3180-240F1BF03D55}"/>
              </a:ext>
            </a:extLst>
          </p:cNvPr>
          <p:cNvSpPr txBox="1">
            <a:spLocks noChangeArrowheads="1"/>
          </p:cNvSpPr>
          <p:nvPr/>
        </p:nvSpPr>
        <p:spPr bwMode="auto">
          <a:xfrm>
            <a:off x="4681538" y="739775"/>
            <a:ext cx="1222375" cy="181451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200" b="1" dirty="0">
                <a:solidFill>
                  <a:schemeClr val="accent4">
                    <a:lumMod val="10000"/>
                  </a:schemeClr>
                </a:solidFill>
              </a:rPr>
              <a:t>1940     </a:t>
            </a:r>
            <a:r>
              <a:rPr lang="it-CH" altLang="it-CH" sz="1800" b="1" dirty="0">
                <a:solidFill>
                  <a:schemeClr val="accent4">
                    <a:lumMod val="10000"/>
                  </a:schemeClr>
                </a:solidFill>
              </a:rPr>
              <a:t>                        </a:t>
            </a:r>
            <a:r>
              <a:rPr lang="en-US" altLang="it-CH" sz="1800" b="1" dirty="0">
                <a:solidFill>
                  <a:schemeClr val="accent4">
                    <a:lumMod val="10000"/>
                  </a:schemeClr>
                </a:solidFill>
              </a:rPr>
              <a:t>Palestine    on the          way to       </a:t>
            </a:r>
            <a:r>
              <a:rPr lang="en-US" altLang="it-CH" sz="1800" b="1" dirty="0" err="1">
                <a:solidFill>
                  <a:schemeClr val="accent4">
                    <a:lumMod val="10000"/>
                  </a:schemeClr>
                </a:solidFill>
              </a:rPr>
              <a:t>urbani-zation</a:t>
            </a:r>
            <a:r>
              <a:rPr lang="en-US" altLang="it-CH" sz="1800" b="1" dirty="0">
                <a:solidFill>
                  <a:schemeClr val="accent4">
                    <a:lumMod val="10000"/>
                  </a:schemeClr>
                </a:solidFill>
              </a:rPr>
              <a:t> </a:t>
            </a:r>
            <a:endParaRPr lang="it-IT" altLang="it-CH" sz="1800" b="1" dirty="0">
              <a:solidFill>
                <a:schemeClr val="accent4">
                  <a:lumMod val="10000"/>
                </a:schemeClr>
              </a:solidFill>
            </a:endParaRPr>
          </a:p>
        </p:txBody>
      </p:sp>
      <p:pic>
        <p:nvPicPr>
          <p:cNvPr id="137220" name="Picture 4" descr="Il nuovo municipio di gerusalemme usurpato dagli ebrei ">
            <a:extLst>
              <a:ext uri="{FF2B5EF4-FFF2-40B4-BE49-F238E27FC236}">
                <a16:creationId xmlns:a16="http://schemas.microsoft.com/office/drawing/2014/main" id="{F9B012EA-E4A6-5933-6B87-8FB53AC8F367}"/>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5" descr="Via Jaffa a gerusalemme">
            <a:extLst>
              <a:ext uri="{FF2B5EF4-FFF2-40B4-BE49-F238E27FC236}">
                <a16:creationId xmlns:a16="http://schemas.microsoft.com/office/drawing/2014/main" id="{DDCA5983-E8CC-6B05-7874-EB84B2011900}"/>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2" name="Picture 6" descr="via commerciale a Gerusalemme commerci arabi usurpati poi dagli e">
            <a:extLst>
              <a:ext uri="{FF2B5EF4-FFF2-40B4-BE49-F238E27FC236}">
                <a16:creationId xmlns:a16="http://schemas.microsoft.com/office/drawing/2014/main" id="{4E2480B1-F833-1EC0-3D4B-AA37DA5CB600}"/>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3" name="Text Box 7">
            <a:extLst>
              <a:ext uri="{FF2B5EF4-FFF2-40B4-BE49-F238E27FC236}">
                <a16:creationId xmlns:a16="http://schemas.microsoft.com/office/drawing/2014/main" id="{21CCDA91-BF76-406C-368F-45DEDC5DE4B2}"/>
              </a:ext>
            </a:extLst>
          </p:cNvPr>
          <p:cNvSpPr txBox="1">
            <a:spLocks noChangeArrowheads="1"/>
          </p:cNvSpPr>
          <p:nvPr/>
        </p:nvSpPr>
        <p:spPr bwMode="auto">
          <a:xfrm>
            <a:off x="7739063" y="392113"/>
            <a:ext cx="936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Jaffa: movie theater</a:t>
            </a:r>
            <a:endParaRPr lang="it-IT" altLang="it-CH" sz="1400" b="1">
              <a:solidFill>
                <a:srgbClr val="FFFFFF"/>
              </a:solidFill>
            </a:endParaRPr>
          </a:p>
        </p:txBody>
      </p:sp>
      <p:sp>
        <p:nvSpPr>
          <p:cNvPr id="137224" name="Slide Number Placeholder 5">
            <a:extLst>
              <a:ext uri="{FF2B5EF4-FFF2-40B4-BE49-F238E27FC236}">
                <a16:creationId xmlns:a16="http://schemas.microsoft.com/office/drawing/2014/main" id="{B13E6A47-6CF2-E061-9D61-8DC7A7ED92CB}"/>
              </a:ext>
            </a:extLst>
          </p:cNvPr>
          <p:cNvSpPr>
            <a:spLocks noGrp="1"/>
          </p:cNvSpPr>
          <p:nvPr>
            <p:ph type="sldNum" sz="quarter" idx="12"/>
          </p:nvPr>
        </p:nvSpPr>
        <p:spPr>
          <a:xfrm>
            <a:off x="5062538" y="2795588"/>
            <a:ext cx="512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A3369C8-8994-4D6B-B909-5A628027ECB2}" type="slidenum">
              <a:rPr lang="it-IT" altLang="it-CH" sz="1400" b="1" smtClean="0">
                <a:solidFill>
                  <a:srgbClr val="FFFFFF"/>
                </a:solidFill>
              </a:rPr>
              <a:pPr algn="ctr">
                <a:spcBef>
                  <a:spcPct val="0"/>
                </a:spcBef>
                <a:buFontTx/>
                <a:buNone/>
              </a:pPr>
              <a:t>27</a:t>
            </a:fld>
            <a:endParaRPr lang="it-IT" altLang="it-CH" sz="1400" b="1">
              <a:solidFill>
                <a:srgbClr val="FFFFFF"/>
              </a:solidFill>
            </a:endParaRPr>
          </a:p>
        </p:txBody>
      </p:sp>
      <p:sp>
        <p:nvSpPr>
          <p:cNvPr id="137225" name="Rettangolo 1">
            <a:extLst>
              <a:ext uri="{FF2B5EF4-FFF2-40B4-BE49-F238E27FC236}">
                <a16:creationId xmlns:a16="http://schemas.microsoft.com/office/drawing/2014/main" id="{54874EE3-5119-5C75-A842-CC23685464C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4">
            <a:extLst>
              <a:ext uri="{FF2B5EF4-FFF2-40B4-BE49-F238E27FC236}">
                <a16:creationId xmlns:a16="http://schemas.microsoft.com/office/drawing/2014/main" id="{3215DC5E-4955-5062-EF6C-BF24D27752D3}"/>
              </a:ext>
            </a:extLst>
          </p:cNvPr>
          <p:cNvSpPr>
            <a:spLocks noGrp="1"/>
          </p:cNvSpPr>
          <p:nvPr>
            <p:ph type="sldNum" sz="quarter" idx="12"/>
          </p:nvPr>
        </p:nvSpPr>
        <p:spPr>
          <a:xfrm>
            <a:off x="7669213" y="2479675"/>
            <a:ext cx="539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FEBAAE-C438-4197-957E-A7E624C81F62}" type="slidenum">
              <a:rPr lang="it-IT" altLang="it-CH" sz="1400" b="1" smtClean="0">
                <a:solidFill>
                  <a:srgbClr val="FFFFFF"/>
                </a:solidFill>
              </a:rPr>
              <a:pPr>
                <a:spcBef>
                  <a:spcPct val="0"/>
                </a:spcBef>
                <a:buFontTx/>
                <a:buNone/>
              </a:pPr>
              <a:t>28</a:t>
            </a:fld>
            <a:endParaRPr lang="it-IT" altLang="it-CH" sz="1400" b="1">
              <a:solidFill>
                <a:srgbClr val="FFFFFF"/>
              </a:solidFill>
            </a:endParaRPr>
          </a:p>
        </p:txBody>
      </p:sp>
      <p:sp>
        <p:nvSpPr>
          <p:cNvPr id="139267" name="Rectangle 10">
            <a:extLst>
              <a:ext uri="{FF2B5EF4-FFF2-40B4-BE49-F238E27FC236}">
                <a16:creationId xmlns:a16="http://schemas.microsoft.com/office/drawing/2014/main" id="{5E4D3B43-5F98-65BB-C936-2CB8724CF1AE}"/>
              </a:ext>
            </a:extLst>
          </p:cNvPr>
          <p:cNvSpPr>
            <a:spLocks noGrp="1" noChangeArrowheads="1"/>
          </p:cNvSpPr>
          <p:nvPr>
            <p:ph type="title"/>
          </p:nvPr>
        </p:nvSpPr>
        <p:spPr>
          <a:xfrm>
            <a:off x="8172450" y="908050"/>
            <a:ext cx="647700" cy="1084263"/>
          </a:xfrm>
        </p:spPr>
        <p:txBody>
          <a:bodyPr/>
          <a:lstStyle/>
          <a:p>
            <a:pPr eaLnBrk="1" hangingPunct="1"/>
            <a:r>
              <a:rPr lang="fr-FR" altLang="it-CH" sz="800">
                <a:solidFill>
                  <a:schemeClr val="bg1"/>
                </a:solidFill>
              </a:rPr>
              <a:t>Terrorismo sionista</a:t>
            </a:r>
          </a:p>
        </p:txBody>
      </p:sp>
      <p:sp>
        <p:nvSpPr>
          <p:cNvPr id="139268" name="Text Box 3">
            <a:extLst>
              <a:ext uri="{FF2B5EF4-FFF2-40B4-BE49-F238E27FC236}">
                <a16:creationId xmlns:a16="http://schemas.microsoft.com/office/drawing/2014/main" id="{ACD5F253-E522-0FA6-9328-5F033F393547}"/>
              </a:ext>
            </a:extLst>
          </p:cNvPr>
          <p:cNvSpPr txBox="1">
            <a:spLocks noChangeArrowheads="1"/>
          </p:cNvSpPr>
          <p:nvPr/>
        </p:nvSpPr>
        <p:spPr bwMode="auto">
          <a:xfrm>
            <a:off x="344488" y="2076450"/>
            <a:ext cx="27035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100" b="1">
                <a:solidFill>
                  <a:srgbClr val="FFFFFF"/>
                </a:solidFill>
              </a:rPr>
              <a:t>1946 - The attack on the King David hotel in Jerusalem killed 100 people.</a:t>
            </a:r>
            <a:endParaRPr lang="it-IT" altLang="it-CH" sz="1100" b="1">
              <a:solidFill>
                <a:srgbClr val="FFFFFF"/>
              </a:solidFill>
            </a:endParaRPr>
          </a:p>
        </p:txBody>
      </p:sp>
      <p:pic>
        <p:nvPicPr>
          <p:cNvPr id="251911" name="Picture 5">
            <a:extLst>
              <a:ext uri="{FF2B5EF4-FFF2-40B4-BE49-F238E27FC236}">
                <a16:creationId xmlns:a16="http://schemas.microsoft.com/office/drawing/2014/main" id="{BCA9ADEF-C915-5BF7-7B2A-C0C61105BF32}"/>
              </a:ext>
            </a:extLst>
          </p:cNvPr>
          <p:cNvPicPr>
            <a:picLocks noGrp="1" noChangeAspect="1" noChangeArrowheads="1"/>
          </p:cNvPicPr>
          <p:nvPr>
            <p:ph sz="half" idx="4294967295"/>
          </p:nvPr>
        </p:nvPicPr>
        <p:blipFill>
          <a:blip r:embed="rId3">
            <a:lum bright="-8000" contrast="18000"/>
          </a:blip>
          <a:srcRect/>
          <a:stretch>
            <a:fillRect/>
          </a:stretch>
        </p:blipFill>
        <p:spPr>
          <a:xfrm>
            <a:off x="212725" y="192088"/>
            <a:ext cx="3168650" cy="1614487"/>
          </a:xfrm>
          <a:ln w="28575">
            <a:solidFill>
              <a:schemeClr val="tx1"/>
            </a:solidFill>
          </a:ln>
          <a:effectLst>
            <a:outerShdw blurRad="292100" dist="139700" dir="2700000" algn="tl" rotWithShape="0">
              <a:srgbClr val="333333">
                <a:alpha val="65000"/>
              </a:srgbClr>
            </a:outerShdw>
          </a:effectLst>
        </p:spPr>
      </p:pic>
      <p:pic>
        <p:nvPicPr>
          <p:cNvPr id="251914" name="Picture 8" descr="attentato sionista a bus arabo (forse)">
            <a:extLst>
              <a:ext uri="{FF2B5EF4-FFF2-40B4-BE49-F238E27FC236}">
                <a16:creationId xmlns:a16="http://schemas.microsoft.com/office/drawing/2014/main" id="{3B60C470-DA78-6C20-0EC9-76ADAB4CD5EB}"/>
              </a:ext>
            </a:extLst>
          </p:cNvPr>
          <p:cNvPicPr>
            <a:picLocks noChangeAspect="1" noChangeArrowheads="1"/>
          </p:cNvPicPr>
          <p:nvPr/>
        </p:nvPicPr>
        <p:blipFill>
          <a:blip r:embed="rId4"/>
          <a:srcRect/>
          <a:stretch>
            <a:fillRect/>
          </a:stretch>
        </p:blipFill>
        <p:spPr bwMode="auto">
          <a:xfrm>
            <a:off x="3552825" y="4652963"/>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51916" name="Picture 12" descr="C:\Users\Enrico\Desktop\Terrorismo sionista jpeg.jpg">
            <a:extLst>
              <a:ext uri="{FF2B5EF4-FFF2-40B4-BE49-F238E27FC236}">
                <a16:creationId xmlns:a16="http://schemas.microsoft.com/office/drawing/2014/main" id="{D5399887-9DB0-479C-56AA-CB458AB99557}"/>
              </a:ext>
            </a:extLst>
          </p:cNvPr>
          <p:cNvPicPr>
            <a:picLocks noChangeAspect="1" noChangeArrowheads="1"/>
          </p:cNvPicPr>
          <p:nvPr/>
        </p:nvPicPr>
        <p:blipFill>
          <a:blip r:embed="rId5"/>
          <a:srcRect b="7277"/>
          <a:stretch>
            <a:fillRect/>
          </a:stretch>
        </p:blipFill>
        <p:spPr bwMode="auto">
          <a:xfrm>
            <a:off x="6372225"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69326" name="Picture 14">
            <a:extLst>
              <a:ext uri="{FF2B5EF4-FFF2-40B4-BE49-F238E27FC236}">
                <a16:creationId xmlns:a16="http://schemas.microsoft.com/office/drawing/2014/main" id="{FC90DF45-7887-03AE-47F7-83DACB15451A}"/>
              </a:ext>
            </a:extLst>
          </p:cNvPr>
          <p:cNvPicPr>
            <a:picLocks noChangeAspect="1" noChangeArrowheads="1"/>
          </p:cNvPicPr>
          <p:nvPr/>
        </p:nvPicPr>
        <p:blipFill>
          <a:blip r:embed="rId6"/>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1758C22E-40BB-1B4F-A454-22B02CC086DE}"/>
              </a:ext>
            </a:extLst>
          </p:cNvPr>
          <p:cNvPicPr>
            <a:picLocks noChangeAspect="1"/>
          </p:cNvPicPr>
          <p:nvPr/>
        </p:nvPicPr>
        <p:blipFill rotWithShape="1">
          <a:blip r:embed="rId7"/>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449553" name="Picture 17" descr="https://upload.wikimedia.org/wikipedia/commons/thumb/2/24/Semiramis_Hotel.jpg/1280px-Semiramis_Hotel.jpg">
            <a:extLst>
              <a:ext uri="{FF2B5EF4-FFF2-40B4-BE49-F238E27FC236}">
                <a16:creationId xmlns:a16="http://schemas.microsoft.com/office/drawing/2014/main" id="{1CCD5B25-ECDC-E954-C4F2-BB43610C5FE8}"/>
              </a:ext>
            </a:extLst>
          </p:cNvPr>
          <p:cNvPicPr>
            <a:picLocks noChangeAspect="1" noChangeArrowheads="1"/>
          </p:cNvPicPr>
          <p:nvPr/>
        </p:nvPicPr>
        <p:blipFill>
          <a:blip r:embed="rId8"/>
          <a:srcRect/>
          <a:stretch>
            <a:fillRect/>
          </a:stretch>
        </p:blipFill>
        <p:spPr bwMode="auto">
          <a:xfrm>
            <a:off x="6107113" y="4652963"/>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139275" name="Rettangolo 15">
            <a:extLst>
              <a:ext uri="{FF2B5EF4-FFF2-40B4-BE49-F238E27FC236}">
                <a16:creationId xmlns:a16="http://schemas.microsoft.com/office/drawing/2014/main" id="{52EFF224-54F8-6C8E-A2C7-B2F143B65BF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F4A09AC5-B60B-C6C6-74BB-42AEECB196F6}"/>
              </a:ext>
            </a:extLst>
          </p:cNvPr>
          <p:cNvSpPr txBox="1"/>
          <p:nvPr/>
        </p:nvSpPr>
        <p:spPr>
          <a:xfrm>
            <a:off x="3708400" y="2441575"/>
            <a:ext cx="3024188" cy="400050"/>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20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dirty="0" err="1"/>
              <a:t>Zionist</a:t>
            </a:r>
            <a:r>
              <a:rPr lang="it-CH" dirty="0"/>
              <a:t> </a:t>
            </a:r>
            <a:r>
              <a:rPr lang="it-CH" dirty="0" err="1"/>
              <a:t>terrorism</a:t>
            </a:r>
            <a:endParaRPr lang="it-CH" dirty="0"/>
          </a:p>
        </p:txBody>
      </p:sp>
      <p:sp>
        <p:nvSpPr>
          <p:cNvPr id="139277" name="CasellaDiTesto 4">
            <a:extLst>
              <a:ext uri="{FF2B5EF4-FFF2-40B4-BE49-F238E27FC236}">
                <a16:creationId xmlns:a16="http://schemas.microsoft.com/office/drawing/2014/main" id="{B74748C5-170D-700A-4CC1-AB8D0BC27FF7}"/>
              </a:ext>
            </a:extLst>
          </p:cNvPr>
          <p:cNvSpPr txBox="1">
            <a:spLocks noChangeArrowheads="1"/>
          </p:cNvSpPr>
          <p:nvPr/>
        </p:nvSpPr>
        <p:spPr bwMode="auto">
          <a:xfrm>
            <a:off x="3627438" y="2965450"/>
            <a:ext cx="49053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Since 1936 the Zionist militias Haganah, Irgun, the Stern gang, etc. systematically attack and kill British and Palestinians. Before 1948 there are already                             60’000 Palestinian displaced persons.</a:t>
            </a:r>
          </a:p>
        </p:txBody>
      </p:sp>
      <p:sp>
        <p:nvSpPr>
          <p:cNvPr id="139278" name="CasellaDiTesto 12">
            <a:extLst>
              <a:ext uri="{FF2B5EF4-FFF2-40B4-BE49-F238E27FC236}">
                <a16:creationId xmlns:a16="http://schemas.microsoft.com/office/drawing/2014/main" id="{8581BF4D-767D-E2E8-98D8-00DCD5237E33}"/>
              </a:ext>
            </a:extLst>
          </p:cNvPr>
          <p:cNvSpPr txBox="1">
            <a:spLocks noChangeArrowheads="1"/>
          </p:cNvSpPr>
          <p:nvPr/>
        </p:nvSpPr>
        <p:spPr bwMode="auto">
          <a:xfrm>
            <a:off x="6888163" y="1868488"/>
            <a:ext cx="2136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1946: attack on the Jaffa-Jerusalem train line</a:t>
            </a:r>
            <a:endParaRPr lang="it-CH" altLang="it-CH" sz="1100" b="1">
              <a:solidFill>
                <a:srgbClr val="FFFFFF"/>
              </a:solidFill>
            </a:endParaRPr>
          </a:p>
        </p:txBody>
      </p:sp>
      <p:sp>
        <p:nvSpPr>
          <p:cNvPr id="139279" name="CasellaDiTesto 1">
            <a:extLst>
              <a:ext uri="{FF2B5EF4-FFF2-40B4-BE49-F238E27FC236}">
                <a16:creationId xmlns:a16="http://schemas.microsoft.com/office/drawing/2014/main" id="{2F5DA52B-C55C-37B6-AEB5-D4791D509185}"/>
              </a:ext>
            </a:extLst>
          </p:cNvPr>
          <p:cNvSpPr txBox="1">
            <a:spLocks noChangeArrowheads="1"/>
          </p:cNvSpPr>
          <p:nvPr/>
        </p:nvSpPr>
        <p:spPr bwMode="auto">
          <a:xfrm>
            <a:off x="3592513" y="1868488"/>
            <a:ext cx="3327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January 4, 1948: the destruction of the              city hall building in Jaffa killed 26 civilians</a:t>
            </a:r>
            <a:endParaRPr lang="it-CH" altLang="it-CH" sz="1100" b="1">
              <a:solidFill>
                <a:srgbClr val="FFFFFF"/>
              </a:solidFill>
            </a:endParaRPr>
          </a:p>
        </p:txBody>
      </p:sp>
      <p:sp>
        <p:nvSpPr>
          <p:cNvPr id="139280" name="Text Box 7">
            <a:extLst>
              <a:ext uri="{FF2B5EF4-FFF2-40B4-BE49-F238E27FC236}">
                <a16:creationId xmlns:a16="http://schemas.microsoft.com/office/drawing/2014/main" id="{EA0864BC-237B-3D67-3F08-CDED681774F6}"/>
              </a:ext>
            </a:extLst>
          </p:cNvPr>
          <p:cNvSpPr txBox="1">
            <a:spLocks noChangeArrowheads="1"/>
          </p:cNvSpPr>
          <p:nvPr/>
        </p:nvSpPr>
        <p:spPr bwMode="auto">
          <a:xfrm>
            <a:off x="6397625" y="4152900"/>
            <a:ext cx="25050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1948, 6 January,  Bombing of the hotel Semiramis in Jerusalem</a:t>
            </a:r>
            <a:endParaRPr lang="it-IT" altLang="it-CH" sz="1100" b="1"/>
          </a:p>
        </p:txBody>
      </p:sp>
      <p:sp>
        <p:nvSpPr>
          <p:cNvPr id="139281" name="Text Box 9">
            <a:extLst>
              <a:ext uri="{FF2B5EF4-FFF2-40B4-BE49-F238E27FC236}">
                <a16:creationId xmlns:a16="http://schemas.microsoft.com/office/drawing/2014/main" id="{D4B4C130-A3C9-3ADB-7E68-9A1B69056874}"/>
              </a:ext>
            </a:extLst>
          </p:cNvPr>
          <p:cNvSpPr txBox="1">
            <a:spLocks noChangeArrowheads="1"/>
          </p:cNvSpPr>
          <p:nvPr/>
        </p:nvSpPr>
        <p:spPr bwMode="auto">
          <a:xfrm>
            <a:off x="3627438" y="4121150"/>
            <a:ext cx="23431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Attack on a bus,                  Jerusalem, December 29, 1947</a:t>
            </a:r>
            <a:endParaRPr lang="it-IT" altLang="it-CH" sz="11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4">
            <a:extLst>
              <a:ext uri="{FF2B5EF4-FFF2-40B4-BE49-F238E27FC236}">
                <a16:creationId xmlns:a16="http://schemas.microsoft.com/office/drawing/2014/main" id="{420A2458-B559-A68F-6270-CEBA9AA70EDC}"/>
              </a:ext>
            </a:extLst>
          </p:cNvPr>
          <p:cNvSpPr>
            <a:spLocks noGrp="1"/>
          </p:cNvSpPr>
          <p:nvPr>
            <p:ph type="sldNum" sz="quarter" idx="12"/>
          </p:nvPr>
        </p:nvSpPr>
        <p:spPr>
          <a:xfrm>
            <a:off x="6300788" y="3948113"/>
            <a:ext cx="547687"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5FDBD7-7148-4ECF-9158-CFC98F6133E4}"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pic>
        <p:nvPicPr>
          <p:cNvPr id="130052" name="Picture 2" descr="le fasi storiche di Israele mappe semplici e chiare">
            <a:extLst>
              <a:ext uri="{FF2B5EF4-FFF2-40B4-BE49-F238E27FC236}">
                <a16:creationId xmlns:a16="http://schemas.microsoft.com/office/drawing/2014/main" id="{362E3249-E99D-C9FD-2BA9-4EF6D2367D66}"/>
              </a:ext>
            </a:extLst>
          </p:cNvPr>
          <p:cNvPicPr>
            <a:picLocks noGrp="1" noChangeAspect="1" noChangeArrowheads="1"/>
          </p:cNvPicPr>
          <p:nvPr>
            <p:ph sz="half" idx="4294967295"/>
          </p:nvPr>
        </p:nvPicPr>
        <p:blipFill rotWithShape="1">
          <a:blip r:embed="rId3"/>
          <a:srcRect l="68696" t="1534" r="1316" b="53421"/>
          <a:stretch/>
        </p:blipFill>
        <p:spPr>
          <a:xfrm>
            <a:off x="900113" y="573088"/>
            <a:ext cx="3462337" cy="5780087"/>
          </a:xfrm>
          <a:ln w="38100">
            <a:solidFill>
              <a:schemeClr val="tx1"/>
            </a:solidFill>
          </a:ln>
          <a:effectLst>
            <a:outerShdw blurRad="292100" dist="139700" dir="2700000" algn="tl" rotWithShape="0">
              <a:srgbClr val="333333">
                <a:alpha val="65000"/>
              </a:srgbClr>
            </a:outerShdw>
          </a:effectLst>
        </p:spPr>
      </p:pic>
      <p:pic>
        <p:nvPicPr>
          <p:cNvPr id="130054" name="Picture 4">
            <a:extLst>
              <a:ext uri="{FF2B5EF4-FFF2-40B4-BE49-F238E27FC236}">
                <a16:creationId xmlns:a16="http://schemas.microsoft.com/office/drawing/2014/main" id="{B9F7429A-BC4E-25F9-AC3F-6B66A03E4BB8}"/>
              </a:ext>
            </a:extLst>
          </p:cNvPr>
          <p:cNvPicPr>
            <a:picLocks noGrp="1" noChangeAspect="1" noChangeArrowheads="1"/>
          </p:cNvPicPr>
          <p:nvPr>
            <p:ph sz="half" idx="4294967295"/>
          </p:nvPr>
        </p:nvPicPr>
        <p:blipFill>
          <a:blip r:embed="rId4">
            <a:lum bright="-10000" contrast="8000"/>
          </a:blip>
          <a:srcRect/>
          <a:stretch>
            <a:fillRect/>
          </a:stretch>
        </p:blipFill>
        <p:spPr>
          <a:xfrm>
            <a:off x="4643438" y="4556125"/>
            <a:ext cx="3816350" cy="1816100"/>
          </a:xfrm>
          <a:ln w="28575">
            <a:solidFill>
              <a:schemeClr val="tx1"/>
            </a:solidFill>
          </a:ln>
          <a:effectLst>
            <a:outerShdw blurRad="292100" dist="139700" dir="2700000" algn="tl" rotWithShape="0">
              <a:srgbClr val="333333">
                <a:alpha val="65000"/>
              </a:srgbClr>
            </a:outerShdw>
          </a:effectLst>
        </p:spPr>
      </p:pic>
      <p:pic>
        <p:nvPicPr>
          <p:cNvPr id="130055" name="Picture 7" descr="C:\Users\Enrico\Desktop\JNF jpeg.jpg">
            <a:extLst>
              <a:ext uri="{FF2B5EF4-FFF2-40B4-BE49-F238E27FC236}">
                <a16:creationId xmlns:a16="http://schemas.microsoft.com/office/drawing/2014/main" id="{7AE61DB5-FCDF-163D-4080-36F3C2F0E953}"/>
              </a:ext>
            </a:extLst>
          </p:cNvPr>
          <p:cNvPicPr>
            <a:picLocks noChangeAspect="1" noChangeArrowheads="1"/>
          </p:cNvPicPr>
          <p:nvPr/>
        </p:nvPicPr>
        <p:blipFill>
          <a:blip r:embed="rId5">
            <a:lum bright="-10000" contrast="8000"/>
          </a:blip>
          <a:srcRect/>
          <a:stretch>
            <a:fillRect/>
          </a:stretch>
        </p:blipFill>
        <p:spPr bwMode="auto">
          <a:xfrm>
            <a:off x="7502525" y="969963"/>
            <a:ext cx="915988" cy="1200150"/>
          </a:xfrm>
          <a:prstGeom prst="rect">
            <a:avLst/>
          </a:prstGeom>
          <a:ln w="28575">
            <a:solidFill>
              <a:schemeClr val="tx1"/>
            </a:solidFill>
          </a:ln>
          <a:effectLst>
            <a:outerShdw blurRad="292100" dist="139700" dir="2700000" algn="tl" rotWithShape="0">
              <a:srgbClr val="333333">
                <a:alpha val="65000"/>
              </a:srgbClr>
            </a:outerShdw>
          </a:effectLst>
        </p:spPr>
      </p:pic>
      <p:sp>
        <p:nvSpPr>
          <p:cNvPr id="141318" name="CasellaDiTesto 1">
            <a:extLst>
              <a:ext uri="{FF2B5EF4-FFF2-40B4-BE49-F238E27FC236}">
                <a16:creationId xmlns:a16="http://schemas.microsoft.com/office/drawing/2014/main" id="{31ED2ECB-41CC-BBBD-8AC5-36E0DFA6C29C}"/>
              </a:ext>
            </a:extLst>
          </p:cNvPr>
          <p:cNvSpPr txBox="1">
            <a:spLocks noChangeArrowheads="1"/>
          </p:cNvSpPr>
          <p:nvPr/>
        </p:nvSpPr>
        <p:spPr bwMode="auto">
          <a:xfrm>
            <a:off x="6208713" y="976313"/>
            <a:ext cx="12779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300" b="1"/>
              <a:t>Jewish National Found</a:t>
            </a:r>
          </a:p>
        </p:txBody>
      </p:sp>
      <p:sp>
        <p:nvSpPr>
          <p:cNvPr id="141319" name="Rettangolo 1">
            <a:extLst>
              <a:ext uri="{FF2B5EF4-FFF2-40B4-BE49-F238E27FC236}">
                <a16:creationId xmlns:a16="http://schemas.microsoft.com/office/drawing/2014/main" id="{35171187-9290-1A67-5780-A39245F8B1D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6C6DED8-16B3-9FD0-9B4C-741AA5E038B7}"/>
              </a:ext>
            </a:extLst>
          </p:cNvPr>
          <p:cNvSpPr txBox="1"/>
          <p:nvPr/>
        </p:nvSpPr>
        <p:spPr>
          <a:xfrm>
            <a:off x="4645025" y="922338"/>
            <a:ext cx="1900238" cy="127793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1947</a:t>
            </a:r>
          </a:p>
          <a:p>
            <a:pPr algn="ctr">
              <a:defRPr/>
            </a:pPr>
            <a:endParaRPr lang="en-US" sz="1200" b="1" dirty="0">
              <a:solidFill>
                <a:schemeClr val="accent4">
                  <a:lumMod val="10000"/>
                </a:schemeClr>
              </a:solidFill>
            </a:endParaRPr>
          </a:p>
          <a:p>
            <a:pPr algn="ctr">
              <a:defRPr/>
            </a:pPr>
            <a:r>
              <a:rPr lang="en-US" sz="2000" b="1" dirty="0">
                <a:solidFill>
                  <a:schemeClr val="accent4">
                    <a:lumMod val="10000"/>
                  </a:schemeClr>
                </a:solidFill>
              </a:rPr>
              <a:t>The Zionist settlements</a:t>
            </a:r>
          </a:p>
        </p:txBody>
      </p:sp>
      <p:sp>
        <p:nvSpPr>
          <p:cNvPr id="141321" name="CasellaDiTesto 2">
            <a:extLst>
              <a:ext uri="{FF2B5EF4-FFF2-40B4-BE49-F238E27FC236}">
                <a16:creationId xmlns:a16="http://schemas.microsoft.com/office/drawing/2014/main" id="{DB1B44C2-0A27-CDF4-CE37-9466EEDE7B8D}"/>
              </a:ext>
            </a:extLst>
          </p:cNvPr>
          <p:cNvSpPr txBox="1">
            <a:spLocks noChangeArrowheads="1"/>
          </p:cNvSpPr>
          <p:nvPr/>
        </p:nvSpPr>
        <p:spPr bwMode="auto">
          <a:xfrm>
            <a:off x="5183188" y="2455863"/>
            <a:ext cx="3140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About 6 % of the land              is owned by Jews. </a:t>
            </a:r>
          </a:p>
          <a:p>
            <a:pPr algn="ctr">
              <a:spcBef>
                <a:spcPct val="0"/>
              </a:spcBef>
              <a:buFontTx/>
              <a:buNone/>
            </a:pPr>
            <a:r>
              <a:rPr lang="en-US" altLang="en-US" sz="1800"/>
              <a:t>In fact, the Zionists already occupied more.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Premium Vector | Map of middle east with borders of countries">
            <a:extLst>
              <a:ext uri="{FF2B5EF4-FFF2-40B4-BE49-F238E27FC236}">
                <a16:creationId xmlns:a16="http://schemas.microsoft.com/office/drawing/2014/main" id="{CD7863AD-6658-BFB3-3D2D-857E563470AE}"/>
              </a:ext>
            </a:extLst>
          </p:cNvPr>
          <p:cNvPicPr>
            <a:picLocks noChangeAspect="1" noChangeArrowheads="1"/>
          </p:cNvPicPr>
          <p:nvPr/>
        </p:nvPicPr>
        <p:blipFill rotWithShape="1">
          <a:blip r:embed="rId2">
            <a:lum bright="-10000"/>
          </a:blip>
          <a:srcRect l="2639" t="7653" r="3140" b="8712"/>
          <a:stretch/>
        </p:blipFill>
        <p:spPr bwMode="auto">
          <a:xfrm>
            <a:off x="107950" y="117475"/>
            <a:ext cx="7461250" cy="662463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91139" name="CasellaDiTesto 2">
            <a:extLst>
              <a:ext uri="{FF2B5EF4-FFF2-40B4-BE49-F238E27FC236}">
                <a16:creationId xmlns:a16="http://schemas.microsoft.com/office/drawing/2014/main" id="{6F03BB70-5DFC-D8B2-0394-9EC7BA9939B1}"/>
              </a:ext>
            </a:extLst>
          </p:cNvPr>
          <p:cNvSpPr txBox="1">
            <a:spLocks noChangeArrowheads="1"/>
          </p:cNvSpPr>
          <p:nvPr/>
        </p:nvSpPr>
        <p:spPr bwMode="auto">
          <a:xfrm>
            <a:off x="7696200" y="3455988"/>
            <a:ext cx="1231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a:p>
            <a:pPr algn="ctr">
              <a:spcBef>
                <a:spcPct val="0"/>
              </a:spcBef>
              <a:buFontTx/>
              <a:buNone/>
            </a:pPr>
            <a:r>
              <a:rPr lang="en-US" altLang="en-US" sz="1800" b="1"/>
              <a:t>Palestine is part            of the Middle East</a:t>
            </a:r>
          </a:p>
        </p:txBody>
      </p:sp>
      <p:sp>
        <p:nvSpPr>
          <p:cNvPr id="4" name="CasellaDiTesto 3">
            <a:extLst>
              <a:ext uri="{FF2B5EF4-FFF2-40B4-BE49-F238E27FC236}">
                <a16:creationId xmlns:a16="http://schemas.microsoft.com/office/drawing/2014/main" id="{CB01CB5A-064F-E119-A21F-19C3A3B29342}"/>
              </a:ext>
            </a:extLst>
          </p:cNvPr>
          <p:cNvSpPr txBox="1"/>
          <p:nvPr/>
        </p:nvSpPr>
        <p:spPr>
          <a:xfrm>
            <a:off x="539750" y="5949950"/>
            <a:ext cx="1757363"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PALESTINE </a:t>
            </a:r>
          </a:p>
        </p:txBody>
      </p:sp>
      <p:sp>
        <p:nvSpPr>
          <p:cNvPr id="15" name="Ovale 14">
            <a:extLst>
              <a:ext uri="{FF2B5EF4-FFF2-40B4-BE49-F238E27FC236}">
                <a16:creationId xmlns:a16="http://schemas.microsoft.com/office/drawing/2014/main" id="{4D0CF5BC-5BE2-17E7-F829-7B48F8440A55}"/>
              </a:ext>
            </a:extLst>
          </p:cNvPr>
          <p:cNvSpPr/>
          <p:nvPr/>
        </p:nvSpPr>
        <p:spPr>
          <a:xfrm rot="535885">
            <a:off x="2097088" y="2157413"/>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54FD29CA-676D-C249-BD6D-0FB2A92F294A}"/>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3" name="Slide Number Placeholder 3">
            <a:extLst>
              <a:ext uri="{FF2B5EF4-FFF2-40B4-BE49-F238E27FC236}">
                <a16:creationId xmlns:a16="http://schemas.microsoft.com/office/drawing/2014/main" id="{1A192F38-1165-3AA6-E2D1-57B25DA7B1A5}"/>
              </a:ext>
            </a:extLst>
          </p:cNvPr>
          <p:cNvSpPr>
            <a:spLocks noGrp="1" noChangeArrowheads="1"/>
          </p:cNvSpPr>
          <p:nvPr>
            <p:ph type="sldNum" sz="quarter" idx="12"/>
          </p:nvPr>
        </p:nvSpPr>
        <p:spPr>
          <a:xfrm>
            <a:off x="7970838" y="6046788"/>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72EB90-A92B-4BC1-8794-BB0F24EF1029}" type="slidenum">
              <a:rPr lang="it-IT" altLang="it-CH" sz="1400" b="1" smtClean="0"/>
              <a:pPr>
                <a:spcBef>
                  <a:spcPct val="0"/>
                </a:spcBef>
                <a:buFontTx/>
                <a:buNone/>
              </a:pPr>
              <a:t>3</a:t>
            </a:fld>
            <a:endParaRPr lang="it-IT" altLang="it-CH" sz="1400" b="1"/>
          </a:p>
        </p:txBody>
      </p:sp>
      <p:sp>
        <p:nvSpPr>
          <p:cNvPr id="91144" name="Rettangolo 1">
            <a:extLst>
              <a:ext uri="{FF2B5EF4-FFF2-40B4-BE49-F238E27FC236}">
                <a16:creationId xmlns:a16="http://schemas.microsoft.com/office/drawing/2014/main" id="{7DB63350-813C-420A-96D4-A454005F196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411162DC-6717-1847-1C8E-B7EE4FDD159D}"/>
              </a:ext>
            </a:extLst>
          </p:cNvPr>
          <p:cNvSpPr txBox="1"/>
          <p:nvPr/>
        </p:nvSpPr>
        <p:spPr>
          <a:xfrm>
            <a:off x="167159" y="1901513"/>
            <a:ext cx="1251272" cy="430887"/>
          </a:xfrm>
          <a:prstGeom prst="rect">
            <a:avLst/>
          </a:prstGeom>
          <a:noFill/>
        </p:spPr>
        <p:txBody>
          <a:bodyPr wrap="square" rtlCol="0">
            <a:spAutoFit/>
          </a:bodyPr>
          <a:lstStyle/>
          <a:p>
            <a:pPr algn="ctr"/>
            <a:r>
              <a:rPr lang="en-US" sz="1100" dirty="0">
                <a:solidFill>
                  <a:schemeClr val="accent4">
                    <a:lumMod val="10000"/>
                  </a:schemeClr>
                </a:solidFill>
              </a:rPr>
              <a:t>Mediterranean Sea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4">
            <a:extLst>
              <a:ext uri="{FF2B5EF4-FFF2-40B4-BE49-F238E27FC236}">
                <a16:creationId xmlns:a16="http://schemas.microsoft.com/office/drawing/2014/main" id="{00B52864-CFCF-98E8-FBC7-C45CC9139EC7}"/>
              </a:ext>
            </a:extLst>
          </p:cNvPr>
          <p:cNvSpPr>
            <a:spLocks noGrp="1"/>
          </p:cNvSpPr>
          <p:nvPr>
            <p:ph type="sldNum" sz="quarter" idx="12"/>
          </p:nvPr>
        </p:nvSpPr>
        <p:spPr>
          <a:xfrm>
            <a:off x="6875463" y="4868863"/>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87E710-0C06-46A1-81BC-1B1316D988BA}" type="slidenum">
              <a:rPr lang="it-IT" altLang="it-CH" sz="1400" b="1" smtClean="0">
                <a:solidFill>
                  <a:srgbClr val="FFFFFF"/>
                </a:solidFill>
              </a:rPr>
              <a:pPr>
                <a:spcBef>
                  <a:spcPct val="0"/>
                </a:spcBef>
                <a:buFontTx/>
                <a:buNone/>
              </a:pPr>
              <a:t>30</a:t>
            </a:fld>
            <a:endParaRPr lang="it-IT" altLang="it-CH" sz="1400" b="1">
              <a:solidFill>
                <a:srgbClr val="FFFFFF"/>
              </a:solidFill>
            </a:endParaRPr>
          </a:p>
        </p:txBody>
      </p:sp>
      <p:sp>
        <p:nvSpPr>
          <p:cNvPr id="157699" name="Rectangle 5">
            <a:extLst>
              <a:ext uri="{FF2B5EF4-FFF2-40B4-BE49-F238E27FC236}">
                <a16:creationId xmlns:a16="http://schemas.microsoft.com/office/drawing/2014/main" id="{4B69409A-9423-7AD2-6D49-04BBC7DFBB08}"/>
              </a:ext>
            </a:extLst>
          </p:cNvPr>
          <p:cNvSpPr>
            <a:spLocks noGrp="1" noChangeArrowheads="1"/>
          </p:cNvSpPr>
          <p:nvPr>
            <p:ph type="title"/>
          </p:nvPr>
        </p:nvSpPr>
        <p:spPr>
          <a:xfrm>
            <a:off x="5870575" y="2022475"/>
            <a:ext cx="2806700" cy="1800225"/>
          </a:xfrm>
          <a:solidFill>
            <a:srgbClr val="FFFF00"/>
          </a:solidFill>
          <a:ln w="19050">
            <a:solidFill>
              <a:schemeClr val="accent4">
                <a:lumMod val="10000"/>
              </a:schemeClr>
            </a:solidFill>
          </a:ln>
        </p:spPr>
        <p:txBody>
          <a:bodyPr/>
          <a:lstStyle/>
          <a:p>
            <a:pPr eaLnBrk="1" hangingPunct="1">
              <a:defRPr/>
            </a:pPr>
            <a:r>
              <a:rPr lang="fr-CH" altLang="it-CH" sz="2700" b="1" dirty="0">
                <a:solidFill>
                  <a:schemeClr val="accent4">
                    <a:lumMod val="10000"/>
                  </a:schemeClr>
                </a:solidFill>
              </a:rPr>
              <a:t>Palestine</a:t>
            </a:r>
            <a:br>
              <a:rPr lang="fr-CH" altLang="it-CH" sz="2000" b="1" dirty="0">
                <a:solidFill>
                  <a:schemeClr val="accent4">
                    <a:lumMod val="10000"/>
                  </a:schemeClr>
                </a:solidFill>
              </a:rPr>
            </a:br>
            <a:br>
              <a:rPr lang="fr-CH" altLang="it-CH" sz="2000" b="1" dirty="0">
                <a:solidFill>
                  <a:schemeClr val="accent4">
                    <a:lumMod val="10000"/>
                  </a:schemeClr>
                </a:solidFill>
              </a:rPr>
            </a:br>
            <a:r>
              <a:rPr lang="fr-CH" altLang="it-CH" sz="2000" b="1" dirty="0">
                <a:solidFill>
                  <a:schemeClr val="accent4">
                    <a:lumMod val="10000"/>
                  </a:schemeClr>
                </a:solidFill>
              </a:rPr>
              <a:t>Demography</a:t>
            </a:r>
            <a:br>
              <a:rPr lang="fr-CH" altLang="it-CH" sz="2000" b="1" dirty="0">
                <a:solidFill>
                  <a:schemeClr val="accent4">
                    <a:lumMod val="10000"/>
                  </a:schemeClr>
                </a:solidFill>
              </a:rPr>
            </a:br>
            <a:r>
              <a:rPr lang="fr-CH" altLang="it-CH" sz="2000" b="1" dirty="0">
                <a:solidFill>
                  <a:schemeClr val="accent4">
                    <a:lumMod val="10000"/>
                  </a:schemeClr>
                </a:solidFill>
              </a:rPr>
              <a:t>1918 - 1948</a:t>
            </a:r>
            <a:endParaRPr lang="fr-FR" altLang="it-CH" sz="2000" b="1" dirty="0">
              <a:solidFill>
                <a:schemeClr val="accent4">
                  <a:lumMod val="10000"/>
                </a:schemeClr>
              </a:solidFill>
            </a:endParaRPr>
          </a:p>
        </p:txBody>
      </p:sp>
      <p:pic>
        <p:nvPicPr>
          <p:cNvPr id="131076" name="Picture 3" descr="popolazioni dal 1918 al 1948">
            <a:extLst>
              <a:ext uri="{FF2B5EF4-FFF2-40B4-BE49-F238E27FC236}">
                <a16:creationId xmlns:a16="http://schemas.microsoft.com/office/drawing/2014/main" id="{8513E04A-E2D7-BF54-894A-5B391A72808E}"/>
              </a:ext>
            </a:extLst>
          </p:cNvPr>
          <p:cNvPicPr>
            <a:picLocks noGrp="1" noChangeAspect="1" noChangeArrowheads="1"/>
          </p:cNvPicPr>
          <p:nvPr>
            <p:ph idx="4294967295"/>
          </p:nvPr>
        </p:nvPicPr>
        <p:blipFill rotWithShape="1">
          <a:blip r:embed="rId3"/>
          <a:srcRect r="42501"/>
          <a:stretch/>
        </p:blipFill>
        <p:spPr>
          <a:xfrm>
            <a:off x="611188" y="438150"/>
            <a:ext cx="4968875" cy="5981700"/>
          </a:xfr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5A1A180-0256-1C68-D4E1-004FA600D7F0}"/>
              </a:ext>
            </a:extLst>
          </p:cNvPr>
          <p:cNvSpPr txBox="1"/>
          <p:nvPr/>
        </p:nvSpPr>
        <p:spPr>
          <a:xfrm>
            <a:off x="1403350" y="1125538"/>
            <a:ext cx="936625" cy="706437"/>
          </a:xfrm>
          <a:prstGeom prst="rect">
            <a:avLst/>
          </a:prstGeom>
          <a:solidFill>
            <a:srgbClr val="E2FF81"/>
          </a:solidFill>
        </p:spPr>
        <p:txBody>
          <a:bodyPr>
            <a:spAutoFit/>
          </a:bodyPr>
          <a:lstStyle/>
          <a:p>
            <a:pPr>
              <a:defRPr/>
            </a:pPr>
            <a:r>
              <a:rPr lang="en-US" b="1" dirty="0">
                <a:solidFill>
                  <a:schemeClr val="accent4">
                    <a:lumMod val="10000"/>
                  </a:schemeClr>
                </a:solidFill>
              </a:rPr>
              <a:t>Arabs</a:t>
            </a:r>
          </a:p>
          <a:p>
            <a:pPr>
              <a:defRPr/>
            </a:pPr>
            <a:endParaRPr lang="en-US" sz="400" b="1" dirty="0">
              <a:solidFill>
                <a:schemeClr val="accent4">
                  <a:lumMod val="10000"/>
                </a:schemeClr>
              </a:solidFill>
            </a:endParaRPr>
          </a:p>
          <a:p>
            <a:pPr>
              <a:defRPr/>
            </a:pPr>
            <a:r>
              <a:rPr lang="en-US" b="1" dirty="0">
                <a:solidFill>
                  <a:schemeClr val="accent4">
                    <a:lumMod val="10000"/>
                  </a:schemeClr>
                </a:solidFill>
              </a:rPr>
              <a:t>Jews</a:t>
            </a:r>
          </a:p>
        </p:txBody>
      </p:sp>
      <p:sp>
        <p:nvSpPr>
          <p:cNvPr id="143366" name="Rettangolo 1">
            <a:extLst>
              <a:ext uri="{FF2B5EF4-FFF2-40B4-BE49-F238E27FC236}">
                <a16:creationId xmlns:a16="http://schemas.microsoft.com/office/drawing/2014/main" id="{7541215C-99AE-2C8B-8D4E-CD3C005374C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a:extLst>
              <a:ext uri="{FF2B5EF4-FFF2-40B4-BE49-F238E27FC236}">
                <a16:creationId xmlns:a16="http://schemas.microsoft.com/office/drawing/2014/main" id="{9C2158CF-0195-1DFC-F772-6D2CBDA694B2}"/>
              </a:ext>
            </a:extLst>
          </p:cNvPr>
          <p:cNvSpPr>
            <a:spLocks noGrp="1" noChangeArrowheads="1"/>
          </p:cNvSpPr>
          <p:nvPr>
            <p:ph type="title"/>
          </p:nvPr>
        </p:nvSpPr>
        <p:spPr>
          <a:xfrm>
            <a:off x="7600950" y="893763"/>
            <a:ext cx="730250" cy="561975"/>
          </a:xfrm>
        </p:spPr>
        <p:txBody>
          <a:bodyPr/>
          <a:lstStyle/>
          <a:p>
            <a:pPr eaLnBrk="1" hangingPunct="1"/>
            <a:r>
              <a:rPr lang="fr-FR" altLang="it-CH" sz="800">
                <a:solidFill>
                  <a:schemeClr val="bg1"/>
                </a:solidFill>
              </a:rPr>
              <a:t>Risoluzione 181</a:t>
            </a:r>
          </a:p>
        </p:txBody>
      </p:sp>
      <p:sp>
        <p:nvSpPr>
          <p:cNvPr id="145411" name="Slide Number Placeholder 4">
            <a:extLst>
              <a:ext uri="{FF2B5EF4-FFF2-40B4-BE49-F238E27FC236}">
                <a16:creationId xmlns:a16="http://schemas.microsoft.com/office/drawing/2014/main" id="{314C65FD-FA8B-E5C4-947C-F6E6BCBC808B}"/>
              </a:ext>
            </a:extLst>
          </p:cNvPr>
          <p:cNvSpPr>
            <a:spLocks noGrp="1"/>
          </p:cNvSpPr>
          <p:nvPr>
            <p:ph type="sldNum" sz="quarter" idx="12"/>
          </p:nvPr>
        </p:nvSpPr>
        <p:spPr>
          <a:xfrm>
            <a:off x="8239140" y="6142137"/>
            <a:ext cx="484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C47F69-DBDA-48C3-BFCC-5F4707C959FC}" type="slidenum">
              <a:rPr lang="it-IT" altLang="it-CH" sz="1400" smtClean="0">
                <a:solidFill>
                  <a:srgbClr val="FFFFFF"/>
                </a:solidFill>
              </a:rPr>
              <a:pPr>
                <a:spcBef>
                  <a:spcPct val="0"/>
                </a:spcBef>
                <a:buFontTx/>
                <a:buNone/>
              </a:pPr>
              <a:t>31</a:t>
            </a:fld>
            <a:endParaRPr lang="it-IT" altLang="it-CH" sz="1400" dirty="0">
              <a:solidFill>
                <a:srgbClr val="FFFFFF"/>
              </a:solidFill>
            </a:endParaRPr>
          </a:p>
        </p:txBody>
      </p:sp>
      <p:pic>
        <p:nvPicPr>
          <p:cNvPr id="132100" name="Picture 2" descr="le fasi storiche di Israele mappe semplici e chiare">
            <a:extLst>
              <a:ext uri="{FF2B5EF4-FFF2-40B4-BE49-F238E27FC236}">
                <a16:creationId xmlns:a16="http://schemas.microsoft.com/office/drawing/2014/main" id="{A1E90421-3CC9-8C5C-925C-45B5E8EF75E6}"/>
              </a:ext>
            </a:extLst>
          </p:cNvPr>
          <p:cNvPicPr>
            <a:picLocks noChangeAspect="1" noChangeArrowheads="1"/>
          </p:cNvPicPr>
          <p:nvPr/>
        </p:nvPicPr>
        <p:blipFill rotWithShape="1">
          <a:blip r:embed="rId4"/>
          <a:srcRect l="2312" t="49371" r="68611" b="5768"/>
          <a:stretch/>
        </p:blipFill>
        <p:spPr bwMode="auto">
          <a:xfrm>
            <a:off x="684213" y="439738"/>
            <a:ext cx="3203575" cy="5978525"/>
          </a:xfrm>
          <a:prstGeom prst="rect">
            <a:avLst/>
          </a:prstGeom>
          <a:ln w="38100">
            <a:solidFill>
              <a:schemeClr val="tx1"/>
            </a:solidFill>
          </a:ln>
          <a:effectLst>
            <a:outerShdw blurRad="292100" dist="139700" dir="2700000" algn="tl" rotWithShape="0">
              <a:srgbClr val="333333">
                <a:alpha val="65000"/>
              </a:srgbClr>
            </a:outerShdw>
          </a:effectLst>
        </p:spPr>
      </p:pic>
      <p:sp>
        <p:nvSpPr>
          <p:cNvPr id="159749" name="Text Box 3">
            <a:extLst>
              <a:ext uri="{FF2B5EF4-FFF2-40B4-BE49-F238E27FC236}">
                <a16:creationId xmlns:a16="http://schemas.microsoft.com/office/drawing/2014/main" id="{CB4C7727-4AD8-C870-72B5-54AC9DBFC4C8}"/>
              </a:ext>
            </a:extLst>
          </p:cNvPr>
          <p:cNvSpPr txBox="1">
            <a:spLocks noChangeArrowheads="1"/>
          </p:cNvSpPr>
          <p:nvPr/>
        </p:nvSpPr>
        <p:spPr bwMode="auto">
          <a:xfrm>
            <a:off x="4288815" y="654050"/>
            <a:ext cx="4413250" cy="27241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3000" b="1" dirty="0">
                <a:solidFill>
                  <a:schemeClr val="accent4">
                    <a:lumMod val="10000"/>
                  </a:schemeClr>
                </a:solidFill>
              </a:rPr>
              <a:t>29th November 1947</a:t>
            </a:r>
          </a:p>
          <a:p>
            <a:pPr algn="ctr" eaLnBrk="1" hangingPunct="1">
              <a:spcBef>
                <a:spcPct val="50000"/>
              </a:spcBef>
              <a:buFontTx/>
              <a:buNone/>
              <a:defRPr/>
            </a:pPr>
            <a:r>
              <a:rPr lang="en-US" altLang="it-CH" sz="1800" b="1" dirty="0">
                <a:solidFill>
                  <a:schemeClr val="accent4">
                    <a:lumMod val="10000"/>
                  </a:schemeClr>
                </a:solidFill>
              </a:rPr>
              <a:t>The UN General Assembly adopts               </a:t>
            </a:r>
            <a:r>
              <a:rPr lang="en-US" altLang="it-CH" sz="2400" b="1" dirty="0">
                <a:solidFill>
                  <a:schemeClr val="accent4">
                    <a:lumMod val="10000"/>
                  </a:schemeClr>
                </a:solidFill>
              </a:rPr>
              <a:t>Resolution 181 </a:t>
            </a:r>
            <a:r>
              <a:rPr lang="en-US" altLang="it-CH" sz="1800" b="1" dirty="0">
                <a:solidFill>
                  <a:schemeClr val="accent4">
                    <a:lumMod val="10000"/>
                  </a:schemeClr>
                </a:solidFill>
              </a:rPr>
              <a:t>that provides for the partition of Palestine                          into two States:</a:t>
            </a:r>
          </a:p>
          <a:p>
            <a:pPr algn="ctr" eaLnBrk="1" hangingPunct="1">
              <a:spcBef>
                <a:spcPct val="50000"/>
              </a:spcBef>
              <a:buFontTx/>
              <a:buNone/>
              <a:defRPr/>
            </a:pPr>
            <a:r>
              <a:rPr lang="en-US" altLang="it-CH" sz="1800" b="1" u="sng" dirty="0">
                <a:solidFill>
                  <a:schemeClr val="accent4">
                    <a:lumMod val="10000"/>
                  </a:schemeClr>
                </a:solidFill>
              </a:rPr>
              <a:t>A </a:t>
            </a:r>
            <a:r>
              <a:rPr lang="en-US" altLang="it-CH" sz="2000" b="1" u="sng" dirty="0">
                <a:solidFill>
                  <a:schemeClr val="accent4">
                    <a:lumMod val="10000"/>
                  </a:schemeClr>
                </a:solidFill>
              </a:rPr>
              <a:t>Jewish State </a:t>
            </a:r>
            <a:r>
              <a:rPr lang="en-US" altLang="it-CH" sz="1800" b="1" dirty="0">
                <a:solidFill>
                  <a:schemeClr val="accent4">
                    <a:lumMod val="10000"/>
                  </a:schemeClr>
                </a:solidFill>
              </a:rPr>
              <a:t>and                                               </a:t>
            </a:r>
            <a:r>
              <a:rPr lang="en-US" altLang="it-CH" sz="1800" b="1" u="sng" dirty="0">
                <a:solidFill>
                  <a:schemeClr val="accent4">
                    <a:lumMod val="10000"/>
                  </a:schemeClr>
                </a:solidFill>
              </a:rPr>
              <a:t>an </a:t>
            </a:r>
            <a:r>
              <a:rPr lang="en-US" altLang="it-CH" sz="2000" b="1" u="sng" dirty="0">
                <a:solidFill>
                  <a:schemeClr val="accent4">
                    <a:lumMod val="10000"/>
                  </a:schemeClr>
                </a:solidFill>
              </a:rPr>
              <a:t>Arab State</a:t>
            </a:r>
          </a:p>
        </p:txBody>
      </p:sp>
      <p:sp>
        <p:nvSpPr>
          <p:cNvPr id="145415" name="Rettangolo 1">
            <a:extLst>
              <a:ext uri="{FF2B5EF4-FFF2-40B4-BE49-F238E27FC236}">
                <a16:creationId xmlns:a16="http://schemas.microsoft.com/office/drawing/2014/main" id="{5E0CF9FD-9490-AD33-A090-E52F8E2D9E07}"/>
              </a:ext>
            </a:extLst>
          </p:cNvPr>
          <p:cNvSpPr>
            <a:spLocks noChangeArrowheads="1"/>
          </p:cNvSpPr>
          <p:nvPr/>
        </p:nvSpPr>
        <p:spPr bwMode="auto">
          <a:xfrm>
            <a:off x="4348"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14BB0A9-3122-3634-1BEA-4C38F8B44BAA}"/>
              </a:ext>
            </a:extLst>
          </p:cNvPr>
          <p:cNvSpPr txBox="1">
            <a:spLocks noChangeArrowheads="1"/>
          </p:cNvSpPr>
          <p:nvPr/>
        </p:nvSpPr>
        <p:spPr bwMode="auto">
          <a:xfrm>
            <a:off x="4288815" y="3617913"/>
            <a:ext cx="4413250" cy="23083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t>In reality, the Zionists only implemented the secret partition agreement of Palestine concluded between Golda Meir and Abdullah 1. of Jordan on 17 November 1947, and implemented the Dalet ethnic cleansing plan in March 1948 by forcibly appropriating three quarters of Palestine.</a:t>
            </a:r>
          </a:p>
        </p:txBody>
      </p:sp>
    </p:spTree>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a:extLst>
              <a:ext uri="{FF2B5EF4-FFF2-40B4-BE49-F238E27FC236}">
                <a16:creationId xmlns:a16="http://schemas.microsoft.com/office/drawing/2014/main" id="{D4F1021D-FC9E-335D-5B10-589272750CDD}"/>
              </a:ext>
            </a:extLst>
          </p:cNvPr>
          <p:cNvSpPr>
            <a:spLocks noGrp="1"/>
          </p:cNvSpPr>
          <p:nvPr>
            <p:ph type="sldNum" sz="quarter" idx="12"/>
          </p:nvPr>
        </p:nvSpPr>
        <p:spPr>
          <a:xfrm>
            <a:off x="8174014" y="3454401"/>
            <a:ext cx="574675" cy="576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034F53A-9348-48E5-B2E6-1EA13B338CCD}" type="slidenum">
              <a:rPr lang="it-IT" altLang="it-CH" sz="1400" b="1" smtClean="0">
                <a:solidFill>
                  <a:srgbClr val="FFFFFF"/>
                </a:solidFill>
              </a:rPr>
              <a:pPr algn="ctr">
                <a:spcBef>
                  <a:spcPct val="0"/>
                </a:spcBef>
                <a:buFontTx/>
                <a:buNone/>
              </a:pPr>
              <a:t>32</a:t>
            </a:fld>
            <a:endParaRPr lang="it-IT" altLang="it-CH" sz="1400" b="1" dirty="0">
              <a:solidFill>
                <a:srgbClr val="FFFFFF"/>
              </a:solidFill>
            </a:endParaRPr>
          </a:p>
        </p:txBody>
      </p:sp>
      <p:pic>
        <p:nvPicPr>
          <p:cNvPr id="133123" name="Picture 2" descr="Haganah">
            <a:extLst>
              <a:ext uri="{FF2B5EF4-FFF2-40B4-BE49-F238E27FC236}">
                <a16:creationId xmlns:a16="http://schemas.microsoft.com/office/drawing/2014/main" id="{01229506-50AD-72A6-49B6-3B0FE4D73C71}"/>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60" name="Text Box 4">
            <a:extLst>
              <a:ext uri="{FF2B5EF4-FFF2-40B4-BE49-F238E27FC236}">
                <a16:creationId xmlns:a16="http://schemas.microsoft.com/office/drawing/2014/main" id="{CD7B2DAB-CEA0-4F12-508C-7E5E5A0A4FFE}"/>
              </a:ext>
            </a:extLst>
          </p:cNvPr>
          <p:cNvSpPr txBox="1">
            <a:spLocks noChangeArrowheads="1"/>
          </p:cNvSpPr>
          <p:nvPr/>
        </p:nvSpPr>
        <p:spPr bwMode="auto">
          <a:xfrm>
            <a:off x="2720975" y="142875"/>
            <a:ext cx="1203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main Zionist militia Haganah</a:t>
            </a:r>
          </a:p>
        </p:txBody>
      </p:sp>
      <p:pic>
        <p:nvPicPr>
          <p:cNvPr id="133127" name="Picture 6" descr="milizia sionista">
            <a:extLst>
              <a:ext uri="{FF2B5EF4-FFF2-40B4-BE49-F238E27FC236}">
                <a16:creationId xmlns:a16="http://schemas.microsoft.com/office/drawing/2014/main" id="{3B1E88E5-B471-CF6D-769C-7E1DD3052649}"/>
              </a:ext>
            </a:extLst>
          </p:cNvPr>
          <p:cNvPicPr>
            <a:picLocks noChangeAspect="1" noChangeArrowheads="1"/>
          </p:cNvPicPr>
          <p:nvPr/>
        </p:nvPicPr>
        <p:blipFill>
          <a:blip r:embed="rId4">
            <a:lum bright="-10000" contrast="12000"/>
          </a:blip>
          <a:srcRect/>
          <a:stretch>
            <a:fillRect/>
          </a:stretch>
        </p:blipFill>
        <p:spPr bwMode="auto">
          <a:xfrm>
            <a:off x="179388" y="2873375"/>
            <a:ext cx="2520950" cy="1584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62" name="Text Box 7">
            <a:extLst>
              <a:ext uri="{FF2B5EF4-FFF2-40B4-BE49-F238E27FC236}">
                <a16:creationId xmlns:a16="http://schemas.microsoft.com/office/drawing/2014/main" id="{E1D8F2BA-C3F5-4895-E524-2CDA58CAD20B}"/>
              </a:ext>
            </a:extLst>
          </p:cNvPr>
          <p:cNvSpPr txBox="1">
            <a:spLocks noChangeArrowheads="1"/>
          </p:cNvSpPr>
          <p:nvPr/>
        </p:nvSpPr>
        <p:spPr bwMode="auto">
          <a:xfrm>
            <a:off x="4067175" y="61515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33129" name="Picture 8" descr="battaglione corazzato del palmach">
            <a:extLst>
              <a:ext uri="{FF2B5EF4-FFF2-40B4-BE49-F238E27FC236}">
                <a16:creationId xmlns:a16="http://schemas.microsoft.com/office/drawing/2014/main" id="{25BF5E04-A5CB-D6CE-9BBE-4F10BF5D9439}"/>
              </a:ext>
            </a:extLst>
          </p:cNvPr>
          <p:cNvPicPr>
            <a:picLocks noChangeAspect="1" noChangeArrowheads="1"/>
          </p:cNvPicPr>
          <p:nvPr/>
        </p:nvPicPr>
        <p:blipFill>
          <a:blip r:embed="rId5">
            <a:lum bright="-10000" contrast="28000"/>
          </a:blip>
          <a:srcRect/>
          <a:stretch>
            <a:fillRect/>
          </a:stretch>
        </p:blipFill>
        <p:spPr bwMode="auto">
          <a:xfrm>
            <a:off x="179388" y="4622800"/>
            <a:ext cx="6327775" cy="1973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6441" name="Text Box 9">
            <a:extLst>
              <a:ext uri="{FF2B5EF4-FFF2-40B4-BE49-F238E27FC236}">
                <a16:creationId xmlns:a16="http://schemas.microsoft.com/office/drawing/2014/main" id="{23D00D32-62B3-8D00-6D18-8C5C6BB2BBF7}"/>
              </a:ext>
            </a:extLst>
          </p:cNvPr>
          <p:cNvSpPr txBox="1">
            <a:spLocks noChangeArrowheads="1"/>
          </p:cNvSpPr>
          <p:nvPr/>
        </p:nvSpPr>
        <p:spPr bwMode="auto">
          <a:xfrm>
            <a:off x="2039938" y="4757738"/>
            <a:ext cx="3600450" cy="30797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400" b="1" dirty="0">
                <a:solidFill>
                  <a:schemeClr val="accent4">
                    <a:lumMod val="10000"/>
                  </a:schemeClr>
                </a:solidFill>
                <a:latin typeface="Arial" charset="0"/>
                <a:cs typeface="Arial" charset="0"/>
              </a:rPr>
              <a:t>The Zionists are many and well armed</a:t>
            </a:r>
            <a:endParaRPr lang="it-IT" altLang="it-CH" sz="1400" b="1" dirty="0">
              <a:solidFill>
                <a:schemeClr val="accent4">
                  <a:lumMod val="10000"/>
                </a:schemeClr>
              </a:solidFill>
              <a:latin typeface="Arial" charset="0"/>
              <a:cs typeface="Arial" charset="0"/>
            </a:endParaRPr>
          </a:p>
        </p:txBody>
      </p:sp>
      <p:sp>
        <p:nvSpPr>
          <p:cNvPr id="147465" name="Text Box 10">
            <a:extLst>
              <a:ext uri="{FF2B5EF4-FFF2-40B4-BE49-F238E27FC236}">
                <a16:creationId xmlns:a16="http://schemas.microsoft.com/office/drawing/2014/main" id="{72845E95-CAD9-3707-7FD1-17DA0AAAD9AD}"/>
              </a:ext>
            </a:extLst>
          </p:cNvPr>
          <p:cNvSpPr txBox="1">
            <a:spLocks noChangeArrowheads="1"/>
          </p:cNvSpPr>
          <p:nvPr/>
        </p:nvSpPr>
        <p:spPr bwMode="auto">
          <a:xfrm>
            <a:off x="6596721" y="4295874"/>
            <a:ext cx="2401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solidFill>
                  <a:srgbClr val="FFFFFF"/>
                </a:solidFill>
              </a:rPr>
              <a:t>The </a:t>
            </a:r>
            <a:r>
              <a:rPr lang="fr-CH" altLang="it-CH" sz="1400" b="1" dirty="0" err="1">
                <a:solidFill>
                  <a:srgbClr val="FFFFFF"/>
                </a:solidFill>
              </a:rPr>
              <a:t>Irgun</a:t>
            </a:r>
            <a:r>
              <a:rPr lang="fr-CH" altLang="it-CH" sz="1400" b="1" dirty="0">
                <a:solidFill>
                  <a:srgbClr val="FFFFFF"/>
                </a:solidFill>
              </a:rPr>
              <a:t> </a:t>
            </a:r>
            <a:r>
              <a:rPr lang="fr-CH" altLang="it-CH" sz="1400" b="1" dirty="0" err="1">
                <a:solidFill>
                  <a:srgbClr val="FFFFFF"/>
                </a:solidFill>
              </a:rPr>
              <a:t>Zionist</a:t>
            </a:r>
            <a:r>
              <a:rPr lang="fr-CH" altLang="it-CH" sz="1400" b="1" dirty="0">
                <a:solidFill>
                  <a:srgbClr val="FFFFFF"/>
                </a:solidFill>
              </a:rPr>
              <a:t> </a:t>
            </a:r>
            <a:r>
              <a:rPr lang="fr-CH" altLang="it-CH" sz="1400" b="1" dirty="0" err="1">
                <a:solidFill>
                  <a:srgbClr val="FFFFFF"/>
                </a:solidFill>
              </a:rPr>
              <a:t>militia</a:t>
            </a:r>
            <a:endParaRPr lang="it-IT" altLang="it-CH" sz="1400" b="1" dirty="0">
              <a:solidFill>
                <a:srgbClr val="FFFFFF"/>
              </a:solidFill>
            </a:endParaRPr>
          </a:p>
        </p:txBody>
      </p:sp>
      <p:pic>
        <p:nvPicPr>
          <p:cNvPr id="17" name="Picture 2" descr="C:\Users\Enrico\Desktop\Ben jpeg.jpg">
            <a:extLst>
              <a:ext uri="{FF2B5EF4-FFF2-40B4-BE49-F238E27FC236}">
                <a16:creationId xmlns:a16="http://schemas.microsoft.com/office/drawing/2014/main" id="{088CC606-6630-BB35-AA64-E6B65EB846B0}"/>
              </a:ext>
            </a:extLst>
          </p:cNvPr>
          <p:cNvPicPr>
            <a:picLocks noChangeAspect="1" noChangeArrowheads="1"/>
          </p:cNvPicPr>
          <p:nvPr/>
        </p:nvPicPr>
        <p:blipFill rotWithShape="1">
          <a:blip r:embed="rId6"/>
          <a:srcRect l="1190" t="1285" r="63448" b="28667"/>
          <a:stretch/>
        </p:blipFill>
        <p:spPr bwMode="auto">
          <a:xfrm>
            <a:off x="2868613" y="2881313"/>
            <a:ext cx="1328737" cy="1584325"/>
          </a:xfrm>
          <a:prstGeom prst="rect">
            <a:avLst/>
          </a:prstGeom>
          <a:ln w="28575">
            <a:solidFill>
              <a:schemeClr val="tx1"/>
            </a:solidFill>
          </a:ln>
          <a:effectLst>
            <a:outerShdw blurRad="292100" dist="139700" dir="2700000" algn="tl" rotWithShape="0">
              <a:srgbClr val="333333">
                <a:alpha val="65000"/>
              </a:srgbClr>
            </a:outerShdw>
          </a:effectLst>
        </p:spPr>
      </p:pic>
      <p:sp>
        <p:nvSpPr>
          <p:cNvPr id="147467" name="CasellaDiTesto 3">
            <a:extLst>
              <a:ext uri="{FF2B5EF4-FFF2-40B4-BE49-F238E27FC236}">
                <a16:creationId xmlns:a16="http://schemas.microsoft.com/office/drawing/2014/main" id="{22257CD6-4033-611C-DD74-62C409512F8A}"/>
              </a:ext>
            </a:extLst>
          </p:cNvPr>
          <p:cNvSpPr txBox="1">
            <a:spLocks noChangeArrowheads="1"/>
          </p:cNvSpPr>
          <p:nvPr/>
        </p:nvSpPr>
        <p:spPr bwMode="auto">
          <a:xfrm>
            <a:off x="4298950" y="3925888"/>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solidFill>
                  <a:srgbClr val="FFFFFF"/>
                </a:solidFill>
              </a:rPr>
              <a:t>Ben Gurion</a:t>
            </a:r>
          </a:p>
        </p:txBody>
      </p:sp>
      <p:sp>
        <p:nvSpPr>
          <p:cNvPr id="3" name="CasellaDiTesto 2">
            <a:extLst>
              <a:ext uri="{FF2B5EF4-FFF2-40B4-BE49-F238E27FC236}">
                <a16:creationId xmlns:a16="http://schemas.microsoft.com/office/drawing/2014/main" id="{63FFFA9D-288A-33D8-99D3-6D4DE4CF615C}"/>
              </a:ext>
            </a:extLst>
          </p:cNvPr>
          <p:cNvSpPr txBox="1"/>
          <p:nvPr/>
        </p:nvSpPr>
        <p:spPr>
          <a:xfrm>
            <a:off x="2841625" y="1398588"/>
            <a:ext cx="2667000" cy="1323975"/>
          </a:xfrm>
          <a:prstGeom prst="rect">
            <a:avLst/>
          </a:prstGeom>
          <a:solidFill>
            <a:srgbClr val="FFFF00"/>
          </a:solidFill>
        </p:spPr>
        <p:txBody>
          <a:bodyPr lIns="45720" rIns="45720">
            <a:spAutoFit/>
          </a:bodyPr>
          <a:lstStyle/>
          <a:p>
            <a:pPr algn="ctr" eaLnBrk="1" hangingPunct="1">
              <a:defRPr/>
            </a:pPr>
            <a:r>
              <a:rPr lang="en-US" sz="1900" b="1" dirty="0">
                <a:solidFill>
                  <a:schemeClr val="accent4">
                    <a:lumMod val="10000"/>
                  </a:schemeClr>
                </a:solidFill>
                <a:latin typeface="Arial" charset="0"/>
                <a:cs typeface="Arial" charset="0"/>
              </a:rPr>
              <a:t>On March 10, 1948, Ben Gurion orders the expulsion of                                  </a:t>
            </a:r>
            <a:r>
              <a:rPr lang="en-US" sz="2300" b="1" dirty="0">
                <a:solidFill>
                  <a:schemeClr val="accent4">
                    <a:lumMod val="10000"/>
                  </a:schemeClr>
                </a:solidFill>
                <a:latin typeface="Arial" charset="0"/>
                <a:cs typeface="Arial" charset="0"/>
              </a:rPr>
              <a:t>1 million Arabs</a:t>
            </a:r>
            <a:endParaRPr lang="it-CH" sz="2300" b="1" dirty="0">
              <a:solidFill>
                <a:schemeClr val="accent4">
                  <a:lumMod val="10000"/>
                </a:schemeClr>
              </a:solidFill>
              <a:latin typeface="Arial" charset="0"/>
              <a:cs typeface="Arial" charset="0"/>
            </a:endParaRPr>
          </a:p>
        </p:txBody>
      </p:sp>
      <p:sp>
        <p:nvSpPr>
          <p:cNvPr id="2" name="Rettangolo 1">
            <a:extLst>
              <a:ext uri="{FF2B5EF4-FFF2-40B4-BE49-F238E27FC236}">
                <a16:creationId xmlns:a16="http://schemas.microsoft.com/office/drawing/2014/main" id="{B10F57AD-7B12-B647-75A4-71666756574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i combattenti arabi 2">
            <a:extLst>
              <a:ext uri="{FF2B5EF4-FFF2-40B4-BE49-F238E27FC236}">
                <a16:creationId xmlns:a16="http://schemas.microsoft.com/office/drawing/2014/main" id="{BF433F57-B584-6F51-9D66-D78A588065DF}"/>
              </a:ext>
            </a:extLst>
          </p:cNvPr>
          <p:cNvPicPr>
            <a:picLocks noChangeAspect="1" noChangeArrowheads="1"/>
          </p:cNvPicPr>
          <p:nvPr/>
        </p:nvPicPr>
        <p:blipFill>
          <a:blip r:embed="rId7"/>
          <a:srcRect/>
          <a:stretch>
            <a:fillRect/>
          </a:stretch>
        </p:blipFill>
        <p:spPr bwMode="auto">
          <a:xfrm>
            <a:off x="5618163" y="211138"/>
            <a:ext cx="3290887" cy="2474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1" name="CasellaDiTesto 6">
            <a:extLst>
              <a:ext uri="{FF2B5EF4-FFF2-40B4-BE49-F238E27FC236}">
                <a16:creationId xmlns:a16="http://schemas.microsoft.com/office/drawing/2014/main" id="{2C39CD1A-2651-BD8C-1DFF-1BE638EA63D7}"/>
              </a:ext>
            </a:extLst>
          </p:cNvPr>
          <p:cNvSpPr txBox="1">
            <a:spLocks noChangeArrowheads="1"/>
          </p:cNvSpPr>
          <p:nvPr/>
        </p:nvSpPr>
        <p:spPr bwMode="auto">
          <a:xfrm>
            <a:off x="4287838" y="165100"/>
            <a:ext cx="1328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The Palestinians are few and badly armed</a:t>
            </a:r>
          </a:p>
        </p:txBody>
      </p:sp>
      <p:pic>
        <p:nvPicPr>
          <p:cNvPr id="9" name="Picture 13" descr="C:\Users\Enrico\Desktop\1948 Parata dell'Irgun a Tel Aviv.jpg">
            <a:extLst>
              <a:ext uri="{FF2B5EF4-FFF2-40B4-BE49-F238E27FC236}">
                <a16:creationId xmlns:a16="http://schemas.microsoft.com/office/drawing/2014/main" id="{F352C3B7-C450-15E0-1C22-187E6C31E8B7}"/>
              </a:ext>
            </a:extLst>
          </p:cNvPr>
          <p:cNvPicPr>
            <a:picLocks noChangeAspect="1" noChangeArrowheads="1"/>
          </p:cNvPicPr>
          <p:nvPr/>
        </p:nvPicPr>
        <p:blipFill>
          <a:blip r:embed="rId8"/>
          <a:srcRect/>
          <a:stretch>
            <a:fillRect/>
          </a:stretch>
        </p:blipFill>
        <p:spPr bwMode="auto">
          <a:xfrm>
            <a:off x="6684963" y="4622800"/>
            <a:ext cx="2224087"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6" name="Rettangolo 1">
            <a:extLst>
              <a:ext uri="{FF2B5EF4-FFF2-40B4-BE49-F238E27FC236}">
                <a16:creationId xmlns:a16="http://schemas.microsoft.com/office/drawing/2014/main" id="{8DB69769-6F96-15C5-C99C-7EB7FC37CD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EB119D30-E806-C6E1-FDF3-35181CCE958A}"/>
              </a:ext>
            </a:extLst>
          </p:cNvPr>
          <p:cNvSpPr txBox="1"/>
          <p:nvPr/>
        </p:nvSpPr>
        <p:spPr>
          <a:xfrm>
            <a:off x="4612118" y="3021920"/>
            <a:ext cx="3527426" cy="1077218"/>
          </a:xfrm>
          <a:prstGeom prst="rect">
            <a:avLst/>
          </a:prstGeom>
          <a:noFill/>
        </p:spPr>
        <p:txBody>
          <a:bodyPr wrap="square" rtlCol="0">
            <a:spAutoFit/>
          </a:bodyPr>
          <a:lstStyle/>
          <a:p>
            <a:pPr algn="ctr"/>
            <a:r>
              <a:rPr lang="en-US" sz="1600" dirty="0"/>
              <a:t>The ethnic cleansing of Palestine by the Zionists officially began in March 1948 and practically to this day (2024) has never stopped.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a:extLst>
              <a:ext uri="{FF2B5EF4-FFF2-40B4-BE49-F238E27FC236}">
                <a16:creationId xmlns:a16="http://schemas.microsoft.com/office/drawing/2014/main" id="{B21537FA-9AF5-49F5-9073-0AA6C79FEB24}"/>
              </a:ext>
            </a:extLst>
          </p:cNvPr>
          <p:cNvSpPr>
            <a:spLocks noGrp="1"/>
          </p:cNvSpPr>
          <p:nvPr>
            <p:ph type="sldNum" sz="quarter" idx="12"/>
          </p:nvPr>
        </p:nvSpPr>
        <p:spPr>
          <a:xfrm>
            <a:off x="8051800" y="3273425"/>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18FFD8-57DF-47FE-BD57-0A8374529A5C}" type="slidenum">
              <a:rPr lang="it-IT" altLang="it-CH" sz="1400" b="1" smtClean="0">
                <a:solidFill>
                  <a:srgbClr val="FFFFFF"/>
                </a:solidFill>
              </a:rPr>
              <a:pPr>
                <a:spcBef>
                  <a:spcPct val="0"/>
                </a:spcBef>
                <a:buFontTx/>
                <a:buNone/>
              </a:pPr>
              <a:t>33</a:t>
            </a:fld>
            <a:endParaRPr lang="it-IT" altLang="it-CH" sz="1400" b="1">
              <a:solidFill>
                <a:srgbClr val="FFFFFF"/>
              </a:solidFill>
            </a:endParaRPr>
          </a:p>
        </p:txBody>
      </p:sp>
      <p:sp>
        <p:nvSpPr>
          <p:cNvPr id="169988" name="Text Box 3">
            <a:extLst>
              <a:ext uri="{FF2B5EF4-FFF2-40B4-BE49-F238E27FC236}">
                <a16:creationId xmlns:a16="http://schemas.microsoft.com/office/drawing/2014/main" id="{C23F8EF6-65ED-B407-67DE-76783207858F}"/>
              </a:ext>
            </a:extLst>
          </p:cNvPr>
          <p:cNvSpPr txBox="1">
            <a:spLocks noChangeArrowheads="1"/>
          </p:cNvSpPr>
          <p:nvPr/>
        </p:nvSpPr>
        <p:spPr bwMode="auto">
          <a:xfrm>
            <a:off x="973138" y="2946400"/>
            <a:ext cx="7021512" cy="10620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1948 -1949 - To convince the Palestinians to leave, the Zionists kill about 15’000 Palestinians</a:t>
            </a:r>
          </a:p>
          <a:p>
            <a:pPr algn="ctr" eaLnBrk="1" hangingPunct="1">
              <a:spcBef>
                <a:spcPct val="50000"/>
              </a:spcBef>
              <a:buFontTx/>
              <a:buNone/>
              <a:defRPr/>
            </a:pPr>
            <a:r>
              <a:rPr lang="en-US" altLang="it-CH" sz="1800" b="1" dirty="0">
                <a:solidFill>
                  <a:schemeClr val="accent4">
                    <a:lumMod val="10000"/>
                  </a:schemeClr>
                </a:solidFill>
              </a:rPr>
              <a:t>Some 850,000 Palestinians are driven out or have to flee.</a:t>
            </a:r>
            <a:endParaRPr lang="fr-CH" altLang="it-CH" sz="1400" b="1" dirty="0">
              <a:solidFill>
                <a:schemeClr val="accent4">
                  <a:lumMod val="10000"/>
                </a:schemeClr>
              </a:solidFill>
            </a:endParaRPr>
          </a:p>
        </p:txBody>
      </p:sp>
      <p:pic>
        <p:nvPicPr>
          <p:cNvPr id="154629" name="Picture 5" descr="C:\Users\Enrico\Desktop\DY jpeg.jpg">
            <a:extLst>
              <a:ext uri="{FF2B5EF4-FFF2-40B4-BE49-F238E27FC236}">
                <a16:creationId xmlns:a16="http://schemas.microsoft.com/office/drawing/2014/main" id="{65085631-A15D-F804-62A2-D87B799622E6}"/>
              </a:ext>
            </a:extLst>
          </p:cNvPr>
          <p:cNvPicPr>
            <a:picLocks noChangeAspect="1" noChangeArrowheads="1"/>
          </p:cNvPicPr>
          <p:nvPr/>
        </p:nvPicPr>
        <p:blipFill>
          <a:blip r:embed="rId3"/>
          <a:srcRect l="11703" t="11821" r="3397" b="11594"/>
          <a:stretch>
            <a:fillRect/>
          </a:stretch>
        </p:blipFill>
        <p:spPr bwMode="auto">
          <a:xfrm>
            <a:off x="4359275" y="404813"/>
            <a:ext cx="4419600"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4632" name="Picture 5" descr="Dayr Yasine subito dopo l'occupazione 1948">
            <a:extLst>
              <a:ext uri="{FF2B5EF4-FFF2-40B4-BE49-F238E27FC236}">
                <a16:creationId xmlns:a16="http://schemas.microsoft.com/office/drawing/2014/main" id="{2A702D33-CB01-0CD0-1542-8515AA664EDB}"/>
              </a:ext>
            </a:extLst>
          </p:cNvPr>
          <p:cNvPicPr>
            <a:picLocks noChangeAspect="1" noChangeArrowheads="1"/>
          </p:cNvPicPr>
          <p:nvPr/>
        </p:nvPicPr>
        <p:blipFill rotWithShape="1">
          <a:blip r:embed="rId4"/>
          <a:srcRect l="3652" t="1315" r="3449" b="421"/>
          <a:stretch/>
        </p:blipFill>
        <p:spPr bwMode="auto">
          <a:xfrm>
            <a:off x="3990975" y="4171950"/>
            <a:ext cx="478790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9510" name="Picture 7">
            <a:extLst>
              <a:ext uri="{FF2B5EF4-FFF2-40B4-BE49-F238E27FC236}">
                <a16:creationId xmlns:a16="http://schemas.microsoft.com/office/drawing/2014/main" id="{89D864F6-37B9-EACF-7563-A363315E2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450"/>
          <a:stretch>
            <a:fillRect/>
          </a:stretch>
        </p:blipFill>
        <p:spPr bwMode="auto">
          <a:xfrm>
            <a:off x="611188" y="404813"/>
            <a:ext cx="3573462" cy="21605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attacco a Dayr Aban  1948">
            <a:extLst>
              <a:ext uri="{FF2B5EF4-FFF2-40B4-BE49-F238E27FC236}">
                <a16:creationId xmlns:a16="http://schemas.microsoft.com/office/drawing/2014/main" id="{14FA9D99-2170-BD64-A22F-F39EDA11FDE9}"/>
              </a:ext>
            </a:extLst>
          </p:cNvPr>
          <p:cNvPicPr>
            <a:picLocks noChangeAspect="1" noChangeArrowheads="1"/>
          </p:cNvPicPr>
          <p:nvPr/>
        </p:nvPicPr>
        <p:blipFill>
          <a:blip r:embed="rId6">
            <a:lum bright="-10000" contrast="10000"/>
          </a:blip>
          <a:srcRect b="5415"/>
          <a:stretch>
            <a:fillRect/>
          </a:stretch>
        </p:blipFill>
        <p:spPr bwMode="auto">
          <a:xfrm>
            <a:off x="611188" y="4171950"/>
            <a:ext cx="3116262"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Figura a mano libera: forma 3">
            <a:extLst>
              <a:ext uri="{FF2B5EF4-FFF2-40B4-BE49-F238E27FC236}">
                <a16:creationId xmlns:a16="http://schemas.microsoft.com/office/drawing/2014/main" id="{BC68472B-4E22-32F7-DEC7-53D14C74D58B}"/>
              </a:ext>
            </a:extLst>
          </p:cNvPr>
          <p:cNvSpPr/>
          <p:nvPr/>
        </p:nvSpPr>
        <p:spPr>
          <a:xfrm>
            <a:off x="109538" y="903288"/>
            <a:ext cx="1727200"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3810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3" name="CasellaDiTesto 2">
            <a:extLst>
              <a:ext uri="{FF2B5EF4-FFF2-40B4-BE49-F238E27FC236}">
                <a16:creationId xmlns:a16="http://schemas.microsoft.com/office/drawing/2014/main" id="{F6C4431A-9521-3AEB-BD26-3999065376F4}"/>
              </a:ext>
            </a:extLst>
          </p:cNvPr>
          <p:cNvSpPr txBox="1">
            <a:spLocks noChangeArrowheads="1"/>
          </p:cNvSpPr>
          <p:nvPr/>
        </p:nvSpPr>
        <p:spPr bwMode="auto">
          <a:xfrm>
            <a:off x="4741863" y="2597150"/>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Deir Yassin after the massacre of 250 people</a:t>
            </a:r>
          </a:p>
        </p:txBody>
      </p:sp>
      <p:sp>
        <p:nvSpPr>
          <p:cNvPr id="5" name="CasellaDiTesto 4">
            <a:extLst>
              <a:ext uri="{FF2B5EF4-FFF2-40B4-BE49-F238E27FC236}">
                <a16:creationId xmlns:a16="http://schemas.microsoft.com/office/drawing/2014/main" id="{33C120B7-F735-9F93-66EC-FDF6056DC071}"/>
              </a:ext>
            </a:extLst>
          </p:cNvPr>
          <p:cNvSpPr txBox="1"/>
          <p:nvPr/>
        </p:nvSpPr>
        <p:spPr>
          <a:xfrm>
            <a:off x="1108075" y="350838"/>
            <a:ext cx="2619375" cy="415925"/>
          </a:xfrm>
          <a:prstGeom prst="rect">
            <a:avLst/>
          </a:prstGeom>
          <a:noFill/>
        </p:spPr>
        <p:txBody>
          <a:bodyPr>
            <a:spAutoFit/>
          </a:bodyPr>
          <a:lstStyle/>
          <a:p>
            <a:pPr algn="ctr" eaLnBrk="1" hangingPunct="1">
              <a:defRPr/>
            </a:pPr>
            <a:r>
              <a:rPr lang="en-US" sz="1050" b="1" dirty="0">
                <a:solidFill>
                  <a:srgbClr val="DADADA">
                    <a:lumMod val="10000"/>
                  </a:srgbClr>
                </a:solidFill>
                <a:latin typeface="Arial" charset="0"/>
                <a:cs typeface="Arial" charset="0"/>
              </a:rPr>
              <a:t>Attack on the Palestinian village of Dayr </a:t>
            </a:r>
            <a:r>
              <a:rPr lang="en-US" sz="1050" b="1" dirty="0" err="1">
                <a:solidFill>
                  <a:srgbClr val="DADADA">
                    <a:lumMod val="10000"/>
                  </a:srgbClr>
                </a:solidFill>
                <a:latin typeface="Arial" charset="0"/>
                <a:cs typeface="Arial" charset="0"/>
              </a:rPr>
              <a:t>Aban</a:t>
            </a:r>
            <a:r>
              <a:rPr lang="en-US" sz="1050" b="1" dirty="0">
                <a:solidFill>
                  <a:srgbClr val="DADADA">
                    <a:lumMod val="10000"/>
                  </a:srgbClr>
                </a:solidFill>
                <a:latin typeface="Arial" charset="0"/>
                <a:cs typeface="Arial" charset="0"/>
              </a:rPr>
              <a:t>, district of Jerusalem</a:t>
            </a:r>
            <a:endParaRPr lang="it-CH" sz="1050" b="1" dirty="0">
              <a:solidFill>
                <a:srgbClr val="DADADA">
                  <a:lumMod val="10000"/>
                </a:srgbClr>
              </a:solidFill>
              <a:latin typeface="Arial" charset="0"/>
              <a:cs typeface="Arial" charset="0"/>
            </a:endParaRPr>
          </a:p>
        </p:txBody>
      </p:sp>
      <p:sp>
        <p:nvSpPr>
          <p:cNvPr id="2" name="Rettangolo 1">
            <a:extLst>
              <a:ext uri="{FF2B5EF4-FFF2-40B4-BE49-F238E27FC236}">
                <a16:creationId xmlns:a16="http://schemas.microsoft.com/office/drawing/2014/main" id="{BAE7BD3E-4A64-3796-09B0-47CBDE17C63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6" name="CasellaDiTesto 2">
            <a:extLst>
              <a:ext uri="{FF2B5EF4-FFF2-40B4-BE49-F238E27FC236}">
                <a16:creationId xmlns:a16="http://schemas.microsoft.com/office/drawing/2014/main" id="{13C2985A-6457-7CA1-2ED8-5B06551966B3}"/>
              </a:ext>
            </a:extLst>
          </p:cNvPr>
          <p:cNvSpPr txBox="1">
            <a:spLocks noChangeArrowheads="1"/>
          </p:cNvSpPr>
          <p:nvPr/>
        </p:nvSpPr>
        <p:spPr bwMode="auto">
          <a:xfrm>
            <a:off x="1512888" y="6191250"/>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Bombing</a:t>
            </a:r>
          </a:p>
        </p:txBody>
      </p:sp>
      <p:sp>
        <p:nvSpPr>
          <p:cNvPr id="149517" name="CasellaDiTesto 1">
            <a:extLst>
              <a:ext uri="{FF2B5EF4-FFF2-40B4-BE49-F238E27FC236}">
                <a16:creationId xmlns:a16="http://schemas.microsoft.com/office/drawing/2014/main" id="{50D86C1A-94D6-797B-D5BC-76478F278B99}"/>
              </a:ext>
            </a:extLst>
          </p:cNvPr>
          <p:cNvSpPr txBox="1">
            <a:spLocks noChangeArrowheads="1"/>
          </p:cNvSpPr>
          <p:nvPr/>
        </p:nvSpPr>
        <p:spPr bwMode="auto">
          <a:xfrm>
            <a:off x="4894263" y="6161088"/>
            <a:ext cx="334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Deir Yassin overrun by Zionist gangs</a:t>
            </a:r>
          </a:p>
        </p:txBody>
      </p:sp>
      <p:sp>
        <p:nvSpPr>
          <p:cNvPr id="149518" name="Rettangolo 1">
            <a:extLst>
              <a:ext uri="{FF2B5EF4-FFF2-40B4-BE49-F238E27FC236}">
                <a16:creationId xmlns:a16="http://schemas.microsoft.com/office/drawing/2014/main" id="{E3177E65-0D55-7A87-6DFE-843310D33F8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4" descr="se ne vanno per forza 2">
            <a:extLst>
              <a:ext uri="{FF2B5EF4-FFF2-40B4-BE49-F238E27FC236}">
                <a16:creationId xmlns:a16="http://schemas.microsoft.com/office/drawing/2014/main" id="{26F5865F-7B63-BD6D-0B6F-E293DDEF036B}"/>
              </a:ext>
            </a:extLst>
          </p:cNvPr>
          <p:cNvPicPr>
            <a:picLocks noChangeAspect="1" noChangeArrowheads="1"/>
          </p:cNvPicPr>
          <p:nvPr/>
        </p:nvPicPr>
        <p:blipFill>
          <a:blip r:embed="rId3"/>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8246" name="Picture 5" descr="se ne vanno per forza 3">
            <a:extLst>
              <a:ext uri="{FF2B5EF4-FFF2-40B4-BE49-F238E27FC236}">
                <a16:creationId xmlns:a16="http://schemas.microsoft.com/office/drawing/2014/main" id="{9CC1A51D-768D-B730-C74B-48D7FC248531}"/>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1556" name="Text Box 6">
            <a:extLst>
              <a:ext uri="{FF2B5EF4-FFF2-40B4-BE49-F238E27FC236}">
                <a16:creationId xmlns:a16="http://schemas.microsoft.com/office/drawing/2014/main" id="{0028B880-7098-91AA-4829-8ACD96F010B2}"/>
              </a:ext>
            </a:extLst>
          </p:cNvPr>
          <p:cNvSpPr txBox="1">
            <a:spLocks noChangeArrowheads="1"/>
          </p:cNvSpPr>
          <p:nvPr/>
        </p:nvSpPr>
        <p:spPr bwMode="auto">
          <a:xfrm>
            <a:off x="3371850" y="692150"/>
            <a:ext cx="127158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400" b="1"/>
              <a:t>1948-1949 Many Palestinians from Jaffa, Akko and Haifa have to flee by sea</a:t>
            </a:r>
          </a:p>
          <a:p>
            <a:pPr algn="r" eaLnBrk="1" hangingPunct="1">
              <a:spcBef>
                <a:spcPct val="50000"/>
              </a:spcBef>
              <a:buFontTx/>
              <a:buNone/>
            </a:pPr>
            <a:r>
              <a:rPr lang="en-US" altLang="it-CH" sz="1400" b="1"/>
              <a:t>Photo: Haifa</a:t>
            </a:r>
            <a:endParaRPr lang="fr-CH" altLang="it-CH" sz="1400" b="1"/>
          </a:p>
        </p:txBody>
      </p:sp>
      <p:sp>
        <p:nvSpPr>
          <p:cNvPr id="151557" name="Text Box 7">
            <a:extLst>
              <a:ext uri="{FF2B5EF4-FFF2-40B4-BE49-F238E27FC236}">
                <a16:creationId xmlns:a16="http://schemas.microsoft.com/office/drawing/2014/main" id="{BC981F1F-B0EC-81BB-E84A-902E477E982D}"/>
              </a:ext>
            </a:extLst>
          </p:cNvPr>
          <p:cNvSpPr txBox="1">
            <a:spLocks noChangeArrowheads="1"/>
          </p:cNvSpPr>
          <p:nvPr/>
        </p:nvSpPr>
        <p:spPr bwMode="auto">
          <a:xfrm>
            <a:off x="684213" y="3527425"/>
            <a:ext cx="2016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Zionist militias force Palestinians to leave</a:t>
            </a:r>
            <a:endParaRPr lang="it-IT" altLang="it-CH" sz="1400" b="1">
              <a:solidFill>
                <a:srgbClr val="FFFFFF"/>
              </a:solidFill>
            </a:endParaRPr>
          </a:p>
        </p:txBody>
      </p:sp>
      <p:sp>
        <p:nvSpPr>
          <p:cNvPr id="151558" name="Text Box 9">
            <a:extLst>
              <a:ext uri="{FF2B5EF4-FFF2-40B4-BE49-F238E27FC236}">
                <a16:creationId xmlns:a16="http://schemas.microsoft.com/office/drawing/2014/main" id="{675B745C-B61F-EC83-E9B2-C6B7DE9CE53D}"/>
              </a:ext>
            </a:extLst>
          </p:cNvPr>
          <p:cNvSpPr txBox="1">
            <a:spLocks noChangeArrowheads="1"/>
          </p:cNvSpPr>
          <p:nvPr/>
        </p:nvSpPr>
        <p:spPr bwMode="auto">
          <a:xfrm>
            <a:off x="4211638" y="4724400"/>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1947- 1948</a:t>
            </a:r>
            <a:endParaRPr lang="it-IT" altLang="it-CH" sz="2400" b="1"/>
          </a:p>
        </p:txBody>
      </p:sp>
      <p:pic>
        <p:nvPicPr>
          <p:cNvPr id="11" name="Immagine 10">
            <a:extLst>
              <a:ext uri="{FF2B5EF4-FFF2-40B4-BE49-F238E27FC236}">
                <a16:creationId xmlns:a16="http://schemas.microsoft.com/office/drawing/2014/main" id="{ED4FFB75-E1C2-9144-0D24-E4CFC978AAFC}"/>
              </a:ext>
            </a:extLst>
          </p:cNvPr>
          <p:cNvPicPr>
            <a:picLocks noChangeAspect="1"/>
          </p:cNvPicPr>
          <p:nvPr/>
        </p:nvPicPr>
        <p:blipFill>
          <a:blip r:embed="rId5"/>
          <a:stretch>
            <a:fillRect/>
          </a:stretch>
        </p:blipFill>
        <p:spPr>
          <a:xfrm>
            <a:off x="4741863" y="188913"/>
            <a:ext cx="4181475" cy="3311525"/>
          </a:xfrm>
          <a:prstGeom prst="rect">
            <a:avLst/>
          </a:prstGeom>
          <a:ln w="28575">
            <a:solidFill>
              <a:schemeClr val="tx1"/>
            </a:solidFill>
          </a:ln>
          <a:effectLst>
            <a:outerShdw blurRad="292100" dist="139700" dir="2700000" algn="tl" rotWithShape="0">
              <a:srgbClr val="333333">
                <a:alpha val="65000"/>
              </a:srgbClr>
            </a:outerShdw>
          </a:effectLst>
        </p:spPr>
      </p:pic>
      <p:sp>
        <p:nvSpPr>
          <p:cNvPr id="172041" name="Text Box 8">
            <a:extLst>
              <a:ext uri="{FF2B5EF4-FFF2-40B4-BE49-F238E27FC236}">
                <a16:creationId xmlns:a16="http://schemas.microsoft.com/office/drawing/2014/main" id="{8B42E889-50C1-EE78-7263-A00F3BC2C558}"/>
              </a:ext>
            </a:extLst>
          </p:cNvPr>
          <p:cNvSpPr txBox="1">
            <a:spLocks noChangeArrowheads="1"/>
          </p:cNvSpPr>
          <p:nvPr/>
        </p:nvSpPr>
        <p:spPr bwMode="auto">
          <a:xfrm>
            <a:off x="2851150" y="3616325"/>
            <a:ext cx="4421188"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Zionists drive out the Palestinians</a:t>
            </a:r>
            <a:endParaRPr lang="it-IT" altLang="it-CH" sz="1800" b="1" dirty="0">
              <a:solidFill>
                <a:schemeClr val="accent4">
                  <a:lumMod val="10000"/>
                </a:schemeClr>
              </a:solidFill>
            </a:endParaRPr>
          </a:p>
        </p:txBody>
      </p:sp>
      <p:sp>
        <p:nvSpPr>
          <p:cNvPr id="151561" name="Slide Number Placeholder 3">
            <a:extLst>
              <a:ext uri="{FF2B5EF4-FFF2-40B4-BE49-F238E27FC236}">
                <a16:creationId xmlns:a16="http://schemas.microsoft.com/office/drawing/2014/main" id="{97492EA3-DB5A-A38A-4075-A34EF17EB2BF}"/>
              </a:ext>
            </a:extLst>
          </p:cNvPr>
          <p:cNvSpPr>
            <a:spLocks noGrp="1"/>
          </p:cNvSpPr>
          <p:nvPr>
            <p:ph type="sldNum" sz="quarter" idx="12"/>
          </p:nvPr>
        </p:nvSpPr>
        <p:spPr>
          <a:xfrm>
            <a:off x="7858125" y="3624263"/>
            <a:ext cx="6016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C33EAB-D7A4-49B3-B989-EB96BE2DB609}"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pic>
        <p:nvPicPr>
          <p:cNvPr id="2" name="Immagine 1">
            <a:extLst>
              <a:ext uri="{FF2B5EF4-FFF2-40B4-BE49-F238E27FC236}">
                <a16:creationId xmlns:a16="http://schemas.microsoft.com/office/drawing/2014/main" id="{360ACE4F-D213-E56E-2B67-1B818C4768A6}"/>
              </a:ext>
            </a:extLst>
          </p:cNvPr>
          <p:cNvPicPr>
            <a:picLocks noChangeAspect="1"/>
          </p:cNvPicPr>
          <p:nvPr/>
        </p:nvPicPr>
        <p:blipFill>
          <a:blip r:embed="rId6"/>
          <a:stretch>
            <a:fillRect/>
          </a:stretch>
        </p:blipFill>
        <p:spPr>
          <a:xfrm>
            <a:off x="5081588" y="4067175"/>
            <a:ext cx="3843337"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151563" name="Rettangolo 1">
            <a:extLst>
              <a:ext uri="{FF2B5EF4-FFF2-40B4-BE49-F238E27FC236}">
                <a16:creationId xmlns:a16="http://schemas.microsoft.com/office/drawing/2014/main" id="{B9BF7840-1CFC-C352-5F69-3391EC74F8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a:extLst>
              <a:ext uri="{FF2B5EF4-FFF2-40B4-BE49-F238E27FC236}">
                <a16:creationId xmlns:a16="http://schemas.microsoft.com/office/drawing/2014/main" id="{DF147921-1434-63F8-2C0D-16CD04EA6343}"/>
              </a:ext>
            </a:extLst>
          </p:cNvPr>
          <p:cNvSpPr>
            <a:spLocks noGrp="1"/>
          </p:cNvSpPr>
          <p:nvPr>
            <p:ph type="sldNum" sz="quarter" idx="12"/>
          </p:nvPr>
        </p:nvSpPr>
        <p:spPr>
          <a:xfrm>
            <a:off x="7956550" y="58769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6E6A70-0C5C-4942-A09E-0E802A66A584}"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139272" name="Picture 10" descr="RefugeesOnTheMove-10-30-1948-Jalil_3">
            <a:extLst>
              <a:ext uri="{FF2B5EF4-FFF2-40B4-BE49-F238E27FC236}">
                <a16:creationId xmlns:a16="http://schemas.microsoft.com/office/drawing/2014/main" id="{204D6490-8F98-1F41-D750-1C18DB880526}"/>
              </a:ext>
            </a:extLst>
          </p:cNvPr>
          <p:cNvPicPr>
            <a:picLocks noChangeAspect="1" noChangeArrowheads="1"/>
          </p:cNvPicPr>
          <p:nvPr/>
        </p:nvPicPr>
        <p:blipFill>
          <a:blip r:embed="rId3">
            <a:lum bright="-10000" contrast="10000"/>
          </a:blip>
          <a:srcRect/>
          <a:stretch>
            <a:fillRect/>
          </a:stretch>
        </p:blipFill>
        <p:spPr bwMode="auto">
          <a:xfrm>
            <a:off x="3924300" y="328613"/>
            <a:ext cx="4924425" cy="3292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0" name="Picture 16" descr="profughi 48 buono">
            <a:extLst>
              <a:ext uri="{FF2B5EF4-FFF2-40B4-BE49-F238E27FC236}">
                <a16:creationId xmlns:a16="http://schemas.microsoft.com/office/drawing/2014/main" id="{3F2D6335-82BE-6910-E264-2902E043EF80}"/>
              </a:ext>
            </a:extLst>
          </p:cNvPr>
          <p:cNvPicPr>
            <a:picLocks noChangeAspect="1" noChangeArrowheads="1"/>
          </p:cNvPicPr>
          <p:nvPr/>
        </p:nvPicPr>
        <p:blipFill>
          <a:blip r:embed="rId4"/>
          <a:srcRect/>
          <a:stretch>
            <a:fillRect/>
          </a:stretch>
        </p:blipFill>
        <p:spPr bwMode="auto">
          <a:xfrm>
            <a:off x="395288" y="2949575"/>
            <a:ext cx="5040312" cy="3579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64625CA2-46FF-D641-7386-6558F203B213}"/>
              </a:ext>
            </a:extLst>
          </p:cNvPr>
          <p:cNvSpPr txBox="1"/>
          <p:nvPr/>
        </p:nvSpPr>
        <p:spPr>
          <a:xfrm>
            <a:off x="827088" y="908050"/>
            <a:ext cx="2520950" cy="1154113"/>
          </a:xfrm>
          <a:prstGeom prst="rect">
            <a:avLst/>
          </a:prstGeom>
          <a:solidFill>
            <a:srgbClr val="FFFF00"/>
          </a:solidFill>
          <a:ln w="19050">
            <a:solidFill>
              <a:schemeClr val="accent4">
                <a:lumMod val="10000"/>
              </a:schemeClr>
            </a:solidFill>
          </a:ln>
        </p:spPr>
        <p:txBody>
          <a:bodyPr>
            <a:spAutoFit/>
          </a:bodyPr>
          <a:lstStyle/>
          <a:p>
            <a:pPr algn="ctr">
              <a:defRPr/>
            </a:pPr>
            <a:r>
              <a:rPr lang="en-US" sz="2500" b="1" dirty="0">
                <a:solidFill>
                  <a:schemeClr val="accent4">
                    <a:lumMod val="10000"/>
                  </a:schemeClr>
                </a:solidFill>
              </a:rPr>
              <a:t>1948</a:t>
            </a:r>
          </a:p>
          <a:p>
            <a:pPr algn="ctr">
              <a:defRPr/>
            </a:pPr>
            <a:r>
              <a:rPr lang="en-US" sz="2200" b="1" dirty="0">
                <a:solidFill>
                  <a:schemeClr val="accent4">
                    <a:lumMod val="10000"/>
                  </a:schemeClr>
                </a:solidFill>
              </a:rPr>
              <a:t>Palestinians have to leave</a:t>
            </a:r>
          </a:p>
        </p:txBody>
      </p:sp>
      <p:sp>
        <p:nvSpPr>
          <p:cNvPr id="153606" name="CasellaDiTesto 2">
            <a:extLst>
              <a:ext uri="{FF2B5EF4-FFF2-40B4-BE49-F238E27FC236}">
                <a16:creationId xmlns:a16="http://schemas.microsoft.com/office/drawing/2014/main" id="{2209A205-39D9-7DB2-4516-C581B8531735}"/>
              </a:ext>
            </a:extLst>
          </p:cNvPr>
          <p:cNvSpPr txBox="1">
            <a:spLocks noChangeArrowheads="1"/>
          </p:cNvSpPr>
          <p:nvPr/>
        </p:nvSpPr>
        <p:spPr bwMode="auto">
          <a:xfrm>
            <a:off x="5870575" y="4508500"/>
            <a:ext cx="2543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fugitives are almost only women and children because the men have been killed or enslaved.</a:t>
            </a:r>
          </a:p>
        </p:txBody>
      </p:sp>
      <p:sp>
        <p:nvSpPr>
          <p:cNvPr id="153607" name="Rettangolo 1">
            <a:extLst>
              <a:ext uri="{FF2B5EF4-FFF2-40B4-BE49-F238E27FC236}">
                <a16:creationId xmlns:a16="http://schemas.microsoft.com/office/drawing/2014/main" id="{AA358307-34BB-14D9-13D9-5B37DD58FD3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6">
            <a:extLst>
              <a:ext uri="{FF2B5EF4-FFF2-40B4-BE49-F238E27FC236}">
                <a16:creationId xmlns:a16="http://schemas.microsoft.com/office/drawing/2014/main" id="{21B3E488-51B6-6B20-A0F3-87A35B65E776}"/>
              </a:ext>
            </a:extLst>
          </p:cNvPr>
          <p:cNvSpPr>
            <a:spLocks noGrp="1"/>
          </p:cNvSpPr>
          <p:nvPr>
            <p:ph type="sldNum" sz="quarter" idx="12"/>
          </p:nvPr>
        </p:nvSpPr>
        <p:spPr>
          <a:xfrm>
            <a:off x="8169275" y="5981700"/>
            <a:ext cx="5746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01FC656-F83D-484A-869E-CE9B5FCEC806}" type="slidenum">
              <a:rPr lang="it-IT" altLang="it-CH" sz="1400" b="1" smtClean="0">
                <a:solidFill>
                  <a:srgbClr val="FFFFFF"/>
                </a:solidFill>
              </a:rPr>
              <a:pPr algn="ctr">
                <a:spcBef>
                  <a:spcPct val="0"/>
                </a:spcBef>
                <a:buFontTx/>
                <a:buNone/>
              </a:pPr>
              <a:t>36</a:t>
            </a:fld>
            <a:endParaRPr lang="it-IT" altLang="it-CH" sz="1400" b="1">
              <a:solidFill>
                <a:srgbClr val="FFFFFF"/>
              </a:solidFill>
            </a:endParaRPr>
          </a:p>
        </p:txBody>
      </p:sp>
      <p:pic>
        <p:nvPicPr>
          <p:cNvPr id="159748" name="Picture 3" descr="bandiera israeliana 2 jpg">
            <a:extLst>
              <a:ext uri="{FF2B5EF4-FFF2-40B4-BE49-F238E27FC236}">
                <a16:creationId xmlns:a16="http://schemas.microsoft.com/office/drawing/2014/main" id="{C42E709C-8DB8-24DE-C72B-692B5328E7A7}"/>
              </a:ext>
            </a:extLst>
          </p:cNvPr>
          <p:cNvPicPr>
            <a:picLocks noGrp="1" noChangeAspect="1" noChangeArrowheads="1"/>
          </p:cNvPicPr>
          <p:nvPr>
            <p:ph sz="half" idx="2"/>
          </p:nvPr>
        </p:nvPicPr>
        <p:blipFill>
          <a:blip r:embed="rId3"/>
          <a:srcRect/>
          <a:stretch>
            <a:fillRect/>
          </a:stretch>
        </p:blipFill>
        <p:spPr>
          <a:xfrm>
            <a:off x="1023938" y="5865813"/>
            <a:ext cx="936625" cy="682625"/>
          </a:xfrm>
          <a:effectLst>
            <a:outerShdw blurRad="292100" dist="139700" dir="2700000" algn="tl" rotWithShape="0">
              <a:srgbClr val="333333">
                <a:alpha val="65000"/>
              </a:srgbClr>
            </a:outerShdw>
          </a:effectLst>
        </p:spPr>
      </p:pic>
      <p:sp>
        <p:nvSpPr>
          <p:cNvPr id="155652" name="Rettangolo 1">
            <a:extLst>
              <a:ext uri="{FF2B5EF4-FFF2-40B4-BE49-F238E27FC236}">
                <a16:creationId xmlns:a16="http://schemas.microsoft.com/office/drawing/2014/main" id="{5FADE897-6FB0-ED6D-60EE-58638627CDC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55656" name="Picture 8" descr="The creation of Israel | Anne Frank House">
            <a:extLst>
              <a:ext uri="{FF2B5EF4-FFF2-40B4-BE49-F238E27FC236}">
                <a16:creationId xmlns:a16="http://schemas.microsoft.com/office/drawing/2014/main" id="{EC7CB3C3-93B3-1EBE-6F56-C21BCB159015}"/>
              </a:ext>
            </a:extLst>
          </p:cNvPr>
          <p:cNvPicPr>
            <a:picLocks noChangeAspect="1" noChangeArrowheads="1"/>
          </p:cNvPicPr>
          <p:nvPr/>
        </p:nvPicPr>
        <p:blipFill>
          <a:blip r:embed="rId4"/>
          <a:srcRect/>
          <a:stretch>
            <a:fillRect/>
          </a:stretch>
        </p:blipFill>
        <p:spPr bwMode="auto">
          <a:xfrm>
            <a:off x="1023938" y="333375"/>
            <a:ext cx="7096125" cy="5321300"/>
          </a:xfrm>
          <a:prstGeom prst="rect">
            <a:avLst/>
          </a:prstGeom>
          <a:ln w="38100">
            <a:solidFill>
              <a:schemeClr val="tx1"/>
            </a:solidFill>
          </a:ln>
          <a:effectLst>
            <a:outerShdw blurRad="292100" dist="139700" dir="2700000" algn="tl" rotWithShape="0">
              <a:srgbClr val="333333">
                <a:alpha val="65000"/>
              </a:srgbClr>
            </a:outerShdw>
          </a:effectLst>
        </p:spPr>
      </p:pic>
      <p:sp>
        <p:nvSpPr>
          <p:cNvPr id="176131" name="Text Box 2">
            <a:extLst>
              <a:ext uri="{FF2B5EF4-FFF2-40B4-BE49-F238E27FC236}">
                <a16:creationId xmlns:a16="http://schemas.microsoft.com/office/drawing/2014/main" id="{EFD484B7-0BC4-F0CF-F9F3-8CFA0E910B9B}"/>
              </a:ext>
            </a:extLst>
          </p:cNvPr>
          <p:cNvSpPr txBox="1">
            <a:spLocks noChangeArrowheads="1"/>
          </p:cNvSpPr>
          <p:nvPr/>
        </p:nvSpPr>
        <p:spPr bwMode="auto">
          <a:xfrm>
            <a:off x="2049463" y="5840413"/>
            <a:ext cx="6121400" cy="708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14 May 1948                                </a:t>
            </a:r>
            <a:r>
              <a:rPr lang="fr-CH" altLang="it-CH" sz="2200" dirty="0">
                <a:solidFill>
                  <a:schemeClr val="accent4">
                    <a:lumMod val="10000"/>
                  </a:schemeClr>
                </a:solidFill>
              </a:rPr>
              <a:t>    </a:t>
            </a:r>
            <a:r>
              <a:rPr lang="fr-CH" altLang="it-CH" sz="2200" b="1" dirty="0">
                <a:solidFill>
                  <a:schemeClr val="accent4">
                    <a:lumMod val="10000"/>
                  </a:schemeClr>
                </a:solidFill>
              </a:rPr>
              <a:t>                  </a:t>
            </a:r>
            <a:r>
              <a:rPr lang="fr-CH" altLang="it-CH" sz="1800" b="1" dirty="0">
                <a:solidFill>
                  <a:schemeClr val="accent4">
                    <a:lumMod val="10000"/>
                  </a:schemeClr>
                </a:solidFill>
              </a:rPr>
              <a:t>Ben </a:t>
            </a:r>
            <a:r>
              <a:rPr lang="fr-CH" altLang="it-CH" sz="1800" b="1" dirty="0" err="1">
                <a:solidFill>
                  <a:schemeClr val="accent4">
                    <a:lumMod val="10000"/>
                  </a:schemeClr>
                </a:solidFill>
              </a:rPr>
              <a:t>Gurion</a:t>
            </a:r>
            <a:r>
              <a:rPr lang="fr-CH" altLang="it-CH" sz="1800" b="1" dirty="0">
                <a:solidFill>
                  <a:schemeClr val="accent4">
                    <a:lumMod val="10000"/>
                  </a:schemeClr>
                </a:solidFill>
              </a:rPr>
              <a:t> </a:t>
            </a:r>
            <a:r>
              <a:rPr lang="en-US" altLang="it-CH" sz="1800" b="1" dirty="0">
                <a:solidFill>
                  <a:schemeClr val="accent4">
                    <a:lumMod val="10000"/>
                  </a:schemeClr>
                </a:solidFill>
              </a:rPr>
              <a:t>unilaterally declares the state of Israel</a:t>
            </a:r>
            <a:endParaRPr lang="it-IT" altLang="it-CH" sz="1800" b="1" dirty="0">
              <a:solidFill>
                <a:schemeClr val="accent4">
                  <a:lumMod val="1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a:extLst>
              <a:ext uri="{FF2B5EF4-FFF2-40B4-BE49-F238E27FC236}">
                <a16:creationId xmlns:a16="http://schemas.microsoft.com/office/drawing/2014/main" id="{7CC12DE8-5EDB-1007-57F0-16AE5C6B22C1}"/>
              </a:ext>
            </a:extLst>
          </p:cNvPr>
          <p:cNvSpPr>
            <a:spLocks noGrp="1"/>
          </p:cNvSpPr>
          <p:nvPr>
            <p:ph type="sldNum" sz="quarter" idx="12"/>
          </p:nvPr>
        </p:nvSpPr>
        <p:spPr>
          <a:xfrm>
            <a:off x="7932738" y="4143375"/>
            <a:ext cx="7889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A0C969-15CC-4EF1-8C8B-0553368FC2FF}" type="slidenum">
              <a:rPr lang="it-IT" altLang="it-CH" sz="1400" b="1" smtClean="0">
                <a:solidFill>
                  <a:srgbClr val="FFFFFF"/>
                </a:solidFill>
              </a:rPr>
              <a:pPr>
                <a:spcBef>
                  <a:spcPct val="0"/>
                </a:spcBef>
                <a:buFontTx/>
                <a:buNone/>
              </a:pPr>
              <a:t>37</a:t>
            </a:fld>
            <a:endParaRPr lang="it-IT" altLang="it-CH" sz="1400" b="1">
              <a:solidFill>
                <a:srgbClr val="FFFFFF"/>
              </a:solidFill>
            </a:endParaRPr>
          </a:p>
        </p:txBody>
      </p:sp>
      <p:pic>
        <p:nvPicPr>
          <p:cNvPr id="160771" name="Picture 2" descr="1947 war">
            <a:extLst>
              <a:ext uri="{FF2B5EF4-FFF2-40B4-BE49-F238E27FC236}">
                <a16:creationId xmlns:a16="http://schemas.microsoft.com/office/drawing/2014/main" id="{CAE78FB6-9064-01F6-A0DA-C509664355D6}"/>
              </a:ext>
            </a:extLst>
          </p:cNvPr>
          <p:cNvPicPr>
            <a:picLocks noGrp="1" noChangeAspect="1" noChangeArrowheads="1"/>
          </p:cNvPicPr>
          <p:nvPr>
            <p:ph sz="half" idx="4294967295"/>
          </p:nvPr>
        </p:nvPicPr>
        <p:blipFill>
          <a:blip r:embed="rId3"/>
          <a:srcRect/>
          <a:stretch>
            <a:fillRect/>
          </a:stretch>
        </p:blipFill>
        <p:spPr>
          <a:xfrm>
            <a:off x="427038" y="2627313"/>
            <a:ext cx="3960812" cy="3921125"/>
          </a:xfrm>
          <a:ln w="28575">
            <a:solidFill>
              <a:schemeClr val="tx1"/>
            </a:solidFill>
          </a:ln>
          <a:effectLst>
            <a:outerShdw blurRad="292100" dist="139700" dir="2700000" algn="tl" rotWithShape="0">
              <a:srgbClr val="333333">
                <a:alpha val="65000"/>
              </a:srgbClr>
            </a:outerShdw>
          </a:effectLst>
        </p:spPr>
      </p:pic>
      <p:sp>
        <p:nvSpPr>
          <p:cNvPr id="157700" name="Text Box 3">
            <a:extLst>
              <a:ext uri="{FF2B5EF4-FFF2-40B4-BE49-F238E27FC236}">
                <a16:creationId xmlns:a16="http://schemas.microsoft.com/office/drawing/2014/main" id="{CAC644CA-CDBB-00D9-521C-655CEF55A18C}"/>
              </a:ext>
            </a:extLst>
          </p:cNvPr>
          <p:cNvSpPr txBox="1">
            <a:spLocks noChangeArrowheads="1"/>
          </p:cNvSpPr>
          <p:nvPr/>
        </p:nvSpPr>
        <p:spPr bwMode="auto">
          <a:xfrm>
            <a:off x="6692900" y="3025775"/>
            <a:ext cx="187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169989" name="Text Box 4">
            <a:extLst>
              <a:ext uri="{FF2B5EF4-FFF2-40B4-BE49-F238E27FC236}">
                <a16:creationId xmlns:a16="http://schemas.microsoft.com/office/drawing/2014/main" id="{A153F496-371D-7E75-12EC-2948651DD62F}"/>
              </a:ext>
            </a:extLst>
          </p:cNvPr>
          <p:cNvSpPr txBox="1">
            <a:spLocks noChangeArrowheads="1"/>
          </p:cNvSpPr>
          <p:nvPr/>
        </p:nvSpPr>
        <p:spPr bwMode="auto">
          <a:xfrm>
            <a:off x="6232525" y="2195513"/>
            <a:ext cx="2506663" cy="15081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May </a:t>
            </a:r>
            <a:r>
              <a:rPr lang="fr-CH" altLang="it-CH" sz="2800" b="1" dirty="0">
                <a:solidFill>
                  <a:schemeClr val="accent4">
                    <a:lumMod val="10000"/>
                  </a:schemeClr>
                </a:solidFill>
              </a:rPr>
              <a:t>1948</a:t>
            </a:r>
            <a:r>
              <a:rPr lang="fr-CH" altLang="it-CH" b="1" dirty="0">
                <a:solidFill>
                  <a:schemeClr val="accent4">
                    <a:lumMod val="10000"/>
                  </a:schemeClr>
                </a:solidFill>
              </a:rPr>
              <a:t>  </a:t>
            </a:r>
            <a:r>
              <a:rPr lang="fr-CH" altLang="it-CH" sz="2400" dirty="0">
                <a:solidFill>
                  <a:schemeClr val="accent4">
                    <a:lumMod val="10000"/>
                  </a:schemeClr>
                </a:solidFill>
              </a:rPr>
              <a:t>        </a:t>
            </a:r>
            <a:r>
              <a:rPr lang="fr-CH" altLang="it-CH" sz="2000" b="1" dirty="0">
                <a:solidFill>
                  <a:schemeClr val="accent4">
                    <a:lumMod val="10000"/>
                  </a:schemeClr>
                </a:solidFill>
              </a:rPr>
              <a:t>The first                    Arab-</a:t>
            </a:r>
            <a:r>
              <a:rPr lang="fr-CH" altLang="it-CH" sz="2000" b="1" dirty="0" err="1">
                <a:solidFill>
                  <a:schemeClr val="accent4">
                    <a:lumMod val="10000"/>
                  </a:schemeClr>
                </a:solidFill>
              </a:rPr>
              <a:t>Israeli</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r>
              <a:rPr lang="fr-CH" altLang="it-CH" sz="2000" b="1" dirty="0" err="1">
                <a:solidFill>
                  <a:schemeClr val="accent4">
                    <a:lumMod val="10000"/>
                  </a:schemeClr>
                </a:solidFill>
              </a:rPr>
              <a:t>begins</a:t>
            </a:r>
            <a:endParaRPr lang="fr-CH" altLang="it-CH" sz="2000" b="1" dirty="0">
              <a:solidFill>
                <a:schemeClr val="accent4">
                  <a:lumMod val="10000"/>
                </a:schemeClr>
              </a:solidFill>
            </a:endParaRPr>
          </a:p>
        </p:txBody>
      </p:sp>
      <p:pic>
        <p:nvPicPr>
          <p:cNvPr id="160774" name="Picture 5">
            <a:extLst>
              <a:ext uri="{FF2B5EF4-FFF2-40B4-BE49-F238E27FC236}">
                <a16:creationId xmlns:a16="http://schemas.microsoft.com/office/drawing/2014/main" id="{5B54128D-B0EB-B00A-D4F9-49E502ACD07C}"/>
              </a:ext>
            </a:extLst>
          </p:cNvPr>
          <p:cNvPicPr>
            <a:picLocks noGrp="1" noChangeAspect="1" noChangeArrowheads="1"/>
          </p:cNvPicPr>
          <p:nvPr>
            <p:ph sz="half" idx="4294967295"/>
          </p:nvPr>
        </p:nvPicPr>
        <p:blipFill>
          <a:blip r:embed="rId4"/>
          <a:srcRect/>
          <a:stretch>
            <a:fillRect/>
          </a:stretch>
        </p:blipFill>
        <p:spPr>
          <a:xfrm>
            <a:off x="427038" y="306388"/>
            <a:ext cx="3960812" cy="2170112"/>
          </a:xfrm>
          <a:ln w="28575">
            <a:solidFill>
              <a:schemeClr val="tx1"/>
            </a:solidFill>
          </a:ln>
          <a:effectLst>
            <a:outerShdw blurRad="292100" dist="139700" dir="2700000" algn="tl" rotWithShape="0">
              <a:srgbClr val="333333">
                <a:alpha val="65000"/>
              </a:srgbClr>
            </a:outerShdw>
          </a:effectLst>
        </p:spPr>
      </p:pic>
      <p:sp>
        <p:nvSpPr>
          <p:cNvPr id="157703" name="Text Box 6">
            <a:extLst>
              <a:ext uri="{FF2B5EF4-FFF2-40B4-BE49-F238E27FC236}">
                <a16:creationId xmlns:a16="http://schemas.microsoft.com/office/drawing/2014/main" id="{401611FF-6035-1123-0ACF-E53CC08F058C}"/>
              </a:ext>
            </a:extLst>
          </p:cNvPr>
          <p:cNvSpPr txBox="1">
            <a:spLocks noChangeArrowheads="1"/>
          </p:cNvSpPr>
          <p:nvPr/>
        </p:nvSpPr>
        <p:spPr bwMode="auto">
          <a:xfrm>
            <a:off x="4532313" y="298450"/>
            <a:ext cx="12636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1948</a:t>
            </a:r>
            <a:endParaRPr lang="it-IT" altLang="it-CH" sz="900" b="1">
              <a:solidFill>
                <a:srgbClr val="FFFFFF"/>
              </a:solidFill>
            </a:endParaRPr>
          </a:p>
          <a:p>
            <a:pPr eaLnBrk="1" hangingPunct="1">
              <a:spcBef>
                <a:spcPct val="50000"/>
              </a:spcBef>
              <a:buFontTx/>
              <a:buNone/>
            </a:pPr>
            <a:r>
              <a:rPr lang="en-US" altLang="it-CH" sz="900" b="1">
                <a:solidFill>
                  <a:srgbClr val="FFFFFF"/>
                </a:solidFill>
              </a:rPr>
              <a:t>The kings of Southern Arabia and Egypt inspect Egyptian military forces before the war</a:t>
            </a:r>
            <a:endParaRPr lang="it-IT" altLang="it-CH" sz="900" b="1">
              <a:solidFill>
                <a:srgbClr val="FFFFFF"/>
              </a:solidFill>
            </a:endParaRPr>
          </a:p>
        </p:txBody>
      </p:sp>
      <p:pic>
        <p:nvPicPr>
          <p:cNvPr id="160776" name="Picture 7" descr="1948 war_9 combattenti arabi">
            <a:extLst>
              <a:ext uri="{FF2B5EF4-FFF2-40B4-BE49-F238E27FC236}">
                <a16:creationId xmlns:a16="http://schemas.microsoft.com/office/drawing/2014/main" id="{942F0F60-1904-B609-F922-2D5F912E8948}"/>
              </a:ext>
            </a:extLst>
          </p:cNvPr>
          <p:cNvPicPr>
            <a:picLocks noChangeAspect="1" noChangeArrowheads="1"/>
          </p:cNvPicPr>
          <p:nvPr/>
        </p:nvPicPr>
        <p:blipFill>
          <a:blip r:embed="rId5"/>
          <a:srcRect/>
          <a:stretch>
            <a:fillRect/>
          </a:stretch>
        </p:blipFill>
        <p:spPr bwMode="auto">
          <a:xfrm>
            <a:off x="6289675" y="4722813"/>
            <a:ext cx="2449513" cy="18367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60777" name="Picture 8" descr="war 1948 2">
            <a:extLst>
              <a:ext uri="{FF2B5EF4-FFF2-40B4-BE49-F238E27FC236}">
                <a16:creationId xmlns:a16="http://schemas.microsoft.com/office/drawing/2014/main" id="{2299F75B-6CE4-3F8E-309D-4365A44B8C21}"/>
              </a:ext>
            </a:extLst>
          </p:cNvPr>
          <p:cNvPicPr>
            <a:picLocks noChangeAspect="1" noChangeArrowheads="1"/>
          </p:cNvPicPr>
          <p:nvPr/>
        </p:nvPicPr>
        <p:blipFill>
          <a:blip r:embed="rId6"/>
          <a:srcRect/>
          <a:stretch>
            <a:fillRect/>
          </a:stretch>
        </p:blipFill>
        <p:spPr bwMode="auto">
          <a:xfrm>
            <a:off x="6257925" y="298450"/>
            <a:ext cx="2481263" cy="1563688"/>
          </a:xfrm>
          <a:prstGeom prst="rect">
            <a:avLst/>
          </a:prstGeom>
          <a:ln w="28575">
            <a:solidFill>
              <a:schemeClr val="tx1"/>
            </a:solidFill>
          </a:ln>
          <a:effectLst>
            <a:outerShdw blurRad="292100" dist="139700" dir="2700000" algn="tl" rotWithShape="0">
              <a:srgbClr val="333333">
                <a:alpha val="65000"/>
              </a:srgbClr>
            </a:outerShdw>
          </a:effectLst>
        </p:spPr>
      </p:pic>
      <p:sp>
        <p:nvSpPr>
          <p:cNvPr id="157706" name="Text Box 9">
            <a:extLst>
              <a:ext uri="{FF2B5EF4-FFF2-40B4-BE49-F238E27FC236}">
                <a16:creationId xmlns:a16="http://schemas.microsoft.com/office/drawing/2014/main" id="{48F9F467-0D0C-2056-A62E-761075F0D082}"/>
              </a:ext>
            </a:extLst>
          </p:cNvPr>
          <p:cNvSpPr txBox="1">
            <a:spLocks noChangeArrowheads="1"/>
          </p:cNvSpPr>
          <p:nvPr/>
        </p:nvSpPr>
        <p:spPr bwMode="auto">
          <a:xfrm>
            <a:off x="4545013" y="5740400"/>
            <a:ext cx="86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Arab columns enter Palestine</a:t>
            </a:r>
            <a:endParaRPr lang="it-IT" altLang="it-CH" sz="1000" b="1">
              <a:solidFill>
                <a:srgbClr val="FFFFFF"/>
              </a:solidFill>
            </a:endParaRPr>
          </a:p>
        </p:txBody>
      </p:sp>
      <p:pic>
        <p:nvPicPr>
          <p:cNvPr id="160779" name="Picture 10" descr="libano">
            <a:extLst>
              <a:ext uri="{FF2B5EF4-FFF2-40B4-BE49-F238E27FC236}">
                <a16:creationId xmlns:a16="http://schemas.microsoft.com/office/drawing/2014/main" id="{E6E2A903-6ECF-9A75-1BDD-DE64BECEF0BC}"/>
              </a:ext>
            </a:extLst>
          </p:cNvPr>
          <p:cNvPicPr>
            <a:picLocks noChangeAspect="1" noChangeArrowheads="1"/>
          </p:cNvPicPr>
          <p:nvPr/>
        </p:nvPicPr>
        <p:blipFill>
          <a:blip r:embed="rId7"/>
          <a:srcRect/>
          <a:stretch>
            <a:fillRect/>
          </a:stretch>
        </p:blipFill>
        <p:spPr bwMode="auto">
          <a:xfrm>
            <a:off x="4656138" y="2449513"/>
            <a:ext cx="792162" cy="528637"/>
          </a:xfrm>
          <a:prstGeom prst="rect">
            <a:avLst/>
          </a:prstGeom>
          <a:ln>
            <a:noFill/>
          </a:ln>
          <a:effectLst>
            <a:outerShdw blurRad="292100" dist="139700" dir="2700000" algn="tl" rotWithShape="0">
              <a:srgbClr val="333333">
                <a:alpha val="65000"/>
              </a:srgbClr>
            </a:outerShdw>
          </a:effectLst>
        </p:spPr>
      </p:pic>
      <p:pic>
        <p:nvPicPr>
          <p:cNvPr id="160780" name="Picture 11" descr="Syria">
            <a:extLst>
              <a:ext uri="{FF2B5EF4-FFF2-40B4-BE49-F238E27FC236}">
                <a16:creationId xmlns:a16="http://schemas.microsoft.com/office/drawing/2014/main" id="{354588D4-FD93-E361-976D-E4C50C5A3629}"/>
              </a:ext>
            </a:extLst>
          </p:cNvPr>
          <p:cNvPicPr>
            <a:picLocks noChangeAspect="1" noChangeArrowheads="1"/>
          </p:cNvPicPr>
          <p:nvPr/>
        </p:nvPicPr>
        <p:blipFill>
          <a:blip r:embed="rId8"/>
          <a:srcRect/>
          <a:stretch>
            <a:fillRect/>
          </a:stretch>
        </p:blipFill>
        <p:spPr bwMode="auto">
          <a:xfrm>
            <a:off x="4656138" y="3314700"/>
            <a:ext cx="792162" cy="511175"/>
          </a:xfrm>
          <a:prstGeom prst="rect">
            <a:avLst/>
          </a:prstGeom>
          <a:ln>
            <a:noFill/>
          </a:ln>
          <a:effectLst>
            <a:outerShdw blurRad="292100" dist="139700" dir="2700000" algn="tl" rotWithShape="0">
              <a:srgbClr val="333333">
                <a:alpha val="65000"/>
              </a:srgbClr>
            </a:outerShdw>
          </a:effectLst>
        </p:spPr>
      </p:pic>
      <p:pic>
        <p:nvPicPr>
          <p:cNvPr id="160781" name="Picture 12">
            <a:extLst>
              <a:ext uri="{FF2B5EF4-FFF2-40B4-BE49-F238E27FC236}">
                <a16:creationId xmlns:a16="http://schemas.microsoft.com/office/drawing/2014/main" id="{C5D6C60C-4264-18A1-4137-0E29ADBF61CC}"/>
              </a:ext>
            </a:extLst>
          </p:cNvPr>
          <p:cNvPicPr>
            <a:picLocks noChangeAspect="1" noChangeArrowheads="1"/>
          </p:cNvPicPr>
          <p:nvPr/>
        </p:nvPicPr>
        <p:blipFill>
          <a:blip r:embed="rId9"/>
          <a:srcRect/>
          <a:stretch>
            <a:fillRect/>
          </a:stretch>
        </p:blipFill>
        <p:spPr bwMode="auto">
          <a:xfrm>
            <a:off x="4656138" y="4178300"/>
            <a:ext cx="792162" cy="396875"/>
          </a:xfrm>
          <a:prstGeom prst="rect">
            <a:avLst/>
          </a:prstGeom>
          <a:ln>
            <a:noFill/>
          </a:ln>
          <a:effectLst>
            <a:outerShdw blurRad="292100" dist="139700" dir="2700000" algn="tl" rotWithShape="0">
              <a:srgbClr val="333333">
                <a:alpha val="65000"/>
              </a:srgbClr>
            </a:outerShdw>
          </a:effectLst>
        </p:spPr>
      </p:pic>
      <p:pic>
        <p:nvPicPr>
          <p:cNvPr id="160782" name="Picture 13">
            <a:extLst>
              <a:ext uri="{FF2B5EF4-FFF2-40B4-BE49-F238E27FC236}">
                <a16:creationId xmlns:a16="http://schemas.microsoft.com/office/drawing/2014/main" id="{08DEA19F-5039-5AEA-D236-210A16CED0D2}"/>
              </a:ext>
            </a:extLst>
          </p:cNvPr>
          <p:cNvPicPr>
            <a:picLocks noChangeAspect="1" noChangeArrowheads="1"/>
          </p:cNvPicPr>
          <p:nvPr/>
        </p:nvPicPr>
        <p:blipFill>
          <a:blip r:embed="rId10"/>
          <a:srcRect/>
          <a:stretch>
            <a:fillRect/>
          </a:stretch>
        </p:blipFill>
        <p:spPr bwMode="auto">
          <a:xfrm>
            <a:off x="4656138" y="4899025"/>
            <a:ext cx="792162" cy="528638"/>
          </a:xfrm>
          <a:prstGeom prst="rect">
            <a:avLst/>
          </a:prstGeom>
          <a:ln>
            <a:noFill/>
          </a:ln>
          <a:effectLst>
            <a:outerShdw blurRad="292100" dist="139700" dir="2700000" algn="tl" rotWithShape="0">
              <a:srgbClr val="333333">
                <a:alpha val="65000"/>
              </a:srgbClr>
            </a:outerShdw>
          </a:effectLst>
        </p:spPr>
      </p:pic>
      <p:sp>
        <p:nvSpPr>
          <p:cNvPr id="157711" name="Text Box 14">
            <a:extLst>
              <a:ext uri="{FF2B5EF4-FFF2-40B4-BE49-F238E27FC236}">
                <a16:creationId xmlns:a16="http://schemas.microsoft.com/office/drawing/2014/main" id="{4C7761F5-729E-949D-B989-56B60BF265C0}"/>
              </a:ext>
            </a:extLst>
          </p:cNvPr>
          <p:cNvSpPr txBox="1">
            <a:spLocks noChangeArrowheads="1"/>
          </p:cNvSpPr>
          <p:nvPr/>
        </p:nvSpPr>
        <p:spPr bwMode="auto">
          <a:xfrm>
            <a:off x="5518150" y="1743075"/>
            <a:ext cx="5762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Egypt</a:t>
            </a:r>
            <a:endParaRPr lang="it-IT" altLang="it-CH" sz="800" b="1">
              <a:solidFill>
                <a:srgbClr val="FFFFFF"/>
              </a:solidFill>
            </a:endParaRPr>
          </a:p>
        </p:txBody>
      </p:sp>
      <p:sp>
        <p:nvSpPr>
          <p:cNvPr id="157712" name="Text Box 15">
            <a:extLst>
              <a:ext uri="{FF2B5EF4-FFF2-40B4-BE49-F238E27FC236}">
                <a16:creationId xmlns:a16="http://schemas.microsoft.com/office/drawing/2014/main" id="{FD4D34DB-0B62-DD7A-0A7A-40230C8BC6D8}"/>
              </a:ext>
            </a:extLst>
          </p:cNvPr>
          <p:cNvSpPr txBox="1">
            <a:spLocks noChangeArrowheads="1"/>
          </p:cNvSpPr>
          <p:nvPr/>
        </p:nvSpPr>
        <p:spPr bwMode="auto">
          <a:xfrm>
            <a:off x="5519738" y="2522538"/>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Lebanon</a:t>
            </a:r>
            <a:endParaRPr lang="it-IT" altLang="it-CH" sz="800" b="1">
              <a:solidFill>
                <a:srgbClr val="FFFFFF"/>
              </a:solidFill>
            </a:endParaRPr>
          </a:p>
        </p:txBody>
      </p:sp>
      <p:sp>
        <p:nvSpPr>
          <p:cNvPr id="157713" name="Text Box 16">
            <a:extLst>
              <a:ext uri="{FF2B5EF4-FFF2-40B4-BE49-F238E27FC236}">
                <a16:creationId xmlns:a16="http://schemas.microsoft.com/office/drawing/2014/main" id="{0D18163E-E53C-C326-3616-D48EE02869FE}"/>
              </a:ext>
            </a:extLst>
          </p:cNvPr>
          <p:cNvSpPr txBox="1">
            <a:spLocks noChangeArrowheads="1"/>
          </p:cNvSpPr>
          <p:nvPr/>
        </p:nvSpPr>
        <p:spPr bwMode="auto">
          <a:xfrm>
            <a:off x="5519738" y="3386138"/>
            <a:ext cx="9366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Syria</a:t>
            </a:r>
            <a:endParaRPr lang="it-IT" altLang="it-CH" sz="800" b="1">
              <a:solidFill>
                <a:srgbClr val="FFFFFF"/>
              </a:solidFill>
            </a:endParaRPr>
          </a:p>
        </p:txBody>
      </p:sp>
      <p:sp>
        <p:nvSpPr>
          <p:cNvPr id="157714" name="Text Box 17">
            <a:extLst>
              <a:ext uri="{FF2B5EF4-FFF2-40B4-BE49-F238E27FC236}">
                <a16:creationId xmlns:a16="http://schemas.microsoft.com/office/drawing/2014/main" id="{BD8A6683-EC0E-6202-A871-857EBCE700C4}"/>
              </a:ext>
            </a:extLst>
          </p:cNvPr>
          <p:cNvSpPr txBox="1">
            <a:spLocks noChangeArrowheads="1"/>
          </p:cNvSpPr>
          <p:nvPr/>
        </p:nvSpPr>
        <p:spPr bwMode="auto">
          <a:xfrm>
            <a:off x="5529263" y="4183063"/>
            <a:ext cx="679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Trans-Jordan</a:t>
            </a:r>
            <a:endParaRPr lang="it-IT" altLang="it-CH" sz="800" b="1">
              <a:solidFill>
                <a:srgbClr val="FFFFFF"/>
              </a:solidFill>
            </a:endParaRPr>
          </a:p>
        </p:txBody>
      </p:sp>
      <p:sp>
        <p:nvSpPr>
          <p:cNvPr id="157715" name="Text Box 18">
            <a:extLst>
              <a:ext uri="{FF2B5EF4-FFF2-40B4-BE49-F238E27FC236}">
                <a16:creationId xmlns:a16="http://schemas.microsoft.com/office/drawing/2014/main" id="{375F2B10-9636-0C0F-5CF1-0AADC75A0952}"/>
              </a:ext>
            </a:extLst>
          </p:cNvPr>
          <p:cNvSpPr txBox="1">
            <a:spLocks noChangeArrowheads="1"/>
          </p:cNvSpPr>
          <p:nvPr/>
        </p:nvSpPr>
        <p:spPr bwMode="auto">
          <a:xfrm>
            <a:off x="5532438" y="4994275"/>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Iraq</a:t>
            </a:r>
            <a:endParaRPr lang="it-IT" altLang="it-CH" sz="800" b="1">
              <a:solidFill>
                <a:srgbClr val="FFFFFF"/>
              </a:solidFill>
            </a:endParaRPr>
          </a:p>
        </p:txBody>
      </p:sp>
      <p:pic>
        <p:nvPicPr>
          <p:cNvPr id="160788" name="Picture 19">
            <a:extLst>
              <a:ext uri="{FF2B5EF4-FFF2-40B4-BE49-F238E27FC236}">
                <a16:creationId xmlns:a16="http://schemas.microsoft.com/office/drawing/2014/main" id="{F7F3ED0A-1D79-4453-8DB9-8C4D28A05E9C}"/>
              </a:ext>
            </a:extLst>
          </p:cNvPr>
          <p:cNvPicPr>
            <a:picLocks noChangeAspect="1" noChangeArrowheads="1"/>
          </p:cNvPicPr>
          <p:nvPr/>
        </p:nvPicPr>
        <p:blipFill>
          <a:blip r:embed="rId11"/>
          <a:srcRect/>
          <a:stretch>
            <a:fillRect/>
          </a:stretch>
        </p:blipFill>
        <p:spPr bwMode="auto">
          <a:xfrm>
            <a:off x="4656138" y="1585913"/>
            <a:ext cx="792162" cy="528637"/>
          </a:xfrm>
          <a:prstGeom prst="rect">
            <a:avLst/>
          </a:prstGeom>
          <a:ln>
            <a:noFill/>
          </a:ln>
          <a:effectLst>
            <a:outerShdw blurRad="292100" dist="139700" dir="2700000" algn="tl" rotWithShape="0">
              <a:srgbClr val="333333">
                <a:alpha val="65000"/>
              </a:srgbClr>
            </a:outerShdw>
          </a:effectLst>
        </p:spPr>
      </p:pic>
      <p:pic>
        <p:nvPicPr>
          <p:cNvPr id="160789" name="Picture 20" descr="bandiera israeliana 2 jpg">
            <a:extLst>
              <a:ext uri="{FF2B5EF4-FFF2-40B4-BE49-F238E27FC236}">
                <a16:creationId xmlns:a16="http://schemas.microsoft.com/office/drawing/2014/main" id="{EB4A4526-343A-EC6D-7A58-1B987F8A67A9}"/>
              </a:ext>
            </a:extLst>
          </p:cNvPr>
          <p:cNvPicPr>
            <a:picLocks noChangeAspect="1" noChangeArrowheads="1"/>
          </p:cNvPicPr>
          <p:nvPr/>
        </p:nvPicPr>
        <p:blipFill>
          <a:blip r:embed="rId12"/>
          <a:srcRect/>
          <a:stretch>
            <a:fillRect/>
          </a:stretch>
        </p:blipFill>
        <p:spPr bwMode="auto">
          <a:xfrm>
            <a:off x="6289675" y="3948113"/>
            <a:ext cx="647700" cy="473075"/>
          </a:xfrm>
          <a:prstGeom prst="rect">
            <a:avLst/>
          </a:prstGeom>
          <a:ln>
            <a:noFill/>
          </a:ln>
          <a:effectLst>
            <a:outerShdw blurRad="292100" dist="139700" dir="2700000" algn="tl" rotWithShape="0">
              <a:srgbClr val="333333">
                <a:alpha val="65000"/>
              </a:srgbClr>
            </a:outerShdw>
          </a:effectLst>
        </p:spPr>
      </p:pic>
      <p:sp>
        <p:nvSpPr>
          <p:cNvPr id="157718" name="Text Box 21">
            <a:extLst>
              <a:ext uri="{FF2B5EF4-FFF2-40B4-BE49-F238E27FC236}">
                <a16:creationId xmlns:a16="http://schemas.microsoft.com/office/drawing/2014/main" id="{3897C0AA-418C-C00B-9904-5AACAE4E9597}"/>
              </a:ext>
            </a:extLst>
          </p:cNvPr>
          <p:cNvSpPr txBox="1">
            <a:spLocks noChangeArrowheads="1"/>
          </p:cNvSpPr>
          <p:nvPr/>
        </p:nvSpPr>
        <p:spPr bwMode="auto">
          <a:xfrm>
            <a:off x="6962775" y="4071938"/>
            <a:ext cx="5762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Israel</a:t>
            </a:r>
            <a:endParaRPr lang="it-IT" altLang="it-CH" sz="800" b="1">
              <a:solidFill>
                <a:srgbClr val="FFFFFF"/>
              </a:solidFill>
            </a:endParaRPr>
          </a:p>
        </p:txBody>
      </p:sp>
      <p:sp>
        <p:nvSpPr>
          <p:cNvPr id="157719" name="Rettangolo 1">
            <a:extLst>
              <a:ext uri="{FF2B5EF4-FFF2-40B4-BE49-F238E27FC236}">
                <a16:creationId xmlns:a16="http://schemas.microsoft.com/office/drawing/2014/main" id="{99EB5C96-4CDC-540F-9A5E-793D2755AD4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a:extLst>
              <a:ext uri="{FF2B5EF4-FFF2-40B4-BE49-F238E27FC236}">
                <a16:creationId xmlns:a16="http://schemas.microsoft.com/office/drawing/2014/main" id="{ABFB4471-EE63-0E71-BFC1-FDA92C152C3B}"/>
              </a:ext>
            </a:extLst>
          </p:cNvPr>
          <p:cNvSpPr>
            <a:spLocks noGrp="1"/>
          </p:cNvSpPr>
          <p:nvPr>
            <p:ph type="sldNum" sz="quarter" idx="12"/>
          </p:nvPr>
        </p:nvSpPr>
        <p:spPr>
          <a:xfrm>
            <a:off x="8013700" y="6000750"/>
            <a:ext cx="566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A576C2-6547-43E6-B7FE-EB2E873DC6FB}" type="slidenum">
              <a:rPr lang="it-IT" altLang="it-CH" sz="1400" b="1" smtClean="0">
                <a:solidFill>
                  <a:srgbClr val="FFFFFF"/>
                </a:solidFill>
              </a:rPr>
              <a:pPr>
                <a:spcBef>
                  <a:spcPct val="0"/>
                </a:spcBef>
                <a:buFontTx/>
                <a:buNone/>
              </a:pPr>
              <a:t>38</a:t>
            </a:fld>
            <a:endParaRPr lang="it-IT" altLang="it-CH" sz="1400" b="1">
              <a:solidFill>
                <a:srgbClr val="FFFFFF"/>
              </a:solidFill>
            </a:endParaRPr>
          </a:p>
        </p:txBody>
      </p:sp>
      <p:pic>
        <p:nvPicPr>
          <p:cNvPr id="161798" name="Picture 5" descr="logo israel defense forces">
            <a:extLst>
              <a:ext uri="{FF2B5EF4-FFF2-40B4-BE49-F238E27FC236}">
                <a16:creationId xmlns:a16="http://schemas.microsoft.com/office/drawing/2014/main" id="{E1EBACAC-9675-A274-EEEB-2C0D4149D1F0}"/>
              </a:ext>
            </a:extLst>
          </p:cNvPr>
          <p:cNvPicPr>
            <a:picLocks noChangeAspect="1" noChangeArrowheads="1"/>
          </p:cNvPicPr>
          <p:nvPr/>
        </p:nvPicPr>
        <p:blipFill>
          <a:blip r:embed="rId3"/>
          <a:srcRect t="-3287" r="75797"/>
          <a:stretch>
            <a:fillRect/>
          </a:stretch>
        </p:blipFill>
        <p:spPr bwMode="auto">
          <a:xfrm>
            <a:off x="6850063" y="5037138"/>
            <a:ext cx="1730375" cy="855662"/>
          </a:xfrm>
          <a:prstGeom prst="rect">
            <a:avLst/>
          </a:prstGeom>
          <a:ln>
            <a:noFill/>
          </a:ln>
          <a:effectLst>
            <a:outerShdw blurRad="292100" dist="139700" dir="2700000" algn="tl" rotWithShape="0">
              <a:srgbClr val="333333">
                <a:alpha val="65000"/>
              </a:srgbClr>
            </a:outerShdw>
          </a:effectLst>
        </p:spPr>
      </p:pic>
      <p:pic>
        <p:nvPicPr>
          <p:cNvPr id="161799" name="Picture 6" descr="bandiera israeliana 2 jpg">
            <a:extLst>
              <a:ext uri="{FF2B5EF4-FFF2-40B4-BE49-F238E27FC236}">
                <a16:creationId xmlns:a16="http://schemas.microsoft.com/office/drawing/2014/main" id="{A14497E3-C8D1-D6EA-13EE-DCDD5F6B35B7}"/>
              </a:ext>
            </a:extLst>
          </p:cNvPr>
          <p:cNvPicPr>
            <a:picLocks noChangeAspect="1" noChangeArrowheads="1"/>
          </p:cNvPicPr>
          <p:nvPr/>
        </p:nvPicPr>
        <p:blipFill>
          <a:blip r:embed="rId4"/>
          <a:srcRect/>
          <a:stretch>
            <a:fillRect/>
          </a:stretch>
        </p:blipFill>
        <p:spPr bwMode="auto">
          <a:xfrm>
            <a:off x="7234238" y="476250"/>
            <a:ext cx="779462" cy="569913"/>
          </a:xfrm>
          <a:prstGeom prst="rect">
            <a:avLst/>
          </a:prstGeom>
          <a:ln>
            <a:noFill/>
          </a:ln>
          <a:effectLst>
            <a:outerShdw blurRad="292100" dist="139700" dir="2700000" algn="tl" rotWithShape="0">
              <a:srgbClr val="333333">
                <a:alpha val="65000"/>
              </a:srgbClr>
            </a:outerShdw>
          </a:effectLst>
        </p:spPr>
      </p:pic>
      <p:pic>
        <p:nvPicPr>
          <p:cNvPr id="161801" name="Picture 9" descr="C:\Users\Enrico\Desktop\IDF jpeg.jpg">
            <a:extLst>
              <a:ext uri="{FF2B5EF4-FFF2-40B4-BE49-F238E27FC236}">
                <a16:creationId xmlns:a16="http://schemas.microsoft.com/office/drawing/2014/main" id="{546AA8D3-49A4-DCE7-22FF-5491FCF0E538}"/>
              </a:ext>
            </a:extLst>
          </p:cNvPr>
          <p:cNvPicPr>
            <a:picLocks noChangeAspect="1" noChangeArrowheads="1"/>
          </p:cNvPicPr>
          <p:nvPr/>
        </p:nvPicPr>
        <p:blipFill>
          <a:blip r:embed="rId5"/>
          <a:srcRect/>
          <a:stretch>
            <a:fillRect/>
          </a:stretch>
        </p:blipFill>
        <p:spPr bwMode="auto">
          <a:xfrm>
            <a:off x="684213" y="476250"/>
            <a:ext cx="5884862" cy="5387975"/>
          </a:xfrm>
          <a:prstGeom prst="rect">
            <a:avLst/>
          </a:prstGeom>
          <a:ln w="28575">
            <a:solidFill>
              <a:schemeClr val="tx1"/>
            </a:solidFill>
          </a:ln>
          <a:effectLst>
            <a:outerShdw blurRad="292100" dist="139700" dir="2700000" algn="tl" rotWithShape="0">
              <a:srgbClr val="333333">
                <a:alpha val="65000"/>
              </a:srgbClr>
            </a:outerShdw>
          </a:effectLst>
        </p:spPr>
      </p:pic>
      <p:sp>
        <p:nvSpPr>
          <p:cNvPr id="134147" name="Text Box 4">
            <a:extLst>
              <a:ext uri="{FF2B5EF4-FFF2-40B4-BE49-F238E27FC236}">
                <a16:creationId xmlns:a16="http://schemas.microsoft.com/office/drawing/2014/main" id="{4A073403-2936-6DDD-2348-F004EDFFC5EF}"/>
              </a:ext>
            </a:extLst>
          </p:cNvPr>
          <p:cNvSpPr txBox="1">
            <a:spLocks noChangeArrowheads="1"/>
          </p:cNvSpPr>
          <p:nvPr/>
        </p:nvSpPr>
        <p:spPr bwMode="auto">
          <a:xfrm>
            <a:off x="6850063" y="1193800"/>
            <a:ext cx="1730375" cy="3756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1948</a:t>
            </a:r>
          </a:p>
          <a:p>
            <a:pPr algn="ctr" eaLnBrk="1" hangingPunct="1">
              <a:spcBef>
                <a:spcPct val="50000"/>
              </a:spcBef>
              <a:buFontTx/>
              <a:buNone/>
              <a:defRPr/>
            </a:pPr>
            <a:r>
              <a:rPr lang="en-US" altLang="it-CH" sz="2000" b="1" dirty="0">
                <a:solidFill>
                  <a:schemeClr val="accent4">
                    <a:lumMod val="10000"/>
                  </a:schemeClr>
                </a:solidFill>
              </a:rPr>
              <a:t>June 28: Zionist terrorists of </a:t>
            </a:r>
            <a:r>
              <a:rPr lang="en-US" altLang="it-CH" sz="2000" b="1" dirty="0" err="1">
                <a:solidFill>
                  <a:schemeClr val="accent4">
                    <a:lumMod val="10000"/>
                  </a:schemeClr>
                </a:solidFill>
              </a:rPr>
              <a:t>Haganah</a:t>
            </a:r>
            <a:r>
              <a:rPr lang="en-US" altLang="it-CH" sz="2000" b="1" dirty="0">
                <a:solidFill>
                  <a:schemeClr val="accent4">
                    <a:lumMod val="10000"/>
                  </a:schemeClr>
                </a:solidFill>
              </a:rPr>
              <a:t>, Irgun, Stern gang become the official army of Israel: </a:t>
            </a:r>
            <a:r>
              <a:rPr lang="en-US" altLang="it-CH" sz="2000" b="1" dirty="0" err="1">
                <a:solidFill>
                  <a:schemeClr val="accent4">
                    <a:lumMod val="10000"/>
                  </a:schemeClr>
                </a:solidFill>
              </a:rPr>
              <a:t>Zahal</a:t>
            </a:r>
            <a:endParaRPr lang="it-IT" altLang="it-CH" sz="2000" b="1" dirty="0">
              <a:solidFill>
                <a:schemeClr val="accent4">
                  <a:lumMod val="10000"/>
                </a:schemeClr>
              </a:solidFill>
            </a:endParaRPr>
          </a:p>
        </p:txBody>
      </p:sp>
      <p:sp>
        <p:nvSpPr>
          <p:cNvPr id="159751" name="CasellaDiTesto 1">
            <a:extLst>
              <a:ext uri="{FF2B5EF4-FFF2-40B4-BE49-F238E27FC236}">
                <a16:creationId xmlns:a16="http://schemas.microsoft.com/office/drawing/2014/main" id="{45C9962C-0CE8-F37D-E337-BA5650F0689F}"/>
              </a:ext>
            </a:extLst>
          </p:cNvPr>
          <p:cNvSpPr txBox="1">
            <a:spLocks noChangeArrowheads="1"/>
          </p:cNvSpPr>
          <p:nvPr/>
        </p:nvSpPr>
        <p:spPr bwMode="auto">
          <a:xfrm>
            <a:off x="563563" y="5953125"/>
            <a:ext cx="6961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Later one after another the leaders of the Zionist gangs will become prime ministers of Israel. What used to be done during the night is now "officially" done during the day.</a:t>
            </a:r>
          </a:p>
        </p:txBody>
      </p:sp>
      <p:sp>
        <p:nvSpPr>
          <p:cNvPr id="159752" name="Rettangolo 1">
            <a:extLst>
              <a:ext uri="{FF2B5EF4-FFF2-40B4-BE49-F238E27FC236}">
                <a16:creationId xmlns:a16="http://schemas.microsoft.com/office/drawing/2014/main" id="{9A8A5B98-E271-2B01-A14B-6FEBA56A82C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9" name="Picture 4" descr="Khisas">
            <a:extLst>
              <a:ext uri="{FF2B5EF4-FFF2-40B4-BE49-F238E27FC236}">
                <a16:creationId xmlns:a16="http://schemas.microsoft.com/office/drawing/2014/main" id="{2BCA238D-D331-94D8-6A5D-B59B5AE9235D}"/>
              </a:ext>
            </a:extLst>
          </p:cNvPr>
          <p:cNvPicPr>
            <a:picLocks noChangeAspect="1" noChangeArrowheads="1"/>
          </p:cNvPicPr>
          <p:nvPr/>
        </p:nvPicPr>
        <p:blipFill>
          <a:blip r:embed="rId3"/>
          <a:srcRect/>
          <a:stretch>
            <a:fillRect/>
          </a:stretch>
        </p:blipFill>
        <p:spPr bwMode="auto">
          <a:xfrm>
            <a:off x="179388" y="188913"/>
            <a:ext cx="3024187" cy="20367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0" name="Picture 5" descr="Qaddita">
            <a:extLst>
              <a:ext uri="{FF2B5EF4-FFF2-40B4-BE49-F238E27FC236}">
                <a16:creationId xmlns:a16="http://schemas.microsoft.com/office/drawing/2014/main" id="{7BE2E251-A17E-2952-C6AA-BFFB36A74F5F}"/>
              </a:ext>
            </a:extLst>
          </p:cNvPr>
          <p:cNvPicPr>
            <a:picLocks noChangeAspect="1" noChangeArrowheads="1"/>
          </p:cNvPicPr>
          <p:nvPr/>
        </p:nvPicPr>
        <p:blipFill rotWithShape="1">
          <a:blip r:embed="rId4"/>
          <a:srcRect b="6878"/>
          <a:stretch/>
        </p:blipFill>
        <p:spPr bwMode="auto">
          <a:xfrm>
            <a:off x="184150" y="2360613"/>
            <a:ext cx="3024188" cy="2149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1" name="Picture 7" descr="Qaqun">
            <a:extLst>
              <a:ext uri="{FF2B5EF4-FFF2-40B4-BE49-F238E27FC236}">
                <a16:creationId xmlns:a16="http://schemas.microsoft.com/office/drawing/2014/main" id="{1AE59599-1CE5-6AD6-60A6-430958C2B360}"/>
              </a:ext>
            </a:extLst>
          </p:cNvPr>
          <p:cNvPicPr>
            <a:picLocks noChangeAspect="1" noChangeArrowheads="1"/>
          </p:cNvPicPr>
          <p:nvPr/>
        </p:nvPicPr>
        <p:blipFill rotWithShape="1">
          <a:blip r:embed="rId5"/>
          <a:srcRect t="1" b="2090"/>
          <a:stretch/>
        </p:blipFill>
        <p:spPr bwMode="auto">
          <a:xfrm>
            <a:off x="174625" y="4632325"/>
            <a:ext cx="3024188" cy="2090738"/>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1" name="Text Box 8">
            <a:extLst>
              <a:ext uri="{FF2B5EF4-FFF2-40B4-BE49-F238E27FC236}">
                <a16:creationId xmlns:a16="http://schemas.microsoft.com/office/drawing/2014/main" id="{6C69554D-0D85-5A7A-23B0-3E7B1E4DBB20}"/>
              </a:ext>
            </a:extLst>
          </p:cNvPr>
          <p:cNvSpPr txBox="1">
            <a:spLocks noChangeArrowheads="1"/>
          </p:cNvSpPr>
          <p:nvPr/>
        </p:nvSpPr>
        <p:spPr bwMode="auto">
          <a:xfrm>
            <a:off x="3521075" y="2517775"/>
            <a:ext cx="2301875" cy="1809750"/>
          </a:xfrm>
          <a:prstGeom prst="rect">
            <a:avLst/>
          </a:prstGeom>
          <a:solidFill>
            <a:srgbClr val="FFFF00"/>
          </a:solidFill>
          <a:ln w="12700">
            <a:solidFill>
              <a:schemeClr val="accent4">
                <a:lumMod val="10000"/>
              </a:schemeClr>
            </a:solidFill>
          </a:ln>
        </p:spPr>
        <p:txBody>
          <a:bodyPr tIns="164592" bIns="164592">
            <a:spAutoFit/>
          </a:bodyPr>
          <a:lstStyle>
            <a:defPPr>
              <a:defRPr lang="it-CH"/>
            </a:defPPr>
            <a:lvl1pPr algn="ctr">
              <a:defRPr b="1">
                <a:solidFill>
                  <a:schemeClr val="accent4">
                    <a:lumMod val="10000"/>
                  </a:schemeClr>
                </a:solidFill>
              </a:defRPr>
            </a:lvl1pPr>
          </a:lstStyle>
          <a:p>
            <a:pPr>
              <a:defRPr/>
            </a:pPr>
            <a:r>
              <a:rPr lang="fr-CH" altLang="it-CH" sz="2400" dirty="0"/>
              <a:t>1948 - 1949</a:t>
            </a:r>
            <a:r>
              <a:rPr lang="fr-CH" altLang="it-CH" sz="2000" dirty="0"/>
              <a:t>                                     </a:t>
            </a:r>
            <a:endParaRPr lang="en-US" altLang="it-CH" dirty="0"/>
          </a:p>
          <a:p>
            <a:pPr>
              <a:defRPr/>
            </a:pPr>
            <a:r>
              <a:rPr lang="en-US" altLang="it-CH" dirty="0"/>
              <a:t>The Zionists destroy about 500 Palestinian villages and cities.</a:t>
            </a:r>
            <a:endParaRPr lang="it-IT" altLang="it-CH" dirty="0"/>
          </a:p>
        </p:txBody>
      </p:sp>
      <p:sp>
        <p:nvSpPr>
          <p:cNvPr id="161798" name="Text Box 10">
            <a:extLst>
              <a:ext uri="{FF2B5EF4-FFF2-40B4-BE49-F238E27FC236}">
                <a16:creationId xmlns:a16="http://schemas.microsoft.com/office/drawing/2014/main" id="{22E27ECF-6A15-D014-3644-3E81B9F5260F}"/>
              </a:ext>
            </a:extLst>
          </p:cNvPr>
          <p:cNvSpPr txBox="1">
            <a:spLocks noChangeArrowheads="1"/>
          </p:cNvSpPr>
          <p:nvPr/>
        </p:nvSpPr>
        <p:spPr bwMode="auto">
          <a:xfrm>
            <a:off x="368300" y="466090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Qaqun</a:t>
            </a:r>
            <a:endParaRPr lang="it-IT" altLang="it-CH" sz="1400" b="1">
              <a:solidFill>
                <a:srgbClr val="000000"/>
              </a:solidFill>
            </a:endParaRPr>
          </a:p>
        </p:txBody>
      </p:sp>
      <p:sp>
        <p:nvSpPr>
          <p:cNvPr id="161799" name="Text Box 12">
            <a:extLst>
              <a:ext uri="{FF2B5EF4-FFF2-40B4-BE49-F238E27FC236}">
                <a16:creationId xmlns:a16="http://schemas.microsoft.com/office/drawing/2014/main" id="{D7810285-EAF4-DCD6-CB30-88384A39DB98}"/>
              </a:ext>
            </a:extLst>
          </p:cNvPr>
          <p:cNvSpPr txBox="1">
            <a:spLocks noChangeArrowheads="1"/>
          </p:cNvSpPr>
          <p:nvPr/>
        </p:nvSpPr>
        <p:spPr bwMode="auto">
          <a:xfrm>
            <a:off x="368300" y="23066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Qaddita</a:t>
            </a:r>
            <a:endParaRPr lang="it-IT" altLang="it-CH" sz="1400" b="1">
              <a:solidFill>
                <a:srgbClr val="000000"/>
              </a:solidFill>
            </a:endParaRPr>
          </a:p>
        </p:txBody>
      </p:sp>
      <p:sp>
        <p:nvSpPr>
          <p:cNvPr id="161800" name="Text Box 13">
            <a:extLst>
              <a:ext uri="{FF2B5EF4-FFF2-40B4-BE49-F238E27FC236}">
                <a16:creationId xmlns:a16="http://schemas.microsoft.com/office/drawing/2014/main" id="{10D7B658-91F8-3D22-75C4-E00229526C27}"/>
              </a:ext>
            </a:extLst>
          </p:cNvPr>
          <p:cNvSpPr txBox="1">
            <a:spLocks noChangeArrowheads="1"/>
          </p:cNvSpPr>
          <p:nvPr/>
        </p:nvSpPr>
        <p:spPr bwMode="auto">
          <a:xfrm>
            <a:off x="1042988" y="260350"/>
            <a:ext cx="7921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Khisas</a:t>
            </a:r>
            <a:endParaRPr lang="it-IT" altLang="it-CH" sz="1400" b="1">
              <a:solidFill>
                <a:srgbClr val="000000"/>
              </a:solidFill>
            </a:endParaRPr>
          </a:p>
        </p:txBody>
      </p:sp>
      <p:pic>
        <p:nvPicPr>
          <p:cNvPr id="138254" name="Immagine 1">
            <a:extLst>
              <a:ext uri="{FF2B5EF4-FFF2-40B4-BE49-F238E27FC236}">
                <a16:creationId xmlns:a16="http://schemas.microsoft.com/office/drawing/2014/main" id="{B796A6FE-131A-0BEB-CA53-51B933A6DD3A}"/>
              </a:ext>
            </a:extLst>
          </p:cNvPr>
          <p:cNvPicPr>
            <a:picLocks noChangeAspect="1"/>
          </p:cNvPicPr>
          <p:nvPr/>
        </p:nvPicPr>
        <p:blipFill>
          <a:blip r:embed="rId6"/>
          <a:srcRect/>
          <a:stretch>
            <a:fillRect/>
          </a:stretch>
        </p:blipFill>
        <p:spPr bwMode="auto">
          <a:xfrm>
            <a:off x="3289300" y="188913"/>
            <a:ext cx="2730500"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2" name="CasellaDiTesto 2">
            <a:extLst>
              <a:ext uri="{FF2B5EF4-FFF2-40B4-BE49-F238E27FC236}">
                <a16:creationId xmlns:a16="http://schemas.microsoft.com/office/drawing/2014/main" id="{FFAB9EF8-F165-8283-3B64-15BFF0862183}"/>
              </a:ext>
            </a:extLst>
          </p:cNvPr>
          <p:cNvSpPr txBox="1">
            <a:spLocks noChangeArrowheads="1"/>
          </p:cNvSpPr>
          <p:nvPr/>
        </p:nvSpPr>
        <p:spPr bwMode="auto">
          <a:xfrm>
            <a:off x="3897313" y="198438"/>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Khirbat al Umur</a:t>
            </a:r>
          </a:p>
        </p:txBody>
      </p:sp>
      <p:pic>
        <p:nvPicPr>
          <p:cNvPr id="138256" name="Immagine 3">
            <a:extLst>
              <a:ext uri="{FF2B5EF4-FFF2-40B4-BE49-F238E27FC236}">
                <a16:creationId xmlns:a16="http://schemas.microsoft.com/office/drawing/2014/main" id="{B2C0B17F-777A-E509-47B1-D87CDBE6BA37}"/>
              </a:ext>
            </a:extLst>
          </p:cNvPr>
          <p:cNvPicPr>
            <a:picLocks noChangeAspect="1"/>
          </p:cNvPicPr>
          <p:nvPr/>
        </p:nvPicPr>
        <p:blipFill>
          <a:blip r:embed="rId7"/>
          <a:srcRect/>
          <a:stretch>
            <a:fillRect/>
          </a:stretch>
        </p:blipFill>
        <p:spPr bwMode="auto">
          <a:xfrm>
            <a:off x="6103938" y="188913"/>
            <a:ext cx="2860675"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4" name="CasellaDiTesto 4">
            <a:extLst>
              <a:ext uri="{FF2B5EF4-FFF2-40B4-BE49-F238E27FC236}">
                <a16:creationId xmlns:a16="http://schemas.microsoft.com/office/drawing/2014/main" id="{44F3B0A1-B7D1-CA8C-F68F-44BEABB2CDDC}"/>
              </a:ext>
            </a:extLst>
          </p:cNvPr>
          <p:cNvSpPr txBox="1">
            <a:spLocks noChangeArrowheads="1"/>
          </p:cNvSpPr>
          <p:nvPr/>
        </p:nvSpPr>
        <p:spPr bwMode="auto">
          <a:xfrm>
            <a:off x="7704138" y="258763"/>
            <a:ext cx="1223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Kafr Bir'im</a:t>
            </a:r>
          </a:p>
        </p:txBody>
      </p:sp>
      <p:pic>
        <p:nvPicPr>
          <p:cNvPr id="138258" name="Immagine 6">
            <a:extLst>
              <a:ext uri="{FF2B5EF4-FFF2-40B4-BE49-F238E27FC236}">
                <a16:creationId xmlns:a16="http://schemas.microsoft.com/office/drawing/2014/main" id="{8D9C7A63-8FD4-2618-76E9-F4B54FD9A4D4}"/>
              </a:ext>
            </a:extLst>
          </p:cNvPr>
          <p:cNvPicPr>
            <a:picLocks noChangeAspect="1"/>
          </p:cNvPicPr>
          <p:nvPr/>
        </p:nvPicPr>
        <p:blipFill>
          <a:blip r:embed="rId8"/>
          <a:srcRect/>
          <a:stretch>
            <a:fillRect/>
          </a:stretch>
        </p:blipFill>
        <p:spPr bwMode="auto">
          <a:xfrm>
            <a:off x="6107113" y="2536825"/>
            <a:ext cx="2857500" cy="1797050"/>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6" name="CasellaDiTesto 7">
            <a:extLst>
              <a:ext uri="{FF2B5EF4-FFF2-40B4-BE49-F238E27FC236}">
                <a16:creationId xmlns:a16="http://schemas.microsoft.com/office/drawing/2014/main" id="{294D2A9C-F42A-4AE5-AB9C-39305FF7FDA6}"/>
              </a:ext>
            </a:extLst>
          </p:cNvPr>
          <p:cNvSpPr txBox="1">
            <a:spLocks noChangeArrowheads="1"/>
          </p:cNvSpPr>
          <p:nvPr/>
        </p:nvSpPr>
        <p:spPr bwMode="auto">
          <a:xfrm>
            <a:off x="7773988" y="2586038"/>
            <a:ext cx="1241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Majdal Yaba</a:t>
            </a:r>
          </a:p>
        </p:txBody>
      </p:sp>
      <p:sp>
        <p:nvSpPr>
          <p:cNvPr id="161807" name="Rettangolo 19">
            <a:extLst>
              <a:ext uri="{FF2B5EF4-FFF2-40B4-BE49-F238E27FC236}">
                <a16:creationId xmlns:a16="http://schemas.microsoft.com/office/drawing/2014/main" id="{FA4960C7-9761-6B85-0DA2-A159654705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6" descr="C:\Users\Enrico\Enrico\Documenti\AA Enrico nuovo\Palestina\A Foto\Distruzioni\Villaggio Suba distrutto in luglio 1948 jpeg.jpg">
            <a:extLst>
              <a:ext uri="{FF2B5EF4-FFF2-40B4-BE49-F238E27FC236}">
                <a16:creationId xmlns:a16="http://schemas.microsoft.com/office/drawing/2014/main" id="{7E80CACB-FA85-63D9-1D7E-D11CA1B1CE9E}"/>
              </a:ext>
            </a:extLst>
          </p:cNvPr>
          <p:cNvPicPr>
            <a:picLocks noChangeAspect="1" noChangeArrowheads="1"/>
          </p:cNvPicPr>
          <p:nvPr/>
        </p:nvPicPr>
        <p:blipFill>
          <a:blip r:embed="rId9"/>
          <a:srcRect b="9198"/>
          <a:stretch>
            <a:fillRect/>
          </a:stretch>
        </p:blipFill>
        <p:spPr bwMode="auto">
          <a:xfrm>
            <a:off x="3335338" y="4625975"/>
            <a:ext cx="5629275" cy="2097088"/>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9" name="Text Box 11">
            <a:extLst>
              <a:ext uri="{FF2B5EF4-FFF2-40B4-BE49-F238E27FC236}">
                <a16:creationId xmlns:a16="http://schemas.microsoft.com/office/drawing/2014/main" id="{DDA71505-A7F3-20DB-BA81-0F6BF5BC66A5}"/>
              </a:ext>
            </a:extLst>
          </p:cNvPr>
          <p:cNvSpPr txBox="1">
            <a:spLocks noChangeArrowheads="1"/>
          </p:cNvSpPr>
          <p:nvPr/>
        </p:nvSpPr>
        <p:spPr bwMode="auto">
          <a:xfrm>
            <a:off x="6367463" y="4586288"/>
            <a:ext cx="2674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000000"/>
                </a:solidFill>
              </a:rPr>
              <a:t>Suba, destroyed in July 1948</a:t>
            </a:r>
            <a:endParaRPr lang="it-IT" altLang="it-CH" sz="1400" b="1">
              <a:solidFill>
                <a:srgbClr val="000000"/>
              </a:solidFill>
            </a:endParaRPr>
          </a:p>
        </p:txBody>
      </p:sp>
      <p:sp>
        <p:nvSpPr>
          <p:cNvPr id="161810" name="Slide Number Placeholder 3">
            <a:extLst>
              <a:ext uri="{FF2B5EF4-FFF2-40B4-BE49-F238E27FC236}">
                <a16:creationId xmlns:a16="http://schemas.microsoft.com/office/drawing/2014/main" id="{69AE2400-0683-EE41-219C-AA68386F50BC}"/>
              </a:ext>
            </a:extLst>
          </p:cNvPr>
          <p:cNvSpPr>
            <a:spLocks noGrp="1"/>
          </p:cNvSpPr>
          <p:nvPr>
            <p:ph type="sldNum" sz="quarter" idx="12"/>
          </p:nvPr>
        </p:nvSpPr>
        <p:spPr>
          <a:xfrm>
            <a:off x="8408988" y="4333875"/>
            <a:ext cx="60642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8B97BD-3576-4C38-9E5A-2C1940C9D6C2}" type="slidenum">
              <a:rPr lang="it-IT" altLang="it-CH" sz="1400" b="1" smtClean="0">
                <a:solidFill>
                  <a:srgbClr val="FFFFFF"/>
                </a:solidFill>
              </a:rPr>
              <a:pPr>
                <a:spcBef>
                  <a:spcPct val="0"/>
                </a:spcBef>
                <a:buFontTx/>
                <a:buNone/>
              </a:pPr>
              <a:t>39</a:t>
            </a:fld>
            <a:endParaRPr lang="it-IT" altLang="it-CH" sz="14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a:extLst>
              <a:ext uri="{FF2B5EF4-FFF2-40B4-BE49-F238E27FC236}">
                <a16:creationId xmlns:a16="http://schemas.microsoft.com/office/drawing/2014/main" id="{3FC99D34-CE72-791A-146C-27A993CA1970}"/>
              </a:ext>
            </a:extLst>
          </p:cNvPr>
          <p:cNvSpPr>
            <a:spLocks noGrp="1"/>
          </p:cNvSpPr>
          <p:nvPr>
            <p:ph type="sldNum" sz="quarter" idx="12"/>
          </p:nvPr>
        </p:nvSpPr>
        <p:spPr>
          <a:xfrm>
            <a:off x="8027988" y="6245225"/>
            <a:ext cx="6588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F9A523-B548-4974-B71F-93C4FF5DEB93}" type="slidenum">
              <a:rPr lang="it-IT" altLang="it-CH" sz="1400" b="1" smtClean="0">
                <a:solidFill>
                  <a:srgbClr val="FFFFFF"/>
                </a:solidFill>
              </a:rPr>
              <a:pPr>
                <a:spcBef>
                  <a:spcPct val="0"/>
                </a:spcBef>
                <a:buFontTx/>
                <a:buNone/>
              </a:pPr>
              <a:t>4</a:t>
            </a:fld>
            <a:endParaRPr lang="it-IT" altLang="it-CH" sz="1400" b="1">
              <a:solidFill>
                <a:srgbClr val="FFFFFF"/>
              </a:solidFill>
            </a:endParaRPr>
          </a:p>
        </p:txBody>
      </p:sp>
      <p:pic>
        <p:nvPicPr>
          <p:cNvPr id="89092" name="Picture 3" descr="medio oriente in b e n 2">
            <a:extLst>
              <a:ext uri="{FF2B5EF4-FFF2-40B4-BE49-F238E27FC236}">
                <a16:creationId xmlns:a16="http://schemas.microsoft.com/office/drawing/2014/main" id="{B30F33B9-5108-23C1-69C0-5F7B33B1A3BC}"/>
              </a:ext>
            </a:extLst>
          </p:cNvPr>
          <p:cNvPicPr>
            <a:picLocks noGrp="1" noChangeAspect="1" noChangeArrowheads="1"/>
          </p:cNvPicPr>
          <p:nvPr>
            <p:ph sz="half" idx="2"/>
          </p:nvPr>
        </p:nvPicPr>
        <p:blipFill>
          <a:blip r:embed="rId3">
            <a:lum bright="-8000" contrast="8000"/>
          </a:blip>
          <a:srcRect/>
          <a:stretch>
            <a:fillRect/>
          </a:stretch>
        </p:blipFill>
        <p:spPr>
          <a:xfrm>
            <a:off x="395288" y="620713"/>
            <a:ext cx="5181600" cy="5145087"/>
          </a:xfrm>
          <a:ln w="38100">
            <a:solidFill>
              <a:schemeClr val="tx1"/>
            </a:solidFill>
          </a:ln>
          <a:effectLst>
            <a:outerShdw blurRad="292100" dist="139700" dir="2700000" algn="tl" rotWithShape="0">
              <a:srgbClr val="333333">
                <a:alpha val="65000"/>
              </a:srgbClr>
            </a:outerShdw>
          </a:effectLst>
        </p:spPr>
      </p:pic>
      <p:sp>
        <p:nvSpPr>
          <p:cNvPr id="92164" name="Text Box 4">
            <a:extLst>
              <a:ext uri="{FF2B5EF4-FFF2-40B4-BE49-F238E27FC236}">
                <a16:creationId xmlns:a16="http://schemas.microsoft.com/office/drawing/2014/main" id="{AF8AE2DA-EF1F-B61E-E3EB-D7BD3E1EE34E}"/>
              </a:ext>
            </a:extLst>
          </p:cNvPr>
          <p:cNvSpPr txBox="1">
            <a:spLocks noChangeArrowheads="1"/>
          </p:cNvSpPr>
          <p:nvPr/>
        </p:nvSpPr>
        <p:spPr bwMode="auto">
          <a:xfrm>
            <a:off x="2628900" y="35528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latin typeface="Swis721 Blk BT"/>
              </a:rPr>
              <a:t>ARABIA</a:t>
            </a:r>
            <a:endParaRPr lang="it-IT" altLang="it-CH" sz="1200">
              <a:solidFill>
                <a:srgbClr val="000000"/>
              </a:solidFill>
              <a:latin typeface="Swis721 Blk BT"/>
            </a:endParaRPr>
          </a:p>
        </p:txBody>
      </p:sp>
      <p:pic>
        <p:nvPicPr>
          <p:cNvPr id="92165" name="Picture 13" descr="Battriano Carovana di Cammelli treno - cammello scaricare png - Disegno png  trasparente Nero png scaricare.">
            <a:extLst>
              <a:ext uri="{FF2B5EF4-FFF2-40B4-BE49-F238E27FC236}">
                <a16:creationId xmlns:a16="http://schemas.microsoft.com/office/drawing/2014/main" id="{F0552593-56B7-9734-B7CC-ED1298389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 b="-2"/>
          <a:stretch>
            <a:fillRect/>
          </a:stretch>
        </p:blipFill>
        <p:spPr bwMode="auto">
          <a:xfrm>
            <a:off x="5737225" y="604838"/>
            <a:ext cx="3138488" cy="974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La mezzaluna fertile e la sua importanza nei tempi antichi">
            <a:extLst>
              <a:ext uri="{FF2B5EF4-FFF2-40B4-BE49-F238E27FC236}">
                <a16:creationId xmlns:a16="http://schemas.microsoft.com/office/drawing/2014/main" id="{EE0A4245-00D0-2FD0-D038-F00479CFB268}"/>
              </a:ext>
            </a:extLst>
          </p:cNvPr>
          <p:cNvPicPr>
            <a:picLocks noChangeAspect="1" noChangeArrowheads="1"/>
          </p:cNvPicPr>
          <p:nvPr/>
        </p:nvPicPr>
        <p:blipFill>
          <a:blip r:embed="rId5">
            <a:lum bright="-8000" contrast="8000"/>
          </a:blip>
          <a:srcRect/>
          <a:stretch>
            <a:fillRect/>
          </a:stretch>
        </p:blipFill>
        <p:spPr bwMode="auto">
          <a:xfrm>
            <a:off x="5789613" y="3768725"/>
            <a:ext cx="3038475" cy="1997075"/>
          </a:xfrm>
          <a:prstGeom prst="rect">
            <a:avLst/>
          </a:prstGeom>
          <a:ln w="38100">
            <a:solidFill>
              <a:schemeClr val="tx1"/>
            </a:solidFill>
          </a:ln>
          <a:effectLst>
            <a:outerShdw blurRad="292100" dist="139700" dir="2700000" algn="tl" rotWithShape="0">
              <a:srgbClr val="333333">
                <a:alpha val="65000"/>
              </a:srgbClr>
            </a:outerShdw>
          </a:effectLst>
        </p:spPr>
      </p:pic>
      <p:sp>
        <p:nvSpPr>
          <p:cNvPr id="92167" name="CasellaDiTesto 1">
            <a:extLst>
              <a:ext uri="{FF2B5EF4-FFF2-40B4-BE49-F238E27FC236}">
                <a16:creationId xmlns:a16="http://schemas.microsoft.com/office/drawing/2014/main" id="{A3ED7883-67DA-58C3-C27D-461E341138B7}"/>
              </a:ext>
            </a:extLst>
          </p:cNvPr>
          <p:cNvSpPr txBox="1">
            <a:spLocks noChangeArrowheads="1"/>
          </p:cNvSpPr>
          <p:nvPr/>
        </p:nvSpPr>
        <p:spPr bwMode="auto">
          <a:xfrm>
            <a:off x="2265363" y="5913438"/>
            <a:ext cx="5040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Palestine is part of the Fertile Crescent of the Middle East</a:t>
            </a:r>
          </a:p>
        </p:txBody>
      </p:sp>
      <p:sp>
        <p:nvSpPr>
          <p:cNvPr id="111619" name="Rectangle 2">
            <a:extLst>
              <a:ext uri="{FF2B5EF4-FFF2-40B4-BE49-F238E27FC236}">
                <a16:creationId xmlns:a16="http://schemas.microsoft.com/office/drawing/2014/main" id="{BA8F0A40-3FF8-173E-8DE2-018093CA65C7}"/>
              </a:ext>
            </a:extLst>
          </p:cNvPr>
          <p:cNvSpPr>
            <a:spLocks noGrp="1" noChangeArrowheads="1"/>
          </p:cNvSpPr>
          <p:nvPr>
            <p:ph type="body" sz="half" idx="1"/>
          </p:nvPr>
        </p:nvSpPr>
        <p:spPr>
          <a:xfrm>
            <a:off x="5737225" y="1755775"/>
            <a:ext cx="3138488" cy="1797050"/>
          </a:xfrm>
          <a:solidFill>
            <a:srgbClr val="FFFF00"/>
          </a:solidFill>
          <a:ln w="19050">
            <a:solidFill>
              <a:schemeClr val="accent4">
                <a:lumMod val="10000"/>
              </a:schemeClr>
            </a:solidFill>
          </a:ln>
        </p:spPr>
        <p:txBody>
          <a:bodyPr lIns="45720" tIns="137160" rIns="45720"/>
          <a:lstStyle/>
          <a:p>
            <a:pPr algn="ctr" eaLnBrk="1" hangingPunct="1">
              <a:buFontTx/>
              <a:buNone/>
              <a:defRPr/>
            </a:pPr>
            <a:r>
              <a:rPr lang="fr-CH" altLang="it-CH" sz="2000" b="1" u="sng" dirty="0">
                <a:solidFill>
                  <a:schemeClr val="accent4">
                    <a:lumMod val="10000"/>
                  </a:schemeClr>
                </a:solidFill>
                <a:cs typeface="Arial" panose="020B0604020202020204" pitchFamily="34" charset="0"/>
              </a:rPr>
              <a:t>Palestine</a:t>
            </a:r>
          </a:p>
          <a:p>
            <a:pPr algn="ctr" eaLnBrk="1" hangingPunct="1">
              <a:buFontTx/>
              <a:buNone/>
              <a:defRPr/>
            </a:pPr>
            <a:r>
              <a:rPr lang="en-US" altLang="it-CH" sz="1600" b="1" dirty="0">
                <a:solidFill>
                  <a:schemeClr val="accent4">
                    <a:lumMod val="10000"/>
                  </a:schemeClr>
                </a:solidFill>
              </a:rPr>
              <a:t>Obligatory passage between</a:t>
            </a:r>
          </a:p>
          <a:p>
            <a:pPr algn="ctr" eaLnBrk="1" hangingPunct="1">
              <a:buFontTx/>
              <a:buNone/>
              <a:defRPr/>
            </a:pPr>
            <a:r>
              <a:rPr lang="en-US" altLang="it-CH" sz="1600" b="1" dirty="0">
                <a:solidFill>
                  <a:schemeClr val="accent4">
                    <a:lumMod val="10000"/>
                  </a:schemeClr>
                </a:solidFill>
              </a:rPr>
              <a:t>- Africa and Asia</a:t>
            </a:r>
          </a:p>
          <a:p>
            <a:pPr algn="ctr" eaLnBrk="1" hangingPunct="1">
              <a:buFontTx/>
              <a:buNone/>
              <a:defRPr/>
            </a:pPr>
            <a:r>
              <a:rPr lang="en-US" altLang="it-CH" sz="1600" b="1" dirty="0">
                <a:solidFill>
                  <a:schemeClr val="accent4">
                    <a:lumMod val="10000"/>
                  </a:schemeClr>
                </a:solidFill>
              </a:rPr>
              <a:t>- Africa and Europe</a:t>
            </a:r>
          </a:p>
          <a:p>
            <a:pPr marL="0" indent="0" algn="ctr" eaLnBrk="1" hangingPunct="1">
              <a:buFontTx/>
              <a:buNone/>
              <a:defRPr/>
            </a:pPr>
            <a:r>
              <a:rPr lang="en-US" altLang="it-CH" sz="1600" b="1" dirty="0">
                <a:solidFill>
                  <a:schemeClr val="accent4">
                    <a:lumMod val="10000"/>
                  </a:schemeClr>
                </a:solidFill>
              </a:rPr>
              <a:t>- </a:t>
            </a:r>
            <a:r>
              <a:rPr lang="en-US" altLang="it-CH" sz="1500" b="1" dirty="0">
                <a:solidFill>
                  <a:schemeClr val="accent4">
                    <a:lumMod val="10000"/>
                  </a:schemeClr>
                </a:solidFill>
              </a:rPr>
              <a:t>The Mediterranean and the East</a:t>
            </a:r>
            <a:endParaRPr lang="it-IT" altLang="it-CH" sz="1500" b="1" dirty="0">
              <a:solidFill>
                <a:schemeClr val="accent4">
                  <a:lumMod val="10000"/>
                </a:schemeClr>
              </a:solidFill>
            </a:endParaRPr>
          </a:p>
        </p:txBody>
      </p:sp>
      <p:cxnSp>
        <p:nvCxnSpPr>
          <p:cNvPr id="3" name="Connettore 2 2">
            <a:extLst>
              <a:ext uri="{FF2B5EF4-FFF2-40B4-BE49-F238E27FC236}">
                <a16:creationId xmlns:a16="http://schemas.microsoft.com/office/drawing/2014/main" id="{E53E316E-B9E5-1CB7-338F-3175056735EF}"/>
              </a:ext>
            </a:extLst>
          </p:cNvPr>
          <p:cNvCxnSpPr>
            <a:cxnSpLocks/>
          </p:cNvCxnSpPr>
          <p:nvPr/>
        </p:nvCxnSpPr>
        <p:spPr>
          <a:xfrm flipV="1">
            <a:off x="5737225" y="5589588"/>
            <a:ext cx="274638" cy="323850"/>
          </a:xfrm>
          <a:prstGeom prst="straightConnector1">
            <a:avLst/>
          </a:prstGeom>
          <a:ln w="38100">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170" name="Rettangolo 1">
            <a:extLst>
              <a:ext uri="{FF2B5EF4-FFF2-40B4-BE49-F238E27FC236}">
                <a16:creationId xmlns:a16="http://schemas.microsoft.com/office/drawing/2014/main" id="{780FEA89-FE0C-71BD-A72B-A5D309E5F4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704EAEEE-67BA-F525-AE33-CAEA96C5ABF4}"/>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BC22C4F2-C468-B277-82E8-5678946F4205}"/>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834563" name="CasellaDiTesto 5">
            <a:extLst>
              <a:ext uri="{FF2B5EF4-FFF2-40B4-BE49-F238E27FC236}">
                <a16:creationId xmlns:a16="http://schemas.microsoft.com/office/drawing/2014/main" id="{F281DC7D-6DA5-FBC7-B4A3-FF0DAD2B204E}"/>
              </a:ext>
            </a:extLst>
          </p:cNvPr>
          <p:cNvSpPr txBox="1">
            <a:spLocks noChangeArrowheads="1"/>
          </p:cNvSpPr>
          <p:nvPr/>
        </p:nvSpPr>
        <p:spPr bwMode="auto">
          <a:xfrm>
            <a:off x="598488" y="212725"/>
            <a:ext cx="4806950"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200" b="1" dirty="0">
                <a:solidFill>
                  <a:schemeClr val="accent4">
                    <a:lumMod val="10000"/>
                  </a:schemeClr>
                </a:solidFill>
              </a:rPr>
              <a:t>al-</a:t>
            </a:r>
            <a:r>
              <a:rPr lang="en-US" altLang="en-US" sz="1200" b="1" dirty="0" err="1">
                <a:solidFill>
                  <a:schemeClr val="accent4">
                    <a:lumMod val="10000"/>
                  </a:schemeClr>
                </a:solidFill>
              </a:rPr>
              <a:t>Tantura</a:t>
            </a:r>
            <a:r>
              <a:rPr lang="en-US" altLang="en-US" sz="1200" b="1" dirty="0">
                <a:solidFill>
                  <a:schemeClr val="accent4">
                    <a:lumMod val="10000"/>
                  </a:schemeClr>
                </a:solidFill>
              </a:rPr>
              <a:t>, about 1950 - the village is uninhabited. Today                  the village is a “kibbutz beach resort" called </a:t>
            </a:r>
            <a:r>
              <a:rPr lang="en-US" altLang="en-US" sz="1200" b="1" dirty="0" err="1">
                <a:solidFill>
                  <a:schemeClr val="accent4">
                    <a:lumMod val="10000"/>
                  </a:schemeClr>
                </a:solidFill>
              </a:rPr>
              <a:t>Nahsholim</a:t>
            </a:r>
            <a:r>
              <a:rPr lang="en-US" altLang="en-US" sz="1200" b="1" dirty="0">
                <a:solidFill>
                  <a:schemeClr val="accent4">
                    <a:lumMod val="10000"/>
                  </a:schemeClr>
                </a:solidFill>
              </a:rPr>
              <a:t>.</a:t>
            </a:r>
          </a:p>
        </p:txBody>
      </p:sp>
      <p:pic>
        <p:nvPicPr>
          <p:cNvPr id="8" name="Immagine 7">
            <a:extLst>
              <a:ext uri="{FF2B5EF4-FFF2-40B4-BE49-F238E27FC236}">
                <a16:creationId xmlns:a16="http://schemas.microsoft.com/office/drawing/2014/main" id="{2E572EAB-5C49-5A3C-F707-2FF725038F75}"/>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3846" name="CasellaDiTesto 9">
            <a:extLst>
              <a:ext uri="{FF2B5EF4-FFF2-40B4-BE49-F238E27FC236}">
                <a16:creationId xmlns:a16="http://schemas.microsoft.com/office/drawing/2014/main" id="{514FC622-1BFE-6720-7592-B70620FEA51A}"/>
              </a:ext>
            </a:extLst>
          </p:cNvPr>
          <p:cNvSpPr txBox="1">
            <a:spLocks noChangeArrowheads="1"/>
          </p:cNvSpPr>
          <p:nvPr/>
        </p:nvSpPr>
        <p:spPr bwMode="auto">
          <a:xfrm>
            <a:off x="3170238" y="6557963"/>
            <a:ext cx="280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https://en.wikipedia.org/wiki/Tantura</a:t>
            </a:r>
          </a:p>
        </p:txBody>
      </p:sp>
      <p:sp>
        <p:nvSpPr>
          <p:cNvPr id="963592" name="CasellaDiTesto 10">
            <a:extLst>
              <a:ext uri="{FF2B5EF4-FFF2-40B4-BE49-F238E27FC236}">
                <a16:creationId xmlns:a16="http://schemas.microsoft.com/office/drawing/2014/main" id="{CA7F55A2-9ED1-DE6E-ECFF-B4DA78DB6353}"/>
              </a:ext>
            </a:extLst>
          </p:cNvPr>
          <p:cNvSpPr txBox="1">
            <a:spLocks noChangeArrowheads="1"/>
          </p:cNvSpPr>
          <p:nvPr/>
        </p:nvSpPr>
        <p:spPr bwMode="auto">
          <a:xfrm>
            <a:off x="358775" y="3135313"/>
            <a:ext cx="4900613" cy="369887"/>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en-US" sz="1800" b="1" dirty="0">
                <a:solidFill>
                  <a:schemeClr val="accent4">
                    <a:lumMod val="10000"/>
                  </a:schemeClr>
                </a:solidFill>
              </a:rPr>
              <a:t>The al-</a:t>
            </a:r>
            <a:r>
              <a:rPr lang="it-IT" altLang="en-US" sz="1800" b="1" dirty="0" err="1">
                <a:solidFill>
                  <a:schemeClr val="accent4">
                    <a:lumMod val="10000"/>
                  </a:schemeClr>
                </a:solidFill>
              </a:rPr>
              <a:t>Tantura</a:t>
            </a:r>
            <a:r>
              <a:rPr lang="it-IT" altLang="en-US" sz="1800" b="1" dirty="0">
                <a:solidFill>
                  <a:schemeClr val="accent4">
                    <a:lumMod val="10000"/>
                  </a:schemeClr>
                </a:solidFill>
              </a:rPr>
              <a:t> massacre   22-23 May 1948</a:t>
            </a:r>
            <a:endParaRPr lang="en-US" altLang="en-US" sz="1800" b="1" dirty="0">
              <a:solidFill>
                <a:schemeClr val="accent4">
                  <a:lumMod val="10000"/>
                </a:schemeClr>
              </a:solidFill>
            </a:endParaRPr>
          </a:p>
        </p:txBody>
      </p:sp>
      <p:sp>
        <p:nvSpPr>
          <p:cNvPr id="12" name="CasellaDiTesto 11">
            <a:extLst>
              <a:ext uri="{FF2B5EF4-FFF2-40B4-BE49-F238E27FC236}">
                <a16:creationId xmlns:a16="http://schemas.microsoft.com/office/drawing/2014/main" id="{98C53825-9C38-D367-C1B8-F40CE7481D1C}"/>
              </a:ext>
            </a:extLst>
          </p:cNvPr>
          <p:cNvSpPr txBox="1"/>
          <p:nvPr/>
        </p:nvSpPr>
        <p:spPr>
          <a:xfrm>
            <a:off x="392113" y="3600450"/>
            <a:ext cx="3719512" cy="461963"/>
          </a:xfrm>
          <a:prstGeom prst="rect">
            <a:avLst/>
          </a:prstGeom>
          <a:solidFill>
            <a:schemeClr val="accent3">
              <a:lumMod val="20000"/>
              <a:lumOff val="80000"/>
            </a:schemeClr>
          </a:solidFill>
        </p:spPr>
        <p:txBody>
          <a:bodyPr>
            <a:spAutoFit/>
          </a:bodyPr>
          <a:lstStyle/>
          <a:p>
            <a:pPr>
              <a:defRPr/>
            </a:pPr>
            <a:r>
              <a:rPr lang="en-US" sz="1200" b="1" dirty="0">
                <a:solidFill>
                  <a:schemeClr val="accent4">
                    <a:lumMod val="10000"/>
                  </a:schemeClr>
                </a:solidFill>
              </a:rPr>
              <a:t>About 200-250 men were </a:t>
            </a:r>
            <a:r>
              <a:rPr lang="en-GB" sz="1200" b="1" dirty="0">
                <a:solidFill>
                  <a:schemeClr val="accent4">
                    <a:lumMod val="10000"/>
                  </a:schemeClr>
                </a:solidFill>
              </a:rPr>
              <a:t>forcibly</a:t>
            </a:r>
            <a:r>
              <a:rPr lang="en-US" sz="1200" b="1" dirty="0">
                <a:solidFill>
                  <a:schemeClr val="accent4">
                    <a:lumMod val="10000"/>
                  </a:schemeClr>
                </a:solidFill>
              </a:rPr>
              <a:t> taken to beach and cemetery where they were killed and buried.</a:t>
            </a:r>
          </a:p>
        </p:txBody>
      </p:sp>
      <p:sp>
        <p:nvSpPr>
          <p:cNvPr id="13" name="CasellaDiTesto 12">
            <a:extLst>
              <a:ext uri="{FF2B5EF4-FFF2-40B4-BE49-F238E27FC236}">
                <a16:creationId xmlns:a16="http://schemas.microsoft.com/office/drawing/2014/main" id="{A613F986-B1D4-F264-AE33-468BF1B1218A}"/>
              </a:ext>
            </a:extLst>
          </p:cNvPr>
          <p:cNvSpPr txBox="1"/>
          <p:nvPr/>
        </p:nvSpPr>
        <p:spPr>
          <a:xfrm>
            <a:off x="4572000" y="3576638"/>
            <a:ext cx="3757613" cy="277812"/>
          </a:xfrm>
          <a:prstGeom prst="rect">
            <a:avLst/>
          </a:prstGeom>
          <a:noFill/>
        </p:spPr>
        <p:txBody>
          <a:bodyPr>
            <a:spAutoFit/>
          </a:bodyPr>
          <a:lstStyle/>
          <a:p>
            <a:pPr>
              <a:defRPr/>
            </a:pPr>
            <a:r>
              <a:rPr lang="en-US" sz="1200" b="1" dirty="0">
                <a:solidFill>
                  <a:schemeClr val="accent4">
                    <a:lumMod val="10000"/>
                  </a:schemeClr>
                </a:solidFill>
              </a:rPr>
              <a:t>Women and children are forced to leave forever.</a:t>
            </a:r>
          </a:p>
        </p:txBody>
      </p:sp>
      <p:pic>
        <p:nvPicPr>
          <p:cNvPr id="17" name="Immagine 16">
            <a:extLst>
              <a:ext uri="{FF2B5EF4-FFF2-40B4-BE49-F238E27FC236}">
                <a16:creationId xmlns:a16="http://schemas.microsoft.com/office/drawing/2014/main" id="{58C77803-5998-F987-497F-D7B18719B271}"/>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63851" name="Segnaposto numero diapositiva 1">
            <a:extLst>
              <a:ext uri="{FF2B5EF4-FFF2-40B4-BE49-F238E27FC236}">
                <a16:creationId xmlns:a16="http://schemas.microsoft.com/office/drawing/2014/main" id="{1F0016B7-B754-5007-F277-C9F08C6BEED6}"/>
              </a:ext>
            </a:extLst>
          </p:cNvPr>
          <p:cNvSpPr>
            <a:spLocks noGrp="1" noChangeArrowheads="1"/>
          </p:cNvSpPr>
          <p:nvPr>
            <p:ph type="sldNum" sz="quarter" idx="12"/>
          </p:nvPr>
        </p:nvSpPr>
        <p:spPr>
          <a:xfrm>
            <a:off x="5259388" y="3152775"/>
            <a:ext cx="4937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58278D2-A83E-4AC7-8F30-B5B95E24CACC}" type="slidenum">
              <a:rPr lang="it-IT" altLang="en-US" sz="1400" b="1" smtClean="0">
                <a:solidFill>
                  <a:srgbClr val="FFFFFF"/>
                </a:solidFill>
              </a:rPr>
              <a:pPr algn="ctr">
                <a:spcBef>
                  <a:spcPct val="0"/>
                </a:spcBef>
                <a:buFontTx/>
                <a:buNone/>
              </a:pPr>
              <a:t>40</a:t>
            </a:fld>
            <a:endParaRPr lang="it-IT" altLang="en-US" sz="1400" b="1">
              <a:solidFill>
                <a:srgbClr val="FFFFFF"/>
              </a:solidFill>
            </a:endParaRPr>
          </a:p>
        </p:txBody>
      </p:sp>
      <p:sp>
        <p:nvSpPr>
          <p:cNvPr id="18" name="Rettangolo 17">
            <a:extLst>
              <a:ext uri="{FF2B5EF4-FFF2-40B4-BE49-F238E27FC236}">
                <a16:creationId xmlns:a16="http://schemas.microsoft.com/office/drawing/2014/main" id="{F87922CD-33D0-B088-6353-4E82D17CDBB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A13D604C-C138-B0EB-5E28-E7F504FB5BE3}"/>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06BE2633-D429-4024-CCD6-DDDF5D307DFB}"/>
              </a:ext>
            </a:extLst>
          </p:cNvPr>
          <p:cNvSpPr txBox="1"/>
          <p:nvPr/>
        </p:nvSpPr>
        <p:spPr>
          <a:xfrm>
            <a:off x="6372225" y="1878013"/>
            <a:ext cx="2414588" cy="461962"/>
          </a:xfrm>
          <a:prstGeom prst="rect">
            <a:avLst/>
          </a:prstGeom>
          <a:noFill/>
        </p:spPr>
        <p:txBody>
          <a:bodyPr>
            <a:spAutoFit/>
          </a:bodyPr>
          <a:lstStyle/>
          <a:p>
            <a:pPr>
              <a:defRPr/>
            </a:pPr>
            <a:r>
              <a:rPr lang="en-US" sz="1200" b="1" dirty="0">
                <a:solidFill>
                  <a:schemeClr val="accent4">
                    <a:lumMod val="10000"/>
                  </a:schemeClr>
                </a:solidFill>
              </a:rPr>
              <a:t>The Palestinians are forced to dig their own mass grave.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3" descr="gli abitanti di Al-Faluja costretti ad andarsene">
            <a:extLst>
              <a:ext uri="{FF2B5EF4-FFF2-40B4-BE49-F238E27FC236}">
                <a16:creationId xmlns:a16="http://schemas.microsoft.com/office/drawing/2014/main" id="{362E3450-8C86-CD57-3BA3-FA7F526B72C7}"/>
              </a:ext>
            </a:extLst>
          </p:cNvPr>
          <p:cNvPicPr>
            <a:picLocks noChangeAspect="1" noChangeArrowheads="1"/>
          </p:cNvPicPr>
          <p:nvPr/>
        </p:nvPicPr>
        <p:blipFill>
          <a:blip r:embed="rId3">
            <a:lum bright="-10000" contrast="10000"/>
          </a:blip>
          <a:srcRect/>
          <a:stretch>
            <a:fillRect/>
          </a:stretch>
        </p:blipFill>
        <p:spPr bwMode="auto">
          <a:xfrm>
            <a:off x="287338" y="3500438"/>
            <a:ext cx="4681537" cy="3159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0537" name="Picture 9" descr="deportaz 48">
            <a:extLst>
              <a:ext uri="{FF2B5EF4-FFF2-40B4-BE49-F238E27FC236}">
                <a16:creationId xmlns:a16="http://schemas.microsoft.com/office/drawing/2014/main" id="{52B1D28B-386D-8DA7-066B-CF83FE1833BF}"/>
              </a:ext>
            </a:extLst>
          </p:cNvPr>
          <p:cNvPicPr>
            <a:picLocks noChangeAspect="1" noChangeArrowheads="1"/>
          </p:cNvPicPr>
          <p:nvPr/>
        </p:nvPicPr>
        <p:blipFill>
          <a:blip r:embed="rId4"/>
          <a:srcRect/>
          <a:stretch>
            <a:fillRect/>
          </a:stretch>
        </p:blipFill>
        <p:spPr bwMode="auto">
          <a:xfrm>
            <a:off x="5152817" y="188912"/>
            <a:ext cx="3667333" cy="266402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5" name="Text Box 4">
            <a:extLst>
              <a:ext uri="{FF2B5EF4-FFF2-40B4-BE49-F238E27FC236}">
                <a16:creationId xmlns:a16="http://schemas.microsoft.com/office/drawing/2014/main" id="{C658B7F2-94C9-B114-0DFE-1E17A006338E}"/>
              </a:ext>
            </a:extLst>
          </p:cNvPr>
          <p:cNvSpPr txBox="1">
            <a:spLocks noChangeArrowheads="1"/>
          </p:cNvSpPr>
          <p:nvPr/>
        </p:nvSpPr>
        <p:spPr bwMode="auto">
          <a:xfrm>
            <a:off x="5143487" y="3105150"/>
            <a:ext cx="3028913" cy="647700"/>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1948 - 1949   </a:t>
            </a:r>
            <a:r>
              <a:rPr lang="fr-CH" altLang="it-CH" sz="1800" b="1" dirty="0" err="1">
                <a:solidFill>
                  <a:schemeClr val="accent4">
                    <a:lumMod val="10000"/>
                  </a:schemeClr>
                </a:solidFill>
              </a:rPr>
              <a:t>Israelis</a:t>
            </a:r>
            <a:r>
              <a:rPr lang="fr-CH" altLang="it-CH" sz="1800" b="1" dirty="0">
                <a:solidFill>
                  <a:schemeClr val="accent4">
                    <a:lumMod val="10000"/>
                  </a:schemeClr>
                </a:solidFill>
              </a:rPr>
              <a:t> </a:t>
            </a:r>
            <a:r>
              <a:rPr lang="fr-CH" altLang="it-CH" sz="1800" b="1" dirty="0" err="1">
                <a:solidFill>
                  <a:schemeClr val="accent4">
                    <a:lumMod val="10000"/>
                  </a:schemeClr>
                </a:solidFill>
              </a:rPr>
              <a:t>deport</a:t>
            </a:r>
            <a:r>
              <a:rPr lang="fr-CH" altLang="it-CH" sz="1800" b="1" dirty="0">
                <a:solidFill>
                  <a:schemeClr val="accent4">
                    <a:lumMod val="10000"/>
                  </a:schemeClr>
                </a:solidFill>
              </a:rPr>
              <a:t> </a:t>
            </a:r>
            <a:r>
              <a:rPr lang="fr-CH" altLang="it-CH" sz="1800" b="1" dirty="0" err="1">
                <a:solidFill>
                  <a:schemeClr val="accent4">
                    <a:lumMod val="10000"/>
                  </a:schemeClr>
                </a:solidFill>
              </a:rPr>
              <a:t>Palestinians</a:t>
            </a:r>
            <a:endParaRPr lang="it-IT" altLang="it-CH" sz="1800" b="1" dirty="0">
              <a:solidFill>
                <a:schemeClr val="accent4">
                  <a:lumMod val="10000"/>
                </a:schemeClr>
              </a:solidFill>
            </a:endParaRPr>
          </a:p>
        </p:txBody>
      </p:sp>
      <p:pic>
        <p:nvPicPr>
          <p:cNvPr id="10" name="Picture 9" descr="C:\Users\Enrico\Desktop\Esodo lug 48 Ramle Palmach jpeg.jpg">
            <a:extLst>
              <a:ext uri="{FF2B5EF4-FFF2-40B4-BE49-F238E27FC236}">
                <a16:creationId xmlns:a16="http://schemas.microsoft.com/office/drawing/2014/main" id="{F5301272-05DB-C2BD-1332-6F6E5B884E47}"/>
              </a:ext>
            </a:extLst>
          </p:cNvPr>
          <p:cNvPicPr>
            <a:picLocks noChangeAspect="1" noChangeArrowheads="1"/>
          </p:cNvPicPr>
          <p:nvPr/>
        </p:nvPicPr>
        <p:blipFill>
          <a:blip r:embed="rId5"/>
          <a:srcRect/>
          <a:stretch>
            <a:fillRect/>
          </a:stretch>
        </p:blipFill>
        <p:spPr bwMode="auto">
          <a:xfrm>
            <a:off x="284163" y="212725"/>
            <a:ext cx="4681537" cy="3017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 name="Text Box 7">
            <a:extLst>
              <a:ext uri="{FF2B5EF4-FFF2-40B4-BE49-F238E27FC236}">
                <a16:creationId xmlns:a16="http://schemas.microsoft.com/office/drawing/2014/main" id="{A2426143-BE35-CC2B-7B7C-ADA214BAC332}"/>
              </a:ext>
            </a:extLst>
          </p:cNvPr>
          <p:cNvSpPr txBox="1">
            <a:spLocks noChangeArrowheads="1"/>
          </p:cNvSpPr>
          <p:nvPr/>
        </p:nvSpPr>
        <p:spPr bwMode="auto">
          <a:xfrm>
            <a:off x="304800" y="198438"/>
            <a:ext cx="2251075" cy="6000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100" b="1" dirty="0">
                <a:solidFill>
                  <a:schemeClr val="accent4">
                    <a:lumMod val="10000"/>
                  </a:schemeClr>
                </a:solidFill>
                <a:cs typeface="Arial" charset="0"/>
              </a:rPr>
              <a:t>July 1948 The inhabitants of                         Al-</a:t>
            </a:r>
            <a:r>
              <a:rPr lang="en-US" altLang="it-CH" sz="1100" b="1" dirty="0" err="1">
                <a:solidFill>
                  <a:schemeClr val="accent4">
                    <a:lumMod val="10000"/>
                  </a:schemeClr>
                </a:solidFill>
                <a:cs typeface="Arial" charset="0"/>
              </a:rPr>
              <a:t>Ramla</a:t>
            </a:r>
            <a:r>
              <a:rPr lang="en-US" altLang="it-CH" sz="1100" b="1" dirty="0">
                <a:solidFill>
                  <a:schemeClr val="accent4">
                    <a:lumMod val="10000"/>
                  </a:schemeClr>
                </a:solidFill>
                <a:cs typeface="Arial" charset="0"/>
              </a:rPr>
              <a:t> are deported by the                       Israeli army</a:t>
            </a:r>
            <a:endParaRPr lang="it-IT" altLang="it-CH" sz="1100" b="1" dirty="0">
              <a:solidFill>
                <a:schemeClr val="accent4">
                  <a:lumMod val="10000"/>
                </a:schemeClr>
              </a:solidFill>
              <a:cs typeface="Arial" charset="0"/>
            </a:endParaRPr>
          </a:p>
        </p:txBody>
      </p:sp>
      <p:sp>
        <p:nvSpPr>
          <p:cNvPr id="165897" name="Slide Number Placeholder 3">
            <a:extLst>
              <a:ext uri="{FF2B5EF4-FFF2-40B4-BE49-F238E27FC236}">
                <a16:creationId xmlns:a16="http://schemas.microsoft.com/office/drawing/2014/main" id="{5717CED0-3D24-2026-4715-3CE274D60BCD}"/>
              </a:ext>
            </a:extLst>
          </p:cNvPr>
          <p:cNvSpPr>
            <a:spLocks noGrp="1"/>
          </p:cNvSpPr>
          <p:nvPr>
            <p:ph type="sldNum" sz="quarter" idx="12"/>
          </p:nvPr>
        </p:nvSpPr>
        <p:spPr>
          <a:xfrm>
            <a:off x="8196755" y="3233840"/>
            <a:ext cx="5159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C91FE4-FC16-45AE-89A4-B6D3903E0061}" type="slidenum">
              <a:rPr lang="it-IT" altLang="it-CH" sz="1400" b="1" smtClean="0">
                <a:solidFill>
                  <a:srgbClr val="FFFFFF"/>
                </a:solidFill>
              </a:rPr>
              <a:pPr>
                <a:spcBef>
                  <a:spcPct val="0"/>
                </a:spcBef>
                <a:buFontTx/>
                <a:buNone/>
              </a:pPr>
              <a:t>41</a:t>
            </a:fld>
            <a:endParaRPr lang="it-IT" altLang="it-CH" sz="1400" b="1">
              <a:solidFill>
                <a:srgbClr val="FFFFFF"/>
              </a:solidFill>
            </a:endParaRPr>
          </a:p>
        </p:txBody>
      </p:sp>
      <p:sp>
        <p:nvSpPr>
          <p:cNvPr id="165898" name="Rettangolo 1">
            <a:extLst>
              <a:ext uri="{FF2B5EF4-FFF2-40B4-BE49-F238E27FC236}">
                <a16:creationId xmlns:a16="http://schemas.microsoft.com/office/drawing/2014/main" id="{D7CE2E89-CD84-A841-A2CB-4181F07AB1A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
            <a:extLst>
              <a:ext uri="{FF2B5EF4-FFF2-40B4-BE49-F238E27FC236}">
                <a16:creationId xmlns:a16="http://schemas.microsoft.com/office/drawing/2014/main" id="{AC2F6464-A877-56F9-2E95-F34C4E6D2F2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t="33371" b="14010"/>
          <a:stretch/>
        </p:blipFill>
        <p:spPr>
          <a:xfrm>
            <a:off x="5178165" y="4090995"/>
            <a:ext cx="3641985" cy="2578091"/>
          </a:xfrm>
          <a:prstGeom prst="rect">
            <a:avLst/>
          </a:prstGeom>
          <a:ln w="28575">
            <a:solidFill>
              <a:schemeClr val="tx1"/>
            </a:solidFill>
          </a:ln>
          <a:effectLst>
            <a:outerShdw blurRad="292100" dist="139700" dir="2700000" algn="tl" rotWithShape="0">
              <a:srgbClr val="333333">
                <a:alpha val="65000"/>
              </a:srgbClr>
            </a:outerShdw>
          </a:effectLst>
        </p:spPr>
      </p:pic>
      <p:sp>
        <p:nvSpPr>
          <p:cNvPr id="184327" name="Text Box 6">
            <a:extLst>
              <a:ext uri="{FF2B5EF4-FFF2-40B4-BE49-F238E27FC236}">
                <a16:creationId xmlns:a16="http://schemas.microsoft.com/office/drawing/2014/main" id="{4CFEC3DB-EE47-3729-271C-C2C283C42D10}"/>
              </a:ext>
            </a:extLst>
          </p:cNvPr>
          <p:cNvSpPr txBox="1">
            <a:spLocks noChangeArrowheads="1"/>
          </p:cNvSpPr>
          <p:nvPr/>
        </p:nvSpPr>
        <p:spPr bwMode="auto">
          <a:xfrm>
            <a:off x="5178165" y="6292848"/>
            <a:ext cx="1727200" cy="376238"/>
          </a:xfrm>
          <a:prstGeom prst="rect">
            <a:avLst/>
          </a:prstGeom>
          <a:solidFill>
            <a:schemeClr val="accent3">
              <a:lumMod val="40000"/>
              <a:lumOff val="60000"/>
            </a:schemeClr>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Towards</a:t>
            </a:r>
            <a:r>
              <a:rPr lang="fr-CH" altLang="it-CH" sz="1800" b="1" dirty="0">
                <a:solidFill>
                  <a:schemeClr val="accent4">
                    <a:lumMod val="10000"/>
                  </a:schemeClr>
                </a:solidFill>
              </a:rPr>
              <a:t> exile</a:t>
            </a:r>
            <a:endParaRPr lang="it-IT" altLang="it-CH" sz="1800" b="1" dirty="0">
              <a:solidFill>
                <a:schemeClr val="accent4">
                  <a:lumMod val="1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a:extLst>
              <a:ext uri="{FF2B5EF4-FFF2-40B4-BE49-F238E27FC236}">
                <a16:creationId xmlns:a16="http://schemas.microsoft.com/office/drawing/2014/main" id="{A879B862-B8B4-8B6C-FE0F-B481ACF95FF8}"/>
              </a:ext>
            </a:extLst>
          </p:cNvPr>
          <p:cNvSpPr>
            <a:spLocks noGrp="1"/>
          </p:cNvSpPr>
          <p:nvPr>
            <p:ph type="sldNum" sz="quarter" idx="12"/>
          </p:nvPr>
        </p:nvSpPr>
        <p:spPr>
          <a:xfrm>
            <a:off x="6588125" y="2636838"/>
            <a:ext cx="563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C2F068E-CC2F-47BE-9833-A5AFA6A9A8C9}" type="slidenum">
              <a:rPr lang="it-IT" altLang="it-CH" sz="1400" b="1" smtClean="0"/>
              <a:pPr algn="ctr">
                <a:spcBef>
                  <a:spcPct val="0"/>
                </a:spcBef>
                <a:buFontTx/>
                <a:buNone/>
              </a:pPr>
              <a:t>42</a:t>
            </a:fld>
            <a:endParaRPr lang="it-IT" altLang="it-CH" sz="1400" b="1"/>
          </a:p>
        </p:txBody>
      </p:sp>
      <p:pic>
        <p:nvPicPr>
          <p:cNvPr id="16" name="Picture 2" descr="espulsione palestinesi 1948">
            <a:extLst>
              <a:ext uri="{FF2B5EF4-FFF2-40B4-BE49-F238E27FC236}">
                <a16:creationId xmlns:a16="http://schemas.microsoft.com/office/drawing/2014/main" id="{DE73C865-8974-27E5-32EA-C749B8E82980}"/>
              </a:ext>
            </a:extLst>
          </p:cNvPr>
          <p:cNvPicPr>
            <a:picLocks noChangeAspect="1" noChangeArrowheads="1"/>
          </p:cNvPicPr>
          <p:nvPr/>
        </p:nvPicPr>
        <p:blipFill rotWithShape="1">
          <a:blip r:embed="rId3"/>
          <a:srcRect b="3069"/>
          <a:stretch/>
        </p:blipFill>
        <p:spPr bwMode="auto">
          <a:xfrm>
            <a:off x="492125" y="263525"/>
            <a:ext cx="4894263" cy="37417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7" name="Picture 3" descr="profughi 1948 1">
            <a:extLst>
              <a:ext uri="{FF2B5EF4-FFF2-40B4-BE49-F238E27FC236}">
                <a16:creationId xmlns:a16="http://schemas.microsoft.com/office/drawing/2014/main" id="{432A089E-9EEB-9D5A-3124-68011BF4749D}"/>
              </a:ext>
            </a:extLst>
          </p:cNvPr>
          <p:cNvPicPr>
            <a:picLocks noChangeAspect="1" noChangeArrowheads="1"/>
          </p:cNvPicPr>
          <p:nvPr/>
        </p:nvPicPr>
        <p:blipFill rotWithShape="1">
          <a:blip r:embed="rId4"/>
          <a:srcRect/>
          <a:stretch/>
        </p:blipFill>
        <p:spPr bwMode="auto">
          <a:xfrm>
            <a:off x="4341813" y="3270250"/>
            <a:ext cx="4310062" cy="3152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7941" name="CasellaDiTesto 1">
            <a:extLst>
              <a:ext uri="{FF2B5EF4-FFF2-40B4-BE49-F238E27FC236}">
                <a16:creationId xmlns:a16="http://schemas.microsoft.com/office/drawing/2014/main" id="{D6595453-D894-00D0-0CDF-EFB060752C20}"/>
              </a:ext>
            </a:extLst>
          </p:cNvPr>
          <p:cNvSpPr txBox="1">
            <a:spLocks noChangeArrowheads="1"/>
          </p:cNvSpPr>
          <p:nvPr/>
        </p:nvSpPr>
        <p:spPr bwMode="auto">
          <a:xfrm>
            <a:off x="5778500" y="1414463"/>
            <a:ext cx="2424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a:t>1948 - 1949</a:t>
            </a:r>
          </a:p>
        </p:txBody>
      </p:sp>
      <p:sp>
        <p:nvSpPr>
          <p:cNvPr id="3" name="CasellaDiTesto 2">
            <a:extLst>
              <a:ext uri="{FF2B5EF4-FFF2-40B4-BE49-F238E27FC236}">
                <a16:creationId xmlns:a16="http://schemas.microsoft.com/office/drawing/2014/main" id="{4F390E43-04B9-C666-C097-004B6491BA65}"/>
              </a:ext>
            </a:extLst>
          </p:cNvPr>
          <p:cNvSpPr txBox="1"/>
          <p:nvPr/>
        </p:nvSpPr>
        <p:spPr>
          <a:xfrm>
            <a:off x="1139825" y="4491038"/>
            <a:ext cx="2520950" cy="1446212"/>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Ethnic cleansing continues: more Palestinians fleeing</a:t>
            </a:r>
          </a:p>
        </p:txBody>
      </p:sp>
      <p:sp>
        <p:nvSpPr>
          <p:cNvPr id="167943" name="Rettangolo 1">
            <a:extLst>
              <a:ext uri="{FF2B5EF4-FFF2-40B4-BE49-F238E27FC236}">
                <a16:creationId xmlns:a16="http://schemas.microsoft.com/office/drawing/2014/main" id="{25C1F371-18BF-2884-7D85-6C03DBFD825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stribuzione viveri i Giordania anni '50 rations">
            <a:extLst>
              <a:ext uri="{FF2B5EF4-FFF2-40B4-BE49-F238E27FC236}">
                <a16:creationId xmlns:a16="http://schemas.microsoft.com/office/drawing/2014/main" id="{DB2542F7-EAA8-F211-E361-9F0F56C5952D}"/>
              </a:ext>
            </a:extLst>
          </p:cNvPr>
          <p:cNvPicPr>
            <a:picLocks noChangeAspect="1" noChangeArrowheads="1"/>
          </p:cNvPicPr>
          <p:nvPr/>
        </p:nvPicPr>
        <p:blipFill>
          <a:blip r:embed="rId2">
            <a:lum bright="-12000" contrast="14000"/>
          </a:blip>
          <a:srcRect/>
          <a:stretch>
            <a:fillRect/>
          </a:stretch>
        </p:blipFill>
        <p:spPr bwMode="auto">
          <a:xfrm>
            <a:off x="827088" y="404813"/>
            <a:ext cx="7489825" cy="543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Text Box 6">
            <a:extLst>
              <a:ext uri="{FF2B5EF4-FFF2-40B4-BE49-F238E27FC236}">
                <a16:creationId xmlns:a16="http://schemas.microsoft.com/office/drawing/2014/main" id="{D7A01809-787A-4343-AC53-271A85BDA501}"/>
              </a:ext>
            </a:extLst>
          </p:cNvPr>
          <p:cNvSpPr txBox="1">
            <a:spLocks noChangeArrowheads="1"/>
          </p:cNvSpPr>
          <p:nvPr/>
        </p:nvSpPr>
        <p:spPr bwMode="auto">
          <a:xfrm>
            <a:off x="1673225" y="6035675"/>
            <a:ext cx="5797550"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Palestinian refugees must settle in the desert</a:t>
            </a:r>
            <a:endParaRPr lang="it-IT" altLang="it-CH" sz="2000" b="1" dirty="0">
              <a:solidFill>
                <a:schemeClr val="accent4">
                  <a:lumMod val="10000"/>
                </a:schemeClr>
              </a:solidFill>
            </a:endParaRPr>
          </a:p>
        </p:txBody>
      </p:sp>
      <p:sp>
        <p:nvSpPr>
          <p:cNvPr id="169988" name="Slide Number Placeholder 3">
            <a:extLst>
              <a:ext uri="{FF2B5EF4-FFF2-40B4-BE49-F238E27FC236}">
                <a16:creationId xmlns:a16="http://schemas.microsoft.com/office/drawing/2014/main" id="{67622197-74B0-187F-73FC-444C22344B0B}"/>
              </a:ext>
            </a:extLst>
          </p:cNvPr>
          <p:cNvSpPr>
            <a:spLocks noGrp="1"/>
          </p:cNvSpPr>
          <p:nvPr>
            <p:ph type="sldNum" sz="quarter" idx="12"/>
          </p:nvPr>
        </p:nvSpPr>
        <p:spPr>
          <a:xfrm>
            <a:off x="7920038" y="6097588"/>
            <a:ext cx="419100"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1F959E-90F7-4125-A091-E6E1E137AAC4}" type="slidenum">
              <a:rPr lang="it-IT" altLang="it-CH" sz="1400" b="1" smtClean="0">
                <a:solidFill>
                  <a:srgbClr val="FFFFFF"/>
                </a:solidFill>
              </a:rPr>
              <a:pPr>
                <a:spcBef>
                  <a:spcPct val="0"/>
                </a:spcBef>
                <a:buFontTx/>
                <a:buNone/>
              </a:pPr>
              <a:t>43</a:t>
            </a:fld>
            <a:endParaRPr lang="it-IT" altLang="it-CH" sz="1400" b="1">
              <a:solidFill>
                <a:srgbClr val="FFFFFF"/>
              </a:solidFill>
            </a:endParaRPr>
          </a:p>
        </p:txBody>
      </p:sp>
      <p:sp>
        <p:nvSpPr>
          <p:cNvPr id="169989" name="Rettangolo 1">
            <a:extLst>
              <a:ext uri="{FF2B5EF4-FFF2-40B4-BE49-F238E27FC236}">
                <a16:creationId xmlns:a16="http://schemas.microsoft.com/office/drawing/2014/main" id="{AD05C3B7-1F88-BD82-7197-9E13AE3EC09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3">
            <a:extLst>
              <a:ext uri="{FF2B5EF4-FFF2-40B4-BE49-F238E27FC236}">
                <a16:creationId xmlns:a16="http://schemas.microsoft.com/office/drawing/2014/main" id="{F1FEC2DD-848E-B3FB-F38F-9902AB1849F6}"/>
              </a:ext>
            </a:extLst>
          </p:cNvPr>
          <p:cNvSpPr>
            <a:spLocks noGrp="1"/>
          </p:cNvSpPr>
          <p:nvPr>
            <p:ph type="sldNum" sz="quarter" idx="12"/>
          </p:nvPr>
        </p:nvSpPr>
        <p:spPr>
          <a:xfrm>
            <a:off x="8137525" y="5954713"/>
            <a:ext cx="646113"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3B44AD-D780-4F8C-A974-0AABD289E070}" type="slidenum">
              <a:rPr lang="it-IT" altLang="it-CH" sz="1400" b="1" smtClean="0">
                <a:solidFill>
                  <a:srgbClr val="FFFFFF"/>
                </a:solidFill>
              </a:rPr>
              <a:pPr>
                <a:spcBef>
                  <a:spcPct val="0"/>
                </a:spcBef>
                <a:buFontTx/>
                <a:buNone/>
              </a:pPr>
              <a:t>44</a:t>
            </a:fld>
            <a:endParaRPr lang="it-IT" altLang="it-CH" sz="1400" b="1">
              <a:solidFill>
                <a:srgbClr val="FFFFFF"/>
              </a:solidFill>
            </a:endParaRPr>
          </a:p>
        </p:txBody>
      </p:sp>
      <p:pic>
        <p:nvPicPr>
          <p:cNvPr id="154627" name="Picture 2" descr="6000 profughi nel campo Tarablus Libano 1952  Oggi qui ci sono 37542 rifugiati">
            <a:extLst>
              <a:ext uri="{FF2B5EF4-FFF2-40B4-BE49-F238E27FC236}">
                <a16:creationId xmlns:a16="http://schemas.microsoft.com/office/drawing/2014/main" id="{0BE4B64C-B09F-80F8-A9D6-7A095C898C7F}"/>
              </a:ext>
            </a:extLst>
          </p:cNvPr>
          <p:cNvPicPr>
            <a:picLocks noChangeAspect="1" noChangeArrowheads="1"/>
          </p:cNvPicPr>
          <p:nvPr/>
        </p:nvPicPr>
        <p:blipFill>
          <a:blip r:embed="rId3">
            <a:lum bright="-6000" contrast="2000"/>
          </a:blip>
          <a:srcRect/>
          <a:stretch>
            <a:fillRect/>
          </a:stretch>
        </p:blipFill>
        <p:spPr bwMode="auto">
          <a:xfrm>
            <a:off x="539750" y="404813"/>
            <a:ext cx="8242300" cy="536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6" name="Text Box 3">
            <a:extLst>
              <a:ext uri="{FF2B5EF4-FFF2-40B4-BE49-F238E27FC236}">
                <a16:creationId xmlns:a16="http://schemas.microsoft.com/office/drawing/2014/main" id="{B0C07342-E7E0-7A7E-0F18-93A938E08E97}"/>
              </a:ext>
            </a:extLst>
          </p:cNvPr>
          <p:cNvSpPr txBox="1">
            <a:spLocks noChangeArrowheads="1"/>
          </p:cNvSpPr>
          <p:nvPr/>
        </p:nvSpPr>
        <p:spPr bwMode="auto">
          <a:xfrm>
            <a:off x="500063" y="5954713"/>
            <a:ext cx="7831137" cy="3825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a:t>
            </a:r>
            <a:r>
              <a:rPr lang="fr-CH" altLang="it-CH" sz="1800" b="1" dirty="0">
                <a:solidFill>
                  <a:schemeClr val="accent4">
                    <a:lumMod val="10000"/>
                  </a:schemeClr>
                </a:solidFill>
              </a:rPr>
              <a:t>- </a:t>
            </a:r>
            <a:r>
              <a:rPr lang="en-US" altLang="it-CH" sz="1800" b="1" dirty="0">
                <a:solidFill>
                  <a:schemeClr val="accent4">
                    <a:lumMod val="10000"/>
                  </a:schemeClr>
                </a:solidFill>
              </a:rPr>
              <a:t>Nahr El-Bared, Lebanon, the first camp for Palestinian refugees</a:t>
            </a:r>
            <a:endParaRPr lang="it-IT" altLang="it-CH" sz="1800" b="1" dirty="0">
              <a:solidFill>
                <a:schemeClr val="accent4">
                  <a:lumMod val="10000"/>
                </a:schemeClr>
              </a:solidFill>
            </a:endParaRPr>
          </a:p>
        </p:txBody>
      </p:sp>
      <p:sp>
        <p:nvSpPr>
          <p:cNvPr id="171013" name="Rettangolo 1">
            <a:extLst>
              <a:ext uri="{FF2B5EF4-FFF2-40B4-BE49-F238E27FC236}">
                <a16:creationId xmlns:a16="http://schemas.microsoft.com/office/drawing/2014/main" id="{931BABEA-1424-14AC-4D9F-B7FF8C3E5A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3">
            <a:extLst>
              <a:ext uri="{FF2B5EF4-FFF2-40B4-BE49-F238E27FC236}">
                <a16:creationId xmlns:a16="http://schemas.microsoft.com/office/drawing/2014/main" id="{5E595AE6-906A-DE22-CC37-77147CD472C8}"/>
              </a:ext>
            </a:extLst>
          </p:cNvPr>
          <p:cNvSpPr>
            <a:spLocks noGrp="1"/>
          </p:cNvSpPr>
          <p:nvPr>
            <p:ph type="sldNum" sz="quarter" idx="12"/>
          </p:nvPr>
        </p:nvSpPr>
        <p:spPr>
          <a:xfrm>
            <a:off x="5535613" y="2862263"/>
            <a:ext cx="46990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506C7D-71AC-4874-B82B-8664BCF4B64E}" type="slidenum">
              <a:rPr lang="it-IT" altLang="it-CH" sz="1400" b="1" smtClean="0">
                <a:solidFill>
                  <a:srgbClr val="FFFFFF"/>
                </a:solidFill>
              </a:rPr>
              <a:pPr>
                <a:spcBef>
                  <a:spcPct val="0"/>
                </a:spcBef>
                <a:buFontTx/>
                <a:buNone/>
              </a:pPr>
              <a:t>45</a:t>
            </a:fld>
            <a:endParaRPr lang="it-IT" altLang="it-CH" sz="1400" b="1">
              <a:solidFill>
                <a:srgbClr val="FFFFFF"/>
              </a:solidFill>
            </a:endParaRPr>
          </a:p>
        </p:txBody>
      </p:sp>
      <p:pic>
        <p:nvPicPr>
          <p:cNvPr id="152579" name="Picture 2" descr="Fawwar camp1">
            <a:extLst>
              <a:ext uri="{FF2B5EF4-FFF2-40B4-BE49-F238E27FC236}">
                <a16:creationId xmlns:a16="http://schemas.microsoft.com/office/drawing/2014/main" id="{7EE0FAB5-F9F8-291C-8CCB-9B757460E1A5}"/>
              </a:ext>
            </a:extLst>
          </p:cNvPr>
          <p:cNvPicPr>
            <a:picLocks noChangeAspect="1" noChangeArrowheads="1"/>
          </p:cNvPicPr>
          <p:nvPr/>
        </p:nvPicPr>
        <p:blipFill>
          <a:blip r:embed="rId3">
            <a:lum bright="-12000" contrast="10000"/>
          </a:blip>
          <a:srcRect/>
          <a:stretch>
            <a:fillRect/>
          </a:stretch>
        </p:blipFill>
        <p:spPr bwMode="auto">
          <a:xfrm>
            <a:off x="179388" y="260350"/>
            <a:ext cx="4608512" cy="327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0" name="Text Box 3">
            <a:extLst>
              <a:ext uri="{FF2B5EF4-FFF2-40B4-BE49-F238E27FC236}">
                <a16:creationId xmlns:a16="http://schemas.microsoft.com/office/drawing/2014/main" id="{CEFEE29D-3235-E341-E1D0-D2E3E75CD58B}"/>
              </a:ext>
            </a:extLst>
          </p:cNvPr>
          <p:cNvSpPr txBox="1">
            <a:spLocks noChangeArrowheads="1"/>
          </p:cNvSpPr>
          <p:nvPr/>
        </p:nvSpPr>
        <p:spPr bwMode="auto">
          <a:xfrm>
            <a:off x="207963" y="260350"/>
            <a:ext cx="27368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 1948, Jordan</a:t>
            </a:r>
            <a:endParaRPr lang="it-IT" altLang="it-CH" sz="1400" b="1">
              <a:solidFill>
                <a:srgbClr val="333333"/>
              </a:solidFill>
            </a:endParaRPr>
          </a:p>
        </p:txBody>
      </p:sp>
      <p:sp>
        <p:nvSpPr>
          <p:cNvPr id="188421" name="Text Box 7">
            <a:extLst>
              <a:ext uri="{FF2B5EF4-FFF2-40B4-BE49-F238E27FC236}">
                <a16:creationId xmlns:a16="http://schemas.microsoft.com/office/drawing/2014/main" id="{694C706B-A2BD-2317-D23A-EB53B63F4C05}"/>
              </a:ext>
            </a:extLst>
          </p:cNvPr>
          <p:cNvSpPr txBox="1">
            <a:spLocks noChangeArrowheads="1"/>
          </p:cNvSpPr>
          <p:nvPr/>
        </p:nvSpPr>
        <p:spPr bwMode="auto">
          <a:xfrm>
            <a:off x="4941888" y="1041400"/>
            <a:ext cx="1657350" cy="14779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a:t>
            </a:r>
          </a:p>
          <a:p>
            <a:pPr algn="ctr" eaLnBrk="1" hangingPunct="1">
              <a:spcBef>
                <a:spcPct val="50000"/>
              </a:spcBef>
              <a:buFontTx/>
              <a:buNone/>
              <a:defRPr/>
            </a:pPr>
            <a:r>
              <a:rPr lang="fr-CH" altLang="it-CH" sz="2000" b="1" dirty="0">
                <a:solidFill>
                  <a:schemeClr val="accent4">
                    <a:lumMod val="10000"/>
                  </a:schemeClr>
                </a:solidFill>
              </a:rPr>
              <a:t>Camps for </a:t>
            </a:r>
            <a:r>
              <a:rPr lang="fr-CH" altLang="it-CH" sz="2000" b="1" dirty="0" err="1">
                <a:solidFill>
                  <a:schemeClr val="accent4">
                    <a:lumMod val="10000"/>
                  </a:schemeClr>
                </a:solidFill>
              </a:rPr>
              <a:t>Palestinian</a:t>
            </a:r>
            <a:r>
              <a:rPr lang="fr-CH" altLang="it-CH" sz="2000" b="1" dirty="0">
                <a:solidFill>
                  <a:schemeClr val="accent4">
                    <a:lumMod val="10000"/>
                  </a:schemeClr>
                </a:solidFill>
              </a:rPr>
              <a:t> </a:t>
            </a:r>
            <a:r>
              <a:rPr lang="fr-CH" altLang="it-CH" sz="2000" b="1" dirty="0" err="1">
                <a:solidFill>
                  <a:schemeClr val="accent4">
                    <a:lumMod val="10000"/>
                  </a:schemeClr>
                </a:solidFill>
              </a:rPr>
              <a:t>refugees</a:t>
            </a:r>
            <a:endParaRPr lang="it-IT" altLang="it-CH" sz="2000" b="1" dirty="0">
              <a:solidFill>
                <a:schemeClr val="accent4">
                  <a:lumMod val="10000"/>
                </a:schemeClr>
              </a:solidFill>
            </a:endParaRPr>
          </a:p>
        </p:txBody>
      </p:sp>
      <p:pic>
        <p:nvPicPr>
          <p:cNvPr id="152582" name="Picture 8">
            <a:extLst>
              <a:ext uri="{FF2B5EF4-FFF2-40B4-BE49-F238E27FC236}">
                <a16:creationId xmlns:a16="http://schemas.microsoft.com/office/drawing/2014/main" id="{9293C6E3-5283-D2DD-7581-1B23E78B5CD4}"/>
              </a:ext>
            </a:extLst>
          </p:cNvPr>
          <p:cNvPicPr>
            <a:picLocks noChangeAspect="1" noChangeArrowheads="1"/>
          </p:cNvPicPr>
          <p:nvPr/>
        </p:nvPicPr>
        <p:blipFill>
          <a:blip r:embed="rId4">
            <a:lum bright="-12000" contrast="10000"/>
          </a:blip>
          <a:srcRect/>
          <a:stretch>
            <a:fillRect/>
          </a:stretch>
        </p:blipFill>
        <p:spPr bwMode="auto">
          <a:xfrm>
            <a:off x="6743700" y="260350"/>
            <a:ext cx="2225675"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2583" name="Picture 10" descr="C:\Users\Enrico\Desktop\Balata jpeg.jpg">
            <a:extLst>
              <a:ext uri="{FF2B5EF4-FFF2-40B4-BE49-F238E27FC236}">
                <a16:creationId xmlns:a16="http://schemas.microsoft.com/office/drawing/2014/main" id="{F707C9CC-AC26-D7A9-E100-767B8A50286F}"/>
              </a:ext>
            </a:extLst>
          </p:cNvPr>
          <p:cNvPicPr>
            <a:picLocks noChangeAspect="1" noChangeArrowheads="1"/>
          </p:cNvPicPr>
          <p:nvPr/>
        </p:nvPicPr>
        <p:blipFill>
          <a:blip r:embed="rId5"/>
          <a:srcRect/>
          <a:stretch>
            <a:fillRect/>
          </a:stretch>
        </p:blipFill>
        <p:spPr bwMode="auto">
          <a:xfrm>
            <a:off x="207963" y="3779838"/>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4" name="Text Box 5">
            <a:extLst>
              <a:ext uri="{FF2B5EF4-FFF2-40B4-BE49-F238E27FC236}">
                <a16:creationId xmlns:a16="http://schemas.microsoft.com/office/drawing/2014/main" id="{86AA2B7E-B1FB-E318-F8A5-A9598C6B7FE6}"/>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52585" name="Picture 11" descr="C:\Users\Enrico\Desktop\Camp in Syria 1948.jpg">
            <a:extLst>
              <a:ext uri="{FF2B5EF4-FFF2-40B4-BE49-F238E27FC236}">
                <a16:creationId xmlns:a16="http://schemas.microsoft.com/office/drawing/2014/main" id="{E9592BF4-1F9A-0133-A1CC-0C620E5291E8}"/>
              </a:ext>
            </a:extLst>
          </p:cNvPr>
          <p:cNvPicPr>
            <a:picLocks noChangeAspect="1" noChangeArrowheads="1"/>
          </p:cNvPicPr>
          <p:nvPr/>
        </p:nvPicPr>
        <p:blipFill>
          <a:blip r:embed="rId6"/>
          <a:srcRect/>
          <a:stretch>
            <a:fillRect/>
          </a:stretch>
        </p:blipFill>
        <p:spPr bwMode="auto">
          <a:xfrm>
            <a:off x="4960938" y="3794125"/>
            <a:ext cx="4008437" cy="2551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6" name="CasellaDiTesto 1">
            <a:extLst>
              <a:ext uri="{FF2B5EF4-FFF2-40B4-BE49-F238E27FC236}">
                <a16:creationId xmlns:a16="http://schemas.microsoft.com/office/drawing/2014/main" id="{A0BB7FA6-3B53-9822-1660-8532315D944B}"/>
              </a:ext>
            </a:extLst>
          </p:cNvPr>
          <p:cNvSpPr txBox="1">
            <a:spLocks noChangeArrowheads="1"/>
          </p:cNvSpPr>
          <p:nvPr/>
        </p:nvSpPr>
        <p:spPr bwMode="auto">
          <a:xfrm>
            <a:off x="4983163" y="6345238"/>
            <a:ext cx="200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t>Camp in Syria, 1948</a:t>
            </a:r>
          </a:p>
        </p:txBody>
      </p:sp>
      <p:sp>
        <p:nvSpPr>
          <p:cNvPr id="173067" name="Rettangolo 1">
            <a:extLst>
              <a:ext uri="{FF2B5EF4-FFF2-40B4-BE49-F238E27FC236}">
                <a16:creationId xmlns:a16="http://schemas.microsoft.com/office/drawing/2014/main" id="{5F229027-35BF-62AA-129D-0B3548216D2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4">
            <a:extLst>
              <a:ext uri="{FF2B5EF4-FFF2-40B4-BE49-F238E27FC236}">
                <a16:creationId xmlns:a16="http://schemas.microsoft.com/office/drawing/2014/main" id="{2ACCF6EE-7E69-3C9C-48B3-2016498275B9}"/>
              </a:ext>
            </a:extLst>
          </p:cNvPr>
          <p:cNvSpPr>
            <a:spLocks noGrp="1"/>
          </p:cNvSpPr>
          <p:nvPr>
            <p:ph type="sldNum" sz="quarter" idx="12"/>
          </p:nvPr>
        </p:nvSpPr>
        <p:spPr>
          <a:xfrm>
            <a:off x="7812088" y="593248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9C19E9-0A04-416F-B3F9-3A3151D26BD8}" type="slidenum">
              <a:rPr lang="it-IT" altLang="it-CH" sz="1400" b="1" smtClean="0">
                <a:solidFill>
                  <a:srgbClr val="FFFFFF"/>
                </a:solidFill>
              </a:rPr>
              <a:pPr>
                <a:spcBef>
                  <a:spcPct val="0"/>
                </a:spcBef>
                <a:buFontTx/>
                <a:buNone/>
              </a:pPr>
              <a:t>46</a:t>
            </a:fld>
            <a:endParaRPr lang="it-IT" altLang="it-CH" sz="1400" b="1">
              <a:solidFill>
                <a:srgbClr val="FFFFFF"/>
              </a:solidFill>
            </a:endParaRPr>
          </a:p>
        </p:txBody>
      </p:sp>
      <p:pic>
        <p:nvPicPr>
          <p:cNvPr id="153603" name="Picture 5" descr="08_tentcampjordan">
            <a:extLst>
              <a:ext uri="{FF2B5EF4-FFF2-40B4-BE49-F238E27FC236}">
                <a16:creationId xmlns:a16="http://schemas.microsoft.com/office/drawing/2014/main" id="{A38C9915-86B0-58BC-866A-AF40239FB55E}"/>
              </a:ext>
            </a:extLst>
          </p:cNvPr>
          <p:cNvPicPr>
            <a:picLocks noGrp="1" noChangeAspect="1" noChangeArrowheads="1"/>
          </p:cNvPicPr>
          <p:nvPr>
            <p:ph/>
          </p:nvPr>
        </p:nvPicPr>
        <p:blipFill>
          <a:blip r:embed="rId3"/>
          <a:srcRect/>
          <a:stretch>
            <a:fillRect/>
          </a:stretch>
        </p:blipFill>
        <p:spPr>
          <a:xfrm>
            <a:off x="1042988" y="404813"/>
            <a:ext cx="7278687" cy="5160962"/>
          </a:xfrm>
          <a:ln w="38100">
            <a:solidFill>
              <a:schemeClr val="tx1"/>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056CFDC4-709A-9C50-A69A-63412F0F00A2}"/>
              </a:ext>
            </a:extLst>
          </p:cNvPr>
          <p:cNvSpPr txBox="1">
            <a:spLocks noChangeArrowheads="1"/>
          </p:cNvSpPr>
          <p:nvPr/>
        </p:nvSpPr>
        <p:spPr bwMode="auto">
          <a:xfrm>
            <a:off x="1527175" y="5797550"/>
            <a:ext cx="64071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sz="1600" dirty="0"/>
              <a:t>Palestinian refugees are installed in makeshift camps set up by the Red Cross.</a:t>
            </a:r>
          </a:p>
        </p:txBody>
      </p:sp>
      <p:sp>
        <p:nvSpPr>
          <p:cNvPr id="175109" name="Rettangolo 1">
            <a:extLst>
              <a:ext uri="{FF2B5EF4-FFF2-40B4-BE49-F238E27FC236}">
                <a16:creationId xmlns:a16="http://schemas.microsoft.com/office/drawing/2014/main" id="{BB38B17B-2975-F10B-8568-D46EC208000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4">
            <a:extLst>
              <a:ext uri="{FF2B5EF4-FFF2-40B4-BE49-F238E27FC236}">
                <a16:creationId xmlns:a16="http://schemas.microsoft.com/office/drawing/2014/main" id="{9ED319A2-15DA-E6A9-41C9-BE441FD45601}"/>
              </a:ext>
            </a:extLst>
          </p:cNvPr>
          <p:cNvSpPr>
            <a:spLocks noGrp="1"/>
          </p:cNvSpPr>
          <p:nvPr>
            <p:ph type="sldNum" sz="quarter" idx="12"/>
          </p:nvPr>
        </p:nvSpPr>
        <p:spPr>
          <a:xfrm>
            <a:off x="5795963" y="3789363"/>
            <a:ext cx="920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4C1580-FF6D-4D31-9DBA-93D92F2327D3}" type="slidenum">
              <a:rPr lang="it-IT" altLang="it-CH" sz="1400" b="1" smtClean="0">
                <a:solidFill>
                  <a:srgbClr val="FFFFFF"/>
                </a:solidFill>
              </a:rPr>
              <a:pPr>
                <a:spcBef>
                  <a:spcPct val="0"/>
                </a:spcBef>
                <a:buFontTx/>
                <a:buNone/>
              </a:pPr>
              <a:t>47</a:t>
            </a:fld>
            <a:endParaRPr lang="it-IT" altLang="it-CH" sz="1400" b="1">
              <a:solidFill>
                <a:srgbClr val="FFFFFF"/>
              </a:solidFill>
            </a:endParaRPr>
          </a:p>
        </p:txBody>
      </p:sp>
      <p:pic>
        <p:nvPicPr>
          <p:cNvPr id="151555" name="Picture 2" descr="campi prof 1948 1967">
            <a:extLst>
              <a:ext uri="{FF2B5EF4-FFF2-40B4-BE49-F238E27FC236}">
                <a16:creationId xmlns:a16="http://schemas.microsoft.com/office/drawing/2014/main" id="{618C63B6-E844-9A39-C209-3BDE6116C4D6}"/>
              </a:ext>
            </a:extLst>
          </p:cNvPr>
          <p:cNvPicPr>
            <a:picLocks noChangeAspect="1" noChangeArrowheads="1"/>
          </p:cNvPicPr>
          <p:nvPr/>
        </p:nvPicPr>
        <p:blipFill>
          <a:blip r:embed="rId3">
            <a:lum bright="-16000" contrast="10000"/>
          </a:blip>
          <a:srcRect/>
          <a:stretch>
            <a:fillRect/>
          </a:stretch>
        </p:blipFill>
        <p:spPr bwMode="auto">
          <a:xfrm>
            <a:off x="527050" y="188913"/>
            <a:ext cx="4302125" cy="6480175"/>
          </a:xfrm>
          <a:prstGeom prst="rect">
            <a:avLst/>
          </a:prstGeom>
          <a:ln>
            <a:noFill/>
          </a:ln>
          <a:effectLst>
            <a:outerShdw blurRad="292100" dist="139700" dir="2700000" algn="tl" rotWithShape="0">
              <a:srgbClr val="333333">
                <a:alpha val="65000"/>
              </a:srgbClr>
            </a:outerShdw>
          </a:effectLst>
        </p:spPr>
      </p:pic>
      <p:sp>
        <p:nvSpPr>
          <p:cNvPr id="177156" name="Text Box 3">
            <a:extLst>
              <a:ext uri="{FF2B5EF4-FFF2-40B4-BE49-F238E27FC236}">
                <a16:creationId xmlns:a16="http://schemas.microsoft.com/office/drawing/2014/main" id="{21E8BB67-4F69-C64D-1E75-16E66CEB75CC}"/>
              </a:ext>
            </a:extLst>
          </p:cNvPr>
          <p:cNvSpPr txBox="1">
            <a:spLocks noChangeArrowheads="1"/>
          </p:cNvSpPr>
          <p:nvPr/>
        </p:nvSpPr>
        <p:spPr bwMode="auto">
          <a:xfrm>
            <a:off x="684213" y="1557338"/>
            <a:ext cx="187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Merditerranean Sea</a:t>
            </a:r>
          </a:p>
        </p:txBody>
      </p:sp>
      <p:sp>
        <p:nvSpPr>
          <p:cNvPr id="186375" name="Text Box 6">
            <a:extLst>
              <a:ext uri="{FF2B5EF4-FFF2-40B4-BE49-F238E27FC236}">
                <a16:creationId xmlns:a16="http://schemas.microsoft.com/office/drawing/2014/main" id="{47083A1A-5A48-F634-4D5F-406B03319D32}"/>
              </a:ext>
            </a:extLst>
          </p:cNvPr>
          <p:cNvSpPr txBox="1">
            <a:spLocks noChangeArrowheads="1"/>
          </p:cNvSpPr>
          <p:nvPr/>
        </p:nvSpPr>
        <p:spPr bwMode="auto">
          <a:xfrm>
            <a:off x="5076825" y="788988"/>
            <a:ext cx="2808288" cy="23542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1948-1949</a:t>
            </a:r>
          </a:p>
          <a:p>
            <a:pPr algn="ctr" eaLnBrk="1" hangingPunct="1">
              <a:spcBef>
                <a:spcPct val="50000"/>
              </a:spcBef>
              <a:buFontTx/>
              <a:buNone/>
              <a:defRPr/>
            </a:pPr>
            <a:r>
              <a:rPr lang="fr-CH" altLang="it-CH" sz="1800" b="1" dirty="0">
                <a:solidFill>
                  <a:schemeClr val="accent4">
                    <a:lumMod val="10000"/>
                  </a:schemeClr>
                </a:solidFill>
              </a:rPr>
              <a:t>The camps for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a:t>
            </a:r>
            <a:r>
              <a:rPr lang="fr-CH" altLang="it-CH" sz="1800" b="1" dirty="0" err="1">
                <a:solidFill>
                  <a:schemeClr val="accent4">
                    <a:lumMod val="10000"/>
                  </a:schemeClr>
                </a:solidFill>
              </a:rPr>
              <a:t>refugees</a:t>
            </a:r>
            <a:endParaRPr lang="fr-CH" altLang="it-CH" sz="1800" b="1" dirty="0">
              <a:solidFill>
                <a:schemeClr val="accent4">
                  <a:lumMod val="10000"/>
                </a:schemeClr>
              </a:solidFill>
            </a:endParaRPr>
          </a:p>
          <a:p>
            <a:pPr algn="ctr" eaLnBrk="1" hangingPunct="1">
              <a:spcBef>
                <a:spcPct val="50000"/>
              </a:spcBef>
              <a:buFontTx/>
              <a:buNone/>
              <a:defRPr/>
            </a:pPr>
            <a:r>
              <a:rPr lang="fr-CH" altLang="it-CH" sz="1800" b="1" dirty="0" err="1">
                <a:solidFill>
                  <a:schemeClr val="accent4">
                    <a:lumMod val="10000"/>
                  </a:schemeClr>
                </a:solidFill>
              </a:rPr>
              <a:t>Refugees</a:t>
            </a:r>
            <a:r>
              <a:rPr lang="fr-CH" altLang="it-CH" sz="1800" b="1" dirty="0">
                <a:solidFill>
                  <a:schemeClr val="accent4">
                    <a:lumMod val="10000"/>
                  </a:schemeClr>
                </a:solidFill>
              </a:rPr>
              <a:t> are 850’000</a:t>
            </a:r>
          </a:p>
          <a:p>
            <a:pPr algn="ctr" eaLnBrk="1" hangingPunct="1">
              <a:spcBef>
                <a:spcPct val="50000"/>
              </a:spcBef>
              <a:buFontTx/>
              <a:buNone/>
              <a:defRPr/>
            </a:pPr>
            <a:r>
              <a:rPr lang="fr-CH" altLang="it-CH" sz="1800" b="1" dirty="0">
                <a:solidFill>
                  <a:schemeClr val="accent4">
                    <a:lumMod val="10000"/>
                  </a:schemeClr>
                </a:solidFill>
              </a:rPr>
              <a:t>It </a:t>
            </a:r>
            <a:r>
              <a:rPr lang="fr-CH" altLang="it-CH" sz="1800" b="1" dirty="0" err="1">
                <a:solidFill>
                  <a:schemeClr val="accent4">
                    <a:lumMod val="10000"/>
                  </a:schemeClr>
                </a:solidFill>
              </a:rPr>
              <a:t>is</a:t>
            </a:r>
            <a:r>
              <a:rPr lang="fr-CH" altLang="it-CH" sz="1800" b="1" dirty="0">
                <a:solidFill>
                  <a:schemeClr val="accent4">
                    <a:lumMod val="10000"/>
                  </a:schemeClr>
                </a:solidFill>
              </a:rPr>
              <a:t> the </a:t>
            </a:r>
            <a:r>
              <a:rPr lang="fr-CH" altLang="it-CH" sz="2200" b="1" dirty="0">
                <a:solidFill>
                  <a:schemeClr val="accent4">
                    <a:lumMod val="10000"/>
                  </a:schemeClr>
                </a:solidFill>
              </a:rPr>
              <a:t>NAKBA</a:t>
            </a:r>
            <a:r>
              <a:rPr lang="fr-CH" altLang="it-CH" sz="1800" b="1" dirty="0">
                <a:solidFill>
                  <a:schemeClr val="accent4">
                    <a:lumMod val="10000"/>
                  </a:schemeClr>
                </a:solidFill>
              </a:rPr>
              <a:t>                         </a:t>
            </a:r>
            <a:r>
              <a:rPr lang="fr-CH" altLang="it-CH" sz="1800" dirty="0">
                <a:solidFill>
                  <a:schemeClr val="accent4">
                    <a:lumMod val="10000"/>
                  </a:schemeClr>
                </a:solidFill>
              </a:rPr>
              <a:t>(the </a:t>
            </a:r>
            <a:r>
              <a:rPr lang="fr-CH" altLang="it-CH" sz="1800" dirty="0" err="1">
                <a:solidFill>
                  <a:schemeClr val="accent4">
                    <a:lumMod val="10000"/>
                  </a:schemeClr>
                </a:solidFill>
              </a:rPr>
              <a:t>desaster</a:t>
            </a:r>
            <a:r>
              <a:rPr lang="fr-CH" altLang="it-CH" sz="1800" dirty="0">
                <a:solidFill>
                  <a:schemeClr val="accent4">
                    <a:lumMod val="10000"/>
                  </a:schemeClr>
                </a:solidFill>
              </a:rPr>
              <a:t>)</a:t>
            </a:r>
          </a:p>
        </p:txBody>
      </p:sp>
      <p:sp>
        <p:nvSpPr>
          <p:cNvPr id="177158" name="Text Box 8">
            <a:extLst>
              <a:ext uri="{FF2B5EF4-FFF2-40B4-BE49-F238E27FC236}">
                <a16:creationId xmlns:a16="http://schemas.microsoft.com/office/drawing/2014/main" id="{B0E9281B-95D6-A414-337C-F7CD23A34709}"/>
              </a:ext>
            </a:extLst>
          </p:cNvPr>
          <p:cNvSpPr txBox="1">
            <a:spLocks noChangeArrowheads="1"/>
          </p:cNvSpPr>
          <p:nvPr/>
        </p:nvSpPr>
        <p:spPr bwMode="auto">
          <a:xfrm>
            <a:off x="5003800" y="4581525"/>
            <a:ext cx="31686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solidFill>
                  <a:srgbClr val="FFFFFF"/>
                </a:solidFill>
              </a:rPr>
              <a:t>60,000 of them had already lost everything for the first time                        between 1920 and 1948</a:t>
            </a:r>
          </a:p>
          <a:p>
            <a:pPr eaLnBrk="1" hangingPunct="1">
              <a:spcBef>
                <a:spcPct val="0"/>
              </a:spcBef>
              <a:buFontTx/>
              <a:buNone/>
            </a:pPr>
            <a:endParaRPr lang="fr-CH" altLang="it-CH" sz="1400" b="1">
              <a:solidFill>
                <a:srgbClr val="FFFFFF"/>
              </a:solidFill>
            </a:endParaRPr>
          </a:p>
          <a:p>
            <a:pPr eaLnBrk="1" hangingPunct="1">
              <a:spcBef>
                <a:spcPct val="0"/>
              </a:spcBef>
              <a:buFontTx/>
              <a:buNone/>
            </a:pPr>
            <a:endParaRPr lang="en-US" altLang="it-CH" sz="1400" b="1">
              <a:solidFill>
                <a:srgbClr val="FFFFFF"/>
              </a:solidFill>
            </a:endParaRPr>
          </a:p>
          <a:p>
            <a:pPr eaLnBrk="1" hangingPunct="1">
              <a:spcBef>
                <a:spcPct val="0"/>
              </a:spcBef>
              <a:buFontTx/>
              <a:buNone/>
            </a:pPr>
            <a:r>
              <a:rPr lang="en-US" altLang="it-CH" sz="1400" b="1">
                <a:solidFill>
                  <a:srgbClr val="FFFFFF"/>
                </a:solidFill>
              </a:rPr>
              <a:t>In subsequent years hundreds of thousands of Jews move from Arab countries to Israel.</a:t>
            </a:r>
            <a:endParaRPr lang="it-IT" altLang="it-CH" sz="1400" b="1">
              <a:solidFill>
                <a:srgbClr val="FFFFFF"/>
              </a:solidFill>
            </a:endParaRPr>
          </a:p>
        </p:txBody>
      </p:sp>
      <p:sp>
        <p:nvSpPr>
          <p:cNvPr id="177159" name="Rettangolo 1">
            <a:extLst>
              <a:ext uri="{FF2B5EF4-FFF2-40B4-BE49-F238E27FC236}">
                <a16:creationId xmlns:a16="http://schemas.microsoft.com/office/drawing/2014/main" id="{70F4F180-1665-2FDC-2B81-5FA363E98C3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a:extLst>
              <a:ext uri="{FF2B5EF4-FFF2-40B4-BE49-F238E27FC236}">
                <a16:creationId xmlns:a16="http://schemas.microsoft.com/office/drawing/2014/main" id="{290C3641-1C9B-F3DC-34AB-331A104502CD}"/>
              </a:ext>
            </a:extLst>
          </p:cNvPr>
          <p:cNvSpPr>
            <a:spLocks noGrp="1"/>
          </p:cNvSpPr>
          <p:nvPr>
            <p:ph type="sldNum" sz="quarter" idx="12"/>
          </p:nvPr>
        </p:nvSpPr>
        <p:spPr>
          <a:xfrm>
            <a:off x="4999038" y="6230938"/>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E9EB15-B4B5-4FC7-8DD5-4138138E5BD8}" type="slidenum">
              <a:rPr lang="it-IT" altLang="it-CH" sz="1400" b="1" smtClean="0">
                <a:solidFill>
                  <a:srgbClr val="FFFFFF"/>
                </a:solidFill>
              </a:rPr>
              <a:pPr>
                <a:spcBef>
                  <a:spcPct val="0"/>
                </a:spcBef>
                <a:buFontTx/>
                <a:buNone/>
              </a:pPr>
              <a:t>48</a:t>
            </a:fld>
            <a:endParaRPr lang="it-IT" altLang="it-CH" sz="1400" b="1">
              <a:solidFill>
                <a:srgbClr val="FFFFFF"/>
              </a:solidFill>
            </a:endParaRPr>
          </a:p>
        </p:txBody>
      </p:sp>
      <p:pic>
        <p:nvPicPr>
          <p:cNvPr id="303108" name="Picture 3" descr="partition_armistice">
            <a:extLst>
              <a:ext uri="{FF2B5EF4-FFF2-40B4-BE49-F238E27FC236}">
                <a16:creationId xmlns:a16="http://schemas.microsoft.com/office/drawing/2014/main" id="{B742DFDA-48D5-A89F-2454-0CF0B847651C}"/>
              </a:ext>
            </a:extLst>
          </p:cNvPr>
          <p:cNvPicPr>
            <a:picLocks noChangeAspect="1" noChangeArrowheads="1"/>
          </p:cNvPicPr>
          <p:nvPr/>
        </p:nvPicPr>
        <p:blipFill>
          <a:blip r:embed="rId3">
            <a:lum bright="-10000" contrast="14000"/>
          </a:blip>
          <a:srcRect/>
          <a:stretch>
            <a:fillRect/>
          </a:stretch>
        </p:blipFill>
        <p:spPr bwMode="auto">
          <a:xfrm>
            <a:off x="195263" y="188913"/>
            <a:ext cx="2360612"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04" name="Text Box 4">
            <a:extLst>
              <a:ext uri="{FF2B5EF4-FFF2-40B4-BE49-F238E27FC236}">
                <a16:creationId xmlns:a16="http://schemas.microsoft.com/office/drawing/2014/main" id="{5046E689-2240-23FA-665D-16ADD37B428E}"/>
              </a:ext>
            </a:extLst>
          </p:cNvPr>
          <p:cNvSpPr txBox="1">
            <a:spLocks noChangeArrowheads="1"/>
          </p:cNvSpPr>
          <p:nvPr/>
        </p:nvSpPr>
        <p:spPr bwMode="auto">
          <a:xfrm>
            <a:off x="179388" y="54927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Merditerranean Sea</a:t>
            </a:r>
            <a:endParaRPr lang="it-IT" altLang="it-CH" sz="1200" b="1">
              <a:solidFill>
                <a:srgbClr val="000000"/>
              </a:solidFill>
            </a:endParaRPr>
          </a:p>
        </p:txBody>
      </p:sp>
      <p:sp>
        <p:nvSpPr>
          <p:cNvPr id="179205" name="Line 5">
            <a:extLst>
              <a:ext uri="{FF2B5EF4-FFF2-40B4-BE49-F238E27FC236}">
                <a16:creationId xmlns:a16="http://schemas.microsoft.com/office/drawing/2014/main" id="{68E1DF0C-43D0-3FD0-0066-B94A669AE35D}"/>
              </a:ext>
            </a:extLst>
          </p:cNvPr>
          <p:cNvSpPr>
            <a:spLocks noChangeShapeType="1"/>
          </p:cNvSpPr>
          <p:nvPr/>
        </p:nvSpPr>
        <p:spPr bwMode="auto">
          <a:xfrm flipH="1">
            <a:off x="1476375" y="1582738"/>
            <a:ext cx="1768475" cy="9096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06" name="Text Box 6">
            <a:extLst>
              <a:ext uri="{FF2B5EF4-FFF2-40B4-BE49-F238E27FC236}">
                <a16:creationId xmlns:a16="http://schemas.microsoft.com/office/drawing/2014/main" id="{76E3606E-892B-3B14-BDDC-A0E4958F56CE}"/>
              </a:ext>
            </a:extLst>
          </p:cNvPr>
          <p:cNvSpPr txBox="1">
            <a:spLocks noChangeArrowheads="1"/>
          </p:cNvSpPr>
          <p:nvPr/>
        </p:nvSpPr>
        <p:spPr bwMode="auto">
          <a:xfrm>
            <a:off x="3405188" y="1108075"/>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Armistice line (green line)</a:t>
            </a:r>
            <a:endParaRPr lang="it-IT" altLang="it-CH" sz="1800">
              <a:solidFill>
                <a:srgbClr val="FFFFFF"/>
              </a:solidFill>
            </a:endParaRPr>
          </a:p>
        </p:txBody>
      </p:sp>
      <p:sp>
        <p:nvSpPr>
          <p:cNvPr id="179207" name="Text Box 7">
            <a:extLst>
              <a:ext uri="{FF2B5EF4-FFF2-40B4-BE49-F238E27FC236}">
                <a16:creationId xmlns:a16="http://schemas.microsoft.com/office/drawing/2014/main" id="{04ABC5BF-3418-DCFB-7592-AE52A6931B57}"/>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179208" name="Text Box 8">
            <a:extLst>
              <a:ext uri="{FF2B5EF4-FFF2-40B4-BE49-F238E27FC236}">
                <a16:creationId xmlns:a16="http://schemas.microsoft.com/office/drawing/2014/main" id="{4D22A278-EDA4-4581-7F1C-37EBD40DC5EC}"/>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968714" name="Text Box 9">
            <a:extLst>
              <a:ext uri="{FF2B5EF4-FFF2-40B4-BE49-F238E27FC236}">
                <a16:creationId xmlns:a16="http://schemas.microsoft.com/office/drawing/2014/main" id="{78F558F6-9024-7E66-D52C-FD6AF01B7DCC}"/>
              </a:ext>
            </a:extLst>
          </p:cNvPr>
          <p:cNvSpPr txBox="1">
            <a:spLocks noChangeArrowheads="1"/>
          </p:cNvSpPr>
          <p:nvPr/>
        </p:nvSpPr>
        <p:spPr bwMode="auto">
          <a:xfrm>
            <a:off x="3021013" y="2419350"/>
            <a:ext cx="2524125" cy="2400300"/>
          </a:xfrm>
          <a:prstGeom prst="rect">
            <a:avLst/>
          </a:prstGeom>
          <a:solidFill>
            <a:srgbClr val="FFFF00"/>
          </a:solidFill>
          <a:ln w="12700">
            <a:solidFill>
              <a:schemeClr val="accent4">
                <a:lumMod val="10000"/>
              </a:schemeClr>
            </a:solidFill>
          </a:ln>
        </p:spPr>
        <p:txBody>
          <a:bodyPr tIns="13716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June </a:t>
            </a:r>
            <a:r>
              <a:rPr lang="fr-CH" altLang="it-CH" sz="3000" b="1" dirty="0">
                <a:solidFill>
                  <a:schemeClr val="accent4">
                    <a:lumMod val="10000"/>
                  </a:schemeClr>
                </a:solidFill>
              </a:rPr>
              <a:t>1949</a:t>
            </a:r>
            <a:r>
              <a:rPr lang="fr-CH" altLang="it-CH" sz="2200" b="1" dirty="0">
                <a:solidFill>
                  <a:schemeClr val="accent4">
                    <a:lumMod val="10000"/>
                  </a:schemeClr>
                </a:solidFill>
              </a:rPr>
              <a:t>  </a:t>
            </a:r>
          </a:p>
          <a:p>
            <a:pPr algn="ctr" eaLnBrk="1" hangingPunct="1">
              <a:spcBef>
                <a:spcPct val="50000"/>
              </a:spcBef>
              <a:buFontTx/>
              <a:buNone/>
              <a:defRPr/>
            </a:pPr>
            <a:r>
              <a:rPr lang="fr-CH" altLang="it-CH" sz="2000" b="1" dirty="0">
                <a:solidFill>
                  <a:schemeClr val="accent4">
                    <a:lumMod val="10000"/>
                  </a:schemeClr>
                </a:solidFill>
              </a:rPr>
              <a:t>The situation                            at the end of the                  First Arab-</a:t>
            </a:r>
            <a:r>
              <a:rPr lang="fr-CH" altLang="it-CH" sz="2000" b="1" dirty="0" err="1">
                <a:solidFill>
                  <a:schemeClr val="accent4">
                    <a:lumMod val="10000"/>
                  </a:schemeClr>
                </a:solidFill>
              </a:rPr>
              <a:t>Israeli</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p>
          <a:p>
            <a:pPr algn="ctr" eaLnBrk="1" hangingPunct="1">
              <a:spcBef>
                <a:spcPct val="50000"/>
              </a:spcBef>
              <a:buFontTx/>
              <a:buNone/>
              <a:defRPr/>
            </a:pPr>
            <a:r>
              <a:rPr lang="fr-CH" altLang="it-CH" sz="1400" b="1" dirty="0">
                <a:solidFill>
                  <a:schemeClr val="accent4">
                    <a:lumMod val="10000"/>
                  </a:schemeClr>
                </a:solidFill>
              </a:rPr>
              <a:t>(Armistices of Rhodes)</a:t>
            </a:r>
            <a:endParaRPr lang="it-IT" altLang="it-CH" sz="1400" b="1" dirty="0">
              <a:solidFill>
                <a:schemeClr val="accent4">
                  <a:lumMod val="10000"/>
                </a:schemeClr>
              </a:solidFill>
            </a:endParaRPr>
          </a:p>
        </p:txBody>
      </p:sp>
      <p:pic>
        <p:nvPicPr>
          <p:cNvPr id="303115" name="Picture 10" descr="palestina situazione 1949">
            <a:extLst>
              <a:ext uri="{FF2B5EF4-FFF2-40B4-BE49-F238E27FC236}">
                <a16:creationId xmlns:a16="http://schemas.microsoft.com/office/drawing/2014/main" id="{53209C1B-CB3D-BB3F-BB64-23D80B1033B3}"/>
              </a:ext>
            </a:extLst>
          </p:cNvPr>
          <p:cNvPicPr>
            <a:picLocks noChangeAspect="1" noChangeArrowheads="1"/>
          </p:cNvPicPr>
          <p:nvPr/>
        </p:nvPicPr>
        <p:blipFill rotWithShape="1">
          <a:blip r:embed="rId4">
            <a:lum bright="-10000" contrast="14000"/>
          </a:blip>
          <a:srcRect t="468" r="1879" b="632"/>
          <a:stretch/>
        </p:blipFill>
        <p:spPr bwMode="auto">
          <a:xfrm>
            <a:off x="6053138" y="188913"/>
            <a:ext cx="2857500"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11" name="Line 11">
            <a:extLst>
              <a:ext uri="{FF2B5EF4-FFF2-40B4-BE49-F238E27FC236}">
                <a16:creationId xmlns:a16="http://schemas.microsoft.com/office/drawing/2014/main" id="{0A89AB7F-699D-E950-0E0A-B31CDB243383}"/>
              </a:ext>
            </a:extLst>
          </p:cNvPr>
          <p:cNvSpPr>
            <a:spLocks noChangeShapeType="1"/>
          </p:cNvSpPr>
          <p:nvPr/>
        </p:nvSpPr>
        <p:spPr bwMode="auto">
          <a:xfrm>
            <a:off x="5651500" y="1557338"/>
            <a:ext cx="1873250" cy="2873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2" name="Line 12">
            <a:extLst>
              <a:ext uri="{FF2B5EF4-FFF2-40B4-BE49-F238E27FC236}">
                <a16:creationId xmlns:a16="http://schemas.microsoft.com/office/drawing/2014/main" id="{2EEB7C5A-9DDA-EB9A-0E32-879BC45FC9CE}"/>
              </a:ext>
            </a:extLst>
          </p:cNvPr>
          <p:cNvSpPr>
            <a:spLocks noChangeShapeType="1"/>
          </p:cNvSpPr>
          <p:nvPr/>
        </p:nvSpPr>
        <p:spPr bwMode="auto">
          <a:xfrm flipH="1" flipV="1">
            <a:off x="4800600" y="1557338"/>
            <a:ext cx="850900"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13" name="Line 15">
            <a:extLst>
              <a:ext uri="{FF2B5EF4-FFF2-40B4-BE49-F238E27FC236}">
                <a16:creationId xmlns:a16="http://schemas.microsoft.com/office/drawing/2014/main" id="{AE80666D-A556-5FD9-53A5-02486EDA2964}"/>
              </a:ext>
            </a:extLst>
          </p:cNvPr>
          <p:cNvSpPr>
            <a:spLocks noChangeShapeType="1"/>
          </p:cNvSpPr>
          <p:nvPr/>
        </p:nvSpPr>
        <p:spPr bwMode="auto">
          <a:xfrm>
            <a:off x="5619750" y="1557338"/>
            <a:ext cx="1039813" cy="18716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4" name="CasellaDiTesto 1">
            <a:extLst>
              <a:ext uri="{FF2B5EF4-FFF2-40B4-BE49-F238E27FC236}">
                <a16:creationId xmlns:a16="http://schemas.microsoft.com/office/drawing/2014/main" id="{FD1BD24C-7145-1FC2-5CB5-34414B10E3E7}"/>
              </a:ext>
            </a:extLst>
          </p:cNvPr>
          <p:cNvSpPr txBox="1">
            <a:spLocks noChangeArrowheads="1"/>
          </p:cNvSpPr>
          <p:nvPr/>
        </p:nvSpPr>
        <p:spPr bwMode="auto">
          <a:xfrm>
            <a:off x="3160713" y="207963"/>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http://en.wikipedia.org/wiki/Green_Line_(Israel)</a:t>
            </a:r>
          </a:p>
        </p:txBody>
      </p:sp>
      <p:cxnSp>
        <p:nvCxnSpPr>
          <p:cNvPr id="3" name="Connettore 1 2">
            <a:extLst>
              <a:ext uri="{FF2B5EF4-FFF2-40B4-BE49-F238E27FC236}">
                <a16:creationId xmlns:a16="http://schemas.microsoft.com/office/drawing/2014/main" id="{96B4E037-4B7C-A46C-227B-FC722840D81B}"/>
              </a:ext>
            </a:extLst>
          </p:cNvPr>
          <p:cNvCxnSpPr/>
          <p:nvPr/>
        </p:nvCxnSpPr>
        <p:spPr>
          <a:xfrm>
            <a:off x="2339975" y="5637213"/>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2CF7DBA9-EA4D-D5A7-5767-22174FD6A733}"/>
              </a:ext>
            </a:extLst>
          </p:cNvPr>
          <p:cNvCxnSpPr/>
          <p:nvPr/>
        </p:nvCxnSpPr>
        <p:spPr>
          <a:xfrm>
            <a:off x="2339975" y="5926138"/>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84955509-E17A-9F77-E600-84B2521764D5}"/>
              </a:ext>
            </a:extLst>
          </p:cNvPr>
          <p:cNvCxnSpPr/>
          <p:nvPr/>
        </p:nvCxnSpPr>
        <p:spPr>
          <a:xfrm>
            <a:off x="2338388" y="6213475"/>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8FAFB028-6B26-0E2B-E4D1-CEF58729213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219" name="Text Box 2">
            <a:extLst>
              <a:ext uri="{FF2B5EF4-FFF2-40B4-BE49-F238E27FC236}">
                <a16:creationId xmlns:a16="http://schemas.microsoft.com/office/drawing/2014/main" id="{8741FDE5-6F77-69FA-BD17-CC67BB8F84BB}"/>
              </a:ext>
            </a:extLst>
          </p:cNvPr>
          <p:cNvSpPr txBox="1">
            <a:spLocks noChangeArrowheads="1"/>
          </p:cNvSpPr>
          <p:nvPr/>
        </p:nvSpPr>
        <p:spPr bwMode="auto">
          <a:xfrm>
            <a:off x="2554288" y="5421313"/>
            <a:ext cx="2592387"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Jewish state</a:t>
            </a:r>
          </a:p>
          <a:p>
            <a:pPr eaLnBrk="1" hangingPunct="1">
              <a:spcBef>
                <a:spcPct val="50000"/>
              </a:spcBef>
              <a:buFontTx/>
              <a:buNone/>
            </a:pPr>
            <a:r>
              <a:rPr lang="fr-CH" altLang="it-CH" sz="1400" b="1">
                <a:solidFill>
                  <a:srgbClr val="FFFFFF"/>
                </a:solidFill>
              </a:rPr>
              <a:t>Arab state</a:t>
            </a:r>
          </a:p>
          <a:p>
            <a:pPr eaLnBrk="1" hangingPunct="1">
              <a:spcBef>
                <a:spcPct val="50000"/>
              </a:spcBef>
              <a:buFontTx/>
              <a:buNone/>
            </a:pPr>
            <a:r>
              <a:rPr lang="en-GB" altLang="it-CH" sz="1400" b="1">
                <a:solidFill>
                  <a:srgbClr val="FFFFFF"/>
                </a:solidFill>
              </a:rPr>
              <a:t>Illegally</a:t>
            </a:r>
            <a:r>
              <a:rPr lang="fr-CH" altLang="it-CH" sz="1400" b="1">
                <a:solidFill>
                  <a:srgbClr val="FFFFFF"/>
                </a:solidFill>
              </a:rPr>
              <a:t> </a:t>
            </a:r>
            <a:r>
              <a:rPr lang="en-GB" altLang="it-CH" sz="1400" b="1">
                <a:solidFill>
                  <a:srgbClr val="FFFFFF"/>
                </a:solidFill>
              </a:rPr>
              <a:t>occupied</a:t>
            </a:r>
            <a:r>
              <a:rPr lang="fr-CH" altLang="it-CH" sz="1400" b="1">
                <a:solidFill>
                  <a:srgbClr val="FFFFFF"/>
                </a:solidFill>
              </a:rPr>
              <a:t> land</a:t>
            </a:r>
            <a:r>
              <a:rPr lang="fr-CH" altLang="it-CH" sz="1000" b="1">
                <a:solidFill>
                  <a:srgbClr val="FFFFFF"/>
                </a:solidFill>
              </a:rPr>
              <a:t> </a:t>
            </a:r>
          </a:p>
          <a:p>
            <a:pPr eaLnBrk="1" hangingPunct="1">
              <a:lnSpc>
                <a:spcPct val="50000"/>
              </a:lnSpc>
              <a:spcBef>
                <a:spcPct val="50000"/>
              </a:spcBef>
              <a:buFontTx/>
              <a:buNone/>
            </a:pPr>
            <a:r>
              <a:rPr lang="fr-CH" altLang="it-CH" sz="1000" b="1">
                <a:solidFill>
                  <a:srgbClr val="FFFFFF"/>
                </a:solidFill>
              </a:rPr>
              <a:t>by the Zionist </a:t>
            </a:r>
            <a:r>
              <a:rPr lang="en-GB" altLang="it-CH" sz="1000" b="1">
                <a:solidFill>
                  <a:srgbClr val="FFFFFF"/>
                </a:solidFill>
              </a:rPr>
              <a:t>before</a:t>
            </a:r>
            <a:r>
              <a:rPr lang="fr-CH" altLang="it-CH" sz="1000" b="1">
                <a:solidFill>
                  <a:srgbClr val="FFFFFF"/>
                </a:solidFill>
              </a:rPr>
              <a:t> and after </a:t>
            </a:r>
          </a:p>
          <a:p>
            <a:pPr eaLnBrk="1" hangingPunct="1">
              <a:lnSpc>
                <a:spcPct val="50000"/>
              </a:lnSpc>
              <a:spcBef>
                <a:spcPct val="50000"/>
              </a:spcBef>
              <a:buFontTx/>
              <a:buNone/>
            </a:pPr>
            <a:r>
              <a:rPr lang="fr-CH" altLang="it-CH" sz="1000" b="1">
                <a:solidFill>
                  <a:srgbClr val="FFFFFF"/>
                </a:solidFill>
              </a:rPr>
              <a:t>May 14th 1948</a:t>
            </a:r>
            <a:endParaRPr lang="it-IT" altLang="it-CH" sz="1000"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49 gli ebrei internatia Cipro arrivano a Haifa">
            <a:extLst>
              <a:ext uri="{FF2B5EF4-FFF2-40B4-BE49-F238E27FC236}">
                <a16:creationId xmlns:a16="http://schemas.microsoft.com/office/drawing/2014/main" id="{7130451F-BE6A-C80A-D599-C9D9CDC6CB27}"/>
              </a:ext>
            </a:extLst>
          </p:cNvPr>
          <p:cNvPicPr>
            <a:picLocks noChangeAspect="1" noChangeArrowheads="1"/>
          </p:cNvPicPr>
          <p:nvPr/>
        </p:nvPicPr>
        <p:blipFill>
          <a:blip r:embed="rId2"/>
          <a:srcRect/>
          <a:stretch>
            <a:fillRect/>
          </a:stretch>
        </p:blipFill>
        <p:spPr bwMode="auto">
          <a:xfrm>
            <a:off x="1258888" y="404813"/>
            <a:ext cx="6626225" cy="5159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6675" name="CasellaDiTesto 2">
            <a:extLst>
              <a:ext uri="{FF2B5EF4-FFF2-40B4-BE49-F238E27FC236}">
                <a16:creationId xmlns:a16="http://schemas.microsoft.com/office/drawing/2014/main" id="{2B28B3E0-9484-87C4-0BBE-741F2B33BB11}"/>
              </a:ext>
            </a:extLst>
          </p:cNvPr>
          <p:cNvSpPr txBox="1">
            <a:spLocks noChangeArrowheads="1"/>
          </p:cNvSpPr>
          <p:nvPr/>
        </p:nvSpPr>
        <p:spPr bwMode="auto">
          <a:xfrm>
            <a:off x="1187450" y="5791200"/>
            <a:ext cx="6697663"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Jewish immigrants arrive from Europe and Arab countries to hundreds of thousands</a:t>
            </a:r>
          </a:p>
        </p:txBody>
      </p:sp>
      <p:sp>
        <p:nvSpPr>
          <p:cNvPr id="181252" name="Slide Number Placeholder 3">
            <a:extLst>
              <a:ext uri="{FF2B5EF4-FFF2-40B4-BE49-F238E27FC236}">
                <a16:creationId xmlns:a16="http://schemas.microsoft.com/office/drawing/2014/main" id="{B08F3A96-8C19-5495-35F5-6996130F261D}"/>
              </a:ext>
            </a:extLst>
          </p:cNvPr>
          <p:cNvSpPr>
            <a:spLocks noGrp="1"/>
          </p:cNvSpPr>
          <p:nvPr>
            <p:ph type="sldNum" sz="quarter" idx="12"/>
          </p:nvPr>
        </p:nvSpPr>
        <p:spPr>
          <a:xfrm>
            <a:off x="8101013" y="5402263"/>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1CD6BF-05CC-4EEA-93C6-1AE583284458}" type="slidenum">
              <a:rPr lang="it-IT" altLang="it-CH" sz="1400" b="1" smtClean="0">
                <a:solidFill>
                  <a:srgbClr val="FFFFFF"/>
                </a:solidFill>
              </a:rPr>
              <a:pPr>
                <a:spcBef>
                  <a:spcPct val="0"/>
                </a:spcBef>
                <a:buFontTx/>
                <a:buNone/>
              </a:pPr>
              <a:t>49</a:t>
            </a:fld>
            <a:endParaRPr lang="it-IT" altLang="it-CH" sz="1400" b="1">
              <a:solidFill>
                <a:srgbClr val="FFFFFF"/>
              </a:solidFill>
            </a:endParaRPr>
          </a:p>
        </p:txBody>
      </p:sp>
      <p:sp>
        <p:nvSpPr>
          <p:cNvPr id="3" name="CasellaDiTesto 2">
            <a:extLst>
              <a:ext uri="{FF2B5EF4-FFF2-40B4-BE49-F238E27FC236}">
                <a16:creationId xmlns:a16="http://schemas.microsoft.com/office/drawing/2014/main" id="{3CD713D2-0030-29E5-BF9B-4EC0735169B7}"/>
              </a:ext>
            </a:extLst>
          </p:cNvPr>
          <p:cNvSpPr txBox="1"/>
          <p:nvPr/>
        </p:nvSpPr>
        <p:spPr>
          <a:xfrm>
            <a:off x="7129463" y="404813"/>
            <a:ext cx="863600" cy="646112"/>
          </a:xfrm>
          <a:prstGeom prst="rect">
            <a:avLst/>
          </a:prstGeom>
          <a:noFill/>
        </p:spPr>
        <p:txBody>
          <a:bodyPr>
            <a:spAutoFit/>
          </a:bodyPr>
          <a:lstStyle/>
          <a:p>
            <a:pPr>
              <a:defRPr/>
            </a:pPr>
            <a:r>
              <a:rPr lang="en-US" dirty="0">
                <a:solidFill>
                  <a:schemeClr val="accent4">
                    <a:lumMod val="10000"/>
                  </a:schemeClr>
                </a:solidFill>
              </a:rPr>
              <a:t>Haifa, 1948</a:t>
            </a:r>
          </a:p>
        </p:txBody>
      </p:sp>
      <p:sp>
        <p:nvSpPr>
          <p:cNvPr id="181254" name="Rettangolo 1">
            <a:extLst>
              <a:ext uri="{FF2B5EF4-FFF2-40B4-BE49-F238E27FC236}">
                <a16:creationId xmlns:a16="http://schemas.microsoft.com/office/drawing/2014/main" id="{86D769DC-1B00-8FFA-77D4-0A3B080EA1A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8D694DEB-D269-0112-A3BF-8E09A53C9A3D}"/>
              </a:ext>
            </a:extLst>
          </p:cNvPr>
          <p:cNvPicPr>
            <a:picLocks noChangeAspect="1" noChangeArrowheads="1"/>
          </p:cNvPicPr>
          <p:nvPr/>
        </p:nvPicPr>
        <p:blipFill rotWithShape="1">
          <a:blip r:embed="rId2">
            <a:lum bright="-10000"/>
          </a:blip>
          <a:srcRect l="23568" r="17522" b="4568"/>
          <a:stretch/>
        </p:blipFill>
        <p:spPr bwMode="auto">
          <a:xfrm>
            <a:off x="608013" y="485775"/>
            <a:ext cx="2408237" cy="5519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4" descr="Buona Mappa topografica della Palestina">
            <a:extLst>
              <a:ext uri="{FF2B5EF4-FFF2-40B4-BE49-F238E27FC236}">
                <a16:creationId xmlns:a16="http://schemas.microsoft.com/office/drawing/2014/main" id="{35380BEE-22D3-6521-E179-B0CB6B03BF3F}"/>
              </a:ext>
            </a:extLst>
          </p:cNvPr>
          <p:cNvPicPr>
            <a:picLocks noChangeAspect="1" noChangeArrowheads="1"/>
          </p:cNvPicPr>
          <p:nvPr/>
        </p:nvPicPr>
        <p:blipFill>
          <a:blip r:embed="rId3">
            <a:lum bright="-10000"/>
          </a:blip>
          <a:srcRect/>
          <a:stretch>
            <a:fillRect/>
          </a:stretch>
        </p:blipFill>
        <p:spPr bwMode="auto">
          <a:xfrm>
            <a:off x="5292725" y="476250"/>
            <a:ext cx="3281363"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5F7F9FE9-FEC1-2177-B516-6E2A5B2F10C8}"/>
              </a:ext>
            </a:extLst>
          </p:cNvPr>
          <p:cNvSpPr txBox="1"/>
          <p:nvPr/>
        </p:nvSpPr>
        <p:spPr>
          <a:xfrm>
            <a:off x="7824788" y="4017963"/>
            <a:ext cx="781050" cy="523875"/>
          </a:xfrm>
          <a:prstGeom prst="rect">
            <a:avLst/>
          </a:prstGeom>
          <a:noFill/>
        </p:spPr>
        <p:txBody>
          <a:bodyPr>
            <a:spAutoFit/>
          </a:bodyPr>
          <a:lstStyle/>
          <a:p>
            <a:pPr>
              <a:defRPr/>
            </a:pPr>
            <a:r>
              <a:rPr lang="en-US" sz="1400" b="1" dirty="0">
                <a:solidFill>
                  <a:schemeClr val="accent4">
                    <a:lumMod val="10000"/>
                  </a:schemeClr>
                </a:solidFill>
              </a:rPr>
              <a:t>Death Sea</a:t>
            </a:r>
          </a:p>
        </p:txBody>
      </p:sp>
      <p:sp>
        <p:nvSpPr>
          <p:cNvPr id="5" name="CasellaDiTesto 4">
            <a:extLst>
              <a:ext uri="{FF2B5EF4-FFF2-40B4-BE49-F238E27FC236}">
                <a16:creationId xmlns:a16="http://schemas.microsoft.com/office/drawing/2014/main" id="{BD3CAE40-5863-A578-34C9-77B4FF7DBE3E}"/>
              </a:ext>
            </a:extLst>
          </p:cNvPr>
          <p:cNvSpPr txBox="1"/>
          <p:nvPr/>
        </p:nvSpPr>
        <p:spPr>
          <a:xfrm>
            <a:off x="7796213" y="2376488"/>
            <a:ext cx="868362" cy="523875"/>
          </a:xfrm>
          <a:prstGeom prst="rect">
            <a:avLst/>
          </a:prstGeom>
          <a:noFill/>
        </p:spPr>
        <p:txBody>
          <a:bodyPr>
            <a:spAutoFit/>
          </a:bodyPr>
          <a:lstStyle/>
          <a:p>
            <a:pPr>
              <a:defRPr/>
            </a:pPr>
            <a:r>
              <a:rPr lang="en-US" sz="1400" b="1" dirty="0">
                <a:solidFill>
                  <a:schemeClr val="accent4">
                    <a:lumMod val="10000"/>
                  </a:schemeClr>
                </a:solidFill>
              </a:rPr>
              <a:t>Jordan Valley</a:t>
            </a:r>
            <a:endParaRPr lang="en-US" sz="1200" b="1" dirty="0">
              <a:solidFill>
                <a:schemeClr val="accent4">
                  <a:lumMod val="10000"/>
                </a:schemeClr>
              </a:solidFill>
            </a:endParaRPr>
          </a:p>
        </p:txBody>
      </p:sp>
      <p:sp>
        <p:nvSpPr>
          <p:cNvPr id="7" name="CasellaDiTesto 6">
            <a:extLst>
              <a:ext uri="{FF2B5EF4-FFF2-40B4-BE49-F238E27FC236}">
                <a16:creationId xmlns:a16="http://schemas.microsoft.com/office/drawing/2014/main" id="{A6918B78-0FD6-6C84-A789-97F0CB356FAC}"/>
              </a:ext>
            </a:extLst>
          </p:cNvPr>
          <p:cNvSpPr txBox="1"/>
          <p:nvPr/>
        </p:nvSpPr>
        <p:spPr>
          <a:xfrm>
            <a:off x="7508875" y="5583238"/>
            <a:ext cx="1065213" cy="307975"/>
          </a:xfrm>
          <a:prstGeom prst="rect">
            <a:avLst/>
          </a:prstGeom>
          <a:noFill/>
        </p:spPr>
        <p:txBody>
          <a:bodyPr>
            <a:spAutoFit/>
          </a:bodyPr>
          <a:lstStyle/>
          <a:p>
            <a:pPr>
              <a:defRPr/>
            </a:pPr>
            <a:r>
              <a:rPr lang="en-US" sz="1400" b="1" dirty="0">
                <a:solidFill>
                  <a:schemeClr val="accent4">
                    <a:lumMod val="10000"/>
                  </a:schemeClr>
                </a:solidFill>
              </a:rPr>
              <a:t>Jordan</a:t>
            </a:r>
          </a:p>
        </p:txBody>
      </p:sp>
      <p:sp>
        <p:nvSpPr>
          <p:cNvPr id="8" name="CasellaDiTesto 7">
            <a:extLst>
              <a:ext uri="{FF2B5EF4-FFF2-40B4-BE49-F238E27FC236}">
                <a16:creationId xmlns:a16="http://schemas.microsoft.com/office/drawing/2014/main" id="{B5255461-0B0B-128A-79AC-5A0C2E9C3B4A}"/>
              </a:ext>
            </a:extLst>
          </p:cNvPr>
          <p:cNvSpPr txBox="1"/>
          <p:nvPr/>
        </p:nvSpPr>
        <p:spPr>
          <a:xfrm>
            <a:off x="7969250" y="996950"/>
            <a:ext cx="711200" cy="307975"/>
          </a:xfrm>
          <a:prstGeom prst="rect">
            <a:avLst/>
          </a:prstGeom>
          <a:noFill/>
        </p:spPr>
        <p:txBody>
          <a:bodyPr>
            <a:spAutoFit/>
          </a:bodyPr>
          <a:lstStyle/>
          <a:p>
            <a:pPr>
              <a:defRPr/>
            </a:pPr>
            <a:r>
              <a:rPr lang="en-US" sz="1400" b="1" dirty="0">
                <a:solidFill>
                  <a:schemeClr val="accent4">
                    <a:lumMod val="10000"/>
                  </a:schemeClr>
                </a:solidFill>
              </a:rPr>
              <a:t>Syria</a:t>
            </a:r>
          </a:p>
        </p:txBody>
      </p:sp>
      <p:sp>
        <p:nvSpPr>
          <p:cNvPr id="9" name="CasellaDiTesto 8">
            <a:extLst>
              <a:ext uri="{FF2B5EF4-FFF2-40B4-BE49-F238E27FC236}">
                <a16:creationId xmlns:a16="http://schemas.microsoft.com/office/drawing/2014/main" id="{549AF2A7-A6E0-6D4A-BC5B-9DE5392E5F41}"/>
              </a:ext>
            </a:extLst>
          </p:cNvPr>
          <p:cNvSpPr txBox="1"/>
          <p:nvPr/>
        </p:nvSpPr>
        <p:spPr>
          <a:xfrm>
            <a:off x="6886575" y="454025"/>
            <a:ext cx="922338" cy="307975"/>
          </a:xfrm>
          <a:prstGeom prst="rect">
            <a:avLst/>
          </a:prstGeom>
          <a:noFill/>
        </p:spPr>
        <p:txBody>
          <a:bodyPr>
            <a:spAutoFit/>
          </a:bodyPr>
          <a:lstStyle/>
          <a:p>
            <a:pPr>
              <a:defRPr/>
            </a:pPr>
            <a:r>
              <a:rPr lang="en-US" sz="1400" b="1" dirty="0">
                <a:solidFill>
                  <a:schemeClr val="accent4">
                    <a:lumMod val="10000"/>
                  </a:schemeClr>
                </a:solidFill>
              </a:rPr>
              <a:t>Lebanon</a:t>
            </a:r>
          </a:p>
        </p:txBody>
      </p:sp>
      <p:sp>
        <p:nvSpPr>
          <p:cNvPr id="10" name="Rettangolo 9">
            <a:extLst>
              <a:ext uri="{FF2B5EF4-FFF2-40B4-BE49-F238E27FC236}">
                <a16:creationId xmlns:a16="http://schemas.microsoft.com/office/drawing/2014/main" id="{0EFA3DFD-AAB4-8E4E-A542-C61102E6056D}"/>
              </a:ext>
            </a:extLst>
          </p:cNvPr>
          <p:cNvSpPr/>
          <p:nvPr/>
        </p:nvSpPr>
        <p:spPr>
          <a:xfrm>
            <a:off x="5321300" y="506413"/>
            <a:ext cx="1439863" cy="2125662"/>
          </a:xfrm>
          <a:prstGeom prst="rect">
            <a:avLst/>
          </a:prstGeom>
          <a:solidFill>
            <a:srgbClr val="B5D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2372" name="Picture 4" descr="Today marks the 75th anniversary of the Partition of Palestine, turned in 1977 into a day of solidarity with Palestine">
            <a:extLst>
              <a:ext uri="{FF2B5EF4-FFF2-40B4-BE49-F238E27FC236}">
                <a16:creationId xmlns:a16="http://schemas.microsoft.com/office/drawing/2014/main" id="{CA32656A-8BFB-C093-5AF5-26C30544844A}"/>
              </a:ext>
            </a:extLst>
          </p:cNvPr>
          <p:cNvPicPr>
            <a:picLocks noChangeAspect="1" noChangeArrowheads="1"/>
          </p:cNvPicPr>
          <p:nvPr/>
        </p:nvPicPr>
        <p:blipFill rotWithShape="1">
          <a:blip r:embed="rId4">
            <a:lum bright="-10000"/>
          </a:blip>
          <a:srcRect l="76601" t="7863" r="1097" b="3938"/>
          <a:stretch/>
        </p:blipFill>
        <p:spPr bwMode="auto">
          <a:xfrm>
            <a:off x="3203575" y="476250"/>
            <a:ext cx="1862138"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D2DE0CF4-1F10-E420-7171-C1B4B62822AA}"/>
              </a:ext>
            </a:extLst>
          </p:cNvPr>
          <p:cNvSpPr txBox="1"/>
          <p:nvPr/>
        </p:nvSpPr>
        <p:spPr>
          <a:xfrm>
            <a:off x="3492500" y="6137275"/>
            <a:ext cx="2159000"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PALESTINE </a:t>
            </a:r>
          </a:p>
        </p:txBody>
      </p:sp>
      <p:sp>
        <p:nvSpPr>
          <p:cNvPr id="94220" name="CasellaDiTesto 12">
            <a:extLst>
              <a:ext uri="{FF2B5EF4-FFF2-40B4-BE49-F238E27FC236}">
                <a16:creationId xmlns:a16="http://schemas.microsoft.com/office/drawing/2014/main" id="{AD4E776D-0B55-ED4D-2516-C7304BA88B42}"/>
              </a:ext>
            </a:extLst>
          </p:cNvPr>
          <p:cNvSpPr txBox="1">
            <a:spLocks noChangeArrowheads="1"/>
          </p:cNvSpPr>
          <p:nvPr/>
        </p:nvSpPr>
        <p:spPr bwMode="auto">
          <a:xfrm>
            <a:off x="6491288" y="6026150"/>
            <a:ext cx="147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Topography</a:t>
            </a:r>
          </a:p>
        </p:txBody>
      </p:sp>
      <p:sp>
        <p:nvSpPr>
          <p:cNvPr id="14" name="Rettangolo 13">
            <a:extLst>
              <a:ext uri="{FF2B5EF4-FFF2-40B4-BE49-F238E27FC236}">
                <a16:creationId xmlns:a16="http://schemas.microsoft.com/office/drawing/2014/main" id="{56665E55-2D86-C2BA-B7AC-C7C15AE54E18}"/>
              </a:ext>
            </a:extLst>
          </p:cNvPr>
          <p:cNvSpPr/>
          <p:nvPr/>
        </p:nvSpPr>
        <p:spPr>
          <a:xfrm>
            <a:off x="4284663" y="5516563"/>
            <a:ext cx="781050" cy="21590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14">
            <a:extLst>
              <a:ext uri="{FF2B5EF4-FFF2-40B4-BE49-F238E27FC236}">
                <a16:creationId xmlns:a16="http://schemas.microsoft.com/office/drawing/2014/main" id="{14C212AD-CC3C-FE6F-F723-C0ABCC937414}"/>
              </a:ext>
            </a:extLst>
          </p:cNvPr>
          <p:cNvSpPr/>
          <p:nvPr/>
        </p:nvSpPr>
        <p:spPr>
          <a:xfrm>
            <a:off x="2227263" y="4724400"/>
            <a:ext cx="781050" cy="1166813"/>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ttangolo 15">
            <a:extLst>
              <a:ext uri="{FF2B5EF4-FFF2-40B4-BE49-F238E27FC236}">
                <a16:creationId xmlns:a16="http://schemas.microsoft.com/office/drawing/2014/main" id="{22C0C334-39A9-23DD-6852-A971BD0F9AD8}"/>
              </a:ext>
            </a:extLst>
          </p:cNvPr>
          <p:cNvSpPr/>
          <p:nvPr/>
        </p:nvSpPr>
        <p:spPr>
          <a:xfrm>
            <a:off x="608013" y="5507038"/>
            <a:ext cx="501650" cy="4159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ttangolo 16">
            <a:extLst>
              <a:ext uri="{FF2B5EF4-FFF2-40B4-BE49-F238E27FC236}">
                <a16:creationId xmlns:a16="http://schemas.microsoft.com/office/drawing/2014/main" id="{ED373340-98C9-DB4A-A001-5DB42AD66714}"/>
              </a:ext>
            </a:extLst>
          </p:cNvPr>
          <p:cNvSpPr/>
          <p:nvPr/>
        </p:nvSpPr>
        <p:spPr>
          <a:xfrm>
            <a:off x="608013" y="1817688"/>
            <a:ext cx="501650" cy="306387"/>
          </a:xfrm>
          <a:prstGeom prst="rect">
            <a:avLst/>
          </a:prstGeom>
          <a:solidFill>
            <a:srgbClr val="AAC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CasellaDiTesto 17">
            <a:extLst>
              <a:ext uri="{FF2B5EF4-FFF2-40B4-BE49-F238E27FC236}">
                <a16:creationId xmlns:a16="http://schemas.microsoft.com/office/drawing/2014/main" id="{E73FF0D0-D0BC-EB04-7739-CAB7E05DA49E}"/>
              </a:ext>
            </a:extLst>
          </p:cNvPr>
          <p:cNvSpPr txBox="1"/>
          <p:nvPr/>
        </p:nvSpPr>
        <p:spPr>
          <a:xfrm>
            <a:off x="1968500" y="5054600"/>
            <a:ext cx="874713" cy="307975"/>
          </a:xfrm>
          <a:prstGeom prst="rect">
            <a:avLst/>
          </a:prstGeom>
          <a:noFill/>
        </p:spPr>
        <p:txBody>
          <a:bodyPr>
            <a:spAutoFit/>
          </a:bodyPr>
          <a:lstStyle/>
          <a:p>
            <a:pPr>
              <a:defRPr/>
            </a:pPr>
            <a:r>
              <a:rPr lang="en-US" sz="1400" b="1" dirty="0">
                <a:solidFill>
                  <a:schemeClr val="accent4">
                    <a:lumMod val="10000"/>
                  </a:schemeClr>
                </a:solidFill>
              </a:rPr>
              <a:t>Jordan</a:t>
            </a:r>
          </a:p>
        </p:txBody>
      </p:sp>
      <p:sp>
        <p:nvSpPr>
          <p:cNvPr id="20" name="CasellaDiTesto 19">
            <a:extLst>
              <a:ext uri="{FF2B5EF4-FFF2-40B4-BE49-F238E27FC236}">
                <a16:creationId xmlns:a16="http://schemas.microsoft.com/office/drawing/2014/main" id="{D47AE9BA-8098-1ECE-9B37-D9CB7120BBCC}"/>
              </a:ext>
            </a:extLst>
          </p:cNvPr>
          <p:cNvSpPr txBox="1"/>
          <p:nvPr/>
        </p:nvSpPr>
        <p:spPr>
          <a:xfrm rot="16200000">
            <a:off x="2524126" y="1017587"/>
            <a:ext cx="711200" cy="307975"/>
          </a:xfrm>
          <a:prstGeom prst="rect">
            <a:avLst/>
          </a:prstGeom>
          <a:noFill/>
        </p:spPr>
        <p:txBody>
          <a:bodyPr>
            <a:spAutoFit/>
          </a:bodyPr>
          <a:lstStyle/>
          <a:p>
            <a:pPr>
              <a:defRPr/>
            </a:pPr>
            <a:r>
              <a:rPr lang="en-US" sz="1400" b="1" dirty="0">
                <a:solidFill>
                  <a:schemeClr val="accent4">
                    <a:lumMod val="10000"/>
                  </a:schemeClr>
                </a:solidFill>
              </a:rPr>
              <a:t>Syria</a:t>
            </a:r>
          </a:p>
        </p:txBody>
      </p:sp>
      <p:sp>
        <p:nvSpPr>
          <p:cNvPr id="21" name="CasellaDiTesto 20">
            <a:extLst>
              <a:ext uri="{FF2B5EF4-FFF2-40B4-BE49-F238E27FC236}">
                <a16:creationId xmlns:a16="http://schemas.microsoft.com/office/drawing/2014/main" id="{F7175CEC-A54F-96D9-FB8F-5056A7556011}"/>
              </a:ext>
            </a:extLst>
          </p:cNvPr>
          <p:cNvSpPr txBox="1"/>
          <p:nvPr/>
        </p:nvSpPr>
        <p:spPr>
          <a:xfrm>
            <a:off x="608013" y="800100"/>
            <a:ext cx="1422400" cy="522288"/>
          </a:xfrm>
          <a:prstGeom prst="rect">
            <a:avLst/>
          </a:prstGeom>
          <a:noFill/>
        </p:spPr>
        <p:txBody>
          <a:bodyPr>
            <a:spAutoFit/>
          </a:bodyPr>
          <a:lstStyle/>
          <a:p>
            <a:pPr>
              <a:defRPr/>
            </a:pPr>
            <a:r>
              <a:rPr lang="en-US" sz="1400" b="1" dirty="0">
                <a:solidFill>
                  <a:schemeClr val="accent4">
                    <a:lumMod val="10000"/>
                  </a:schemeClr>
                </a:solidFill>
              </a:rPr>
              <a:t>Mediterranean Sea</a:t>
            </a:r>
          </a:p>
        </p:txBody>
      </p:sp>
      <p:sp>
        <p:nvSpPr>
          <p:cNvPr id="94228" name="CasellaDiTesto 21">
            <a:extLst>
              <a:ext uri="{FF2B5EF4-FFF2-40B4-BE49-F238E27FC236}">
                <a16:creationId xmlns:a16="http://schemas.microsoft.com/office/drawing/2014/main" id="{201223CF-A76E-1AA7-03EA-F991F7EE500C}"/>
              </a:ext>
            </a:extLst>
          </p:cNvPr>
          <p:cNvSpPr txBox="1">
            <a:spLocks noChangeArrowheads="1"/>
          </p:cNvSpPr>
          <p:nvPr/>
        </p:nvSpPr>
        <p:spPr bwMode="auto">
          <a:xfrm>
            <a:off x="1076325" y="6038850"/>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Geography</a:t>
            </a:r>
          </a:p>
        </p:txBody>
      </p:sp>
      <p:sp>
        <p:nvSpPr>
          <p:cNvPr id="23" name="CasellaDiTesto 22">
            <a:extLst>
              <a:ext uri="{FF2B5EF4-FFF2-40B4-BE49-F238E27FC236}">
                <a16:creationId xmlns:a16="http://schemas.microsoft.com/office/drawing/2014/main" id="{760EEA81-FCAD-F1BB-4E10-BAA79BE5E622}"/>
              </a:ext>
            </a:extLst>
          </p:cNvPr>
          <p:cNvSpPr txBox="1"/>
          <p:nvPr/>
        </p:nvSpPr>
        <p:spPr>
          <a:xfrm>
            <a:off x="3122613" y="2654300"/>
            <a:ext cx="711200" cy="307975"/>
          </a:xfrm>
          <a:prstGeom prst="rect">
            <a:avLst/>
          </a:prstGeom>
          <a:noFill/>
        </p:spPr>
        <p:txBody>
          <a:bodyPr>
            <a:spAutoFit/>
          </a:bodyPr>
          <a:lstStyle/>
          <a:p>
            <a:pPr>
              <a:defRPr/>
            </a:pPr>
            <a:r>
              <a:rPr lang="en-US" sz="1400" b="1" dirty="0">
                <a:solidFill>
                  <a:schemeClr val="accent4">
                    <a:lumMod val="10000"/>
                  </a:schemeClr>
                </a:solidFill>
              </a:rPr>
              <a:t>Gaza</a:t>
            </a:r>
          </a:p>
        </p:txBody>
      </p:sp>
      <p:sp>
        <p:nvSpPr>
          <p:cNvPr id="2" name="CasellaDiTesto 1">
            <a:extLst>
              <a:ext uri="{FF2B5EF4-FFF2-40B4-BE49-F238E27FC236}">
                <a16:creationId xmlns:a16="http://schemas.microsoft.com/office/drawing/2014/main" id="{2F225B4E-95AD-978E-CA22-99F416568E50}"/>
              </a:ext>
            </a:extLst>
          </p:cNvPr>
          <p:cNvSpPr txBox="1"/>
          <p:nvPr/>
        </p:nvSpPr>
        <p:spPr>
          <a:xfrm>
            <a:off x="5383213" y="823913"/>
            <a:ext cx="1431925" cy="522287"/>
          </a:xfrm>
          <a:prstGeom prst="rect">
            <a:avLst/>
          </a:prstGeom>
          <a:noFill/>
        </p:spPr>
        <p:txBody>
          <a:bodyPr>
            <a:spAutoFit/>
          </a:bodyPr>
          <a:lstStyle/>
          <a:p>
            <a:pPr>
              <a:defRPr/>
            </a:pPr>
            <a:r>
              <a:rPr lang="en-US" sz="1400" b="1" dirty="0">
                <a:solidFill>
                  <a:schemeClr val="accent4">
                    <a:lumMod val="10000"/>
                  </a:schemeClr>
                </a:solidFill>
              </a:rPr>
              <a:t>Mediterranean Sea</a:t>
            </a:r>
          </a:p>
        </p:txBody>
      </p:sp>
      <p:sp>
        <p:nvSpPr>
          <p:cNvPr id="11" name="CasellaDiTesto 10">
            <a:extLst>
              <a:ext uri="{FF2B5EF4-FFF2-40B4-BE49-F238E27FC236}">
                <a16:creationId xmlns:a16="http://schemas.microsoft.com/office/drawing/2014/main" id="{C89AF17C-4791-7C79-8E0C-7DC58A686201}"/>
              </a:ext>
            </a:extLst>
          </p:cNvPr>
          <p:cNvSpPr txBox="1"/>
          <p:nvPr/>
        </p:nvSpPr>
        <p:spPr>
          <a:xfrm>
            <a:off x="1724025" y="492125"/>
            <a:ext cx="1008063" cy="306388"/>
          </a:xfrm>
          <a:prstGeom prst="rect">
            <a:avLst/>
          </a:prstGeom>
          <a:noFill/>
        </p:spPr>
        <p:txBody>
          <a:bodyPr>
            <a:spAutoFit/>
          </a:bodyPr>
          <a:lstStyle/>
          <a:p>
            <a:pPr>
              <a:defRPr/>
            </a:pPr>
            <a:r>
              <a:rPr lang="en-US" sz="1400" b="1" dirty="0">
                <a:solidFill>
                  <a:schemeClr val="accent4">
                    <a:lumMod val="10000"/>
                  </a:schemeClr>
                </a:solidFill>
              </a:rPr>
              <a:t>Lebanon</a:t>
            </a:r>
          </a:p>
        </p:txBody>
      </p:sp>
      <p:sp>
        <p:nvSpPr>
          <p:cNvPr id="13" name="CasellaDiTesto 12">
            <a:extLst>
              <a:ext uri="{FF2B5EF4-FFF2-40B4-BE49-F238E27FC236}">
                <a16:creationId xmlns:a16="http://schemas.microsoft.com/office/drawing/2014/main" id="{A6D7EBC5-D093-D5ED-4AFB-31ECC1B51611}"/>
              </a:ext>
            </a:extLst>
          </p:cNvPr>
          <p:cNvSpPr txBox="1"/>
          <p:nvPr/>
        </p:nvSpPr>
        <p:spPr>
          <a:xfrm>
            <a:off x="5243513" y="5362575"/>
            <a:ext cx="757237" cy="523875"/>
          </a:xfrm>
          <a:prstGeom prst="rect">
            <a:avLst/>
          </a:prstGeom>
          <a:noFill/>
        </p:spPr>
        <p:txBody>
          <a:bodyPr>
            <a:spAutoFit/>
          </a:bodyPr>
          <a:lstStyle/>
          <a:p>
            <a:pPr algn="ctr">
              <a:defRPr/>
            </a:pPr>
            <a:r>
              <a:rPr lang="en-US" sz="1400" b="1" dirty="0">
                <a:solidFill>
                  <a:schemeClr val="accent4">
                    <a:lumMod val="10000"/>
                  </a:schemeClr>
                </a:solidFill>
              </a:rPr>
              <a:t>Egypt (Sinai)</a:t>
            </a:r>
          </a:p>
        </p:txBody>
      </p:sp>
      <p:sp>
        <p:nvSpPr>
          <p:cNvPr id="6" name="Rettangolo 5">
            <a:extLst>
              <a:ext uri="{FF2B5EF4-FFF2-40B4-BE49-F238E27FC236}">
                <a16:creationId xmlns:a16="http://schemas.microsoft.com/office/drawing/2014/main" id="{139B0A8E-5A27-AD93-DCFA-E86257519C3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asellaDiTesto 23">
            <a:extLst>
              <a:ext uri="{FF2B5EF4-FFF2-40B4-BE49-F238E27FC236}">
                <a16:creationId xmlns:a16="http://schemas.microsoft.com/office/drawing/2014/main" id="{3B978459-E0DA-511D-80C6-B243C0FAC17C}"/>
              </a:ext>
            </a:extLst>
          </p:cNvPr>
          <p:cNvSpPr txBox="1"/>
          <p:nvPr/>
        </p:nvSpPr>
        <p:spPr>
          <a:xfrm>
            <a:off x="671513" y="5038725"/>
            <a:ext cx="755650" cy="523875"/>
          </a:xfrm>
          <a:prstGeom prst="rect">
            <a:avLst/>
          </a:prstGeom>
          <a:noFill/>
        </p:spPr>
        <p:txBody>
          <a:bodyPr>
            <a:spAutoFit/>
          </a:bodyPr>
          <a:lstStyle/>
          <a:p>
            <a:pPr algn="ctr">
              <a:defRPr/>
            </a:pPr>
            <a:r>
              <a:rPr lang="en-US" sz="1400" b="1" dirty="0">
                <a:solidFill>
                  <a:schemeClr val="accent4">
                    <a:lumMod val="10000"/>
                  </a:schemeClr>
                </a:solidFill>
              </a:rPr>
              <a:t>Egypt (Sinai)</a:t>
            </a:r>
          </a:p>
        </p:txBody>
      </p:sp>
      <p:sp>
        <p:nvSpPr>
          <p:cNvPr id="94235" name="Rettangolo 1">
            <a:extLst>
              <a:ext uri="{FF2B5EF4-FFF2-40B4-BE49-F238E27FC236}">
                <a16:creationId xmlns:a16="http://schemas.microsoft.com/office/drawing/2014/main" id="{DAD6CC26-5976-A0E6-9E4E-AB1C00110B5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a:extLst>
              <a:ext uri="{FF2B5EF4-FFF2-40B4-BE49-F238E27FC236}">
                <a16:creationId xmlns:a16="http://schemas.microsoft.com/office/drawing/2014/main" id="{34AC3008-5610-DC11-8C0A-520569D64457}"/>
              </a:ext>
            </a:extLst>
          </p:cNvPr>
          <p:cNvSpPr>
            <a:spLocks noGrp="1"/>
          </p:cNvSpPr>
          <p:nvPr>
            <p:ph type="sldNum" sz="quarter" idx="12"/>
          </p:nvPr>
        </p:nvSpPr>
        <p:spPr>
          <a:xfrm>
            <a:off x="4084638" y="4200525"/>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7C6AE7-60EA-40CA-ABC5-B3C283F2A176}" type="slidenum">
              <a:rPr lang="it-IT" altLang="it-CH" sz="1400" smtClean="0">
                <a:solidFill>
                  <a:srgbClr val="FFFFFF"/>
                </a:solidFill>
              </a:rPr>
              <a:pPr>
                <a:spcBef>
                  <a:spcPct val="0"/>
                </a:spcBef>
                <a:buFontTx/>
                <a:buNone/>
              </a:pPr>
              <a:t>50</a:t>
            </a:fld>
            <a:endParaRPr lang="it-IT" altLang="it-CH" sz="1400">
              <a:solidFill>
                <a:srgbClr val="FFFFFF"/>
              </a:solidFill>
            </a:endParaRPr>
          </a:p>
        </p:txBody>
      </p:sp>
      <p:sp>
        <p:nvSpPr>
          <p:cNvPr id="182275" name="Text Box 5">
            <a:extLst>
              <a:ext uri="{FF2B5EF4-FFF2-40B4-BE49-F238E27FC236}">
                <a16:creationId xmlns:a16="http://schemas.microsoft.com/office/drawing/2014/main" id="{7F59BF45-2184-758F-3292-0494C9440735}"/>
              </a:ext>
            </a:extLst>
          </p:cNvPr>
          <p:cNvSpPr txBox="1">
            <a:spLocks noChangeArrowheads="1"/>
          </p:cNvSpPr>
          <p:nvPr/>
        </p:nvSpPr>
        <p:spPr bwMode="auto">
          <a:xfrm>
            <a:off x="4822825" y="333375"/>
            <a:ext cx="115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Operazione solomon color : gli israeliani trasportano   in Israele gli ebrei etiopi</a:t>
            </a:r>
            <a:endParaRPr lang="it-IT" altLang="it-CH" sz="1200" b="1">
              <a:solidFill>
                <a:srgbClr val="FFFFFF"/>
              </a:solidFill>
            </a:endParaRPr>
          </a:p>
        </p:txBody>
      </p:sp>
      <p:pic>
        <p:nvPicPr>
          <p:cNvPr id="159751" name="Picture 6" descr="ebrei iemeniti trasportati in israele 1949">
            <a:extLst>
              <a:ext uri="{FF2B5EF4-FFF2-40B4-BE49-F238E27FC236}">
                <a16:creationId xmlns:a16="http://schemas.microsoft.com/office/drawing/2014/main" id="{BDCA32B0-186B-A2FC-E219-4311E6943D3F}"/>
              </a:ext>
            </a:extLst>
          </p:cNvPr>
          <p:cNvPicPr>
            <a:picLocks noChangeAspect="1" noChangeArrowheads="1"/>
          </p:cNvPicPr>
          <p:nvPr/>
        </p:nvPicPr>
        <p:blipFill>
          <a:blip r:embed="rId3"/>
          <a:srcRect/>
          <a:stretch>
            <a:fillRect/>
          </a:stretch>
        </p:blipFill>
        <p:spPr bwMode="auto">
          <a:xfrm>
            <a:off x="360363" y="260350"/>
            <a:ext cx="3241675"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77" name="Text Box 7">
            <a:extLst>
              <a:ext uri="{FF2B5EF4-FFF2-40B4-BE49-F238E27FC236}">
                <a16:creationId xmlns:a16="http://schemas.microsoft.com/office/drawing/2014/main" id="{CFCBF322-1752-212F-410A-7543262A397E}"/>
              </a:ext>
            </a:extLst>
          </p:cNvPr>
          <p:cNvSpPr txBox="1">
            <a:spLocks noChangeArrowheads="1"/>
          </p:cNvSpPr>
          <p:nvPr/>
        </p:nvSpPr>
        <p:spPr bwMode="auto">
          <a:xfrm>
            <a:off x="219075" y="2847975"/>
            <a:ext cx="176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1949 The Jemeni Jews arrive</a:t>
            </a:r>
            <a:endParaRPr lang="it-IT" altLang="it-CH" sz="1200" b="1">
              <a:solidFill>
                <a:srgbClr val="FFFFFF"/>
              </a:solidFill>
            </a:endParaRPr>
          </a:p>
        </p:txBody>
      </p:sp>
      <p:pic>
        <p:nvPicPr>
          <p:cNvPr id="159753" name="Picture 8" descr="aliya">
            <a:extLst>
              <a:ext uri="{FF2B5EF4-FFF2-40B4-BE49-F238E27FC236}">
                <a16:creationId xmlns:a16="http://schemas.microsoft.com/office/drawing/2014/main" id="{A749C302-C2D5-20B3-B910-26A2BA6DF9D6}"/>
              </a:ext>
            </a:extLst>
          </p:cNvPr>
          <p:cNvPicPr>
            <a:picLocks noChangeAspect="1" noChangeArrowheads="1"/>
          </p:cNvPicPr>
          <p:nvPr/>
        </p:nvPicPr>
        <p:blipFill>
          <a:blip r:embed="rId4"/>
          <a:srcRect/>
          <a:stretch>
            <a:fillRect/>
          </a:stretch>
        </p:blipFill>
        <p:spPr bwMode="auto">
          <a:xfrm>
            <a:off x="4037013" y="1749425"/>
            <a:ext cx="552450" cy="696913"/>
          </a:xfrm>
          <a:prstGeom prst="rect">
            <a:avLst/>
          </a:prstGeom>
          <a:ln>
            <a:noFill/>
          </a:ln>
          <a:effectLst>
            <a:outerShdw blurRad="292100" dist="139700" dir="2700000" algn="tl" rotWithShape="0">
              <a:srgbClr val="333333">
                <a:alpha val="65000"/>
              </a:srgbClr>
            </a:outerShdw>
          </a:effectLst>
        </p:spPr>
      </p:pic>
      <p:pic>
        <p:nvPicPr>
          <p:cNvPr id="159754" name="Picture 9" descr="bandiera israeliana 2 jpg">
            <a:extLst>
              <a:ext uri="{FF2B5EF4-FFF2-40B4-BE49-F238E27FC236}">
                <a16:creationId xmlns:a16="http://schemas.microsoft.com/office/drawing/2014/main" id="{C8797DAA-3350-CF3B-D41D-A95812D80572}"/>
              </a:ext>
            </a:extLst>
          </p:cNvPr>
          <p:cNvPicPr>
            <a:picLocks noChangeAspect="1" noChangeArrowheads="1"/>
          </p:cNvPicPr>
          <p:nvPr/>
        </p:nvPicPr>
        <p:blipFill>
          <a:blip r:embed="rId5">
            <a:lum bright="-8000" contrast="10000"/>
          </a:blip>
          <a:srcRect/>
          <a:stretch>
            <a:fillRect/>
          </a:stretch>
        </p:blipFill>
        <p:spPr bwMode="auto">
          <a:xfrm>
            <a:off x="3889375" y="622300"/>
            <a:ext cx="793750" cy="581025"/>
          </a:xfrm>
          <a:prstGeom prst="rect">
            <a:avLst/>
          </a:prstGeom>
          <a:ln>
            <a:noFill/>
          </a:ln>
          <a:effectLst>
            <a:outerShdw blurRad="292100" dist="139700" dir="2700000" algn="tl" rotWithShape="0">
              <a:srgbClr val="333333">
                <a:alpha val="65000"/>
              </a:srgbClr>
            </a:outerShdw>
          </a:effectLst>
        </p:spPr>
      </p:pic>
      <p:pic>
        <p:nvPicPr>
          <p:cNvPr id="159755" name="Picture 10" descr="t1985 arrivo falascià">
            <a:extLst>
              <a:ext uri="{FF2B5EF4-FFF2-40B4-BE49-F238E27FC236}">
                <a16:creationId xmlns:a16="http://schemas.microsoft.com/office/drawing/2014/main" id="{84995960-D8B4-F6A0-9F67-3C7BA6815EEF}"/>
              </a:ext>
            </a:extLst>
          </p:cNvPr>
          <p:cNvPicPr>
            <a:picLocks noChangeAspect="1" noChangeArrowheads="1"/>
          </p:cNvPicPr>
          <p:nvPr/>
        </p:nvPicPr>
        <p:blipFill>
          <a:blip r:embed="rId6"/>
          <a:srcRect/>
          <a:stretch>
            <a:fillRect/>
          </a:stretch>
        </p:blipFill>
        <p:spPr bwMode="auto">
          <a:xfrm>
            <a:off x="414338" y="3429000"/>
            <a:ext cx="2770187"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81" name="Text Box 11">
            <a:extLst>
              <a:ext uri="{FF2B5EF4-FFF2-40B4-BE49-F238E27FC236}">
                <a16:creationId xmlns:a16="http://schemas.microsoft.com/office/drawing/2014/main" id="{6F389744-4FA5-6C07-6B3F-881C9DDD8F7B}"/>
              </a:ext>
            </a:extLst>
          </p:cNvPr>
          <p:cNvSpPr txBox="1">
            <a:spLocks noChangeArrowheads="1"/>
          </p:cNvSpPr>
          <p:nvPr/>
        </p:nvSpPr>
        <p:spPr bwMode="auto">
          <a:xfrm>
            <a:off x="350838" y="6283325"/>
            <a:ext cx="299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1985</a:t>
            </a:r>
            <a:r>
              <a:rPr lang="fr-CH" altLang="it-CH" sz="1400">
                <a:solidFill>
                  <a:srgbClr val="FFFFFF"/>
                </a:solidFill>
              </a:rPr>
              <a:t>  The Ethiopian Falascià arrive</a:t>
            </a:r>
            <a:endParaRPr lang="it-IT" altLang="it-CH" sz="1400">
              <a:solidFill>
                <a:srgbClr val="FFFFFF"/>
              </a:solidFill>
            </a:endParaRPr>
          </a:p>
        </p:txBody>
      </p:sp>
      <p:pic>
        <p:nvPicPr>
          <p:cNvPr id="16" name="Picture 14" descr="a0047">
            <a:extLst>
              <a:ext uri="{FF2B5EF4-FFF2-40B4-BE49-F238E27FC236}">
                <a16:creationId xmlns:a16="http://schemas.microsoft.com/office/drawing/2014/main" id="{986AE01F-C985-E821-9C20-95F78A501B3D}"/>
              </a:ext>
            </a:extLst>
          </p:cNvPr>
          <p:cNvPicPr>
            <a:picLocks noChangeAspect="1" noChangeArrowheads="1"/>
          </p:cNvPicPr>
          <p:nvPr/>
        </p:nvPicPr>
        <p:blipFill>
          <a:blip r:embed="rId7"/>
          <a:srcRect/>
          <a:stretch>
            <a:fillRect/>
          </a:stretch>
        </p:blipFill>
        <p:spPr bwMode="auto">
          <a:xfrm>
            <a:off x="4956175" y="234950"/>
            <a:ext cx="3841750" cy="2525713"/>
          </a:xfrm>
          <a:prstGeom prst="rect">
            <a:avLst/>
          </a:prstGeom>
          <a:ln w="12700">
            <a:noFill/>
            <a:miter lim="800000"/>
            <a:headEnd/>
            <a:tailEnd/>
          </a:ln>
          <a:effectLst>
            <a:outerShdw blurRad="292100" dist="139700" dir="2700000" algn="tl" rotWithShape="0">
              <a:srgbClr val="333333">
                <a:alpha val="65000"/>
              </a:srgbClr>
            </a:outerShdw>
          </a:effectLst>
        </p:spPr>
      </p:pic>
      <p:sp>
        <p:nvSpPr>
          <p:cNvPr id="182283" name="Text Box 7">
            <a:extLst>
              <a:ext uri="{FF2B5EF4-FFF2-40B4-BE49-F238E27FC236}">
                <a16:creationId xmlns:a16="http://schemas.microsoft.com/office/drawing/2014/main" id="{7CDF2C81-19B9-2667-9EEF-9650A42E3437}"/>
              </a:ext>
            </a:extLst>
          </p:cNvPr>
          <p:cNvSpPr txBox="1">
            <a:spLocks noChangeArrowheads="1"/>
          </p:cNvSpPr>
          <p:nvPr/>
        </p:nvSpPr>
        <p:spPr bwMode="auto">
          <a:xfrm>
            <a:off x="6877050" y="2838450"/>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1990 American Jews arrive</a:t>
            </a:r>
            <a:endParaRPr lang="it-IT" altLang="it-CH" sz="1200" b="1">
              <a:solidFill>
                <a:srgbClr val="FFFFFF"/>
              </a:solidFill>
            </a:endParaRPr>
          </a:p>
        </p:txBody>
      </p:sp>
      <p:pic>
        <p:nvPicPr>
          <p:cNvPr id="13" name="Picture 8" descr="C:\Users\Enrico\Desktop\imm j.jpg">
            <a:extLst>
              <a:ext uri="{FF2B5EF4-FFF2-40B4-BE49-F238E27FC236}">
                <a16:creationId xmlns:a16="http://schemas.microsoft.com/office/drawing/2014/main" id="{1D876A59-3C89-AD54-F315-8CA546C1F7E1}"/>
              </a:ext>
            </a:extLst>
          </p:cNvPr>
          <p:cNvPicPr>
            <a:picLocks noChangeAspect="1" noChangeArrowheads="1"/>
          </p:cNvPicPr>
          <p:nvPr/>
        </p:nvPicPr>
        <p:blipFill>
          <a:blip r:embed="rId8"/>
          <a:srcRect/>
          <a:stretch>
            <a:fillRect/>
          </a:stretch>
        </p:blipFill>
        <p:spPr bwMode="auto">
          <a:xfrm>
            <a:off x="3311525" y="3397250"/>
            <a:ext cx="5446713" cy="28384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C69968CB-09FE-EFF0-E545-587E05B48796}"/>
              </a:ext>
            </a:extLst>
          </p:cNvPr>
          <p:cNvSpPr txBox="1"/>
          <p:nvPr/>
        </p:nvSpPr>
        <p:spPr>
          <a:xfrm>
            <a:off x="2143125" y="2894013"/>
            <a:ext cx="4606925" cy="369887"/>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accent4">
                    <a:lumMod val="10000"/>
                  </a:schemeClr>
                </a:solidFill>
              </a:rPr>
              <a:t>Jewish immigration in Palestine / </a:t>
            </a:r>
            <a:r>
              <a:rPr lang="fr-CH" altLang="it-CH" b="1" dirty="0" err="1">
                <a:solidFill>
                  <a:schemeClr val="accent4">
                    <a:lumMod val="10000"/>
                  </a:schemeClr>
                </a:solidFill>
              </a:rPr>
              <a:t>Israel</a:t>
            </a:r>
            <a:endParaRPr lang="fr-CH" altLang="it-CH" b="1" dirty="0">
              <a:solidFill>
                <a:schemeClr val="accent4">
                  <a:lumMod val="10000"/>
                </a:schemeClr>
              </a:solidFill>
            </a:endParaRPr>
          </a:p>
        </p:txBody>
      </p:sp>
      <p:sp>
        <p:nvSpPr>
          <p:cNvPr id="182286" name="CasellaDiTesto 2">
            <a:extLst>
              <a:ext uri="{FF2B5EF4-FFF2-40B4-BE49-F238E27FC236}">
                <a16:creationId xmlns:a16="http://schemas.microsoft.com/office/drawing/2014/main" id="{15D0D384-6C91-05B7-F1D7-EDA71D87116D}"/>
              </a:ext>
            </a:extLst>
          </p:cNvPr>
          <p:cNvSpPr txBox="1">
            <a:spLocks noChangeArrowheads="1"/>
          </p:cNvSpPr>
          <p:nvPr/>
        </p:nvSpPr>
        <p:spPr bwMode="auto">
          <a:xfrm>
            <a:off x="3944938" y="6276975"/>
            <a:ext cx="4470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Today, an average of 20’000 immigrants arrive a year</a:t>
            </a:r>
          </a:p>
        </p:txBody>
      </p:sp>
      <p:sp>
        <p:nvSpPr>
          <p:cNvPr id="3" name="CasellaDiTesto 2">
            <a:extLst>
              <a:ext uri="{FF2B5EF4-FFF2-40B4-BE49-F238E27FC236}">
                <a16:creationId xmlns:a16="http://schemas.microsoft.com/office/drawing/2014/main" id="{D19CA1A2-17EE-C549-2EAE-DA0CC34698FB}"/>
              </a:ext>
            </a:extLst>
          </p:cNvPr>
          <p:cNvSpPr txBox="1"/>
          <p:nvPr/>
        </p:nvSpPr>
        <p:spPr>
          <a:xfrm>
            <a:off x="3889375" y="3533775"/>
            <a:ext cx="1114425" cy="646113"/>
          </a:xfrm>
          <a:prstGeom prst="rect">
            <a:avLst/>
          </a:prstGeom>
          <a:noFill/>
        </p:spPr>
        <p:txBody>
          <a:bodyPr>
            <a:spAutoFit/>
          </a:bodyPr>
          <a:lstStyle/>
          <a:p>
            <a:pPr>
              <a:defRPr/>
            </a:pPr>
            <a:r>
              <a:rPr lang="en-US" sz="1200" b="1" dirty="0">
                <a:solidFill>
                  <a:schemeClr val="accent4">
                    <a:lumMod val="10000"/>
                  </a:schemeClr>
                </a:solidFill>
              </a:rPr>
              <a:t>1948-1950</a:t>
            </a:r>
          </a:p>
          <a:p>
            <a:pPr>
              <a:defRPr/>
            </a:pPr>
            <a:r>
              <a:rPr lang="en-US" sz="1200" b="1" dirty="0">
                <a:solidFill>
                  <a:schemeClr val="accent4">
                    <a:lumMod val="10000"/>
                  </a:schemeClr>
                </a:solidFill>
              </a:rPr>
              <a:t>Foundation  of Israel</a:t>
            </a:r>
          </a:p>
        </p:txBody>
      </p:sp>
      <p:sp>
        <p:nvSpPr>
          <p:cNvPr id="17" name="CasellaDiTesto 16">
            <a:extLst>
              <a:ext uri="{FF2B5EF4-FFF2-40B4-BE49-F238E27FC236}">
                <a16:creationId xmlns:a16="http://schemas.microsoft.com/office/drawing/2014/main" id="{8D79CC4F-5342-37F8-1617-E0B933D78F06}"/>
              </a:ext>
            </a:extLst>
          </p:cNvPr>
          <p:cNvSpPr txBox="1"/>
          <p:nvPr/>
        </p:nvSpPr>
        <p:spPr>
          <a:xfrm>
            <a:off x="7094538" y="3554413"/>
            <a:ext cx="933450" cy="646112"/>
          </a:xfrm>
          <a:prstGeom prst="rect">
            <a:avLst/>
          </a:prstGeom>
          <a:noFill/>
        </p:spPr>
        <p:txBody>
          <a:bodyPr>
            <a:spAutoFit/>
          </a:bodyPr>
          <a:lstStyle/>
          <a:p>
            <a:pPr>
              <a:defRPr/>
            </a:pPr>
            <a:r>
              <a:rPr lang="en-US" sz="1200" b="1" dirty="0">
                <a:solidFill>
                  <a:schemeClr val="accent4">
                    <a:lumMod val="10000"/>
                  </a:schemeClr>
                </a:solidFill>
              </a:rPr>
              <a:t>1990-1991</a:t>
            </a:r>
          </a:p>
          <a:p>
            <a:pPr>
              <a:defRPr/>
            </a:pPr>
            <a:r>
              <a:rPr lang="en-US" sz="1200" b="1" dirty="0">
                <a:solidFill>
                  <a:schemeClr val="accent4">
                    <a:lumMod val="10000"/>
                  </a:schemeClr>
                </a:solidFill>
              </a:rPr>
              <a:t>Fall of the USSR</a:t>
            </a:r>
          </a:p>
        </p:txBody>
      </p:sp>
      <p:sp>
        <p:nvSpPr>
          <p:cNvPr id="182289" name="Slide Number Placeholder 3">
            <a:extLst>
              <a:ext uri="{FF2B5EF4-FFF2-40B4-BE49-F238E27FC236}">
                <a16:creationId xmlns:a16="http://schemas.microsoft.com/office/drawing/2014/main" id="{F00DEB93-2FBB-1BCF-5EE6-CE3C81E0D4B4}"/>
              </a:ext>
            </a:extLst>
          </p:cNvPr>
          <p:cNvSpPr txBox="1">
            <a:spLocks/>
          </p:cNvSpPr>
          <p:nvPr/>
        </p:nvSpPr>
        <p:spPr bwMode="auto">
          <a:xfrm>
            <a:off x="8302625" y="2894013"/>
            <a:ext cx="6223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FF50F19A-0931-4073-BEC7-6C2F0BDF77F9}" type="slidenum">
              <a:rPr lang="it-IT" altLang="it-CH" sz="1400" b="1">
                <a:solidFill>
                  <a:srgbClr val="FFFFFF"/>
                </a:solidFill>
              </a:rPr>
              <a:pPr algn="ctr" eaLnBrk="1" hangingPunct="1">
                <a:spcBef>
                  <a:spcPct val="0"/>
                </a:spcBef>
                <a:buFontTx/>
                <a:buNone/>
              </a:pPr>
              <a:t>50</a:t>
            </a:fld>
            <a:endParaRPr lang="it-IT" altLang="it-CH" sz="1400" b="1">
              <a:solidFill>
                <a:srgbClr val="FFFFFF"/>
              </a:solidFill>
            </a:endParaRPr>
          </a:p>
        </p:txBody>
      </p:sp>
      <p:sp>
        <p:nvSpPr>
          <p:cNvPr id="182290" name="Rettangolo 1">
            <a:extLst>
              <a:ext uri="{FF2B5EF4-FFF2-40B4-BE49-F238E27FC236}">
                <a16:creationId xmlns:a16="http://schemas.microsoft.com/office/drawing/2014/main" id="{9F275060-E183-31C3-3FDD-FC91330AD93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a:extLst>
              <a:ext uri="{FF2B5EF4-FFF2-40B4-BE49-F238E27FC236}">
                <a16:creationId xmlns:a16="http://schemas.microsoft.com/office/drawing/2014/main" id="{0B9AD248-7E36-BFBD-09BB-F3EB5BC9D6AC}"/>
              </a:ext>
            </a:extLst>
          </p:cNvPr>
          <p:cNvSpPr>
            <a:spLocks noGrp="1"/>
          </p:cNvSpPr>
          <p:nvPr>
            <p:ph type="sldNum" sz="quarter" idx="12"/>
          </p:nvPr>
        </p:nvSpPr>
        <p:spPr>
          <a:xfrm>
            <a:off x="5435600" y="3333750"/>
            <a:ext cx="622300" cy="40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800F48-4734-45BD-BC21-819DA06CF529}" type="slidenum">
              <a:rPr lang="it-IT" altLang="it-CH" sz="1400" b="1" smtClean="0">
                <a:solidFill>
                  <a:srgbClr val="FFFFFF"/>
                </a:solidFill>
              </a:rPr>
              <a:pPr>
                <a:spcBef>
                  <a:spcPct val="0"/>
                </a:spcBef>
                <a:buFontTx/>
                <a:buNone/>
              </a:pPr>
              <a:t>51</a:t>
            </a:fld>
            <a:endParaRPr lang="it-IT" altLang="it-CH" sz="1400" b="1">
              <a:solidFill>
                <a:srgbClr val="FFFFFF"/>
              </a:solidFill>
            </a:endParaRPr>
          </a:p>
        </p:txBody>
      </p:sp>
      <p:pic>
        <p:nvPicPr>
          <p:cNvPr id="160771" name="Picture 2">
            <a:extLst>
              <a:ext uri="{FF2B5EF4-FFF2-40B4-BE49-F238E27FC236}">
                <a16:creationId xmlns:a16="http://schemas.microsoft.com/office/drawing/2014/main" id="{D2016F64-45F0-32A7-9270-A382FCED4F74}"/>
              </a:ext>
            </a:extLst>
          </p:cNvPr>
          <p:cNvPicPr>
            <a:picLocks noChangeAspect="1" noChangeArrowheads="1"/>
          </p:cNvPicPr>
          <p:nvPr/>
        </p:nvPicPr>
        <p:blipFill>
          <a:blip r:embed="rId3">
            <a:lum bright="-10000" contrast="10000"/>
          </a:blip>
          <a:srcRect/>
          <a:stretch>
            <a:fillRect/>
          </a:stretch>
        </p:blipFill>
        <p:spPr bwMode="auto">
          <a:xfrm>
            <a:off x="2339975" y="0"/>
            <a:ext cx="29876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2" name="Picture 3">
            <a:extLst>
              <a:ext uri="{FF2B5EF4-FFF2-40B4-BE49-F238E27FC236}">
                <a16:creationId xmlns:a16="http://schemas.microsoft.com/office/drawing/2014/main" id="{A35E4CDE-69F2-AE46-1404-3CE937AE318B}"/>
              </a:ext>
            </a:extLst>
          </p:cNvPr>
          <p:cNvPicPr>
            <a:picLocks noChangeAspect="1" noChangeArrowheads="1"/>
          </p:cNvPicPr>
          <p:nvPr/>
        </p:nvPicPr>
        <p:blipFill>
          <a:blip r:embed="rId4">
            <a:lum bright="-10000" contrast="10000"/>
          </a:blip>
          <a:srcRect/>
          <a:stretch>
            <a:fillRect/>
          </a:stretch>
        </p:blipFill>
        <p:spPr bwMode="auto">
          <a:xfrm>
            <a:off x="2339975"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3" name="Picture 4">
            <a:extLst>
              <a:ext uri="{FF2B5EF4-FFF2-40B4-BE49-F238E27FC236}">
                <a16:creationId xmlns:a16="http://schemas.microsoft.com/office/drawing/2014/main" id="{EE2EB945-0127-E232-1DC6-E298E2ED2756}"/>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5" name="Picture 6">
            <a:extLst>
              <a:ext uri="{FF2B5EF4-FFF2-40B4-BE49-F238E27FC236}">
                <a16:creationId xmlns:a16="http://schemas.microsoft.com/office/drawing/2014/main" id="{3332B411-3DA8-F842-266F-E8288DFD1803}"/>
              </a:ext>
            </a:extLst>
          </p:cNvPr>
          <p:cNvPicPr>
            <a:picLocks noChangeAspect="1" noChangeArrowheads="1"/>
          </p:cNvPicPr>
          <p:nvPr/>
        </p:nvPicPr>
        <p:blipFill>
          <a:blip r:embed="rId6">
            <a:lum bright="-10000" contrast="10000"/>
          </a:blip>
          <a:srcRect/>
          <a:stretch>
            <a:fillRect/>
          </a:stretch>
        </p:blipFill>
        <p:spPr bwMode="auto">
          <a:xfrm>
            <a:off x="6457950" y="2838450"/>
            <a:ext cx="2686050" cy="401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6" name="Picture 7">
            <a:extLst>
              <a:ext uri="{FF2B5EF4-FFF2-40B4-BE49-F238E27FC236}">
                <a16:creationId xmlns:a16="http://schemas.microsoft.com/office/drawing/2014/main" id="{94B9195B-B0EC-CB08-9255-58B47266E8A6}"/>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04808" name="Text Box 8">
            <a:extLst>
              <a:ext uri="{FF2B5EF4-FFF2-40B4-BE49-F238E27FC236}">
                <a16:creationId xmlns:a16="http://schemas.microsoft.com/office/drawing/2014/main" id="{9AF5E077-B788-068E-20E2-966FD8097136}"/>
              </a:ext>
            </a:extLst>
          </p:cNvPr>
          <p:cNvSpPr txBox="1">
            <a:spLocks noChangeArrowheads="1"/>
          </p:cNvSpPr>
          <p:nvPr/>
        </p:nvSpPr>
        <p:spPr bwMode="auto">
          <a:xfrm>
            <a:off x="5435600" y="2420938"/>
            <a:ext cx="3708400" cy="5238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400" b="1" dirty="0">
                <a:solidFill>
                  <a:schemeClr val="accent4">
                    <a:lumMod val="10000"/>
                  </a:schemeClr>
                </a:solidFill>
              </a:rPr>
              <a:t>Jewish immigrants take possession of properties confiscated from Palestinians</a:t>
            </a:r>
            <a:endParaRPr lang="it-IT" altLang="it-CH" sz="1400" b="1" dirty="0">
              <a:solidFill>
                <a:schemeClr val="accent4">
                  <a:lumMod val="10000"/>
                </a:schemeClr>
              </a:solidFill>
            </a:endParaRPr>
          </a:p>
        </p:txBody>
      </p:sp>
      <p:pic>
        <p:nvPicPr>
          <p:cNvPr id="160778" name="Picture 9" descr="1949 i coloni ebraici prendono possesso di Tarshiha 2">
            <a:extLst>
              <a:ext uri="{FF2B5EF4-FFF2-40B4-BE49-F238E27FC236}">
                <a16:creationId xmlns:a16="http://schemas.microsoft.com/office/drawing/2014/main" id="{AEF28C28-A354-3A18-01E0-6C388FC5D5F3}"/>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D11ED210-D170-49BB-D97A-755660620AD5}"/>
              </a:ext>
            </a:extLst>
          </p:cNvPr>
          <p:cNvPicPr>
            <a:picLocks noChangeAspect="1" noChangeArrowheads="1"/>
          </p:cNvPicPr>
          <p:nvPr/>
        </p:nvPicPr>
        <p:blipFill>
          <a:blip r:embed="rId9">
            <a:lum bright="-10000" contrast="16000"/>
          </a:blip>
          <a:srcRect/>
          <a:stretch>
            <a:fillRect/>
          </a:stretch>
        </p:blipFill>
        <p:spPr bwMode="auto">
          <a:xfrm>
            <a:off x="2339975" y="4124325"/>
            <a:ext cx="4032250"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4331" name="Rettangolo 1">
            <a:extLst>
              <a:ext uri="{FF2B5EF4-FFF2-40B4-BE49-F238E27FC236}">
                <a16:creationId xmlns:a16="http://schemas.microsoft.com/office/drawing/2014/main" id="{C549D9A3-525B-FFA0-E894-A5D540B1515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1">
            <a:extLst>
              <a:ext uri="{FF2B5EF4-FFF2-40B4-BE49-F238E27FC236}">
                <a16:creationId xmlns:a16="http://schemas.microsoft.com/office/drawing/2014/main" id="{81E85224-FC08-0F38-37E7-427DC55B4EF1}"/>
              </a:ext>
            </a:extLst>
          </p:cNvPr>
          <p:cNvSpPr>
            <a:spLocks noGrp="1"/>
          </p:cNvSpPr>
          <p:nvPr>
            <p:ph type="sldNum" sz="quarter" idx="12"/>
          </p:nvPr>
        </p:nvSpPr>
        <p:spPr>
          <a:xfrm>
            <a:off x="4498975" y="6215063"/>
            <a:ext cx="585788"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A48CB61-347E-449D-B85D-072AA811397F}" type="slidenum">
              <a:rPr lang="it-IT" altLang="it-CH" sz="1400" b="1" smtClean="0">
                <a:solidFill>
                  <a:srgbClr val="FFFFFF"/>
                </a:solidFill>
              </a:rPr>
              <a:pPr algn="ctr">
                <a:spcBef>
                  <a:spcPct val="0"/>
                </a:spcBef>
                <a:buFontTx/>
                <a:buNone/>
              </a:pPr>
              <a:t>52</a:t>
            </a:fld>
            <a:endParaRPr lang="it-IT" altLang="it-CH" sz="1400" b="1">
              <a:solidFill>
                <a:srgbClr val="FFFFFF"/>
              </a:solidFill>
            </a:endParaRPr>
          </a:p>
        </p:txBody>
      </p:sp>
      <p:pic>
        <p:nvPicPr>
          <p:cNvPr id="306179" name="Picture 2" descr="An Israeli Home Sale">
            <a:extLst>
              <a:ext uri="{FF2B5EF4-FFF2-40B4-BE49-F238E27FC236}">
                <a16:creationId xmlns:a16="http://schemas.microsoft.com/office/drawing/2014/main" id="{7D5A1643-007A-A8F3-94F9-C2FC932154B1}"/>
              </a:ext>
            </a:extLst>
          </p:cNvPr>
          <p:cNvPicPr>
            <a:picLocks noChangeAspect="1" noChangeArrowheads="1"/>
          </p:cNvPicPr>
          <p:nvPr/>
        </p:nvPicPr>
        <p:blipFill>
          <a:blip r:embed="rId3"/>
          <a:srcRect/>
          <a:stretch>
            <a:fillRect/>
          </a:stretch>
        </p:blipFill>
        <p:spPr bwMode="auto">
          <a:xfrm>
            <a:off x="285750" y="214313"/>
            <a:ext cx="39671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6372" name="TextBox 3">
            <a:extLst>
              <a:ext uri="{FF2B5EF4-FFF2-40B4-BE49-F238E27FC236}">
                <a16:creationId xmlns:a16="http://schemas.microsoft.com/office/drawing/2014/main" id="{01D00606-EB3C-65EE-D146-BE1012F81278}"/>
              </a:ext>
            </a:extLst>
          </p:cNvPr>
          <p:cNvSpPr txBox="1">
            <a:spLocks noChangeArrowheads="1"/>
          </p:cNvSpPr>
          <p:nvPr/>
        </p:nvSpPr>
        <p:spPr bwMode="auto">
          <a:xfrm>
            <a:off x="395288" y="3167063"/>
            <a:ext cx="369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Palestinian villa confiscated by the Zionists in 1948.</a:t>
            </a:r>
            <a:endParaRPr lang="it-IT" altLang="it-CH" sz="1200">
              <a:solidFill>
                <a:srgbClr val="FFFFFF"/>
              </a:solidFill>
            </a:endParaRPr>
          </a:p>
        </p:txBody>
      </p:sp>
      <p:sp>
        <p:nvSpPr>
          <p:cNvPr id="186373" name="TextBox 5">
            <a:extLst>
              <a:ext uri="{FF2B5EF4-FFF2-40B4-BE49-F238E27FC236}">
                <a16:creationId xmlns:a16="http://schemas.microsoft.com/office/drawing/2014/main" id="{4E604EB8-8ABC-1601-3E85-6F6A0F16C9CC}"/>
              </a:ext>
            </a:extLst>
          </p:cNvPr>
          <p:cNvSpPr txBox="1">
            <a:spLocks noChangeArrowheads="1"/>
          </p:cNvSpPr>
          <p:nvPr/>
        </p:nvSpPr>
        <p:spPr bwMode="auto">
          <a:xfrm>
            <a:off x="4959350" y="496888"/>
            <a:ext cx="114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200">
                <a:solidFill>
                  <a:srgbClr val="FFFFFF"/>
                </a:solidFill>
              </a:rPr>
              <a:t>Katamon House in Jerusalem. Confiscated in 1948</a:t>
            </a:r>
          </a:p>
        </p:txBody>
      </p:sp>
      <p:pic>
        <p:nvPicPr>
          <p:cNvPr id="306183" name="Picture 8" descr="http://australiansforpalestine.com/wp-content/uploads/2009/08/Palestinina-house-in-Qatamon1.jpg">
            <a:extLst>
              <a:ext uri="{FF2B5EF4-FFF2-40B4-BE49-F238E27FC236}">
                <a16:creationId xmlns:a16="http://schemas.microsoft.com/office/drawing/2014/main" id="{3421D14B-40BD-3B15-53F5-A451C3DE7EAB}"/>
              </a:ext>
            </a:extLst>
          </p:cNvPr>
          <p:cNvPicPr>
            <a:picLocks noChangeAspect="1" noChangeArrowheads="1"/>
          </p:cNvPicPr>
          <p:nvPr/>
        </p:nvPicPr>
        <p:blipFill>
          <a:blip r:embed="rId4"/>
          <a:srcRect/>
          <a:stretch>
            <a:fillRect/>
          </a:stretch>
        </p:blipFill>
        <p:spPr bwMode="auto">
          <a:xfrm>
            <a:off x="5322888" y="3990975"/>
            <a:ext cx="3540125" cy="2652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43431" name="TextBox 8">
            <a:extLst>
              <a:ext uri="{FF2B5EF4-FFF2-40B4-BE49-F238E27FC236}">
                <a16:creationId xmlns:a16="http://schemas.microsoft.com/office/drawing/2014/main" id="{3328AFB4-1932-A1A4-D559-AE11C667662A}"/>
              </a:ext>
            </a:extLst>
          </p:cNvPr>
          <p:cNvSpPr txBox="1">
            <a:spLocks noChangeArrowheads="1"/>
          </p:cNvSpPr>
          <p:nvPr/>
        </p:nvSpPr>
        <p:spPr bwMode="auto">
          <a:xfrm>
            <a:off x="4483100" y="1901825"/>
            <a:ext cx="1500188" cy="15700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1948-49</a:t>
            </a:r>
            <a:r>
              <a:rPr lang="it-CH" altLang="it-CH" sz="1600" b="1" u="sng" dirty="0">
                <a:solidFill>
                  <a:schemeClr val="accent4">
                    <a:lumMod val="10000"/>
                  </a:schemeClr>
                </a:solidFill>
              </a:rPr>
              <a:t> </a:t>
            </a:r>
          </a:p>
          <a:p>
            <a:pPr algn="ctr" eaLnBrk="1" hangingPunct="1">
              <a:spcBef>
                <a:spcPct val="0"/>
              </a:spcBef>
              <a:buFontTx/>
              <a:buNone/>
              <a:defRPr/>
            </a:pPr>
            <a:r>
              <a:rPr lang="en-US" altLang="it-CH" sz="1600" b="1" dirty="0">
                <a:solidFill>
                  <a:schemeClr val="accent4">
                    <a:lumMod val="10000"/>
                  </a:schemeClr>
                </a:solidFill>
              </a:rPr>
              <a:t>The Zionists confiscate and occupy Palestinian properties</a:t>
            </a:r>
            <a:endParaRPr lang="it-IT" altLang="it-CH" sz="1600" b="1" dirty="0">
              <a:solidFill>
                <a:schemeClr val="accent4">
                  <a:lumMod val="10000"/>
                </a:schemeClr>
              </a:solidFill>
            </a:endParaRPr>
          </a:p>
        </p:txBody>
      </p:sp>
      <p:sp>
        <p:nvSpPr>
          <p:cNvPr id="186376" name="TextBox 10">
            <a:extLst>
              <a:ext uri="{FF2B5EF4-FFF2-40B4-BE49-F238E27FC236}">
                <a16:creationId xmlns:a16="http://schemas.microsoft.com/office/drawing/2014/main" id="{CCE92775-F597-D9AA-E5C9-C8EB67B05936}"/>
              </a:ext>
            </a:extLst>
          </p:cNvPr>
          <p:cNvSpPr txBox="1">
            <a:spLocks noChangeArrowheads="1"/>
          </p:cNvSpPr>
          <p:nvPr/>
        </p:nvSpPr>
        <p:spPr bwMode="auto">
          <a:xfrm>
            <a:off x="4279900" y="4368800"/>
            <a:ext cx="8620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Today the houses of Deir Yassin are inhabited by Zionists</a:t>
            </a:r>
            <a:endParaRPr lang="it-IT" altLang="it-CH" sz="1200">
              <a:solidFill>
                <a:srgbClr val="FFFFFF"/>
              </a:solidFill>
            </a:endParaRPr>
          </a:p>
        </p:txBody>
      </p:sp>
      <p:sp>
        <p:nvSpPr>
          <p:cNvPr id="161801" name="TextBox 11">
            <a:extLst>
              <a:ext uri="{FF2B5EF4-FFF2-40B4-BE49-F238E27FC236}">
                <a16:creationId xmlns:a16="http://schemas.microsoft.com/office/drawing/2014/main" id="{A9686130-89DC-F137-C0ED-DF80CB9012D3}"/>
              </a:ext>
            </a:extLst>
          </p:cNvPr>
          <p:cNvSpPr txBox="1">
            <a:spLocks noChangeArrowheads="1"/>
          </p:cNvSpPr>
          <p:nvPr/>
        </p:nvSpPr>
        <p:spPr bwMode="auto">
          <a:xfrm>
            <a:off x="6354763" y="3990975"/>
            <a:ext cx="2376487"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it-CH" altLang="it-CH" sz="1200" dirty="0" err="1">
                <a:solidFill>
                  <a:schemeClr val="accent4">
                    <a:lumMod val="10000"/>
                  </a:schemeClr>
                </a:solidFill>
              </a:rPr>
              <a:t>Palestinian</a:t>
            </a:r>
            <a:r>
              <a:rPr lang="it-CH" altLang="it-CH" sz="1200" dirty="0">
                <a:solidFill>
                  <a:schemeClr val="accent4">
                    <a:lumMod val="10000"/>
                  </a:schemeClr>
                </a:solidFill>
              </a:rPr>
              <a:t> house </a:t>
            </a:r>
            <a:r>
              <a:rPr lang="it-CH" altLang="it-CH" sz="1200" dirty="0" err="1">
                <a:solidFill>
                  <a:schemeClr val="accent4">
                    <a:lumMod val="10000"/>
                  </a:schemeClr>
                </a:solidFill>
              </a:rPr>
              <a:t>confiscated</a:t>
            </a:r>
            <a:endParaRPr lang="it-IT" altLang="it-CH" sz="1200" dirty="0">
              <a:solidFill>
                <a:schemeClr val="accent4">
                  <a:lumMod val="10000"/>
                </a:schemeClr>
              </a:solidFill>
            </a:endParaRPr>
          </a:p>
        </p:txBody>
      </p:sp>
      <p:pic>
        <p:nvPicPr>
          <p:cNvPr id="186378" name="Immagine 2">
            <a:extLst>
              <a:ext uri="{FF2B5EF4-FFF2-40B4-BE49-F238E27FC236}">
                <a16:creationId xmlns:a16="http://schemas.microsoft.com/office/drawing/2014/main" id="{B8FD0547-E4A8-C4D0-1522-E961718D4CC6}"/>
              </a:ext>
            </a:extLst>
          </p:cNvPr>
          <p:cNvPicPr>
            <a:picLocks noChangeAspect="1"/>
          </p:cNvPicPr>
          <p:nvPr/>
        </p:nvPicPr>
        <p:blipFill>
          <a:blip r:embed="rId5">
            <a:extLst>
              <a:ext uri="{28A0092B-C50C-407E-A947-70E740481C1C}">
                <a14:useLocalDpi xmlns:a14="http://schemas.microsoft.com/office/drawing/2010/main" val="0"/>
              </a:ext>
            </a:extLst>
          </a:blip>
          <a:srcRect l="7021" t="4333" r="12692" b="9554"/>
          <a:stretch>
            <a:fillRect/>
          </a:stretch>
        </p:blipFill>
        <p:spPr bwMode="auto">
          <a:xfrm>
            <a:off x="6227763" y="214313"/>
            <a:ext cx="2630487" cy="3576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9" name="Immagine 4">
            <a:extLst>
              <a:ext uri="{FF2B5EF4-FFF2-40B4-BE49-F238E27FC236}">
                <a16:creationId xmlns:a16="http://schemas.microsoft.com/office/drawing/2014/main" id="{9A8BAF37-AA95-CDEA-A7C9-1A1E021A6A09}"/>
              </a:ext>
            </a:extLst>
          </p:cNvPr>
          <p:cNvPicPr>
            <a:picLocks noChangeAspect="1"/>
          </p:cNvPicPr>
          <p:nvPr/>
        </p:nvPicPr>
        <p:blipFill>
          <a:blip r:embed="rId6">
            <a:extLst>
              <a:ext uri="{28A0092B-C50C-407E-A947-70E740481C1C}">
                <a14:useLocalDpi xmlns:a14="http://schemas.microsoft.com/office/drawing/2010/main" val="0"/>
              </a:ext>
            </a:extLst>
          </a:blip>
          <a:srcRect l="5301" t="6340" r="8936" b="11743"/>
          <a:stretch>
            <a:fillRect/>
          </a:stretch>
        </p:blipFill>
        <p:spPr bwMode="auto">
          <a:xfrm>
            <a:off x="242888" y="3790950"/>
            <a:ext cx="4017962" cy="28527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80" name="Rettangolo 11">
            <a:extLst>
              <a:ext uri="{FF2B5EF4-FFF2-40B4-BE49-F238E27FC236}">
                <a16:creationId xmlns:a16="http://schemas.microsoft.com/office/drawing/2014/main" id="{3297149B-B51C-59DE-4448-E6E0967382D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1">
            <a:extLst>
              <a:ext uri="{FF2B5EF4-FFF2-40B4-BE49-F238E27FC236}">
                <a16:creationId xmlns:a16="http://schemas.microsoft.com/office/drawing/2014/main" id="{8DE277F2-A552-B29B-BA31-261678A8AB6E}"/>
              </a:ext>
            </a:extLst>
          </p:cNvPr>
          <p:cNvSpPr>
            <a:spLocks noGrp="1" noChangeArrowheads="1"/>
          </p:cNvSpPr>
          <p:nvPr>
            <p:ph type="sldNum" sz="quarter" idx="12"/>
          </p:nvPr>
        </p:nvSpPr>
        <p:spPr>
          <a:xfrm>
            <a:off x="7954963" y="5445125"/>
            <a:ext cx="654050" cy="56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51AAD8-4335-4DF2-9D74-8C5516D09FE8}" type="slidenum">
              <a:rPr lang="it-IT" altLang="en-US" sz="1400" b="1" smtClean="0">
                <a:solidFill>
                  <a:srgbClr val="FFFFFF"/>
                </a:solidFill>
              </a:rPr>
              <a:pPr>
                <a:spcBef>
                  <a:spcPct val="0"/>
                </a:spcBef>
                <a:buFontTx/>
                <a:buNone/>
              </a:pPr>
              <a:t>53</a:t>
            </a:fld>
            <a:endParaRPr lang="it-IT" altLang="en-US" sz="1400" b="1">
              <a:solidFill>
                <a:srgbClr val="FFFFFF"/>
              </a:solidFill>
            </a:endParaRPr>
          </a:p>
        </p:txBody>
      </p:sp>
      <p:pic>
        <p:nvPicPr>
          <p:cNvPr id="188419" name="Immagine 5">
            <a:extLst>
              <a:ext uri="{FF2B5EF4-FFF2-40B4-BE49-F238E27FC236}">
                <a16:creationId xmlns:a16="http://schemas.microsoft.com/office/drawing/2014/main" id="{3E064558-AF65-77B6-3E06-EF92FA6900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549275"/>
            <a:ext cx="8334375" cy="446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07F64C77-2F06-10FB-4C3D-491B864D44A0}"/>
              </a:ext>
            </a:extLst>
          </p:cNvPr>
          <p:cNvSpPr txBox="1"/>
          <p:nvPr/>
        </p:nvSpPr>
        <p:spPr>
          <a:xfrm flipH="1">
            <a:off x="1189038" y="5292725"/>
            <a:ext cx="6765925" cy="646113"/>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1935 - Talbiya. This Jerusalem suburb of a wealthy Arab-Christian community was usurped by the Zionists in 1948</a:t>
            </a:r>
          </a:p>
        </p:txBody>
      </p:sp>
      <p:sp>
        <p:nvSpPr>
          <p:cNvPr id="188421" name="Rettangolo 5">
            <a:extLst>
              <a:ext uri="{FF2B5EF4-FFF2-40B4-BE49-F238E27FC236}">
                <a16:creationId xmlns:a16="http://schemas.microsoft.com/office/drawing/2014/main" id="{9E008249-1B6B-65E3-F30D-23634A7B637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8422" name="CasellaDiTesto 1">
            <a:extLst>
              <a:ext uri="{FF2B5EF4-FFF2-40B4-BE49-F238E27FC236}">
                <a16:creationId xmlns:a16="http://schemas.microsoft.com/office/drawing/2014/main" id="{AD280B9E-DEBC-3B31-8816-C8CF4F960BCD}"/>
              </a:ext>
            </a:extLst>
          </p:cNvPr>
          <p:cNvSpPr txBox="1">
            <a:spLocks noChangeArrowheads="1"/>
          </p:cNvSpPr>
          <p:nvPr/>
        </p:nvSpPr>
        <p:spPr bwMode="auto">
          <a:xfrm>
            <a:off x="2195513" y="6057900"/>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Zionist propaganda claims that Palestinians lived in tents.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5013CAD4-975D-E549-4183-3C2F8EFB51C8}"/>
              </a:ext>
            </a:extLst>
          </p:cNvPr>
          <p:cNvPicPr>
            <a:picLocks noChangeAspect="1" noChangeArrowheads="1"/>
          </p:cNvPicPr>
          <p:nvPr/>
        </p:nvPicPr>
        <p:blipFill>
          <a:blip r:embed="rId3"/>
          <a:srcRect/>
          <a:stretch>
            <a:fillRect/>
          </a:stretch>
        </p:blipFill>
        <p:spPr bwMode="auto">
          <a:xfrm>
            <a:off x="179388" y="188913"/>
            <a:ext cx="3338512" cy="1406525"/>
          </a:xfrm>
          <a:prstGeom prst="rect">
            <a:avLst/>
          </a:prstGeom>
          <a:ln>
            <a:noFill/>
          </a:ln>
          <a:effectLst>
            <a:outerShdw blurRad="292100" dist="139700" dir="2700000" algn="tl" rotWithShape="0">
              <a:srgbClr val="333333">
                <a:alpha val="65000"/>
              </a:srgbClr>
            </a:outerShdw>
          </a:effectLst>
        </p:spPr>
      </p:pic>
      <p:sp>
        <p:nvSpPr>
          <p:cNvPr id="206851" name="Text Box 3">
            <a:extLst>
              <a:ext uri="{FF2B5EF4-FFF2-40B4-BE49-F238E27FC236}">
                <a16:creationId xmlns:a16="http://schemas.microsoft.com/office/drawing/2014/main" id="{117AD0C6-F2E1-2BE3-A5ED-B708EE12FAC6}"/>
              </a:ext>
            </a:extLst>
          </p:cNvPr>
          <p:cNvSpPr txBox="1">
            <a:spLocks noChangeArrowheads="1"/>
          </p:cNvSpPr>
          <p:nvPr/>
        </p:nvSpPr>
        <p:spPr bwMode="auto">
          <a:xfrm>
            <a:off x="179388" y="2130425"/>
            <a:ext cx="3338512" cy="19542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1949</a:t>
            </a:r>
            <a:r>
              <a:rPr lang="fr-CH" altLang="it-CH" sz="2400" b="1" dirty="0">
                <a:solidFill>
                  <a:schemeClr val="accent4">
                    <a:lumMod val="10000"/>
                  </a:schemeClr>
                </a:solidFill>
              </a:rPr>
              <a:t> - </a:t>
            </a:r>
            <a:r>
              <a:rPr lang="en-US" altLang="it-CH" sz="2400" b="1" dirty="0">
                <a:solidFill>
                  <a:schemeClr val="accent4">
                    <a:lumMod val="10000"/>
                  </a:schemeClr>
                </a:solidFill>
              </a:rPr>
              <a:t>The UN creates UNRWA, an agency for aid to Palestinian refugees.</a:t>
            </a:r>
            <a:endParaRPr lang="fr-CH" altLang="it-CH" sz="2400" b="1" dirty="0">
              <a:solidFill>
                <a:schemeClr val="accent4">
                  <a:lumMod val="10000"/>
                </a:schemeClr>
              </a:solidFill>
            </a:endParaRPr>
          </a:p>
          <a:p>
            <a:pPr algn="ctr" eaLnBrk="1" hangingPunct="1">
              <a:spcBef>
                <a:spcPct val="50000"/>
              </a:spcBef>
              <a:buFontTx/>
              <a:buNone/>
              <a:defRPr/>
            </a:pPr>
            <a:r>
              <a:rPr lang="en-US" altLang="it-CH" sz="1400" b="1" dirty="0">
                <a:solidFill>
                  <a:schemeClr val="accent4">
                    <a:lumMod val="10000"/>
                  </a:schemeClr>
                </a:solidFill>
              </a:rPr>
              <a:t>UNRWA began his activity in 1950</a:t>
            </a:r>
          </a:p>
        </p:txBody>
      </p:sp>
      <p:pic>
        <p:nvPicPr>
          <p:cNvPr id="161797" name="Picture 4">
            <a:extLst>
              <a:ext uri="{FF2B5EF4-FFF2-40B4-BE49-F238E27FC236}">
                <a16:creationId xmlns:a16="http://schemas.microsoft.com/office/drawing/2014/main" id="{279B5334-1302-8AB7-C6F3-07990C8EA3B3}"/>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8" name="Picture 5">
            <a:extLst>
              <a:ext uri="{FF2B5EF4-FFF2-40B4-BE49-F238E27FC236}">
                <a16:creationId xmlns:a16="http://schemas.microsoft.com/office/drawing/2014/main" id="{35A12554-6646-7E0F-BB29-61D04C19DE77}"/>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9" name="Picture 6">
            <a:extLst>
              <a:ext uri="{FF2B5EF4-FFF2-40B4-BE49-F238E27FC236}">
                <a16:creationId xmlns:a16="http://schemas.microsoft.com/office/drawing/2014/main" id="{0607F3C0-EA9C-1501-BEED-4C5D3FB1DF9C}"/>
              </a:ext>
            </a:extLst>
          </p:cNvPr>
          <p:cNvPicPr>
            <a:picLocks noChangeAspect="1" noChangeArrowheads="1"/>
          </p:cNvPicPr>
          <p:nvPr/>
        </p:nvPicPr>
        <p:blipFill>
          <a:blip r:embed="rId6">
            <a:lum bright="-10000" contrast="10000"/>
          </a:blip>
          <a:srcRect/>
          <a:stretch>
            <a:fillRect/>
          </a:stretch>
        </p:blipFill>
        <p:spPr bwMode="auto">
          <a:xfrm>
            <a:off x="179388" y="4724400"/>
            <a:ext cx="2808287"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0" name="Picture 7">
            <a:extLst>
              <a:ext uri="{FF2B5EF4-FFF2-40B4-BE49-F238E27FC236}">
                <a16:creationId xmlns:a16="http://schemas.microsoft.com/office/drawing/2014/main" id="{EAFAB70F-4255-05C1-48ED-6F0C6B7E7F81}"/>
              </a:ext>
            </a:extLst>
          </p:cNvPr>
          <p:cNvPicPr>
            <a:picLocks noChangeAspect="1" noChangeArrowheads="1"/>
          </p:cNvPicPr>
          <p:nvPr/>
        </p:nvPicPr>
        <p:blipFill>
          <a:blip r:embed="rId7">
            <a:lum bright="-10000" contrast="10000"/>
          </a:blip>
          <a:srcRect/>
          <a:stretch>
            <a:fillRect/>
          </a:stretch>
        </p:blipFill>
        <p:spPr bwMode="auto">
          <a:xfrm>
            <a:off x="3744913" y="1733550"/>
            <a:ext cx="2122487"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1" name="Picture 8" descr="unwra fornisce acqua">
            <a:extLst>
              <a:ext uri="{FF2B5EF4-FFF2-40B4-BE49-F238E27FC236}">
                <a16:creationId xmlns:a16="http://schemas.microsoft.com/office/drawing/2014/main" id="{D725EED0-B35A-01D5-2B05-5CBA2636C140}"/>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2" name="Picture 9" descr="rj-wadidleil-32">
            <a:extLst>
              <a:ext uri="{FF2B5EF4-FFF2-40B4-BE49-F238E27FC236}">
                <a16:creationId xmlns:a16="http://schemas.microsoft.com/office/drawing/2014/main" id="{92C4F729-EBB2-28CD-C509-A2B8B59C43B7}"/>
              </a:ext>
            </a:extLst>
          </p:cNvPr>
          <p:cNvPicPr>
            <a:picLocks noChangeAspect="1" noChangeArrowheads="1"/>
          </p:cNvPicPr>
          <p:nvPr/>
        </p:nvPicPr>
        <p:blipFill>
          <a:blip r:embed="rId9">
            <a:lum bright="-10000" contrast="10000"/>
          </a:blip>
          <a:srcRect/>
          <a:stretch>
            <a:fillRect/>
          </a:stretch>
        </p:blipFill>
        <p:spPr bwMode="auto">
          <a:xfrm>
            <a:off x="6011863" y="4697413"/>
            <a:ext cx="2952750" cy="2033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3" name="Picture 11" descr="C:\Users\Enrico\Desktop\El Sultan camp jpeg.jpg">
            <a:extLst>
              <a:ext uri="{FF2B5EF4-FFF2-40B4-BE49-F238E27FC236}">
                <a16:creationId xmlns:a16="http://schemas.microsoft.com/office/drawing/2014/main" id="{043D77DB-1EEA-22B1-9F38-20718A6F2C4B}"/>
              </a:ext>
            </a:extLst>
          </p:cNvPr>
          <p:cNvPicPr>
            <a:picLocks noChangeAspect="1" noChangeArrowheads="1"/>
          </p:cNvPicPr>
          <p:nvPr/>
        </p:nvPicPr>
        <p:blipFill>
          <a:blip r:embed="rId10"/>
          <a:srcRect/>
          <a:stretch>
            <a:fillRect/>
          </a:stretch>
        </p:blipFill>
        <p:spPr bwMode="auto">
          <a:xfrm>
            <a:off x="3744913" y="190500"/>
            <a:ext cx="2122487"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0475" name="Slide Number Placeholder 3">
            <a:extLst>
              <a:ext uri="{FF2B5EF4-FFF2-40B4-BE49-F238E27FC236}">
                <a16:creationId xmlns:a16="http://schemas.microsoft.com/office/drawing/2014/main" id="{7054CF8F-EC83-891B-3457-9B086E358068}"/>
              </a:ext>
            </a:extLst>
          </p:cNvPr>
          <p:cNvSpPr>
            <a:spLocks noGrp="1"/>
          </p:cNvSpPr>
          <p:nvPr>
            <p:ph type="sldNum" sz="quarter" idx="12"/>
          </p:nvPr>
        </p:nvSpPr>
        <p:spPr>
          <a:xfrm>
            <a:off x="1727200" y="4178300"/>
            <a:ext cx="4318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C7CB9B-2C40-498A-9D12-A81643F07A02}" type="slidenum">
              <a:rPr lang="it-IT" altLang="it-CH" sz="1400" b="1" smtClean="0">
                <a:solidFill>
                  <a:srgbClr val="FFFFFF"/>
                </a:solidFill>
              </a:rPr>
              <a:pPr>
                <a:spcBef>
                  <a:spcPct val="0"/>
                </a:spcBef>
                <a:buFontTx/>
                <a:buNone/>
              </a:pPr>
              <a:t>54</a:t>
            </a:fld>
            <a:endParaRPr lang="it-IT" altLang="it-CH" sz="1400" b="1">
              <a:solidFill>
                <a:srgbClr val="FFFFFF"/>
              </a:solidFill>
            </a:endParaRPr>
          </a:p>
        </p:txBody>
      </p:sp>
      <p:sp>
        <p:nvSpPr>
          <p:cNvPr id="190476" name="Rettangolo 1">
            <a:extLst>
              <a:ext uri="{FF2B5EF4-FFF2-40B4-BE49-F238E27FC236}">
                <a16:creationId xmlns:a16="http://schemas.microsoft.com/office/drawing/2014/main" id="{6F2E8571-A841-46EE-9A99-F6A290B094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Slide Number Placeholder 3">
            <a:extLst>
              <a:ext uri="{FF2B5EF4-FFF2-40B4-BE49-F238E27FC236}">
                <a16:creationId xmlns:a16="http://schemas.microsoft.com/office/drawing/2014/main" id="{DBB6CCFF-9919-4D34-AA71-595EE5E668B4}"/>
              </a:ext>
            </a:extLst>
          </p:cNvPr>
          <p:cNvSpPr>
            <a:spLocks noGrp="1"/>
          </p:cNvSpPr>
          <p:nvPr>
            <p:ph type="sldNum" sz="quarter" idx="12"/>
          </p:nvPr>
        </p:nvSpPr>
        <p:spPr>
          <a:xfrm>
            <a:off x="7523163" y="5800725"/>
            <a:ext cx="627062"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4AF59A-FFFE-48C0-AFBC-842E4C12346F}" type="slidenum">
              <a:rPr lang="it-IT" altLang="it-CH" sz="1400" b="1" smtClean="0"/>
              <a:pPr>
                <a:spcBef>
                  <a:spcPct val="0"/>
                </a:spcBef>
                <a:buFontTx/>
                <a:buNone/>
              </a:pPr>
              <a:t>55</a:t>
            </a:fld>
            <a:endParaRPr lang="it-IT" altLang="it-CH" sz="1400" b="1"/>
          </a:p>
        </p:txBody>
      </p:sp>
      <p:sp>
        <p:nvSpPr>
          <p:cNvPr id="198660" name="Text Box 3">
            <a:extLst>
              <a:ext uri="{FF2B5EF4-FFF2-40B4-BE49-F238E27FC236}">
                <a16:creationId xmlns:a16="http://schemas.microsoft.com/office/drawing/2014/main" id="{D3257DAD-4290-E119-A395-5DA02CB200F8}"/>
              </a:ext>
            </a:extLst>
          </p:cNvPr>
          <p:cNvSpPr txBox="1">
            <a:spLocks noChangeArrowheads="1"/>
          </p:cNvSpPr>
          <p:nvPr/>
        </p:nvSpPr>
        <p:spPr bwMode="auto">
          <a:xfrm>
            <a:off x="4981575" y="1042988"/>
            <a:ext cx="3168650" cy="7381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Yasser Arafat</a:t>
            </a:r>
            <a:r>
              <a:rPr lang="it-IT" altLang="it-CH" sz="2400" b="1" dirty="0">
                <a:solidFill>
                  <a:schemeClr val="accent4">
                    <a:lumMod val="10000"/>
                  </a:schemeClr>
                </a:solidFill>
                <a:latin typeface="Bookman Old Style" panose="02050604050505020204" pitchFamily="18" charset="0"/>
              </a:rPr>
              <a:t> </a:t>
            </a:r>
            <a:r>
              <a:rPr lang="it-IT" altLang="it-CH" sz="1400" b="1" dirty="0">
                <a:solidFill>
                  <a:schemeClr val="accent4">
                    <a:lumMod val="10000"/>
                  </a:schemeClr>
                </a:solidFill>
              </a:rPr>
              <a:t>(</a:t>
            </a:r>
            <a:r>
              <a:rPr lang="it-IT" altLang="it-CH" sz="1400" b="1" dirty="0" err="1">
                <a:solidFill>
                  <a:schemeClr val="accent4">
                    <a:lumMod val="10000"/>
                  </a:schemeClr>
                </a:solidFill>
              </a:rPr>
              <a:t>charismatic</a:t>
            </a:r>
            <a:r>
              <a:rPr lang="it-IT" altLang="it-CH" sz="1400" b="1" dirty="0">
                <a:solidFill>
                  <a:schemeClr val="accent4">
                    <a:lumMod val="10000"/>
                  </a:schemeClr>
                </a:solidFill>
              </a:rPr>
              <a:t> </a:t>
            </a:r>
            <a:r>
              <a:rPr lang="it-IT" altLang="it-CH" sz="1400" b="1" dirty="0" err="1">
                <a:solidFill>
                  <a:schemeClr val="accent4">
                    <a:lumMod val="10000"/>
                  </a:schemeClr>
                </a:solidFill>
              </a:rPr>
              <a:t>Palestinian</a:t>
            </a:r>
            <a:r>
              <a:rPr lang="it-IT" altLang="it-CH" sz="1400" b="1" dirty="0">
                <a:solidFill>
                  <a:schemeClr val="accent4">
                    <a:lumMod val="10000"/>
                  </a:schemeClr>
                </a:solidFill>
              </a:rPr>
              <a:t> leader)</a:t>
            </a:r>
            <a:endParaRPr lang="fr-CH" altLang="it-CH" sz="1400" b="1" dirty="0">
              <a:solidFill>
                <a:schemeClr val="accent4">
                  <a:lumMod val="10000"/>
                </a:schemeClr>
              </a:solidFill>
            </a:endParaRPr>
          </a:p>
        </p:txBody>
      </p:sp>
      <p:pic>
        <p:nvPicPr>
          <p:cNvPr id="157701" name="Picture 4" descr="Y Arafat">
            <a:extLst>
              <a:ext uri="{FF2B5EF4-FFF2-40B4-BE49-F238E27FC236}">
                <a16:creationId xmlns:a16="http://schemas.microsoft.com/office/drawing/2014/main" id="{B8BCAC29-B0BE-A669-2DDC-E3D623844BD0}"/>
              </a:ext>
            </a:extLst>
          </p:cNvPr>
          <p:cNvPicPr>
            <a:picLocks noChangeAspect="1" noChangeArrowheads="1"/>
          </p:cNvPicPr>
          <p:nvPr/>
        </p:nvPicPr>
        <p:blipFill>
          <a:blip r:embed="rId4">
            <a:lum bright="-10000" contrast="10000"/>
          </a:blip>
          <a:srcRect/>
          <a:stretch>
            <a:fillRect/>
          </a:stretch>
        </p:blipFill>
        <p:spPr bwMode="auto">
          <a:xfrm>
            <a:off x="1046163" y="765175"/>
            <a:ext cx="3529012"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92517" name="CasellaDiTesto 1">
            <a:extLst>
              <a:ext uri="{FF2B5EF4-FFF2-40B4-BE49-F238E27FC236}">
                <a16:creationId xmlns:a16="http://schemas.microsoft.com/office/drawing/2014/main" id="{E932BEAE-F352-06CB-42A4-C52ACAF9AF4B}"/>
              </a:ext>
            </a:extLst>
          </p:cNvPr>
          <p:cNvSpPr txBox="1">
            <a:spLocks noChangeArrowheads="1"/>
          </p:cNvSpPr>
          <p:nvPr/>
        </p:nvSpPr>
        <p:spPr bwMode="auto">
          <a:xfrm>
            <a:off x="4897438" y="2565400"/>
            <a:ext cx="33369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Founds the Fatah party</a:t>
            </a:r>
          </a:p>
          <a:p>
            <a:pPr>
              <a:spcBef>
                <a:spcPct val="0"/>
              </a:spcBef>
              <a:buFontTx/>
              <a:buNone/>
            </a:pPr>
            <a:endParaRPr lang="en-US" altLang="en-US" sz="1800"/>
          </a:p>
          <a:p>
            <a:pPr>
              <a:spcBef>
                <a:spcPct val="0"/>
              </a:spcBef>
              <a:buFontTx/>
              <a:buNone/>
            </a:pPr>
            <a:r>
              <a:rPr lang="en-US" altLang="en-US" sz="1800"/>
              <a:t>President of the PLO, Palestine Liberation Organization</a:t>
            </a:r>
          </a:p>
          <a:p>
            <a:pPr>
              <a:spcBef>
                <a:spcPct val="0"/>
              </a:spcBef>
              <a:buFontTx/>
              <a:buNone/>
            </a:pPr>
            <a:endParaRPr lang="en-US" altLang="en-US" sz="1800"/>
          </a:p>
          <a:p>
            <a:pPr>
              <a:spcBef>
                <a:spcPct val="0"/>
              </a:spcBef>
              <a:buFontTx/>
              <a:buNone/>
            </a:pPr>
            <a:r>
              <a:rPr lang="en-US" altLang="en-US" sz="1800"/>
              <a:t>First president of the Palestinian National Authority</a:t>
            </a:r>
          </a:p>
        </p:txBody>
      </p:sp>
      <p:sp>
        <p:nvSpPr>
          <p:cNvPr id="192518" name="Rettangolo 1">
            <a:extLst>
              <a:ext uri="{FF2B5EF4-FFF2-40B4-BE49-F238E27FC236}">
                <a16:creationId xmlns:a16="http://schemas.microsoft.com/office/drawing/2014/main" id="{FF482C6C-99ED-47D1-A694-689B19C6979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a:extLst>
              <a:ext uri="{FF2B5EF4-FFF2-40B4-BE49-F238E27FC236}">
                <a16:creationId xmlns:a16="http://schemas.microsoft.com/office/drawing/2014/main" id="{A1D03828-9D58-18F9-A3ED-4E9001E916D9}"/>
              </a:ext>
            </a:extLst>
          </p:cNvPr>
          <p:cNvSpPr>
            <a:spLocks noGrp="1"/>
          </p:cNvSpPr>
          <p:nvPr>
            <p:ph type="sldNum" sz="quarter" idx="12"/>
          </p:nvPr>
        </p:nvSpPr>
        <p:spPr>
          <a:xfrm>
            <a:off x="8345488" y="5018088"/>
            <a:ext cx="5175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77BA9E-0DAC-47BD-B4E0-7E5EB6CF284D}" type="slidenum">
              <a:rPr lang="it-IT" altLang="it-CH" sz="1400" b="1" smtClean="0">
                <a:solidFill>
                  <a:srgbClr val="FFFFFF"/>
                </a:solidFill>
              </a:rPr>
              <a:pPr>
                <a:spcBef>
                  <a:spcPct val="0"/>
                </a:spcBef>
                <a:buFontTx/>
                <a:buNone/>
              </a:pPr>
              <a:t>56</a:t>
            </a:fld>
            <a:endParaRPr lang="it-IT" altLang="it-CH" sz="1400" b="1">
              <a:solidFill>
                <a:srgbClr val="FFFFFF"/>
              </a:solidFill>
            </a:endParaRPr>
          </a:p>
        </p:txBody>
      </p:sp>
      <p:pic>
        <p:nvPicPr>
          <p:cNvPr id="164867" name="Picture 2" descr="religione0002">
            <a:extLst>
              <a:ext uri="{FF2B5EF4-FFF2-40B4-BE49-F238E27FC236}">
                <a16:creationId xmlns:a16="http://schemas.microsoft.com/office/drawing/2014/main" id="{6EF56883-95B9-8B68-08DF-97E021F48236}"/>
              </a:ext>
            </a:extLst>
          </p:cNvPr>
          <p:cNvPicPr>
            <a:picLocks noChangeAspect="1" noChangeArrowheads="1"/>
          </p:cNvPicPr>
          <p:nvPr/>
        </p:nvPicPr>
        <p:blipFill>
          <a:blip r:embed="rId3"/>
          <a:srcRect/>
          <a:stretch>
            <a:fillRect/>
          </a:stretch>
        </p:blipFill>
        <p:spPr bwMode="auto">
          <a:xfrm>
            <a:off x="684213" y="419100"/>
            <a:ext cx="7667625" cy="5026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2996" name="Text Box 3">
            <a:extLst>
              <a:ext uri="{FF2B5EF4-FFF2-40B4-BE49-F238E27FC236}">
                <a16:creationId xmlns:a16="http://schemas.microsoft.com/office/drawing/2014/main" id="{F1B5C8F3-6749-BEFD-9B3F-952F5A35AA68}"/>
              </a:ext>
            </a:extLst>
          </p:cNvPr>
          <p:cNvSpPr txBox="1">
            <a:spLocks noChangeArrowheads="1"/>
          </p:cNvSpPr>
          <p:nvPr/>
        </p:nvSpPr>
        <p:spPr bwMode="auto">
          <a:xfrm>
            <a:off x="654050" y="5661025"/>
            <a:ext cx="7697788" cy="400050"/>
          </a:xfrm>
          <a:prstGeom prst="rect">
            <a:avLst/>
          </a:prstGeom>
          <a:solidFill>
            <a:srgbClr val="FFFF00"/>
          </a:solidFill>
          <a:ln w="12700">
            <a:solidFill>
              <a:schemeClr val="accent4">
                <a:lumMod val="10000"/>
              </a:schemeClr>
            </a:solidFill>
          </a:ln>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1950 - 1970</a:t>
            </a:r>
            <a:r>
              <a:rPr lang="fr-CH" altLang="it-CH" sz="1800" b="1" dirty="0">
                <a:solidFill>
                  <a:schemeClr val="accent4">
                    <a:lumMod val="10000"/>
                  </a:schemeClr>
                </a:solidFill>
              </a:rPr>
              <a:t>   </a:t>
            </a:r>
            <a:r>
              <a:rPr lang="en-US" altLang="it-CH" sz="1800" b="1" dirty="0">
                <a:solidFill>
                  <a:schemeClr val="accent4">
                    <a:lumMod val="10000"/>
                  </a:schemeClr>
                </a:solidFill>
              </a:rPr>
              <a:t>The Palestinian resistance. For Israel it is "terrorism“.</a:t>
            </a:r>
            <a:endParaRPr lang="it-IT" altLang="it-CH" sz="1000" b="1" dirty="0">
              <a:solidFill>
                <a:srgbClr val="FFFFFF"/>
              </a:solidFill>
            </a:endParaRPr>
          </a:p>
        </p:txBody>
      </p:sp>
      <p:sp>
        <p:nvSpPr>
          <p:cNvPr id="194565" name="Rettangolo 1">
            <a:extLst>
              <a:ext uri="{FF2B5EF4-FFF2-40B4-BE49-F238E27FC236}">
                <a16:creationId xmlns:a16="http://schemas.microsoft.com/office/drawing/2014/main" id="{B78EE821-B13D-1297-2820-3B7DE22A9F1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3">
            <a:extLst>
              <a:ext uri="{FF2B5EF4-FFF2-40B4-BE49-F238E27FC236}">
                <a16:creationId xmlns:a16="http://schemas.microsoft.com/office/drawing/2014/main" id="{4C2DA814-6485-8EC6-9EF3-87B666EF46F9}"/>
              </a:ext>
            </a:extLst>
          </p:cNvPr>
          <p:cNvSpPr>
            <a:spLocks noGrp="1"/>
          </p:cNvSpPr>
          <p:nvPr>
            <p:ph type="sldNum" sz="quarter" idx="12"/>
          </p:nvPr>
        </p:nvSpPr>
        <p:spPr>
          <a:xfrm>
            <a:off x="8174038" y="3021013"/>
            <a:ext cx="508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AE1E1F-A7E1-4AF9-930F-ADB4F8C55242}"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338947" name="Picture 2" descr="qibya 14 ott 1953">
            <a:extLst>
              <a:ext uri="{FF2B5EF4-FFF2-40B4-BE49-F238E27FC236}">
                <a16:creationId xmlns:a16="http://schemas.microsoft.com/office/drawing/2014/main" id="{451AA312-3C64-EF2D-D65D-9BEF1095296A}"/>
              </a:ext>
            </a:extLst>
          </p:cNvPr>
          <p:cNvPicPr>
            <a:picLocks noChangeAspect="1" noChangeArrowheads="1"/>
          </p:cNvPicPr>
          <p:nvPr/>
        </p:nvPicPr>
        <p:blipFill>
          <a:blip r:embed="rId3"/>
          <a:srcRect/>
          <a:stretch>
            <a:fillRect/>
          </a:stretch>
        </p:blipFill>
        <p:spPr bwMode="auto">
          <a:xfrm>
            <a:off x="250825" y="3532188"/>
            <a:ext cx="4537075" cy="2989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8" name="Picture 3" descr="Qibya">
            <a:extLst>
              <a:ext uri="{FF2B5EF4-FFF2-40B4-BE49-F238E27FC236}">
                <a16:creationId xmlns:a16="http://schemas.microsoft.com/office/drawing/2014/main" id="{1F4BD39C-934F-CA5F-A363-910809FD0F4A}"/>
              </a:ext>
            </a:extLst>
          </p:cNvPr>
          <p:cNvPicPr>
            <a:picLocks noChangeAspect="1" noChangeArrowheads="1"/>
          </p:cNvPicPr>
          <p:nvPr/>
        </p:nvPicPr>
        <p:blipFill>
          <a:blip r:embed="rId4"/>
          <a:srcRect/>
          <a:stretch>
            <a:fillRect/>
          </a:stretch>
        </p:blipFill>
        <p:spPr bwMode="auto">
          <a:xfrm>
            <a:off x="5002213" y="4273550"/>
            <a:ext cx="388937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9" name="Picture 4" descr="Qibya ditrutta dagli isreliani al comando di ariel sharon">
            <a:extLst>
              <a:ext uri="{FF2B5EF4-FFF2-40B4-BE49-F238E27FC236}">
                <a16:creationId xmlns:a16="http://schemas.microsoft.com/office/drawing/2014/main" id="{C09723DF-C277-30AC-E835-F56C76706730}"/>
              </a:ext>
            </a:extLst>
          </p:cNvPr>
          <p:cNvPicPr>
            <a:picLocks noChangeAspect="1" noChangeArrowheads="1"/>
          </p:cNvPicPr>
          <p:nvPr/>
        </p:nvPicPr>
        <p:blipFill>
          <a:blip r:embed="rId5"/>
          <a:srcRect/>
          <a:stretch>
            <a:fillRect/>
          </a:stretch>
        </p:blipFill>
        <p:spPr bwMode="auto">
          <a:xfrm>
            <a:off x="250825" y="188913"/>
            <a:ext cx="4537075"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32198" name="Text Box 6">
            <a:extLst>
              <a:ext uri="{FF2B5EF4-FFF2-40B4-BE49-F238E27FC236}">
                <a16:creationId xmlns:a16="http://schemas.microsoft.com/office/drawing/2014/main" id="{D2CDE076-531D-11D7-AC70-5254AC0FC98E}"/>
              </a:ext>
            </a:extLst>
          </p:cNvPr>
          <p:cNvSpPr txBox="1">
            <a:spLocks noChangeArrowheads="1"/>
          </p:cNvSpPr>
          <p:nvPr/>
        </p:nvSpPr>
        <p:spPr bwMode="auto">
          <a:xfrm>
            <a:off x="5873750" y="2881313"/>
            <a:ext cx="2162175" cy="6477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Israel bloody </a:t>
            </a:r>
            <a:r>
              <a:rPr lang="en-GB" altLang="it-CH" sz="1800" b="1" dirty="0">
                <a:solidFill>
                  <a:schemeClr val="accent4">
                    <a:lumMod val="10000"/>
                  </a:schemeClr>
                </a:solidFill>
              </a:rPr>
              <a:t>retaliatory</a:t>
            </a:r>
            <a:r>
              <a:rPr lang="fr-CH" altLang="it-CH" sz="1800" b="1" dirty="0">
                <a:solidFill>
                  <a:schemeClr val="accent4">
                    <a:lumMod val="10000"/>
                  </a:schemeClr>
                </a:solidFill>
              </a:rPr>
              <a:t> </a:t>
            </a:r>
            <a:r>
              <a:rPr lang="fr-CH" altLang="it-CH" sz="1800" b="1" dirty="0" err="1">
                <a:solidFill>
                  <a:schemeClr val="accent4">
                    <a:lumMod val="10000"/>
                  </a:schemeClr>
                </a:solidFill>
              </a:rPr>
              <a:t>acts</a:t>
            </a:r>
            <a:endParaRPr lang="it-IT" altLang="it-CH" sz="1800" b="1" dirty="0">
              <a:solidFill>
                <a:schemeClr val="accent4">
                  <a:lumMod val="10000"/>
                </a:schemeClr>
              </a:solidFill>
            </a:endParaRPr>
          </a:p>
        </p:txBody>
      </p:sp>
      <p:sp>
        <p:nvSpPr>
          <p:cNvPr id="196615" name="Text Box 10">
            <a:extLst>
              <a:ext uri="{FF2B5EF4-FFF2-40B4-BE49-F238E27FC236}">
                <a16:creationId xmlns:a16="http://schemas.microsoft.com/office/drawing/2014/main" id="{D04EEF74-504A-0C80-70F1-336B0C60C0B9}"/>
              </a:ext>
            </a:extLst>
          </p:cNvPr>
          <p:cNvSpPr txBox="1">
            <a:spLocks noChangeArrowheads="1"/>
          </p:cNvSpPr>
          <p:nvPr/>
        </p:nvSpPr>
        <p:spPr bwMode="auto">
          <a:xfrm>
            <a:off x="684213" y="6094413"/>
            <a:ext cx="374332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houses of Qibya were blown up </a:t>
            </a:r>
            <a:r>
              <a:rPr lang="en-GB" altLang="it-CH" sz="1000" b="1">
                <a:solidFill>
                  <a:srgbClr val="000000"/>
                </a:solidFill>
              </a:rPr>
              <a:t>during</a:t>
            </a:r>
            <a:r>
              <a:rPr lang="fr-CH" altLang="it-CH" sz="1000" b="1">
                <a:solidFill>
                  <a:srgbClr val="000000"/>
                </a:solidFill>
              </a:rPr>
              <a:t> the night even               if they were </a:t>
            </a:r>
            <a:r>
              <a:rPr lang="en-GB" altLang="it-CH" sz="1000" b="1">
                <a:solidFill>
                  <a:srgbClr val="000000"/>
                </a:solidFill>
              </a:rPr>
              <a:t>inhabited</a:t>
            </a:r>
            <a:r>
              <a:rPr lang="fr-CH" altLang="it-CH" sz="1000" b="1">
                <a:solidFill>
                  <a:srgbClr val="000000"/>
                </a:solidFill>
              </a:rPr>
              <a:t>. About 70 people were killed.</a:t>
            </a:r>
            <a:endParaRPr lang="it-IT" altLang="it-CH" sz="1000" b="1">
              <a:solidFill>
                <a:srgbClr val="000000"/>
              </a:solidFill>
            </a:endParaRPr>
          </a:p>
        </p:txBody>
      </p:sp>
      <p:pic>
        <p:nvPicPr>
          <p:cNvPr id="338953" name="Picture 11" descr="1955 l'unità 101">
            <a:extLst>
              <a:ext uri="{FF2B5EF4-FFF2-40B4-BE49-F238E27FC236}">
                <a16:creationId xmlns:a16="http://schemas.microsoft.com/office/drawing/2014/main" id="{6CD0E423-BE51-DFCD-AD1F-A34655491659}"/>
              </a:ext>
            </a:extLst>
          </p:cNvPr>
          <p:cNvPicPr>
            <a:picLocks noChangeAspect="1" noChangeArrowheads="1"/>
          </p:cNvPicPr>
          <p:nvPr/>
        </p:nvPicPr>
        <p:blipFill>
          <a:blip r:embed="rId6"/>
          <a:srcRect/>
          <a:stretch>
            <a:fillRect/>
          </a:stretch>
        </p:blipFill>
        <p:spPr bwMode="auto">
          <a:xfrm>
            <a:off x="5219700" y="188913"/>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6617" name="Text Box 12">
            <a:extLst>
              <a:ext uri="{FF2B5EF4-FFF2-40B4-BE49-F238E27FC236}">
                <a16:creationId xmlns:a16="http://schemas.microsoft.com/office/drawing/2014/main" id="{0736A9BA-B51D-5035-CD1D-4A595A869D9A}"/>
              </a:ext>
            </a:extLst>
          </p:cNvPr>
          <p:cNvSpPr txBox="1">
            <a:spLocks noChangeArrowheads="1"/>
          </p:cNvSpPr>
          <p:nvPr/>
        </p:nvSpPr>
        <p:spPr bwMode="auto">
          <a:xfrm>
            <a:off x="5873750" y="2481263"/>
            <a:ext cx="223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Members infamous Unit 101</a:t>
            </a:r>
            <a:endParaRPr lang="it-IT" altLang="it-CH" sz="1200" b="1"/>
          </a:p>
        </p:txBody>
      </p:sp>
      <p:sp>
        <p:nvSpPr>
          <p:cNvPr id="196618" name="Text Box 8">
            <a:extLst>
              <a:ext uri="{FF2B5EF4-FFF2-40B4-BE49-F238E27FC236}">
                <a16:creationId xmlns:a16="http://schemas.microsoft.com/office/drawing/2014/main" id="{B9C71B40-1B61-A942-9756-E325B169AC1F}"/>
              </a:ext>
            </a:extLst>
          </p:cNvPr>
          <p:cNvSpPr txBox="1">
            <a:spLocks noChangeArrowheads="1"/>
          </p:cNvSpPr>
          <p:nvPr/>
        </p:nvSpPr>
        <p:spPr bwMode="auto">
          <a:xfrm>
            <a:off x="5219700" y="3759200"/>
            <a:ext cx="354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The massacre of Qibya, West Bank                              14-15 </a:t>
            </a:r>
            <a:r>
              <a:rPr lang="en-GB" altLang="it-CH" sz="1200" b="1">
                <a:solidFill>
                  <a:srgbClr val="FFFFFF"/>
                </a:solidFill>
              </a:rPr>
              <a:t>October</a:t>
            </a:r>
            <a:r>
              <a:rPr lang="fr-CH" altLang="it-CH" sz="1200" b="1">
                <a:solidFill>
                  <a:srgbClr val="FFFFFF"/>
                </a:solidFill>
              </a:rPr>
              <a:t> </a:t>
            </a:r>
            <a:r>
              <a:rPr lang="fr-CH" altLang="it-CH" sz="1200" b="1"/>
              <a:t>1953</a:t>
            </a:r>
            <a:r>
              <a:rPr lang="fr-CH" altLang="it-CH" sz="1200" b="1">
                <a:solidFill>
                  <a:srgbClr val="FFFFFF"/>
                </a:solidFill>
              </a:rPr>
              <a:t>.  </a:t>
            </a:r>
          </a:p>
        </p:txBody>
      </p:sp>
      <p:sp>
        <p:nvSpPr>
          <p:cNvPr id="13" name="Rettangolo 12">
            <a:extLst>
              <a:ext uri="{FF2B5EF4-FFF2-40B4-BE49-F238E27FC236}">
                <a16:creationId xmlns:a16="http://schemas.microsoft.com/office/drawing/2014/main" id="{E21076C0-52B5-2744-DC0B-F1E5C994AD1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a:extLst>
              <a:ext uri="{FF2B5EF4-FFF2-40B4-BE49-F238E27FC236}">
                <a16:creationId xmlns:a16="http://schemas.microsoft.com/office/drawing/2014/main" id="{90FE8A71-FFD7-8A29-9C7D-975120EE3C14}"/>
              </a:ext>
            </a:extLst>
          </p:cNvPr>
          <p:cNvSpPr>
            <a:spLocks noGrp="1"/>
          </p:cNvSpPr>
          <p:nvPr>
            <p:ph type="sldNum" sz="quarter" idx="12"/>
          </p:nvPr>
        </p:nvSpPr>
        <p:spPr>
          <a:xfrm>
            <a:off x="4265613" y="5949950"/>
            <a:ext cx="612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B8DB9E-D4BE-4A0D-9551-E9FBEC73C417}" type="slidenum">
              <a:rPr lang="it-IT" altLang="it-CH" sz="1400" b="1" smtClean="0">
                <a:solidFill>
                  <a:srgbClr val="FFFFFF"/>
                </a:solidFill>
              </a:rPr>
              <a:pPr>
                <a:spcBef>
                  <a:spcPct val="0"/>
                </a:spcBef>
                <a:buFontTx/>
                <a:buNone/>
              </a:pPr>
              <a:t>58</a:t>
            </a:fld>
            <a:endParaRPr lang="it-IT" altLang="it-CH" sz="1400" b="1">
              <a:solidFill>
                <a:srgbClr val="FFFFFF"/>
              </a:solidFill>
            </a:endParaRPr>
          </a:p>
        </p:txBody>
      </p:sp>
      <p:pic>
        <p:nvPicPr>
          <p:cNvPr id="184323" name="Picture 3" descr="250px-Al-Farida,_Lebanon_pre-1967_war">
            <a:extLst>
              <a:ext uri="{FF2B5EF4-FFF2-40B4-BE49-F238E27FC236}">
                <a16:creationId xmlns:a16="http://schemas.microsoft.com/office/drawing/2014/main" id="{26E5C4CD-7E3B-0272-E54B-3E27BB1D1932}"/>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ln w="12700">
            <a:solidFill>
              <a:schemeClr val="accent4">
                <a:lumMod val="10000"/>
              </a:schemeClr>
            </a:solidFill>
          </a:ln>
          <a:effectLst>
            <a:outerShdw blurRad="292100" dist="139700" dir="2700000" algn="tl" rotWithShape="0">
              <a:srgbClr val="333333">
                <a:alpha val="65000"/>
              </a:srgbClr>
            </a:outerShdw>
          </a:effectLst>
        </p:spPr>
      </p:pic>
      <p:sp>
        <p:nvSpPr>
          <p:cNvPr id="198660" name="Text Box 4">
            <a:extLst>
              <a:ext uri="{FF2B5EF4-FFF2-40B4-BE49-F238E27FC236}">
                <a16:creationId xmlns:a16="http://schemas.microsoft.com/office/drawing/2014/main" id="{6BA3A782-6216-C877-6008-3B19FBACD67A}"/>
              </a:ext>
            </a:extLst>
          </p:cNvPr>
          <p:cNvSpPr txBox="1">
            <a:spLocks noChangeArrowheads="1"/>
          </p:cNvSpPr>
          <p:nvPr/>
        </p:nvSpPr>
        <p:spPr bwMode="auto">
          <a:xfrm>
            <a:off x="5353050" y="3059113"/>
            <a:ext cx="338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Israel conquers the Sinai, the West Bank with East Jerusalem, the Gaza Strip and part of the Golan Heights.</a:t>
            </a:r>
            <a:endParaRPr lang="fr-CH" altLang="it-CH" sz="1400">
              <a:solidFill>
                <a:srgbClr val="FFFFFF"/>
              </a:solidFill>
            </a:endParaRPr>
          </a:p>
        </p:txBody>
      </p:sp>
      <p:sp>
        <p:nvSpPr>
          <p:cNvPr id="198661" name="Text Box 5">
            <a:extLst>
              <a:ext uri="{FF2B5EF4-FFF2-40B4-BE49-F238E27FC236}">
                <a16:creationId xmlns:a16="http://schemas.microsoft.com/office/drawing/2014/main" id="{B282C698-7AD1-A0C5-DA99-DC67DABD005D}"/>
              </a:ext>
            </a:extLst>
          </p:cNvPr>
          <p:cNvSpPr txBox="1">
            <a:spLocks noChangeArrowheads="1"/>
          </p:cNvSpPr>
          <p:nvPr/>
        </p:nvSpPr>
        <p:spPr bwMode="auto">
          <a:xfrm>
            <a:off x="4386263" y="4724400"/>
            <a:ext cx="882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The dream of Nasser</a:t>
            </a:r>
            <a:endParaRPr lang="it-IT" altLang="it-CH" sz="1400" b="1">
              <a:solidFill>
                <a:srgbClr val="FFFFFF"/>
              </a:solidFill>
            </a:endParaRPr>
          </a:p>
        </p:txBody>
      </p:sp>
      <p:pic>
        <p:nvPicPr>
          <p:cNvPr id="184327" name="Picture 8" descr="[SPON.31.08.07.IV.jpg]">
            <a:extLst>
              <a:ext uri="{FF2B5EF4-FFF2-40B4-BE49-F238E27FC236}">
                <a16:creationId xmlns:a16="http://schemas.microsoft.com/office/drawing/2014/main" id="{17F63EBE-F7FF-3FDC-1446-520E630F7018}"/>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8663" name="TextBox 10">
            <a:extLst>
              <a:ext uri="{FF2B5EF4-FFF2-40B4-BE49-F238E27FC236}">
                <a16:creationId xmlns:a16="http://schemas.microsoft.com/office/drawing/2014/main" id="{0725C05B-F7ED-D14F-BF05-A9A907881326}"/>
              </a:ext>
            </a:extLst>
          </p:cNvPr>
          <p:cNvSpPr txBox="1">
            <a:spLocks noChangeArrowheads="1"/>
          </p:cNvSpPr>
          <p:nvPr/>
        </p:nvSpPr>
        <p:spPr bwMode="auto">
          <a:xfrm>
            <a:off x="4760913" y="214313"/>
            <a:ext cx="500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Sinai</a:t>
            </a:r>
            <a:endParaRPr lang="en-US" altLang="it-CH" sz="900" b="1">
              <a:solidFill>
                <a:srgbClr val="FFFFFF"/>
              </a:solidFill>
            </a:endParaRPr>
          </a:p>
        </p:txBody>
      </p:sp>
      <p:pic>
        <p:nvPicPr>
          <p:cNvPr id="184329" name="Picture 10" descr="C:\Users\Enrico\Desktop\aa.jpg">
            <a:extLst>
              <a:ext uri="{FF2B5EF4-FFF2-40B4-BE49-F238E27FC236}">
                <a16:creationId xmlns:a16="http://schemas.microsoft.com/office/drawing/2014/main" id="{46FFE946-ABAC-4278-F647-76F120AA63D1}"/>
              </a:ext>
            </a:extLst>
          </p:cNvPr>
          <p:cNvPicPr>
            <a:picLocks noChangeAspect="1" noChangeArrowheads="1"/>
          </p:cNvPicPr>
          <p:nvPr/>
        </p:nvPicPr>
        <p:blipFill>
          <a:blip r:embed="rId5"/>
          <a:srcRect/>
          <a:stretch>
            <a:fillRect/>
          </a:stretch>
        </p:blipFill>
        <p:spPr bwMode="auto">
          <a:xfrm>
            <a:off x="322263" y="214313"/>
            <a:ext cx="3719512" cy="64547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2EA87A4-3FCD-AD12-1699-AC8D0ADD069D}"/>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184326" name="Text Box 7">
            <a:extLst>
              <a:ext uri="{FF2B5EF4-FFF2-40B4-BE49-F238E27FC236}">
                <a16:creationId xmlns:a16="http://schemas.microsoft.com/office/drawing/2014/main" id="{12A5A885-668C-E7BB-A191-506C099562CB}"/>
              </a:ext>
            </a:extLst>
          </p:cNvPr>
          <p:cNvSpPr txBox="1">
            <a:spLocks noChangeArrowheads="1"/>
          </p:cNvSpPr>
          <p:nvPr/>
        </p:nvSpPr>
        <p:spPr bwMode="auto">
          <a:xfrm>
            <a:off x="4124325" y="1047750"/>
            <a:ext cx="1146175" cy="160020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solidFill>
                  <a:schemeClr val="accent4">
                    <a:lumMod val="10000"/>
                  </a:schemeClr>
                </a:solidFill>
                <a:cs typeface="Arial" charset="0"/>
              </a:rPr>
              <a:t>1967</a:t>
            </a:r>
          </a:p>
          <a:p>
            <a:pPr algn="ctr" eaLnBrk="1" hangingPunct="1">
              <a:spcBef>
                <a:spcPct val="50000"/>
              </a:spcBef>
              <a:buFontTx/>
              <a:buNone/>
              <a:defRPr/>
            </a:pPr>
            <a:r>
              <a:rPr lang="fr-CH" altLang="it-CH" sz="2000" b="1" dirty="0">
                <a:solidFill>
                  <a:schemeClr val="accent4">
                    <a:lumMod val="10000"/>
                  </a:schemeClr>
                </a:solidFill>
                <a:cs typeface="Arial" charset="0"/>
              </a:rPr>
              <a:t>Six </a:t>
            </a:r>
            <a:r>
              <a:rPr lang="fr-CH" altLang="it-CH" sz="2000" b="1" dirty="0" err="1">
                <a:solidFill>
                  <a:schemeClr val="accent4">
                    <a:lumMod val="10000"/>
                  </a:schemeClr>
                </a:solidFill>
                <a:cs typeface="Arial" charset="0"/>
              </a:rPr>
              <a:t>days</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war</a:t>
            </a:r>
            <a:endParaRPr lang="it-IT" altLang="it-CH" sz="2000" b="1" dirty="0">
              <a:solidFill>
                <a:schemeClr val="accent4">
                  <a:lumMod val="10000"/>
                </a:schemeClr>
              </a:solidFill>
              <a:cs typeface="Arial" charset="0"/>
            </a:endParaRPr>
          </a:p>
        </p:txBody>
      </p:sp>
      <p:sp>
        <p:nvSpPr>
          <p:cNvPr id="198667" name="Rettangolo 1">
            <a:extLst>
              <a:ext uri="{FF2B5EF4-FFF2-40B4-BE49-F238E27FC236}">
                <a16:creationId xmlns:a16="http://schemas.microsoft.com/office/drawing/2014/main" id="{1C7589B2-A3ED-7783-BC96-5A00685C0E4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136F2ECB-1DEB-B59F-B39B-CE2453AC02B6}"/>
              </a:ext>
            </a:extLst>
          </p:cNvPr>
          <p:cNvSpPr>
            <a:spLocks noGrp="1"/>
          </p:cNvSpPr>
          <p:nvPr>
            <p:ph type="sldNum" sz="quarter" idx="12"/>
          </p:nvPr>
        </p:nvSpPr>
        <p:spPr>
          <a:xfrm>
            <a:off x="6870700" y="4897438"/>
            <a:ext cx="501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6E7B3A-EB6D-49F1-8EF8-B111661E972D}"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pic>
        <p:nvPicPr>
          <p:cNvPr id="169987" name="Picture 2" descr="ponte allenby 1967">
            <a:extLst>
              <a:ext uri="{FF2B5EF4-FFF2-40B4-BE49-F238E27FC236}">
                <a16:creationId xmlns:a16="http://schemas.microsoft.com/office/drawing/2014/main" id="{8CD159FD-C83A-2C8C-21E2-B0B600EB78B5}"/>
              </a:ext>
            </a:extLst>
          </p:cNvPr>
          <p:cNvPicPr>
            <a:picLocks noGrp="1" noChangeAspect="1" noChangeArrowheads="1"/>
          </p:cNvPicPr>
          <p:nvPr>
            <p:ph idx="4294967295"/>
          </p:nvPr>
        </p:nvPicPr>
        <p:blipFill>
          <a:blip r:embed="rId3">
            <a:lum bright="-16000" contrast="14000"/>
          </a:blip>
          <a:srcRect/>
          <a:stretch>
            <a:fillRect/>
          </a:stretch>
        </p:blipFill>
        <p:spPr>
          <a:xfrm>
            <a:off x="250825" y="260350"/>
            <a:ext cx="4483100" cy="6381750"/>
          </a:xfrm>
          <a:ln w="28575">
            <a:solidFill>
              <a:schemeClr val="tx1"/>
            </a:solidFill>
          </a:ln>
          <a:effectLst>
            <a:outerShdw blurRad="292100" dist="139700" dir="2700000" algn="tl" rotWithShape="0">
              <a:srgbClr val="333333">
                <a:alpha val="65000"/>
              </a:srgbClr>
            </a:outerShdw>
          </a:effectLst>
        </p:spPr>
      </p:pic>
      <p:sp>
        <p:nvSpPr>
          <p:cNvPr id="187396" name="Text Box 3">
            <a:extLst>
              <a:ext uri="{FF2B5EF4-FFF2-40B4-BE49-F238E27FC236}">
                <a16:creationId xmlns:a16="http://schemas.microsoft.com/office/drawing/2014/main" id="{7BEF5A09-8F26-7A42-EB78-615FA6FA6CB8}"/>
              </a:ext>
            </a:extLst>
          </p:cNvPr>
          <p:cNvSpPr txBox="1">
            <a:spLocks noChangeArrowheads="1"/>
          </p:cNvSpPr>
          <p:nvPr/>
        </p:nvSpPr>
        <p:spPr bwMode="auto">
          <a:xfrm>
            <a:off x="5867400" y="2781300"/>
            <a:ext cx="2449513" cy="190817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800" b="1" dirty="0">
                <a:solidFill>
                  <a:schemeClr val="accent4">
                    <a:lumMod val="10000"/>
                  </a:schemeClr>
                </a:solidFill>
                <a:cs typeface="Arial" charset="0"/>
              </a:rPr>
              <a:t>1967    </a:t>
            </a:r>
            <a:r>
              <a:rPr lang="fr-CH" altLang="it-CH" sz="2000" b="1"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algn="ctr" eaLnBrk="1" hangingPunct="1">
              <a:spcBef>
                <a:spcPct val="50000"/>
              </a:spcBef>
              <a:buFontTx/>
              <a:buNone/>
              <a:defRPr/>
            </a:pPr>
            <a:r>
              <a:rPr lang="en-US" altLang="it-CH" sz="2000" b="1" dirty="0">
                <a:solidFill>
                  <a:schemeClr val="accent4">
                    <a:lumMod val="10000"/>
                  </a:schemeClr>
                </a:solidFill>
                <a:cs typeface="Arial" charset="0"/>
              </a:rPr>
              <a:t>The Israelis drive out another 500’000 Palestinians</a:t>
            </a:r>
            <a:endParaRPr lang="it-IT" altLang="it-CH" sz="2000" b="1" dirty="0">
              <a:solidFill>
                <a:schemeClr val="accent4">
                  <a:lumMod val="10000"/>
                </a:schemeClr>
              </a:solidFill>
              <a:cs typeface="Arial" charset="0"/>
            </a:endParaRPr>
          </a:p>
        </p:txBody>
      </p:sp>
      <p:sp>
        <p:nvSpPr>
          <p:cNvPr id="200709" name="Text Box 4">
            <a:extLst>
              <a:ext uri="{FF2B5EF4-FFF2-40B4-BE49-F238E27FC236}">
                <a16:creationId xmlns:a16="http://schemas.microsoft.com/office/drawing/2014/main" id="{3C2D68C1-589A-087C-38E8-7905F08498C6}"/>
              </a:ext>
            </a:extLst>
          </p:cNvPr>
          <p:cNvSpPr txBox="1">
            <a:spLocks noChangeArrowheads="1"/>
          </p:cNvSpPr>
          <p:nvPr/>
        </p:nvSpPr>
        <p:spPr bwMode="auto">
          <a:xfrm>
            <a:off x="4932363" y="5373688"/>
            <a:ext cx="3851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Photo: to take refuge in Jordan, Palestinian refugees must abandon everything and cross the Jordan River on the semi-destroyed Allenby Bridge. For many of them it is the third exodus and the third time that they have lost everything.</a:t>
            </a:r>
            <a:endParaRPr lang="it-IT" altLang="it-CH" sz="1200">
              <a:solidFill>
                <a:srgbClr val="FFFFFF"/>
              </a:solidFill>
            </a:endParaRPr>
          </a:p>
        </p:txBody>
      </p:sp>
      <p:pic>
        <p:nvPicPr>
          <p:cNvPr id="169990" name="Picture 5" descr="profughi 1967">
            <a:extLst>
              <a:ext uri="{FF2B5EF4-FFF2-40B4-BE49-F238E27FC236}">
                <a16:creationId xmlns:a16="http://schemas.microsoft.com/office/drawing/2014/main" id="{09CF0038-8E6A-68B5-783C-EC7439CBDC96}"/>
              </a:ext>
            </a:extLst>
          </p:cNvPr>
          <p:cNvPicPr>
            <a:picLocks noChangeAspect="1" noChangeArrowheads="1"/>
          </p:cNvPicPr>
          <p:nvPr/>
        </p:nvPicPr>
        <p:blipFill>
          <a:blip r:embed="rId4">
            <a:lum bright="-16000" contrast="14000"/>
          </a:blip>
          <a:srcRect/>
          <a:stretch>
            <a:fillRect/>
          </a:stretch>
        </p:blipFill>
        <p:spPr bwMode="auto">
          <a:xfrm>
            <a:off x="5940425" y="260350"/>
            <a:ext cx="2843213" cy="1989138"/>
          </a:xfrm>
          <a:prstGeom prst="rect">
            <a:avLst/>
          </a:prstGeom>
          <a:ln w="28575">
            <a:solidFill>
              <a:schemeClr val="tx1"/>
            </a:solidFill>
          </a:ln>
          <a:effectLst>
            <a:outerShdw blurRad="292100" dist="139700" dir="2700000" algn="tl" rotWithShape="0">
              <a:srgbClr val="333333">
                <a:alpha val="65000"/>
              </a:srgbClr>
            </a:outerShdw>
          </a:effectLst>
        </p:spPr>
      </p:pic>
      <p:sp>
        <p:nvSpPr>
          <p:cNvPr id="200711" name="Text Box 6">
            <a:extLst>
              <a:ext uri="{FF2B5EF4-FFF2-40B4-BE49-F238E27FC236}">
                <a16:creationId xmlns:a16="http://schemas.microsoft.com/office/drawing/2014/main" id="{12AB6D33-080D-B823-B9BF-E7E26AC74F12}"/>
              </a:ext>
            </a:extLst>
          </p:cNvPr>
          <p:cNvSpPr txBox="1">
            <a:spLocks noChangeArrowheads="1"/>
          </p:cNvSpPr>
          <p:nvPr/>
        </p:nvSpPr>
        <p:spPr bwMode="auto">
          <a:xfrm>
            <a:off x="4859338" y="900113"/>
            <a:ext cx="1008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Columns of Palestinian refugees</a:t>
            </a:r>
            <a:endParaRPr lang="it-IT" altLang="it-CH" sz="1200" b="1">
              <a:solidFill>
                <a:srgbClr val="FFFFFF"/>
              </a:solidFill>
            </a:endParaRPr>
          </a:p>
        </p:txBody>
      </p:sp>
      <p:sp>
        <p:nvSpPr>
          <p:cNvPr id="200712" name="Rettangolo 1">
            <a:extLst>
              <a:ext uri="{FF2B5EF4-FFF2-40B4-BE49-F238E27FC236}">
                <a16:creationId xmlns:a16="http://schemas.microsoft.com/office/drawing/2014/main" id="{D0DBDDDA-4199-DF4B-51FE-9C8EEDA2F1F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C613CE05-B64C-C855-9C70-C5762FBC2F1E}"/>
              </a:ext>
            </a:extLst>
          </p:cNvPr>
          <p:cNvSpPr>
            <a:spLocks noGrp="1"/>
          </p:cNvSpPr>
          <p:nvPr>
            <p:ph type="sldNum" sz="quarter" idx="12"/>
          </p:nvPr>
        </p:nvSpPr>
        <p:spPr>
          <a:xfrm>
            <a:off x="8027988" y="3986213"/>
            <a:ext cx="86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368431-6B24-491F-A089-9200EA7767B0}" type="slidenum">
              <a:rPr lang="it-IT" altLang="it-CH" sz="1400" smtClean="0">
                <a:solidFill>
                  <a:srgbClr val="FFFFFF"/>
                </a:solidFill>
              </a:rPr>
              <a:pPr>
                <a:spcBef>
                  <a:spcPct val="0"/>
                </a:spcBef>
                <a:buFontTx/>
                <a:buNone/>
              </a:pPr>
              <a:t>6</a:t>
            </a:fld>
            <a:endParaRPr lang="it-IT" altLang="it-CH" sz="1400">
              <a:solidFill>
                <a:srgbClr val="FFFFFF"/>
              </a:solidFill>
            </a:endParaRPr>
          </a:p>
        </p:txBody>
      </p:sp>
      <p:pic>
        <p:nvPicPr>
          <p:cNvPr id="126979" name="Picture 6" descr="C:\Users\Enrico\Desktop\Haifa jpeg.jpg">
            <a:extLst>
              <a:ext uri="{FF2B5EF4-FFF2-40B4-BE49-F238E27FC236}">
                <a16:creationId xmlns:a16="http://schemas.microsoft.com/office/drawing/2014/main" id="{63146567-C761-84C4-A058-40C8936BEB93}"/>
              </a:ext>
            </a:extLst>
          </p:cNvPr>
          <p:cNvPicPr>
            <a:picLocks noChangeAspect="1" noChangeArrowheads="1"/>
          </p:cNvPicPr>
          <p:nvPr/>
        </p:nvPicPr>
        <p:blipFill>
          <a:blip r:embed="rId3"/>
          <a:srcRect/>
          <a:stretch>
            <a:fillRect/>
          </a:stretch>
        </p:blipFill>
        <p:spPr bwMode="auto">
          <a:xfrm>
            <a:off x="250825" y="4441825"/>
            <a:ext cx="8713788" cy="219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6" name="Text Box 2">
            <a:extLst>
              <a:ext uri="{FF2B5EF4-FFF2-40B4-BE49-F238E27FC236}">
                <a16:creationId xmlns:a16="http://schemas.microsoft.com/office/drawing/2014/main" id="{89F37242-15CC-EBB9-187D-0CCB49FED70B}"/>
              </a:ext>
            </a:extLst>
          </p:cNvPr>
          <p:cNvSpPr txBox="1">
            <a:spLocks noChangeArrowheads="1"/>
          </p:cNvSpPr>
          <p:nvPr/>
        </p:nvSpPr>
        <p:spPr bwMode="auto">
          <a:xfrm>
            <a:off x="7235825" y="3986213"/>
            <a:ext cx="8636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Haifa</a:t>
            </a:r>
            <a:endParaRPr lang="it-IT" altLang="it-CH" dirty="0"/>
          </a:p>
        </p:txBody>
      </p:sp>
      <p:pic>
        <p:nvPicPr>
          <p:cNvPr id="126981" name="Picture 7" descr="C:\Users\Enrico\Desktop\Acre jpeg.jpg">
            <a:extLst>
              <a:ext uri="{FF2B5EF4-FFF2-40B4-BE49-F238E27FC236}">
                <a16:creationId xmlns:a16="http://schemas.microsoft.com/office/drawing/2014/main" id="{6A827973-31B6-BE65-2893-B4D3342D84A4}"/>
              </a:ext>
            </a:extLst>
          </p:cNvPr>
          <p:cNvPicPr>
            <a:picLocks noChangeAspect="1" noChangeArrowheads="1"/>
          </p:cNvPicPr>
          <p:nvPr/>
        </p:nvPicPr>
        <p:blipFill>
          <a:blip r:embed="rId4"/>
          <a:srcRect r="1389"/>
          <a:stretch>
            <a:fillRect/>
          </a:stretch>
        </p:blipFill>
        <p:spPr bwMode="auto">
          <a:xfrm>
            <a:off x="250825" y="258763"/>
            <a:ext cx="6038850" cy="3967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8" name="CasellaDiTesto 1">
            <a:extLst>
              <a:ext uri="{FF2B5EF4-FFF2-40B4-BE49-F238E27FC236}">
                <a16:creationId xmlns:a16="http://schemas.microsoft.com/office/drawing/2014/main" id="{F3A4B5E8-7C37-C5D7-8F14-87A38A7ABA0D}"/>
              </a:ext>
            </a:extLst>
          </p:cNvPr>
          <p:cNvSpPr txBox="1">
            <a:spLocks noChangeArrowheads="1"/>
          </p:cNvSpPr>
          <p:nvPr/>
        </p:nvSpPr>
        <p:spPr bwMode="auto">
          <a:xfrm>
            <a:off x="6516688" y="476250"/>
            <a:ext cx="792162" cy="338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err="1">
                <a:solidFill>
                  <a:schemeClr val="accent4">
                    <a:lumMod val="10000"/>
                  </a:schemeClr>
                </a:solidFill>
              </a:rPr>
              <a:t>Acres</a:t>
            </a:r>
            <a:endParaRPr lang="it-CH" altLang="it-CH" sz="1600" b="1" dirty="0">
              <a:solidFill>
                <a:schemeClr val="accent4">
                  <a:lumMod val="10000"/>
                </a:schemeClr>
              </a:solidFill>
            </a:endParaRPr>
          </a:p>
        </p:txBody>
      </p:sp>
      <p:sp>
        <p:nvSpPr>
          <p:cNvPr id="95239" name="Rettangolo 6">
            <a:extLst>
              <a:ext uri="{FF2B5EF4-FFF2-40B4-BE49-F238E27FC236}">
                <a16:creationId xmlns:a16="http://schemas.microsoft.com/office/drawing/2014/main" id="{4EE78778-38CF-2E58-A3AC-7971576BEF7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07598900-D3DA-62F6-2A7F-B1EBFAA6D8E4}"/>
              </a:ext>
            </a:extLst>
          </p:cNvPr>
          <p:cNvSpPr txBox="1"/>
          <p:nvPr/>
        </p:nvSpPr>
        <p:spPr>
          <a:xfrm>
            <a:off x="6745288" y="1987550"/>
            <a:ext cx="172720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PALESTINE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3">
            <a:extLst>
              <a:ext uri="{FF2B5EF4-FFF2-40B4-BE49-F238E27FC236}">
                <a16:creationId xmlns:a16="http://schemas.microsoft.com/office/drawing/2014/main" id="{37140CEC-B079-7663-1E0A-AA0617549F83}"/>
              </a:ext>
            </a:extLst>
          </p:cNvPr>
          <p:cNvSpPr>
            <a:spLocks noGrp="1"/>
          </p:cNvSpPr>
          <p:nvPr>
            <p:ph type="sldNum" sz="quarter" idx="12"/>
          </p:nvPr>
        </p:nvSpPr>
        <p:spPr>
          <a:xfrm>
            <a:off x="7813675" y="3471863"/>
            <a:ext cx="690563"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725364-A3CC-42C0-9D31-04977A114BDA}" type="slidenum">
              <a:rPr lang="it-IT" altLang="it-CH" sz="1400" b="1" smtClean="0">
                <a:solidFill>
                  <a:srgbClr val="FFFFFF"/>
                </a:solidFill>
              </a:rPr>
              <a:pPr>
                <a:spcBef>
                  <a:spcPct val="0"/>
                </a:spcBef>
                <a:buFontTx/>
                <a:buNone/>
              </a:pPr>
              <a:t>60</a:t>
            </a:fld>
            <a:endParaRPr lang="it-IT" altLang="it-CH" sz="1400" b="1">
              <a:solidFill>
                <a:srgbClr val="FFFFFF"/>
              </a:solidFill>
            </a:endParaRPr>
          </a:p>
        </p:txBody>
      </p:sp>
      <p:pic>
        <p:nvPicPr>
          <p:cNvPr id="321539" name="Picture 2" descr="villaggio palest">
            <a:extLst>
              <a:ext uri="{FF2B5EF4-FFF2-40B4-BE49-F238E27FC236}">
                <a16:creationId xmlns:a16="http://schemas.microsoft.com/office/drawing/2014/main" id="{579221BA-1742-D7E6-0D2C-60F7EA1E102C}"/>
              </a:ext>
            </a:extLst>
          </p:cNvPr>
          <p:cNvPicPr>
            <a:picLocks noChangeAspect="1" noChangeArrowheads="1"/>
          </p:cNvPicPr>
          <p:nvPr/>
        </p:nvPicPr>
        <p:blipFill>
          <a:blip r:embed="rId3"/>
          <a:srcRect/>
          <a:stretch>
            <a:fillRect/>
          </a:stretch>
        </p:blipFill>
        <p:spPr bwMode="auto">
          <a:xfrm>
            <a:off x="3654425" y="255588"/>
            <a:ext cx="4919663" cy="283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0" name="Picture 3" descr="soldati contassegnano le case palest">
            <a:extLst>
              <a:ext uri="{FF2B5EF4-FFF2-40B4-BE49-F238E27FC236}">
                <a16:creationId xmlns:a16="http://schemas.microsoft.com/office/drawing/2014/main" id="{E43D9E75-05D5-4441-8A94-F850E169CE72}"/>
              </a:ext>
            </a:extLst>
          </p:cNvPr>
          <p:cNvPicPr>
            <a:picLocks noChangeAspect="1" noChangeArrowheads="1"/>
          </p:cNvPicPr>
          <p:nvPr/>
        </p:nvPicPr>
        <p:blipFill>
          <a:blip r:embed="rId4"/>
          <a:srcRect/>
          <a:stretch>
            <a:fillRect/>
          </a:stretch>
        </p:blipFill>
        <p:spPr bwMode="auto">
          <a:xfrm>
            <a:off x="547688" y="257175"/>
            <a:ext cx="2944812" cy="283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1" name="Picture 4" descr="rovine dle villaggio di Halhul">
            <a:extLst>
              <a:ext uri="{FF2B5EF4-FFF2-40B4-BE49-F238E27FC236}">
                <a16:creationId xmlns:a16="http://schemas.microsoft.com/office/drawing/2014/main" id="{2AD2C966-E8F4-9B60-98BE-A6D4E7F8E4E7}"/>
              </a:ext>
            </a:extLst>
          </p:cNvPr>
          <p:cNvPicPr>
            <a:picLocks noChangeAspect="1" noChangeArrowheads="1"/>
          </p:cNvPicPr>
          <p:nvPr/>
        </p:nvPicPr>
        <p:blipFill>
          <a:blip r:embed="rId5"/>
          <a:srcRect/>
          <a:stretch>
            <a:fillRect/>
          </a:stretch>
        </p:blipFill>
        <p:spPr bwMode="auto">
          <a:xfrm>
            <a:off x="547688" y="4271963"/>
            <a:ext cx="2317750" cy="2408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2" name="Picture 5" descr="cimitero cristiano ortodosso di gerusalemme distr dagli isr nel '67">
            <a:extLst>
              <a:ext uri="{FF2B5EF4-FFF2-40B4-BE49-F238E27FC236}">
                <a16:creationId xmlns:a16="http://schemas.microsoft.com/office/drawing/2014/main" id="{89182798-EC0B-4A69-100E-1AFE539B8E8F}"/>
              </a:ext>
            </a:extLst>
          </p:cNvPr>
          <p:cNvPicPr>
            <a:picLocks noChangeAspect="1" noChangeArrowheads="1"/>
          </p:cNvPicPr>
          <p:nvPr/>
        </p:nvPicPr>
        <p:blipFill>
          <a:blip r:embed="rId6"/>
          <a:srcRect/>
          <a:stretch>
            <a:fillRect/>
          </a:stretch>
        </p:blipFill>
        <p:spPr bwMode="auto">
          <a:xfrm>
            <a:off x="6297613" y="4281488"/>
            <a:ext cx="2286000" cy="2373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3" name="Picture 6" descr="rovine di case arabe">
            <a:extLst>
              <a:ext uri="{FF2B5EF4-FFF2-40B4-BE49-F238E27FC236}">
                <a16:creationId xmlns:a16="http://schemas.microsoft.com/office/drawing/2014/main" id="{C5A13C86-BF8E-7C72-690B-853FC6985D4B}"/>
              </a:ext>
            </a:extLst>
          </p:cNvPr>
          <p:cNvPicPr>
            <a:picLocks noChangeAspect="1" noChangeArrowheads="1"/>
          </p:cNvPicPr>
          <p:nvPr/>
        </p:nvPicPr>
        <p:blipFill>
          <a:blip r:embed="rId7"/>
          <a:srcRect/>
          <a:stretch>
            <a:fillRect/>
          </a:stretch>
        </p:blipFill>
        <p:spPr bwMode="auto">
          <a:xfrm>
            <a:off x="3017838" y="4265613"/>
            <a:ext cx="3095625" cy="2389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2760" name="Text Box 7">
            <a:extLst>
              <a:ext uri="{FF2B5EF4-FFF2-40B4-BE49-F238E27FC236}">
                <a16:creationId xmlns:a16="http://schemas.microsoft.com/office/drawing/2014/main" id="{7FA78080-FB6E-56C1-49B2-A49FBD1622F6}"/>
              </a:ext>
            </a:extLst>
          </p:cNvPr>
          <p:cNvSpPr txBox="1">
            <a:spLocks noChangeArrowheads="1"/>
          </p:cNvSpPr>
          <p:nvPr/>
        </p:nvSpPr>
        <p:spPr bwMode="auto">
          <a:xfrm>
            <a:off x="541338" y="3140075"/>
            <a:ext cx="2665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Israelis mark Palestinian homes to be demolished</a:t>
            </a:r>
            <a:endParaRPr lang="it-IT" altLang="it-CH" sz="1000" b="1">
              <a:solidFill>
                <a:srgbClr val="FFFFFF"/>
              </a:solidFill>
            </a:endParaRPr>
          </a:p>
        </p:txBody>
      </p:sp>
      <p:sp>
        <p:nvSpPr>
          <p:cNvPr id="202761" name="Text Box 8">
            <a:extLst>
              <a:ext uri="{FF2B5EF4-FFF2-40B4-BE49-F238E27FC236}">
                <a16:creationId xmlns:a16="http://schemas.microsoft.com/office/drawing/2014/main" id="{8846F882-E18F-E656-1676-0AB48A36AE0F}"/>
              </a:ext>
            </a:extLst>
          </p:cNvPr>
          <p:cNvSpPr txBox="1">
            <a:spLocks noChangeArrowheads="1"/>
          </p:cNvSpPr>
          <p:nvPr/>
        </p:nvSpPr>
        <p:spPr bwMode="auto">
          <a:xfrm>
            <a:off x="250825" y="3789363"/>
            <a:ext cx="252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779274" name="Text Box 9">
            <a:extLst>
              <a:ext uri="{FF2B5EF4-FFF2-40B4-BE49-F238E27FC236}">
                <a16:creationId xmlns:a16="http://schemas.microsoft.com/office/drawing/2014/main" id="{C30EE073-1197-5E68-B79F-6AF26AE93EB2}"/>
              </a:ext>
            </a:extLst>
          </p:cNvPr>
          <p:cNvSpPr txBox="1">
            <a:spLocks noChangeArrowheads="1"/>
          </p:cNvSpPr>
          <p:nvPr/>
        </p:nvSpPr>
        <p:spPr bwMode="auto">
          <a:xfrm>
            <a:off x="1814513" y="3467100"/>
            <a:ext cx="5672137"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destruction of Palestinian villages after 1967</a:t>
            </a:r>
            <a:endParaRPr lang="it-IT" altLang="it-CH" sz="1800" b="1" dirty="0">
              <a:solidFill>
                <a:schemeClr val="accent4">
                  <a:lumMod val="10000"/>
                </a:schemeClr>
              </a:solidFill>
            </a:endParaRPr>
          </a:p>
        </p:txBody>
      </p:sp>
      <p:sp>
        <p:nvSpPr>
          <p:cNvPr id="202763" name="Text Box 10">
            <a:extLst>
              <a:ext uri="{FF2B5EF4-FFF2-40B4-BE49-F238E27FC236}">
                <a16:creationId xmlns:a16="http://schemas.microsoft.com/office/drawing/2014/main" id="{84DE003E-0601-7BEE-F33C-2E6D3CC3994E}"/>
              </a:ext>
            </a:extLst>
          </p:cNvPr>
          <p:cNvSpPr txBox="1">
            <a:spLocks noChangeArrowheads="1"/>
          </p:cNvSpPr>
          <p:nvPr/>
        </p:nvSpPr>
        <p:spPr bwMode="auto">
          <a:xfrm>
            <a:off x="3432175" y="3970338"/>
            <a:ext cx="2233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Destruction of the Jabalia camp</a:t>
            </a:r>
            <a:endParaRPr lang="it-IT" altLang="it-CH" sz="1000" b="1">
              <a:solidFill>
                <a:srgbClr val="FFFFFF"/>
              </a:solidFill>
            </a:endParaRPr>
          </a:p>
        </p:txBody>
      </p:sp>
      <p:sp>
        <p:nvSpPr>
          <p:cNvPr id="202764" name="Text Box 11">
            <a:extLst>
              <a:ext uri="{FF2B5EF4-FFF2-40B4-BE49-F238E27FC236}">
                <a16:creationId xmlns:a16="http://schemas.microsoft.com/office/drawing/2014/main" id="{B07F4828-9EDE-7DE7-9811-8B6DF8B7C52C}"/>
              </a:ext>
            </a:extLst>
          </p:cNvPr>
          <p:cNvSpPr txBox="1">
            <a:spLocks noChangeArrowheads="1"/>
          </p:cNvSpPr>
          <p:nvPr/>
        </p:nvSpPr>
        <p:spPr bwMode="auto">
          <a:xfrm>
            <a:off x="541338" y="3962400"/>
            <a:ext cx="2016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Ruins of the village of Halhul</a:t>
            </a:r>
            <a:endParaRPr lang="it-IT" altLang="it-CH" sz="1000" b="1">
              <a:solidFill>
                <a:srgbClr val="FFFFFF"/>
              </a:solidFill>
            </a:endParaRPr>
          </a:p>
        </p:txBody>
      </p:sp>
      <p:sp>
        <p:nvSpPr>
          <p:cNvPr id="202765" name="Text Box 12">
            <a:extLst>
              <a:ext uri="{FF2B5EF4-FFF2-40B4-BE49-F238E27FC236}">
                <a16:creationId xmlns:a16="http://schemas.microsoft.com/office/drawing/2014/main" id="{9BDCD940-03EF-BA88-582E-5211E62E1147}"/>
              </a:ext>
            </a:extLst>
          </p:cNvPr>
          <p:cNvSpPr txBox="1">
            <a:spLocks noChangeArrowheads="1"/>
          </p:cNvSpPr>
          <p:nvPr/>
        </p:nvSpPr>
        <p:spPr bwMode="auto">
          <a:xfrm>
            <a:off x="6021388" y="3843338"/>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000" b="1">
                <a:solidFill>
                  <a:srgbClr val="FFFFFF"/>
                </a:solidFill>
              </a:rPr>
              <a:t>Orthodox Christian cemetery in Jerusalem destroyed by the Israelis</a:t>
            </a:r>
            <a:endParaRPr lang="it-IT" altLang="it-CH" sz="1000" b="1">
              <a:solidFill>
                <a:srgbClr val="FFFFFF"/>
              </a:solidFill>
            </a:endParaRPr>
          </a:p>
        </p:txBody>
      </p:sp>
      <p:sp>
        <p:nvSpPr>
          <p:cNvPr id="202766" name="Text Box 13">
            <a:extLst>
              <a:ext uri="{FF2B5EF4-FFF2-40B4-BE49-F238E27FC236}">
                <a16:creationId xmlns:a16="http://schemas.microsoft.com/office/drawing/2014/main" id="{49C5C6BD-ADA8-9A26-7823-F605298FDE70}"/>
              </a:ext>
            </a:extLst>
          </p:cNvPr>
          <p:cNvSpPr txBox="1">
            <a:spLocks noChangeArrowheads="1"/>
          </p:cNvSpPr>
          <p:nvPr/>
        </p:nvSpPr>
        <p:spPr bwMode="auto">
          <a:xfrm>
            <a:off x="5003800" y="3151188"/>
            <a:ext cx="3349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"elimination" of the Palestinian village of Latrun</a:t>
            </a:r>
            <a:endParaRPr lang="it-IT" altLang="it-CH" sz="1000" b="1">
              <a:solidFill>
                <a:srgbClr val="FFFFFF"/>
              </a:solidFill>
            </a:endParaRPr>
          </a:p>
        </p:txBody>
      </p:sp>
      <p:sp>
        <p:nvSpPr>
          <p:cNvPr id="202767" name="Rettangolo 14">
            <a:extLst>
              <a:ext uri="{FF2B5EF4-FFF2-40B4-BE49-F238E27FC236}">
                <a16:creationId xmlns:a16="http://schemas.microsoft.com/office/drawing/2014/main" id="{48EB3337-1FEA-33E9-F22F-5EAF7E550CA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7" name="Picture 2" descr="hebron-005">
            <a:extLst>
              <a:ext uri="{FF2B5EF4-FFF2-40B4-BE49-F238E27FC236}">
                <a16:creationId xmlns:a16="http://schemas.microsoft.com/office/drawing/2014/main" id="{503C991F-205E-CDA4-CB27-E60B57C80094}"/>
              </a:ext>
            </a:extLst>
          </p:cNvPr>
          <p:cNvPicPr>
            <a:picLocks noChangeAspect="1" noChangeArrowheads="1"/>
          </p:cNvPicPr>
          <p:nvPr/>
        </p:nvPicPr>
        <p:blipFill>
          <a:blip r:embed="rId3">
            <a:lum bright="-10000" contrast="10000"/>
          </a:blip>
          <a:srcRect/>
          <a:stretch>
            <a:fillRect/>
          </a:stretch>
        </p:blipFill>
        <p:spPr bwMode="auto">
          <a:xfrm>
            <a:off x="434975" y="381000"/>
            <a:ext cx="3960813" cy="3048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Picture 2" descr="jenin-tanks">
            <a:extLst>
              <a:ext uri="{FF2B5EF4-FFF2-40B4-BE49-F238E27FC236}">
                <a16:creationId xmlns:a16="http://schemas.microsoft.com/office/drawing/2014/main" id="{801B899B-6BC0-C1E0-021C-8B156D623C58}"/>
              </a:ext>
            </a:extLst>
          </p:cNvPr>
          <p:cNvPicPr>
            <a:picLocks noChangeAspect="1" noChangeArrowheads="1"/>
          </p:cNvPicPr>
          <p:nvPr/>
        </p:nvPicPr>
        <p:blipFill>
          <a:blip r:embed="rId4">
            <a:lum bright="-10000" contrast="10000"/>
          </a:blip>
          <a:srcRect/>
          <a:stretch>
            <a:fillRect/>
          </a:stretch>
        </p:blipFill>
        <p:spPr bwMode="auto">
          <a:xfrm>
            <a:off x="4665663" y="3797300"/>
            <a:ext cx="4035425"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37959" name="Picture 7" descr="C:\Users\Enrico\Desktop\occupaz j oct 2015.jpg">
            <a:extLst>
              <a:ext uri="{FF2B5EF4-FFF2-40B4-BE49-F238E27FC236}">
                <a16:creationId xmlns:a16="http://schemas.microsoft.com/office/drawing/2014/main" id="{B9B18A25-917E-D27D-4D43-B060827F3554}"/>
              </a:ext>
            </a:extLst>
          </p:cNvPr>
          <p:cNvPicPr>
            <a:picLocks noChangeAspect="1" noChangeArrowheads="1"/>
          </p:cNvPicPr>
          <p:nvPr/>
        </p:nvPicPr>
        <p:blipFill rotWithShape="1">
          <a:blip r:embed="rId5"/>
          <a:srcRect b="7729"/>
          <a:stretch/>
        </p:blipFill>
        <p:spPr bwMode="auto">
          <a:xfrm>
            <a:off x="4527550" y="381000"/>
            <a:ext cx="4173538" cy="2813050"/>
          </a:xfrm>
          <a:prstGeom prst="rect">
            <a:avLst/>
          </a:prstGeom>
          <a:ln w="19050">
            <a:solidFill>
              <a:schemeClr val="tx1"/>
            </a:solidFill>
          </a:ln>
          <a:effectLst>
            <a:outerShdw blurRad="292100" dist="139700" dir="2700000" algn="tl" rotWithShape="0">
              <a:srgbClr val="333333">
                <a:alpha val="65000"/>
              </a:srgbClr>
            </a:outerShdw>
          </a:effectLst>
        </p:spPr>
      </p:pic>
      <p:sp>
        <p:nvSpPr>
          <p:cNvPr id="204805" name="CasellaDiTesto 1">
            <a:extLst>
              <a:ext uri="{FF2B5EF4-FFF2-40B4-BE49-F238E27FC236}">
                <a16:creationId xmlns:a16="http://schemas.microsoft.com/office/drawing/2014/main" id="{364CE883-C9B5-6302-7CE2-BC5D2B84EEA8}"/>
              </a:ext>
            </a:extLst>
          </p:cNvPr>
          <p:cNvSpPr txBox="1">
            <a:spLocks noChangeArrowheads="1"/>
          </p:cNvSpPr>
          <p:nvPr/>
        </p:nvSpPr>
        <p:spPr bwMode="auto">
          <a:xfrm>
            <a:off x="7423150" y="2732088"/>
            <a:ext cx="1281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600" b="1"/>
              <a:t>19 ottobre 2015 </a:t>
            </a:r>
          </a:p>
          <a:p>
            <a:pPr algn="r" eaLnBrk="1" hangingPunct="1">
              <a:spcBef>
                <a:spcPct val="0"/>
              </a:spcBef>
              <a:buFontTx/>
              <a:buNone/>
            </a:pPr>
            <a:r>
              <a:rPr lang="it-CH" altLang="it-CH" sz="600" b="1"/>
              <a:t>Israeli occupation forces </a:t>
            </a:r>
          </a:p>
          <a:p>
            <a:pPr algn="r" eaLnBrk="1" hangingPunct="1">
              <a:spcBef>
                <a:spcPct val="0"/>
              </a:spcBef>
              <a:buFontTx/>
              <a:buNone/>
            </a:pPr>
            <a:r>
              <a:rPr lang="it-CH" altLang="it-CH" sz="600" b="1"/>
              <a:t>in Jabal al-Mukabir, vicino Gerusalemme. </a:t>
            </a:r>
          </a:p>
        </p:txBody>
      </p:sp>
      <p:sp>
        <p:nvSpPr>
          <p:cNvPr id="204806" name="Slide Number Placeholder 3">
            <a:extLst>
              <a:ext uri="{FF2B5EF4-FFF2-40B4-BE49-F238E27FC236}">
                <a16:creationId xmlns:a16="http://schemas.microsoft.com/office/drawing/2014/main" id="{08B2140C-8E22-906C-FD5E-FAF41E484A07}"/>
              </a:ext>
            </a:extLst>
          </p:cNvPr>
          <p:cNvSpPr txBox="1">
            <a:spLocks/>
          </p:cNvSpPr>
          <p:nvPr/>
        </p:nvSpPr>
        <p:spPr bwMode="auto">
          <a:xfrm>
            <a:off x="7812088" y="3351213"/>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2E75502-4B09-4B97-8081-46701F734003}" type="slidenum">
              <a:rPr lang="it-IT" altLang="it-CH" sz="1400" b="1">
                <a:solidFill>
                  <a:srgbClr val="FFFFFF"/>
                </a:solidFill>
              </a:rPr>
              <a:pPr algn="r" eaLnBrk="1" hangingPunct="1">
                <a:spcBef>
                  <a:spcPct val="0"/>
                </a:spcBef>
                <a:buFontTx/>
                <a:buNone/>
              </a:pPr>
              <a:t>61</a:t>
            </a:fld>
            <a:endParaRPr lang="it-IT" altLang="it-CH" sz="1400" b="1">
              <a:solidFill>
                <a:srgbClr val="FFFFFF"/>
              </a:solidFill>
            </a:endParaRPr>
          </a:p>
        </p:txBody>
      </p:sp>
      <p:sp>
        <p:nvSpPr>
          <p:cNvPr id="204807" name="CasellaDiTesto 1">
            <a:extLst>
              <a:ext uri="{FF2B5EF4-FFF2-40B4-BE49-F238E27FC236}">
                <a16:creationId xmlns:a16="http://schemas.microsoft.com/office/drawing/2014/main" id="{5CC7B0E1-AD22-FC12-1388-E9977392E659}"/>
              </a:ext>
            </a:extLst>
          </p:cNvPr>
          <p:cNvSpPr txBox="1">
            <a:spLocks noChangeArrowheads="1"/>
          </p:cNvSpPr>
          <p:nvPr/>
        </p:nvSpPr>
        <p:spPr bwMode="auto">
          <a:xfrm>
            <a:off x="4597400" y="6157913"/>
            <a:ext cx="1584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b="1"/>
              <a:t>L’occupazione non è ecologica</a:t>
            </a:r>
          </a:p>
        </p:txBody>
      </p:sp>
      <p:sp>
        <p:nvSpPr>
          <p:cNvPr id="204808" name="Rettangolo 10">
            <a:extLst>
              <a:ext uri="{FF2B5EF4-FFF2-40B4-BE49-F238E27FC236}">
                <a16:creationId xmlns:a16="http://schemas.microsoft.com/office/drawing/2014/main" id="{ECFA2590-24B2-8155-0D46-295654E7614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 name="Text Box 9">
            <a:extLst>
              <a:ext uri="{FF2B5EF4-FFF2-40B4-BE49-F238E27FC236}">
                <a16:creationId xmlns:a16="http://schemas.microsoft.com/office/drawing/2014/main" id="{15E2C7A6-0738-FBB3-3341-2BBF0C07EA84}"/>
              </a:ext>
            </a:extLst>
          </p:cNvPr>
          <p:cNvSpPr txBox="1">
            <a:spLocks noChangeArrowheads="1"/>
          </p:cNvSpPr>
          <p:nvPr/>
        </p:nvSpPr>
        <p:spPr bwMode="auto">
          <a:xfrm>
            <a:off x="5724525" y="3305175"/>
            <a:ext cx="1871663" cy="369888"/>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OCCUPATION</a:t>
            </a:r>
            <a:endParaRPr lang="it-IT" altLang="it-CH" sz="1800" b="1" dirty="0">
              <a:solidFill>
                <a:schemeClr val="accent4">
                  <a:lumMod val="10000"/>
                </a:schemeClr>
              </a:solidFill>
            </a:endParaRPr>
          </a:p>
        </p:txBody>
      </p:sp>
      <p:pic>
        <p:nvPicPr>
          <p:cNvPr id="13" name="Picture 10" descr="è permesso">
            <a:extLst>
              <a:ext uri="{FF2B5EF4-FFF2-40B4-BE49-F238E27FC236}">
                <a16:creationId xmlns:a16="http://schemas.microsoft.com/office/drawing/2014/main" id="{475EA3F0-AAF6-2A1D-D19B-675392C36045}"/>
              </a:ext>
            </a:extLst>
          </p:cNvPr>
          <p:cNvPicPr>
            <a:picLocks noChangeAspect="1" noChangeArrowheads="1"/>
          </p:cNvPicPr>
          <p:nvPr/>
        </p:nvPicPr>
        <p:blipFill>
          <a:blip r:embed="rId6"/>
          <a:srcRect/>
          <a:stretch>
            <a:fillRect/>
          </a:stretch>
        </p:blipFill>
        <p:spPr bwMode="auto">
          <a:xfrm>
            <a:off x="434975" y="3800475"/>
            <a:ext cx="3995738"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L'immagine può contenere: cielo, nuvola, spazio all'aperto e natura">
            <a:extLst>
              <a:ext uri="{FF2B5EF4-FFF2-40B4-BE49-F238E27FC236}">
                <a16:creationId xmlns:a16="http://schemas.microsoft.com/office/drawing/2014/main" id="{BFDBCD24-CFA1-8F07-C22B-8F496661C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76250"/>
            <a:ext cx="8243887" cy="51181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1" name="CasellaDiTesto 1">
            <a:extLst>
              <a:ext uri="{FF2B5EF4-FFF2-40B4-BE49-F238E27FC236}">
                <a16:creationId xmlns:a16="http://schemas.microsoft.com/office/drawing/2014/main" id="{9BA2D7FE-477F-07C2-EC24-F3C911B38646}"/>
              </a:ext>
            </a:extLst>
          </p:cNvPr>
          <p:cNvSpPr txBox="1">
            <a:spLocks noChangeArrowheads="1"/>
          </p:cNvSpPr>
          <p:nvPr/>
        </p:nvSpPr>
        <p:spPr bwMode="auto">
          <a:xfrm>
            <a:off x="377825" y="5710238"/>
            <a:ext cx="8532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t>A </a:t>
            </a:r>
            <a:r>
              <a:rPr lang="en-GB" altLang="en-US" sz="1600" b="1"/>
              <a:t>typical</a:t>
            </a:r>
            <a:r>
              <a:rPr lang="en-US" altLang="en-US" sz="1600" b="1"/>
              <a:t> Israeli illegal outpost</a:t>
            </a:r>
            <a:r>
              <a:rPr lang="en-US" altLang="en-US" sz="1600"/>
              <a:t>, created on Palestinian land near As-Sawahira-ash-Sharqiya, southeast of Jerusalem established in september 2019. In 2023 Israel currently has 261 Jewish-only settlements and ‘outposts’ built on confiscated Palestinian land. </a:t>
            </a:r>
            <a:endParaRPr lang="en-US" altLang="en-US" sz="1800"/>
          </a:p>
        </p:txBody>
      </p:sp>
      <p:sp>
        <p:nvSpPr>
          <p:cNvPr id="206852" name="CasellaDiTesto 2">
            <a:extLst>
              <a:ext uri="{FF2B5EF4-FFF2-40B4-BE49-F238E27FC236}">
                <a16:creationId xmlns:a16="http://schemas.microsoft.com/office/drawing/2014/main" id="{B193AD78-6885-797D-A268-EC74FD3A3A60}"/>
              </a:ext>
            </a:extLst>
          </p:cNvPr>
          <p:cNvSpPr txBox="1">
            <a:spLocks noChangeArrowheads="1"/>
          </p:cNvSpPr>
          <p:nvPr/>
        </p:nvSpPr>
        <p:spPr bwMode="auto">
          <a:xfrm>
            <a:off x="3563938" y="6613525"/>
            <a:ext cx="2160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https://en.wikipedia.org/wiki/Israeli_outpost</a:t>
            </a:r>
          </a:p>
        </p:txBody>
      </p:sp>
      <p:sp>
        <p:nvSpPr>
          <p:cNvPr id="6" name="Rettangolo 5">
            <a:extLst>
              <a:ext uri="{FF2B5EF4-FFF2-40B4-BE49-F238E27FC236}">
                <a16:creationId xmlns:a16="http://schemas.microsoft.com/office/drawing/2014/main" id="{2DA7EC6A-D6BD-1ED5-22E7-4332D1E06C7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9">
            <a:extLst>
              <a:ext uri="{FF2B5EF4-FFF2-40B4-BE49-F238E27FC236}">
                <a16:creationId xmlns:a16="http://schemas.microsoft.com/office/drawing/2014/main" id="{CAC91265-4319-4FB4-CA14-128653492E52}"/>
              </a:ext>
            </a:extLst>
          </p:cNvPr>
          <p:cNvSpPr txBox="1">
            <a:spLocks noChangeArrowheads="1"/>
          </p:cNvSpPr>
          <p:nvPr/>
        </p:nvSpPr>
        <p:spPr bwMode="auto">
          <a:xfrm>
            <a:off x="539750" y="563563"/>
            <a:ext cx="2376488"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dirty="0" err="1"/>
              <a:t>Illegal</a:t>
            </a:r>
            <a:r>
              <a:rPr lang="fr-CH" altLang="it-CH" dirty="0"/>
              <a:t> colonisation</a:t>
            </a:r>
            <a:endParaRPr lang="it-IT" altLang="it-CH" dirty="0"/>
          </a:p>
        </p:txBody>
      </p:sp>
      <p:sp>
        <p:nvSpPr>
          <p:cNvPr id="1092610" name="Segnaposto numero diapositiva 1">
            <a:extLst>
              <a:ext uri="{FF2B5EF4-FFF2-40B4-BE49-F238E27FC236}">
                <a16:creationId xmlns:a16="http://schemas.microsoft.com/office/drawing/2014/main" id="{201DC97A-58DF-10BE-5A86-CAC2D5511C67}"/>
              </a:ext>
            </a:extLst>
          </p:cNvPr>
          <p:cNvSpPr>
            <a:spLocks noGrp="1" noChangeArrowheads="1"/>
          </p:cNvSpPr>
          <p:nvPr>
            <p:ph type="sldNum" sz="quarter" idx="12"/>
          </p:nvPr>
        </p:nvSpPr>
        <p:spPr>
          <a:xfrm>
            <a:off x="7740650" y="766763"/>
            <a:ext cx="585788" cy="3683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C47735DB-E202-4142-A861-89D3F7F08FB1}" type="slidenum">
              <a:rPr lang="it-IT" altLang="en-US" sz="1400" b="1" smtClean="0">
                <a:solidFill>
                  <a:schemeClr val="accent4">
                    <a:lumMod val="10000"/>
                  </a:schemeClr>
                </a:solidFill>
              </a:rPr>
              <a:pPr>
                <a:spcBef>
                  <a:spcPct val="0"/>
                </a:spcBef>
                <a:buFontTx/>
                <a:buNone/>
                <a:defRPr/>
              </a:pPr>
              <a:t>62</a:t>
            </a:fld>
            <a:endParaRPr lang="it-IT" altLang="en-US" sz="1400" b="1" dirty="0">
              <a:solidFill>
                <a:schemeClr val="accent4">
                  <a:lumMod val="1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numero diapositiva 1">
            <a:extLst>
              <a:ext uri="{FF2B5EF4-FFF2-40B4-BE49-F238E27FC236}">
                <a16:creationId xmlns:a16="http://schemas.microsoft.com/office/drawing/2014/main" id="{6DFE2B72-6144-5B76-25D4-02E590149AC5}"/>
              </a:ext>
            </a:extLst>
          </p:cNvPr>
          <p:cNvSpPr>
            <a:spLocks noGrp="1" noChangeArrowheads="1"/>
          </p:cNvSpPr>
          <p:nvPr>
            <p:ph type="sldNum" sz="quarter" idx="12"/>
          </p:nvPr>
        </p:nvSpPr>
        <p:spPr>
          <a:xfrm>
            <a:off x="8267700" y="6245225"/>
            <a:ext cx="4191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28448B-2AC1-49B9-B62A-3A2CE3509E44}" type="slidenum">
              <a:rPr lang="it-IT" altLang="en-US" sz="1400" b="1" smtClean="0">
                <a:solidFill>
                  <a:srgbClr val="FFFFFF"/>
                </a:solidFill>
              </a:rPr>
              <a:pPr>
                <a:spcBef>
                  <a:spcPct val="0"/>
                </a:spcBef>
                <a:buFontTx/>
                <a:buNone/>
              </a:pPr>
              <a:t>63</a:t>
            </a:fld>
            <a:endParaRPr lang="it-IT" altLang="en-US" sz="1400" b="1">
              <a:solidFill>
                <a:srgbClr val="FFFFFF"/>
              </a:solidFill>
            </a:endParaRPr>
          </a:p>
        </p:txBody>
      </p:sp>
      <p:pic>
        <p:nvPicPr>
          <p:cNvPr id="207875" name="Picture 4" descr="Peut être une image de plein air">
            <a:extLst>
              <a:ext uri="{FF2B5EF4-FFF2-40B4-BE49-F238E27FC236}">
                <a16:creationId xmlns:a16="http://schemas.microsoft.com/office/drawing/2014/main" id="{0E91F5EC-E411-6B7F-4FF5-7B680E96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476250"/>
            <a:ext cx="7138987" cy="47609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CasellaDiTesto 3">
            <a:extLst>
              <a:ext uri="{FF2B5EF4-FFF2-40B4-BE49-F238E27FC236}">
                <a16:creationId xmlns:a16="http://schemas.microsoft.com/office/drawing/2014/main" id="{A674496A-655F-73CE-7349-79EA5871DB8E}"/>
              </a:ext>
            </a:extLst>
          </p:cNvPr>
          <p:cNvSpPr txBox="1">
            <a:spLocks noChangeArrowheads="1"/>
          </p:cNvSpPr>
          <p:nvPr/>
        </p:nvSpPr>
        <p:spPr bwMode="auto">
          <a:xfrm>
            <a:off x="719138" y="5878513"/>
            <a:ext cx="7705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err="1"/>
              <a:t>Mitzpeh</a:t>
            </a:r>
            <a:r>
              <a:rPr lang="en-US" altLang="en-US" sz="1400" dirty="0"/>
              <a:t> </a:t>
            </a:r>
            <a:r>
              <a:rPr lang="en-US" altLang="en-US" sz="1400" dirty="0" err="1"/>
              <a:t>Kramim</a:t>
            </a:r>
            <a:r>
              <a:rPr lang="en-US" altLang="en-US" sz="1400" dirty="0"/>
              <a:t> outpost near Ramallah. The supreme court confirmed that settlers can remain despite it being built on Palestinian land.</a:t>
            </a:r>
          </a:p>
        </p:txBody>
      </p:sp>
      <p:sp>
        <p:nvSpPr>
          <p:cNvPr id="2" name="CasellaDiTesto 1">
            <a:extLst>
              <a:ext uri="{FF2B5EF4-FFF2-40B4-BE49-F238E27FC236}">
                <a16:creationId xmlns:a16="http://schemas.microsoft.com/office/drawing/2014/main" id="{99C67D40-EEAC-2213-E018-9A2C73E0E3D9}"/>
              </a:ext>
            </a:extLst>
          </p:cNvPr>
          <p:cNvSpPr txBox="1"/>
          <p:nvPr/>
        </p:nvSpPr>
        <p:spPr>
          <a:xfrm>
            <a:off x="831849" y="5403820"/>
            <a:ext cx="7480301" cy="400110"/>
          </a:xfrm>
          <a:prstGeom prst="rect">
            <a:avLst/>
          </a:prstGeom>
          <a:solidFill>
            <a:srgbClr val="FFFF00"/>
          </a:solidFill>
          <a:ln w="12700">
            <a:solidFill>
              <a:schemeClr val="accent4">
                <a:lumMod val="10000"/>
              </a:schemeClr>
            </a:solidFill>
          </a:ln>
        </p:spPr>
        <p:txBody>
          <a:bodyPr wrap="square">
            <a:spAutoFit/>
          </a:bodyPr>
          <a:lstStyle/>
          <a:p>
            <a:pPr algn="ctr">
              <a:defRPr/>
            </a:pPr>
            <a:r>
              <a:rPr lang="en-US" sz="2000" b="1" dirty="0">
                <a:solidFill>
                  <a:schemeClr val="accent4">
                    <a:lumMod val="10000"/>
                  </a:schemeClr>
                </a:solidFill>
              </a:rPr>
              <a:t>The colonization of the occupied territories: Zionist outpost</a:t>
            </a:r>
          </a:p>
        </p:txBody>
      </p:sp>
      <p:sp>
        <p:nvSpPr>
          <p:cNvPr id="3" name="Rettangolo 2">
            <a:extLst>
              <a:ext uri="{FF2B5EF4-FFF2-40B4-BE49-F238E27FC236}">
                <a16:creationId xmlns:a16="http://schemas.microsoft.com/office/drawing/2014/main" id="{08883A88-7F8F-12EF-DEF3-CA8C3D2EAC5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numero diapositiva 1">
            <a:extLst>
              <a:ext uri="{FF2B5EF4-FFF2-40B4-BE49-F238E27FC236}">
                <a16:creationId xmlns:a16="http://schemas.microsoft.com/office/drawing/2014/main" id="{24871C9D-3E13-85B0-4EC9-89697494FEBB}"/>
              </a:ext>
            </a:extLst>
          </p:cNvPr>
          <p:cNvSpPr>
            <a:spLocks noGrp="1"/>
          </p:cNvSpPr>
          <p:nvPr>
            <p:ph type="sldNum" sz="quarter" idx="12"/>
          </p:nvPr>
        </p:nvSpPr>
        <p:spPr>
          <a:xfrm>
            <a:off x="7854950" y="5900738"/>
            <a:ext cx="5873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90A683-AF94-4AC8-8F79-ADC8D02CC23C}" type="slidenum">
              <a:rPr lang="it-IT" altLang="en-US" sz="1400" b="1" smtClean="0">
                <a:solidFill>
                  <a:srgbClr val="FFFFFF"/>
                </a:solidFill>
              </a:rPr>
              <a:pPr>
                <a:spcBef>
                  <a:spcPct val="0"/>
                </a:spcBef>
                <a:buFontTx/>
                <a:buNone/>
              </a:pPr>
              <a:t>64</a:t>
            </a:fld>
            <a:endParaRPr lang="it-IT" altLang="en-US" sz="1400" b="1">
              <a:solidFill>
                <a:srgbClr val="FFFFFF"/>
              </a:solidFill>
            </a:endParaRPr>
          </a:p>
        </p:txBody>
      </p:sp>
      <p:pic>
        <p:nvPicPr>
          <p:cNvPr id="1510402" name="Picture 2" descr="C:\Users\Enrico\Desktop\Ariel j.jpg">
            <a:extLst>
              <a:ext uri="{FF2B5EF4-FFF2-40B4-BE49-F238E27FC236}">
                <a16:creationId xmlns:a16="http://schemas.microsoft.com/office/drawing/2014/main" id="{919C0371-409B-BFBE-EDEB-0659FC88F1B2}"/>
              </a:ext>
            </a:extLst>
          </p:cNvPr>
          <p:cNvPicPr>
            <a:picLocks noChangeAspect="1" noChangeArrowheads="1"/>
          </p:cNvPicPr>
          <p:nvPr/>
        </p:nvPicPr>
        <p:blipFill rotWithShape="1">
          <a:blip r:embed="rId3"/>
          <a:srcRect b="8097"/>
          <a:stretch/>
        </p:blipFill>
        <p:spPr bwMode="auto">
          <a:xfrm>
            <a:off x="1006475" y="528638"/>
            <a:ext cx="7543800" cy="5006975"/>
          </a:xfrm>
          <a:prstGeom prst="rect">
            <a:avLst/>
          </a:prstGeom>
          <a:ln w="28575">
            <a:solidFill>
              <a:schemeClr val="tx1"/>
            </a:solidFill>
          </a:ln>
          <a:effectLst>
            <a:outerShdw blurRad="292100" dist="139700" dir="2700000" algn="tl" rotWithShape="0">
              <a:srgbClr val="333333">
                <a:alpha val="65000"/>
              </a:srgbClr>
            </a:outerShdw>
          </a:effectLst>
        </p:spPr>
      </p:pic>
      <p:sp>
        <p:nvSpPr>
          <p:cNvPr id="208900" name="Rettangolo 4">
            <a:extLst>
              <a:ext uri="{FF2B5EF4-FFF2-40B4-BE49-F238E27FC236}">
                <a16:creationId xmlns:a16="http://schemas.microsoft.com/office/drawing/2014/main" id="{956510DF-DA5E-EAF4-8A31-4F3730F5E4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17F504B-2103-BD7D-0D34-ADBD4C0312BD}"/>
              </a:ext>
            </a:extLst>
          </p:cNvPr>
          <p:cNvSpPr txBox="1"/>
          <p:nvPr/>
        </p:nvSpPr>
        <p:spPr>
          <a:xfrm>
            <a:off x="1116013" y="5745163"/>
            <a:ext cx="6480175" cy="584200"/>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In contrast to international conventions, the Israelis colonized the militarily conquered Palestinian territories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3">
            <a:extLst>
              <a:ext uri="{FF2B5EF4-FFF2-40B4-BE49-F238E27FC236}">
                <a16:creationId xmlns:a16="http://schemas.microsoft.com/office/drawing/2014/main" id="{C75FB291-964E-B69E-9D37-557FD27682A5}"/>
              </a:ext>
            </a:extLst>
          </p:cNvPr>
          <p:cNvSpPr>
            <a:spLocks noGrp="1"/>
          </p:cNvSpPr>
          <p:nvPr>
            <p:ph type="sldNum" sz="quarter" idx="12"/>
          </p:nvPr>
        </p:nvSpPr>
        <p:spPr>
          <a:xfrm>
            <a:off x="7885113" y="5900738"/>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A6B99E-828B-4170-B9A5-336119DDB695}" type="slidenum">
              <a:rPr lang="it-IT" altLang="it-CH" sz="1400" b="1" smtClean="0">
                <a:solidFill>
                  <a:srgbClr val="FFFFFF"/>
                </a:solidFill>
              </a:rPr>
              <a:pPr>
                <a:spcBef>
                  <a:spcPct val="0"/>
                </a:spcBef>
                <a:buFontTx/>
                <a:buNone/>
              </a:pPr>
              <a:t>65</a:t>
            </a:fld>
            <a:endParaRPr lang="it-IT" altLang="it-CH" sz="1400" b="1">
              <a:solidFill>
                <a:srgbClr val="FFFFFF"/>
              </a:solidFill>
            </a:endParaRPr>
          </a:p>
        </p:txBody>
      </p:sp>
      <p:pic>
        <p:nvPicPr>
          <p:cNvPr id="191491" name="Picture 2">
            <a:extLst>
              <a:ext uri="{FF2B5EF4-FFF2-40B4-BE49-F238E27FC236}">
                <a16:creationId xmlns:a16="http://schemas.microsoft.com/office/drawing/2014/main" id="{3B218911-8CD3-535E-2A16-088AA9141509}"/>
              </a:ext>
            </a:extLst>
          </p:cNvPr>
          <p:cNvPicPr>
            <a:picLocks noChangeAspect="1" noChangeArrowheads="1"/>
          </p:cNvPicPr>
          <p:nvPr/>
        </p:nvPicPr>
        <p:blipFill>
          <a:blip r:embed="rId3">
            <a:lum bright="-8000" contrast="10000"/>
          </a:blip>
          <a:srcRect/>
          <a:stretch>
            <a:fillRect/>
          </a:stretch>
        </p:blipFill>
        <p:spPr bwMode="auto">
          <a:xfrm>
            <a:off x="725488" y="398463"/>
            <a:ext cx="7739062" cy="5351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8" name="Text Box 3">
            <a:extLst>
              <a:ext uri="{FF2B5EF4-FFF2-40B4-BE49-F238E27FC236}">
                <a16:creationId xmlns:a16="http://schemas.microsoft.com/office/drawing/2014/main" id="{8F51BDE7-6539-73A6-9CBC-6EFE34129275}"/>
              </a:ext>
            </a:extLst>
          </p:cNvPr>
          <p:cNvSpPr txBox="1">
            <a:spLocks noChangeArrowheads="1"/>
          </p:cNvSpPr>
          <p:nvPr/>
        </p:nvSpPr>
        <p:spPr bwMode="auto">
          <a:xfrm>
            <a:off x="1258888" y="5900738"/>
            <a:ext cx="6553200"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40’000 settlers live in the Israeli settlement of Ariel</a:t>
            </a:r>
            <a:endParaRPr lang="it-IT" altLang="it-CH" sz="2000" b="1" dirty="0">
              <a:solidFill>
                <a:schemeClr val="accent4">
                  <a:lumMod val="10000"/>
                </a:schemeClr>
              </a:solidFill>
            </a:endParaRPr>
          </a:p>
        </p:txBody>
      </p:sp>
      <p:sp>
        <p:nvSpPr>
          <p:cNvPr id="210949" name="CasellaDiTesto 4">
            <a:extLst>
              <a:ext uri="{FF2B5EF4-FFF2-40B4-BE49-F238E27FC236}">
                <a16:creationId xmlns:a16="http://schemas.microsoft.com/office/drawing/2014/main" id="{75BAD26D-6771-1546-013B-24BB512F41AC}"/>
              </a:ext>
            </a:extLst>
          </p:cNvPr>
          <p:cNvSpPr txBox="1">
            <a:spLocks noChangeArrowheads="1"/>
          </p:cNvSpPr>
          <p:nvPr/>
        </p:nvSpPr>
        <p:spPr bwMode="auto">
          <a:xfrm>
            <a:off x="1871663" y="6305550"/>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About 600’000 Israeli settlers have been settled in the West Bank</a:t>
            </a:r>
          </a:p>
        </p:txBody>
      </p:sp>
      <p:sp>
        <p:nvSpPr>
          <p:cNvPr id="210950" name="Rettangolo 1">
            <a:extLst>
              <a:ext uri="{FF2B5EF4-FFF2-40B4-BE49-F238E27FC236}">
                <a16:creationId xmlns:a16="http://schemas.microsoft.com/office/drawing/2014/main" id="{4BA152AE-F19B-7E9F-8F91-4513C74CFF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33140BE-9C0D-12A8-7E36-E16DFB6A4BE4}"/>
              </a:ext>
            </a:extLst>
          </p:cNvPr>
          <p:cNvPicPr>
            <a:picLocks noChangeAspect="1" noChangeArrowheads="1"/>
          </p:cNvPicPr>
          <p:nvPr/>
        </p:nvPicPr>
        <p:blipFill>
          <a:blip r:embed="rId2"/>
          <a:srcRect/>
          <a:stretch>
            <a:fillRect/>
          </a:stretch>
        </p:blipFill>
        <p:spPr bwMode="auto">
          <a:xfrm>
            <a:off x="296863" y="463550"/>
            <a:ext cx="8550275" cy="49482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A7729AD-C0CB-1776-BF72-A66CFB11C6A9}"/>
              </a:ext>
            </a:extLst>
          </p:cNvPr>
          <p:cNvSpPr txBox="1"/>
          <p:nvPr/>
        </p:nvSpPr>
        <p:spPr>
          <a:xfrm>
            <a:off x="1511300" y="5661025"/>
            <a:ext cx="6121400" cy="646113"/>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The Israeli colony </a:t>
            </a:r>
            <a:r>
              <a:rPr lang="en-US" b="1" dirty="0" err="1">
                <a:solidFill>
                  <a:schemeClr val="accent4">
                    <a:lumMod val="10000"/>
                  </a:schemeClr>
                </a:solidFill>
              </a:rPr>
              <a:t>Katzrin</a:t>
            </a:r>
            <a:r>
              <a:rPr lang="en-US" b="1" dirty="0">
                <a:solidFill>
                  <a:schemeClr val="accent4">
                    <a:lumMod val="10000"/>
                  </a:schemeClr>
                </a:solidFill>
              </a:rPr>
              <a:t> Golan was founded in 1976, illegally on militarily conquered Syrian lands.</a:t>
            </a:r>
            <a:endParaRPr lang="it-CH" b="1" dirty="0">
              <a:solidFill>
                <a:schemeClr val="accent4">
                  <a:lumMod val="10000"/>
                </a:schemeClr>
              </a:solidFill>
            </a:endParaRPr>
          </a:p>
        </p:txBody>
      </p:sp>
      <p:sp>
        <p:nvSpPr>
          <p:cNvPr id="212996" name="Slide Number Placeholder 3">
            <a:extLst>
              <a:ext uri="{FF2B5EF4-FFF2-40B4-BE49-F238E27FC236}">
                <a16:creationId xmlns:a16="http://schemas.microsoft.com/office/drawing/2014/main" id="{F6A5E395-71C3-4870-F1EA-659A0822B4CF}"/>
              </a:ext>
            </a:extLst>
          </p:cNvPr>
          <p:cNvSpPr>
            <a:spLocks noGrp="1"/>
          </p:cNvSpPr>
          <p:nvPr>
            <p:ph type="sldNum" sz="quarter" idx="12"/>
          </p:nvPr>
        </p:nvSpPr>
        <p:spPr>
          <a:xfrm>
            <a:off x="7885113" y="5751513"/>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9F579A-5051-4459-97F8-83E6E29D6F91}" type="slidenum">
              <a:rPr lang="it-IT" altLang="it-CH" sz="1400" b="1" smtClean="0">
                <a:solidFill>
                  <a:srgbClr val="FFFFFF"/>
                </a:solidFill>
              </a:rPr>
              <a:pPr>
                <a:spcBef>
                  <a:spcPct val="0"/>
                </a:spcBef>
                <a:buFontTx/>
                <a:buNone/>
              </a:pPr>
              <a:t>66</a:t>
            </a:fld>
            <a:endParaRPr lang="it-IT" altLang="it-CH" sz="1400" b="1">
              <a:solidFill>
                <a:srgbClr val="FFFFFF"/>
              </a:solidFill>
            </a:endParaRPr>
          </a:p>
        </p:txBody>
      </p:sp>
      <p:sp>
        <p:nvSpPr>
          <p:cNvPr id="212997" name="Rettangolo 1">
            <a:extLst>
              <a:ext uri="{FF2B5EF4-FFF2-40B4-BE49-F238E27FC236}">
                <a16:creationId xmlns:a16="http://schemas.microsoft.com/office/drawing/2014/main" id="{2BFA2D97-7EFA-4E39-BCEC-31AB782171A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3">
            <a:extLst>
              <a:ext uri="{FF2B5EF4-FFF2-40B4-BE49-F238E27FC236}">
                <a16:creationId xmlns:a16="http://schemas.microsoft.com/office/drawing/2014/main" id="{FAEE6A08-119D-258D-FDF8-DEBBD1302903}"/>
              </a:ext>
            </a:extLst>
          </p:cNvPr>
          <p:cNvSpPr>
            <a:spLocks noGrp="1"/>
          </p:cNvSpPr>
          <p:nvPr>
            <p:ph type="sldNum" sz="quarter" idx="12"/>
          </p:nvPr>
        </p:nvSpPr>
        <p:spPr>
          <a:xfrm>
            <a:off x="7669213" y="3184525"/>
            <a:ext cx="671512"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677127-D3F1-483F-81D2-17B9F8B9AE1C}"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pic>
        <p:nvPicPr>
          <p:cNvPr id="218117" name="Picture 4" descr="Israeli apartheid wall in Jerusalem">
            <a:extLst>
              <a:ext uri="{FF2B5EF4-FFF2-40B4-BE49-F238E27FC236}">
                <a16:creationId xmlns:a16="http://schemas.microsoft.com/office/drawing/2014/main" id="{46A52A7F-01B5-FF38-A4D9-7618423B7F30}"/>
              </a:ext>
            </a:extLst>
          </p:cNvPr>
          <p:cNvPicPr>
            <a:picLocks noChangeAspect="1" noChangeArrowheads="1"/>
          </p:cNvPicPr>
          <p:nvPr/>
        </p:nvPicPr>
        <p:blipFill>
          <a:blip r:embed="rId3"/>
          <a:srcRect/>
          <a:stretch>
            <a:fillRect/>
          </a:stretch>
        </p:blipFill>
        <p:spPr bwMode="auto">
          <a:xfrm>
            <a:off x="7308850" y="336550"/>
            <a:ext cx="1601788" cy="2108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12" descr="C:\Users\Enrico\Desktop\ret jpeg.jpg">
            <a:extLst>
              <a:ext uri="{FF2B5EF4-FFF2-40B4-BE49-F238E27FC236}">
                <a16:creationId xmlns:a16="http://schemas.microsoft.com/office/drawing/2014/main" id="{5539F683-0C67-99E5-6B05-4A4D09F12F6C}"/>
              </a:ext>
            </a:extLst>
          </p:cNvPr>
          <p:cNvPicPr>
            <a:picLocks noChangeAspect="1" noChangeArrowheads="1"/>
          </p:cNvPicPr>
          <p:nvPr/>
        </p:nvPicPr>
        <p:blipFill>
          <a:blip r:embed="rId4"/>
          <a:srcRect/>
          <a:stretch>
            <a:fillRect/>
          </a:stretch>
        </p:blipFill>
        <p:spPr bwMode="auto">
          <a:xfrm>
            <a:off x="5738813" y="4297363"/>
            <a:ext cx="3178175" cy="236696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81" name="Text Box 8">
            <a:extLst>
              <a:ext uri="{FF2B5EF4-FFF2-40B4-BE49-F238E27FC236}">
                <a16:creationId xmlns:a16="http://schemas.microsoft.com/office/drawing/2014/main" id="{3507CDAB-737A-1DBB-8E6C-3763B9FCB18E}"/>
              </a:ext>
            </a:extLst>
          </p:cNvPr>
          <p:cNvSpPr txBox="1">
            <a:spLocks noChangeArrowheads="1"/>
          </p:cNvSpPr>
          <p:nvPr/>
        </p:nvSpPr>
        <p:spPr bwMode="auto">
          <a:xfrm>
            <a:off x="249238" y="2967038"/>
            <a:ext cx="7131050" cy="9239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Israelis have surrounded the Palestinian territories with an 8 m high </a:t>
            </a:r>
            <a:r>
              <a:rPr lang="en-US" altLang="it-CH" sz="1800" b="1" u="sng" dirty="0">
                <a:solidFill>
                  <a:schemeClr val="accent4">
                    <a:lumMod val="10000"/>
                  </a:schemeClr>
                </a:solidFill>
              </a:rPr>
              <a:t>apartheid</a:t>
            </a:r>
            <a:r>
              <a:rPr lang="en-US" altLang="it-CH" sz="1800" b="1" dirty="0">
                <a:solidFill>
                  <a:schemeClr val="accent4">
                    <a:lumMod val="10000"/>
                  </a:schemeClr>
                </a:solidFill>
              </a:rPr>
              <a:t> wall. The International Court of Justice in The Hague has declared the construction of the wall illegal.</a:t>
            </a:r>
            <a:endParaRPr lang="it-IT" altLang="it-CH" sz="1800" b="1" dirty="0">
              <a:solidFill>
                <a:schemeClr val="accent4">
                  <a:lumMod val="10000"/>
                </a:schemeClr>
              </a:solidFill>
            </a:endParaRPr>
          </a:p>
        </p:txBody>
      </p:sp>
      <p:sp>
        <p:nvSpPr>
          <p:cNvPr id="214022" name="CasellaDiTesto 1">
            <a:extLst>
              <a:ext uri="{FF2B5EF4-FFF2-40B4-BE49-F238E27FC236}">
                <a16:creationId xmlns:a16="http://schemas.microsoft.com/office/drawing/2014/main" id="{61598074-78C3-A316-6EA3-8963C8F2C3A7}"/>
              </a:ext>
            </a:extLst>
          </p:cNvPr>
          <p:cNvSpPr txBox="1">
            <a:spLocks noChangeArrowheads="1"/>
          </p:cNvSpPr>
          <p:nvPr/>
        </p:nvSpPr>
        <p:spPr bwMode="auto">
          <a:xfrm>
            <a:off x="7759700" y="3922713"/>
            <a:ext cx="100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Barrier</a:t>
            </a:r>
          </a:p>
        </p:txBody>
      </p:sp>
      <p:pic>
        <p:nvPicPr>
          <p:cNvPr id="2" name="Picture 2">
            <a:extLst>
              <a:ext uri="{FF2B5EF4-FFF2-40B4-BE49-F238E27FC236}">
                <a16:creationId xmlns:a16="http://schemas.microsoft.com/office/drawing/2014/main" id="{C24E71A6-1C6E-BAEB-72B5-0EA77F863623}"/>
              </a:ext>
            </a:extLst>
          </p:cNvPr>
          <p:cNvPicPr>
            <a:picLocks noChangeAspect="1" noChangeArrowheads="1"/>
          </p:cNvPicPr>
          <p:nvPr/>
        </p:nvPicPr>
        <p:blipFill>
          <a:blip r:embed="rId5"/>
          <a:srcRect t="1817"/>
          <a:stretch>
            <a:fillRect/>
          </a:stretch>
        </p:blipFill>
        <p:spPr bwMode="auto">
          <a:xfrm>
            <a:off x="249238" y="4297363"/>
            <a:ext cx="5259387" cy="2366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3DDD146-2583-73E9-1517-4A28E0DD8A10}"/>
              </a:ext>
            </a:extLst>
          </p:cNvPr>
          <p:cNvPicPr>
            <a:picLocks noChangeAspect="1" noChangeArrowheads="1"/>
          </p:cNvPicPr>
          <p:nvPr/>
        </p:nvPicPr>
        <p:blipFill>
          <a:blip r:embed="rId6"/>
          <a:srcRect/>
          <a:stretch>
            <a:fillRect/>
          </a:stretch>
        </p:blipFill>
        <p:spPr bwMode="auto">
          <a:xfrm>
            <a:off x="314325" y="330200"/>
            <a:ext cx="3198813" cy="21240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3C4CA087-95D6-2DF8-C8C3-A5C326BC95F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026" name="CasellaDiTesto 4">
            <a:extLst>
              <a:ext uri="{FF2B5EF4-FFF2-40B4-BE49-F238E27FC236}">
                <a16:creationId xmlns:a16="http://schemas.microsoft.com/office/drawing/2014/main" id="{9FBF196E-952A-8E77-B99A-F79DD3FAA12A}"/>
              </a:ext>
            </a:extLst>
          </p:cNvPr>
          <p:cNvSpPr txBox="1">
            <a:spLocks noChangeArrowheads="1"/>
          </p:cNvSpPr>
          <p:nvPr/>
        </p:nvSpPr>
        <p:spPr bwMode="auto">
          <a:xfrm>
            <a:off x="333375" y="2486025"/>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Berlin wall and the Israeli wall</a:t>
            </a:r>
          </a:p>
        </p:txBody>
      </p:sp>
      <p:sp>
        <p:nvSpPr>
          <p:cNvPr id="214027" name="CasellaDiTesto 5">
            <a:extLst>
              <a:ext uri="{FF2B5EF4-FFF2-40B4-BE49-F238E27FC236}">
                <a16:creationId xmlns:a16="http://schemas.microsoft.com/office/drawing/2014/main" id="{6FBB0719-D5D1-87CA-448C-47BD6AE2AA42}"/>
              </a:ext>
            </a:extLst>
          </p:cNvPr>
          <p:cNvSpPr txBox="1">
            <a:spLocks noChangeArrowheads="1"/>
          </p:cNvSpPr>
          <p:nvPr/>
        </p:nvSpPr>
        <p:spPr bwMode="auto">
          <a:xfrm>
            <a:off x="4914900" y="248443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wall</a:t>
            </a:r>
          </a:p>
        </p:txBody>
      </p:sp>
      <p:sp>
        <p:nvSpPr>
          <p:cNvPr id="214028" name="CasellaDiTesto 6">
            <a:extLst>
              <a:ext uri="{FF2B5EF4-FFF2-40B4-BE49-F238E27FC236}">
                <a16:creationId xmlns:a16="http://schemas.microsoft.com/office/drawing/2014/main" id="{FB3E0D8F-748E-4B0D-5628-F41B6DF77EA8}"/>
              </a:ext>
            </a:extLst>
          </p:cNvPr>
          <p:cNvSpPr txBox="1">
            <a:spLocks noChangeArrowheads="1"/>
          </p:cNvSpPr>
          <p:nvPr/>
        </p:nvSpPr>
        <p:spPr bwMode="auto">
          <a:xfrm>
            <a:off x="2536825" y="395763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wall</a:t>
            </a:r>
          </a:p>
        </p:txBody>
      </p:sp>
      <p:sp>
        <p:nvSpPr>
          <p:cNvPr id="214029" name="CasellaDiTesto 8">
            <a:extLst>
              <a:ext uri="{FF2B5EF4-FFF2-40B4-BE49-F238E27FC236}">
                <a16:creationId xmlns:a16="http://schemas.microsoft.com/office/drawing/2014/main" id="{0F2DAA93-6258-4B6B-C398-51AB5F5BC1F3}"/>
              </a:ext>
            </a:extLst>
          </p:cNvPr>
          <p:cNvSpPr txBox="1">
            <a:spLocks noChangeArrowheads="1"/>
          </p:cNvSpPr>
          <p:nvPr/>
        </p:nvSpPr>
        <p:spPr bwMode="auto">
          <a:xfrm>
            <a:off x="7273925" y="2524125"/>
            <a:ext cx="176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Wall construction</a:t>
            </a:r>
          </a:p>
        </p:txBody>
      </p:sp>
      <p:pic>
        <p:nvPicPr>
          <p:cNvPr id="10" name="Immagine 2">
            <a:extLst>
              <a:ext uri="{FF2B5EF4-FFF2-40B4-BE49-F238E27FC236}">
                <a16:creationId xmlns:a16="http://schemas.microsoft.com/office/drawing/2014/main" id="{341C1FEC-9FBC-D9EF-D5B7-6BDC6CB9DC60}"/>
              </a:ext>
            </a:extLst>
          </p:cNvPr>
          <p:cNvPicPr>
            <a:picLocks noChangeAspect="1" noChangeArrowheads="1"/>
          </p:cNvPicPr>
          <p:nvPr/>
        </p:nvPicPr>
        <p:blipFill rotWithShape="1">
          <a:blip r:embed="rId7"/>
          <a:srcRect l="6055"/>
          <a:stretch/>
        </p:blipFill>
        <p:spPr bwMode="auto">
          <a:xfrm>
            <a:off x="3651250" y="338138"/>
            <a:ext cx="3519488" cy="2108200"/>
          </a:xfrm>
          <a:prstGeom prst="rect">
            <a:avLst/>
          </a:prstGeom>
          <a:ln w="28575">
            <a:solidFill>
              <a:schemeClr val="tx1"/>
            </a:solidFill>
          </a:ln>
          <a:effectLst>
            <a:outerShdw blurRad="292100" dist="139700" dir="2700000" algn="tl" rotWithShape="0">
              <a:srgbClr val="333333">
                <a:alpha val="65000"/>
              </a:srgbClr>
            </a:outerShdw>
          </a:effectLst>
        </p:spPr>
      </p:pic>
      <p:sp>
        <p:nvSpPr>
          <p:cNvPr id="214031" name="Rettangolo 1">
            <a:extLst>
              <a:ext uri="{FF2B5EF4-FFF2-40B4-BE49-F238E27FC236}">
                <a16:creationId xmlns:a16="http://schemas.microsoft.com/office/drawing/2014/main" id="{A25B2A88-3882-6AF5-830E-9923D261D7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a:extLst>
              <a:ext uri="{FF2B5EF4-FFF2-40B4-BE49-F238E27FC236}">
                <a16:creationId xmlns:a16="http://schemas.microsoft.com/office/drawing/2014/main" id="{251E077D-E327-85C6-2D9E-B46307BC3E4D}"/>
              </a:ext>
            </a:extLst>
          </p:cNvPr>
          <p:cNvSpPr>
            <a:spLocks noGrp="1"/>
          </p:cNvSpPr>
          <p:nvPr>
            <p:ph type="sldNum" sz="quarter" idx="12"/>
          </p:nvPr>
        </p:nvSpPr>
        <p:spPr>
          <a:xfrm>
            <a:off x="5020747" y="3879478"/>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BE8EEB-7C71-4CC2-BCC9-FCB847FCCD9A}" type="slidenum">
              <a:rPr lang="it-IT" altLang="it-CH" sz="1400" b="1" smtClean="0"/>
              <a:pPr>
                <a:spcBef>
                  <a:spcPct val="0"/>
                </a:spcBef>
                <a:buFontTx/>
                <a:buNone/>
              </a:pPr>
              <a:t>68</a:t>
            </a:fld>
            <a:endParaRPr lang="it-IT" altLang="it-CH" sz="1400" b="1" dirty="0"/>
          </a:p>
        </p:txBody>
      </p:sp>
      <p:sp>
        <p:nvSpPr>
          <p:cNvPr id="216067" name="Text Box 7">
            <a:extLst>
              <a:ext uri="{FF2B5EF4-FFF2-40B4-BE49-F238E27FC236}">
                <a16:creationId xmlns:a16="http://schemas.microsoft.com/office/drawing/2014/main" id="{EF23A1FD-C92D-591F-151B-10DB4C827929}"/>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216068" name="Picture 17" descr="schema chekpoint 2">
            <a:extLst>
              <a:ext uri="{FF2B5EF4-FFF2-40B4-BE49-F238E27FC236}">
                <a16:creationId xmlns:a16="http://schemas.microsoft.com/office/drawing/2014/main" id="{94CCE236-3C26-CA04-227A-8D16D2BAF13C}"/>
              </a:ext>
            </a:extLst>
          </p:cNvPr>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142875" y="185738"/>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chek point">
            <a:extLst>
              <a:ext uri="{FF2B5EF4-FFF2-40B4-BE49-F238E27FC236}">
                <a16:creationId xmlns:a16="http://schemas.microsoft.com/office/drawing/2014/main" id="{31CD6450-9D3E-EA17-8FE2-9FBAA63A33D8}"/>
              </a:ext>
            </a:extLst>
          </p:cNvPr>
          <p:cNvPicPr>
            <a:picLocks noChangeAspect="1" noChangeArrowheads="1"/>
          </p:cNvPicPr>
          <p:nvPr/>
        </p:nvPicPr>
        <p:blipFill>
          <a:blip r:embed="rId4"/>
          <a:srcRect/>
          <a:stretch>
            <a:fillRect/>
          </a:stretch>
        </p:blipFill>
        <p:spPr bwMode="auto">
          <a:xfrm>
            <a:off x="155575" y="4467225"/>
            <a:ext cx="5276850" cy="2201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cxnSp>
        <p:nvCxnSpPr>
          <p:cNvPr id="31" name="Connettore diritto 30">
            <a:extLst>
              <a:ext uri="{FF2B5EF4-FFF2-40B4-BE49-F238E27FC236}">
                <a16:creationId xmlns:a16="http://schemas.microsoft.com/office/drawing/2014/main" id="{02DFB64A-0D89-1783-7C35-4BB1C0F9CD65}"/>
              </a:ext>
            </a:extLst>
          </p:cNvPr>
          <p:cNvCxnSpPr/>
          <p:nvPr/>
        </p:nvCxnSpPr>
        <p:spPr>
          <a:xfrm>
            <a:off x="5707063" y="190500"/>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6077" name="Rettangolo 17">
            <a:extLst>
              <a:ext uri="{FF2B5EF4-FFF2-40B4-BE49-F238E27FC236}">
                <a16:creationId xmlns:a16="http://schemas.microsoft.com/office/drawing/2014/main" id="{CC0C0F8F-F4C7-DF71-0519-B9020ECB48D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Picture 4" descr="C:\Users\Enrico\Desktop\Check 3 jpeg.jpg">
            <a:extLst>
              <a:ext uri="{FF2B5EF4-FFF2-40B4-BE49-F238E27FC236}">
                <a16:creationId xmlns:a16="http://schemas.microsoft.com/office/drawing/2014/main" id="{AF5A9DE4-C299-F8EB-3990-C8E171394170}"/>
              </a:ext>
            </a:extLst>
          </p:cNvPr>
          <p:cNvPicPr>
            <a:picLocks noChangeAspect="1" noChangeArrowheads="1"/>
          </p:cNvPicPr>
          <p:nvPr/>
        </p:nvPicPr>
        <p:blipFill>
          <a:blip r:embed="rId5"/>
          <a:srcRect/>
          <a:stretch>
            <a:fillRect/>
          </a:stretch>
        </p:blipFill>
        <p:spPr bwMode="auto">
          <a:xfrm>
            <a:off x="5588000" y="4462463"/>
            <a:ext cx="340042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6B0D734-5C64-4C34-134B-6E352B7EDD4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Box 2">
            <a:extLst>
              <a:ext uri="{FF2B5EF4-FFF2-40B4-BE49-F238E27FC236}">
                <a16:creationId xmlns:a16="http://schemas.microsoft.com/office/drawing/2014/main" id="{03D99E50-1BB8-F8E1-D168-C46B25209608}"/>
              </a:ext>
            </a:extLst>
          </p:cNvPr>
          <p:cNvSpPr txBox="1">
            <a:spLocks noChangeArrowheads="1"/>
          </p:cNvSpPr>
          <p:nvPr/>
        </p:nvSpPr>
        <p:spPr bwMode="auto">
          <a:xfrm>
            <a:off x="136525" y="3765550"/>
            <a:ext cx="51117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600" dirty="0" err="1"/>
              <a:t>Israeli</a:t>
            </a:r>
            <a:r>
              <a:rPr lang="fr-CH" altLang="it-CH" sz="1600" dirty="0"/>
              <a:t> checkpoints                                                         </a:t>
            </a:r>
            <a:r>
              <a:rPr lang="fr-CH" altLang="it-CH" sz="1600" dirty="0" err="1"/>
              <a:t>humiliate</a:t>
            </a:r>
            <a:r>
              <a:rPr lang="fr-CH" altLang="it-CH" sz="1600" dirty="0"/>
              <a:t> and </a:t>
            </a:r>
            <a:r>
              <a:rPr lang="fr-CH" altLang="it-CH" sz="1600" dirty="0" err="1"/>
              <a:t>dehumanize</a:t>
            </a:r>
            <a:r>
              <a:rPr lang="fr-CH" altLang="it-CH" sz="1600" dirty="0"/>
              <a:t> </a:t>
            </a:r>
            <a:r>
              <a:rPr lang="fr-CH" altLang="it-CH" sz="1600" dirty="0" err="1"/>
              <a:t>Palestinians</a:t>
            </a:r>
            <a:endParaRPr lang="it-IT" altLang="it-CH" sz="1600" dirty="0"/>
          </a:p>
        </p:txBody>
      </p:sp>
      <p:pic>
        <p:nvPicPr>
          <p:cNvPr id="5" name="Picture 2">
            <a:extLst>
              <a:ext uri="{FF2B5EF4-FFF2-40B4-BE49-F238E27FC236}">
                <a16:creationId xmlns:a16="http://schemas.microsoft.com/office/drawing/2014/main" id="{04E0BE5B-1040-38BC-AF43-7DE7C8D7ED57}"/>
              </a:ext>
            </a:extLst>
          </p:cNvPr>
          <p:cNvPicPr>
            <a:picLocks noChangeAspect="1" noChangeArrowheads="1"/>
          </p:cNvPicPr>
          <p:nvPr/>
        </p:nvPicPr>
        <p:blipFill>
          <a:blip r:embed="rId6"/>
          <a:srcRect/>
          <a:stretch>
            <a:fillRect/>
          </a:stretch>
        </p:blipFill>
        <p:spPr bwMode="auto">
          <a:xfrm>
            <a:off x="5985948" y="213472"/>
            <a:ext cx="2982290" cy="403552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ara3">
            <a:extLst>
              <a:ext uri="{FF2B5EF4-FFF2-40B4-BE49-F238E27FC236}">
                <a16:creationId xmlns:a16="http://schemas.microsoft.com/office/drawing/2014/main" id="{5A799A72-89BE-AE59-F990-628588033F60}"/>
              </a:ext>
            </a:extLst>
          </p:cNvPr>
          <p:cNvPicPr>
            <a:picLocks noChangeAspect="1" noChangeArrowheads="1"/>
          </p:cNvPicPr>
          <p:nvPr/>
        </p:nvPicPr>
        <p:blipFill rotWithShape="1">
          <a:blip r:embed="rId3"/>
          <a:srcRect b="10394"/>
          <a:stretch/>
        </p:blipFill>
        <p:spPr bwMode="auto">
          <a:xfrm>
            <a:off x="1557338" y="2408238"/>
            <a:ext cx="2895600" cy="1893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18115" name="Segnaposto numero diapositiva 4">
            <a:extLst>
              <a:ext uri="{FF2B5EF4-FFF2-40B4-BE49-F238E27FC236}">
                <a16:creationId xmlns:a16="http://schemas.microsoft.com/office/drawing/2014/main" id="{5F0CA0DB-AEA8-28B6-CFBF-5336BEA14110}"/>
              </a:ext>
            </a:extLst>
          </p:cNvPr>
          <p:cNvSpPr>
            <a:spLocks noGrp="1" noChangeArrowheads="1"/>
          </p:cNvSpPr>
          <p:nvPr>
            <p:ph type="sldNum" sz="quarter" idx="12"/>
          </p:nvPr>
        </p:nvSpPr>
        <p:spPr>
          <a:xfrm>
            <a:off x="8208963" y="4405313"/>
            <a:ext cx="577850"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6CD5AF-B765-4831-9E7C-BD54ACD06327}" type="slidenum">
              <a:rPr lang="it-IT" altLang="en-US" sz="1400" b="1" smtClean="0">
                <a:solidFill>
                  <a:srgbClr val="FFFFFF"/>
                </a:solidFill>
              </a:rPr>
              <a:pPr>
                <a:spcBef>
                  <a:spcPct val="0"/>
                </a:spcBef>
                <a:buFontTx/>
                <a:buNone/>
              </a:pPr>
              <a:t>69</a:t>
            </a:fld>
            <a:endParaRPr lang="it-IT" altLang="en-US" sz="1400" b="1">
              <a:solidFill>
                <a:srgbClr val="FFFFFF"/>
              </a:solidFill>
            </a:endParaRPr>
          </a:p>
        </p:txBody>
      </p:sp>
      <p:pic>
        <p:nvPicPr>
          <p:cNvPr id="218116" name="Picture 2">
            <a:extLst>
              <a:ext uri="{FF2B5EF4-FFF2-40B4-BE49-F238E27FC236}">
                <a16:creationId xmlns:a16="http://schemas.microsoft.com/office/drawing/2014/main" id="{EAE4A94E-64BC-BEF5-9B0C-73CD43388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44" y="4803776"/>
            <a:ext cx="3065462"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8" name="Picture 4">
            <a:extLst>
              <a:ext uri="{FF2B5EF4-FFF2-40B4-BE49-F238E27FC236}">
                <a16:creationId xmlns:a16="http://schemas.microsoft.com/office/drawing/2014/main" id="{2D13CF60-A297-9764-3F1E-1CE77A4E0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700" y="4800600"/>
            <a:ext cx="3111500"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9" name="Picture 5">
            <a:extLst>
              <a:ext uri="{FF2B5EF4-FFF2-40B4-BE49-F238E27FC236}">
                <a16:creationId xmlns:a16="http://schemas.microsoft.com/office/drawing/2014/main" id="{EFA355C5-FC8F-844F-3438-BA9A21EE5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038" y="269875"/>
            <a:ext cx="25939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0" name="Picture 7">
            <a:extLst>
              <a:ext uri="{FF2B5EF4-FFF2-40B4-BE49-F238E27FC236}">
                <a16:creationId xmlns:a16="http://schemas.microsoft.com/office/drawing/2014/main" id="{5E6024FB-F4EF-7998-D8FE-230B2AD3F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625" y="2413000"/>
            <a:ext cx="1454150"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1" name="Picture 8">
            <a:extLst>
              <a:ext uri="{FF2B5EF4-FFF2-40B4-BE49-F238E27FC236}">
                <a16:creationId xmlns:a16="http://schemas.microsoft.com/office/drawing/2014/main" id="{379D8EA1-5CB8-E638-DE13-A6B19C93D6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0250" y="2413000"/>
            <a:ext cx="2868613"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2" name="Picture 9">
            <a:extLst>
              <a:ext uri="{FF2B5EF4-FFF2-40B4-BE49-F238E27FC236}">
                <a16:creationId xmlns:a16="http://schemas.microsoft.com/office/drawing/2014/main" id="{1D62BCA9-B69F-371B-EBD5-18771D93C2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13" y="2413000"/>
            <a:ext cx="1271587" cy="18938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3" name="Picture 10">
            <a:extLst>
              <a:ext uri="{FF2B5EF4-FFF2-40B4-BE49-F238E27FC236}">
                <a16:creationId xmlns:a16="http://schemas.microsoft.com/office/drawing/2014/main" id="{9170739D-9F8A-4036-13E9-1C9C85638E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138" y="269875"/>
            <a:ext cx="29495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4" name="Picture 11">
            <a:extLst>
              <a:ext uri="{FF2B5EF4-FFF2-40B4-BE49-F238E27FC236}">
                <a16:creationId xmlns:a16="http://schemas.microsoft.com/office/drawing/2014/main" id="{8D0C9B78-0C03-AC04-C8E8-6469723806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5338" y="273050"/>
            <a:ext cx="3119437"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73" name="CasellaDiTesto 6">
            <a:extLst>
              <a:ext uri="{FF2B5EF4-FFF2-40B4-BE49-F238E27FC236}">
                <a16:creationId xmlns:a16="http://schemas.microsoft.com/office/drawing/2014/main" id="{AC6318EC-6F88-0F0F-578C-FF631F76FBCC}"/>
              </a:ext>
            </a:extLst>
          </p:cNvPr>
          <p:cNvSpPr txBox="1">
            <a:spLocks noChangeArrowheads="1"/>
          </p:cNvSpPr>
          <p:nvPr/>
        </p:nvSpPr>
        <p:spPr bwMode="auto">
          <a:xfrm>
            <a:off x="173038" y="4376738"/>
            <a:ext cx="8094662"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it-CH" sz="1800" b="1" dirty="0">
                <a:solidFill>
                  <a:schemeClr val="accent4">
                    <a:lumMod val="10000"/>
                  </a:schemeClr>
                </a:solidFill>
              </a:rPr>
              <a:t>To create difficulties for the Palestinians, the Israelis block their roads</a:t>
            </a:r>
            <a:endParaRPr lang="it-CH" altLang="it-CH" sz="1800" b="1" dirty="0">
              <a:solidFill>
                <a:schemeClr val="accent4">
                  <a:lumMod val="10000"/>
                </a:schemeClr>
              </a:solidFill>
            </a:endParaRPr>
          </a:p>
        </p:txBody>
      </p:sp>
      <p:sp>
        <p:nvSpPr>
          <p:cNvPr id="218126" name="CasellaDiTesto 7">
            <a:extLst>
              <a:ext uri="{FF2B5EF4-FFF2-40B4-BE49-F238E27FC236}">
                <a16:creationId xmlns:a16="http://schemas.microsoft.com/office/drawing/2014/main" id="{2E0B7947-518C-1811-CDB4-BC7137611DB3}"/>
              </a:ext>
            </a:extLst>
          </p:cNvPr>
          <p:cNvSpPr txBox="1">
            <a:spLocks noChangeArrowheads="1"/>
          </p:cNvSpPr>
          <p:nvPr/>
        </p:nvSpPr>
        <p:spPr bwMode="auto">
          <a:xfrm>
            <a:off x="2124075" y="6372225"/>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dirty="0" err="1">
                <a:solidFill>
                  <a:srgbClr val="FFFFFF"/>
                </a:solidFill>
              </a:rPr>
              <a:t>Nahhalin</a:t>
            </a:r>
            <a:r>
              <a:rPr lang="it-CH" altLang="it-CH" sz="800" dirty="0">
                <a:solidFill>
                  <a:srgbClr val="FFFFFF"/>
                </a:solidFill>
              </a:rPr>
              <a:t>, </a:t>
            </a:r>
            <a:r>
              <a:rPr lang="it-CH" altLang="it-CH" sz="800" dirty="0" err="1">
                <a:solidFill>
                  <a:srgbClr val="FFFFFF"/>
                </a:solidFill>
              </a:rPr>
              <a:t>Jan</a:t>
            </a:r>
            <a:r>
              <a:rPr lang="it-CH" altLang="it-CH" sz="800" dirty="0">
                <a:solidFill>
                  <a:srgbClr val="FFFFFF"/>
                </a:solidFill>
              </a:rPr>
              <a:t>. 2014</a:t>
            </a:r>
          </a:p>
        </p:txBody>
      </p:sp>
      <p:sp>
        <p:nvSpPr>
          <p:cNvPr id="218127" name="CasellaDiTesto 9">
            <a:extLst>
              <a:ext uri="{FF2B5EF4-FFF2-40B4-BE49-F238E27FC236}">
                <a16:creationId xmlns:a16="http://schemas.microsoft.com/office/drawing/2014/main" id="{982095D9-941A-EE72-771D-035D2EF590C3}"/>
              </a:ext>
            </a:extLst>
          </p:cNvPr>
          <p:cNvSpPr txBox="1">
            <a:spLocks noChangeArrowheads="1"/>
          </p:cNvSpPr>
          <p:nvPr/>
        </p:nvSpPr>
        <p:spPr bwMode="auto">
          <a:xfrm>
            <a:off x="1893888" y="309563"/>
            <a:ext cx="11318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sp>
        <p:nvSpPr>
          <p:cNvPr id="218128" name="CasellaDiTesto 1">
            <a:extLst>
              <a:ext uri="{FF2B5EF4-FFF2-40B4-BE49-F238E27FC236}">
                <a16:creationId xmlns:a16="http://schemas.microsoft.com/office/drawing/2014/main" id="{4D921225-7D02-D00E-7D9A-DBCAF4DE161D}"/>
              </a:ext>
            </a:extLst>
          </p:cNvPr>
          <p:cNvSpPr txBox="1">
            <a:spLocks noChangeArrowheads="1"/>
          </p:cNvSpPr>
          <p:nvPr/>
        </p:nvSpPr>
        <p:spPr bwMode="auto">
          <a:xfrm>
            <a:off x="3763963" y="1789113"/>
            <a:ext cx="199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The UN has counted                 more than 700 road blocks</a:t>
            </a:r>
          </a:p>
        </p:txBody>
      </p:sp>
      <p:sp>
        <p:nvSpPr>
          <p:cNvPr id="218129" name="Rettangolo 1">
            <a:extLst>
              <a:ext uri="{FF2B5EF4-FFF2-40B4-BE49-F238E27FC236}">
                <a16:creationId xmlns:a16="http://schemas.microsoft.com/office/drawing/2014/main" id="{4BC9E0F7-4C47-70E1-D261-95671B8F1F3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3DBE5783-94C0-2E59-1CB4-E2224FFED20B}"/>
              </a:ext>
            </a:extLst>
          </p:cNvPr>
          <p:cNvSpPr txBox="1"/>
          <p:nvPr/>
        </p:nvSpPr>
        <p:spPr>
          <a:xfrm>
            <a:off x="1878013" y="3951288"/>
            <a:ext cx="2530475" cy="307975"/>
          </a:xfrm>
          <a:prstGeom prst="rect">
            <a:avLst/>
          </a:prstGeom>
          <a:noFill/>
        </p:spPr>
        <p:txBody>
          <a:bodyPr>
            <a:spAutoFit/>
          </a:bodyPr>
          <a:lstStyle/>
          <a:p>
            <a:pPr>
              <a:defRPr/>
            </a:pPr>
            <a:r>
              <a:rPr lang="en-US" sz="1400" b="1" dirty="0">
                <a:solidFill>
                  <a:schemeClr val="accent4">
                    <a:lumMod val="10000"/>
                  </a:schemeClr>
                </a:solidFill>
              </a:rPr>
              <a:t>Israeli mobile checkpoint</a:t>
            </a:r>
          </a:p>
        </p:txBody>
      </p:sp>
      <p:pic>
        <p:nvPicPr>
          <p:cNvPr id="2" name="Picture 2">
            <a:extLst>
              <a:ext uri="{FF2B5EF4-FFF2-40B4-BE49-F238E27FC236}">
                <a16:creationId xmlns:a16="http://schemas.microsoft.com/office/drawing/2014/main" id="{0BE41A28-409B-0CC6-CE5C-ADCB3A4CEE22}"/>
              </a:ext>
            </a:extLst>
          </p:cNvPr>
          <p:cNvPicPr>
            <a:picLocks noChangeAspect="1" noChangeArrowheads="1"/>
          </p:cNvPicPr>
          <p:nvPr/>
        </p:nvPicPr>
        <p:blipFill>
          <a:blip r:embed="rId12"/>
          <a:srcRect/>
          <a:stretch>
            <a:fillRect/>
          </a:stretch>
        </p:blipFill>
        <p:spPr bwMode="auto">
          <a:xfrm>
            <a:off x="3355939" y="4803776"/>
            <a:ext cx="2397339" cy="1790700"/>
          </a:xfrm>
          <a:prstGeom prst="rect">
            <a:avLst/>
          </a:prstGeom>
          <a:noFill/>
          <a:ln w="12700">
            <a:solidFill>
              <a:schemeClr val="tx1"/>
            </a:solidFill>
            <a:miter lim="800000"/>
            <a:headEnd/>
            <a:tailEnd/>
          </a:ln>
          <a:effectLst/>
        </p:spPr>
      </p:pic>
      <p:sp>
        <p:nvSpPr>
          <p:cNvPr id="5" name="CasellaDiTesto 4">
            <a:extLst>
              <a:ext uri="{FF2B5EF4-FFF2-40B4-BE49-F238E27FC236}">
                <a16:creationId xmlns:a16="http://schemas.microsoft.com/office/drawing/2014/main" id="{CC71BDD6-193B-78FA-11B8-E9AFC9758684}"/>
              </a:ext>
            </a:extLst>
          </p:cNvPr>
          <p:cNvSpPr txBox="1"/>
          <p:nvPr/>
        </p:nvSpPr>
        <p:spPr>
          <a:xfrm>
            <a:off x="3646710" y="6371094"/>
            <a:ext cx="2111424" cy="215444"/>
          </a:xfrm>
          <a:prstGeom prst="rect">
            <a:avLst/>
          </a:prstGeom>
          <a:noFill/>
        </p:spPr>
        <p:txBody>
          <a:bodyPr wrap="square" rtlCol="0">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de-DE" sz="800" dirty="0">
                <a:solidFill>
                  <a:srgbClr val="FFFFFF"/>
                </a:solidFill>
              </a:rPr>
              <a:t>Hebron, West Bank, </a:t>
            </a:r>
            <a:r>
              <a:rPr lang="de-DE" sz="800" dirty="0" err="1">
                <a:solidFill>
                  <a:srgbClr val="FFFFFF"/>
                </a:solidFill>
              </a:rPr>
              <a:t>December</a:t>
            </a:r>
            <a:r>
              <a:rPr lang="de-DE" sz="800" dirty="0">
                <a:solidFill>
                  <a:srgbClr val="FFFFFF"/>
                </a:solidFill>
              </a:rPr>
              <a:t> 29, 2001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1">
            <a:extLst>
              <a:ext uri="{FF2B5EF4-FFF2-40B4-BE49-F238E27FC236}">
                <a16:creationId xmlns:a16="http://schemas.microsoft.com/office/drawing/2014/main" id="{18FB6080-7787-DDE4-58B8-715A9A06A710}"/>
              </a:ext>
            </a:extLst>
          </p:cNvPr>
          <p:cNvSpPr>
            <a:spLocks noGrp="1"/>
          </p:cNvSpPr>
          <p:nvPr>
            <p:ph type="sldNum" sz="quarter" idx="12"/>
          </p:nvPr>
        </p:nvSpPr>
        <p:spPr>
          <a:xfrm>
            <a:off x="7667625" y="600075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157B46-0ABA-4595-A884-61AC8C5B82DA}" type="slidenum">
              <a:rPr lang="it-IT" altLang="en-US" sz="1400" b="1" smtClean="0">
                <a:solidFill>
                  <a:srgbClr val="FFFFFF"/>
                </a:solidFill>
              </a:rPr>
              <a:pPr>
                <a:spcBef>
                  <a:spcPct val="0"/>
                </a:spcBef>
                <a:buFontTx/>
                <a:buNone/>
              </a:pPr>
              <a:t>7</a:t>
            </a:fld>
            <a:endParaRPr lang="it-IT" altLang="en-US" sz="1400" b="1">
              <a:solidFill>
                <a:srgbClr val="FFFFFF"/>
              </a:solidFill>
            </a:endParaRPr>
          </a:p>
        </p:txBody>
      </p:sp>
      <p:pic>
        <p:nvPicPr>
          <p:cNvPr id="129027" name="Picture 2" descr="C:\Users\Enrico\Desktop\Paesaggio dove jpeg.jpg">
            <a:extLst>
              <a:ext uri="{FF2B5EF4-FFF2-40B4-BE49-F238E27FC236}">
                <a16:creationId xmlns:a16="http://schemas.microsoft.com/office/drawing/2014/main" id="{F37A2414-8818-1434-A656-83EE4362594B}"/>
              </a:ext>
            </a:extLst>
          </p:cNvPr>
          <p:cNvPicPr>
            <a:picLocks noChangeAspect="1" noChangeArrowheads="1"/>
          </p:cNvPicPr>
          <p:nvPr/>
        </p:nvPicPr>
        <p:blipFill>
          <a:blip r:embed="rId3"/>
          <a:srcRect/>
          <a:stretch>
            <a:fillRect/>
          </a:stretch>
        </p:blipFill>
        <p:spPr bwMode="auto">
          <a:xfrm>
            <a:off x="425450" y="47625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3284" name="CasellaDiTesto 2">
            <a:extLst>
              <a:ext uri="{FF2B5EF4-FFF2-40B4-BE49-F238E27FC236}">
                <a16:creationId xmlns:a16="http://schemas.microsoft.com/office/drawing/2014/main" id="{4E7DDB64-E3B8-6533-D89A-AA609E49AD4F}"/>
              </a:ext>
            </a:extLst>
          </p:cNvPr>
          <p:cNvSpPr txBox="1">
            <a:spLocks noChangeArrowheads="1"/>
          </p:cNvSpPr>
          <p:nvPr/>
        </p:nvSpPr>
        <p:spPr bwMode="auto">
          <a:xfrm>
            <a:off x="2873375" y="6000750"/>
            <a:ext cx="37147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The coast in the north of Palestine</a:t>
            </a:r>
            <a:endParaRPr lang="it-CH" altLang="it-CH" dirty="0"/>
          </a:p>
        </p:txBody>
      </p:sp>
      <p:sp>
        <p:nvSpPr>
          <p:cNvPr id="97285" name="Rettangolo 4">
            <a:extLst>
              <a:ext uri="{FF2B5EF4-FFF2-40B4-BE49-F238E27FC236}">
                <a16:creationId xmlns:a16="http://schemas.microsoft.com/office/drawing/2014/main" id="{D449E86A-FDE0-F7BB-C706-253975758C4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foto 16">
            <a:extLst>
              <a:ext uri="{FF2B5EF4-FFF2-40B4-BE49-F238E27FC236}">
                <a16:creationId xmlns:a16="http://schemas.microsoft.com/office/drawing/2014/main" id="{C715C59C-A50A-DDEB-0B68-02FE51D21FDD}"/>
              </a:ext>
            </a:extLst>
          </p:cNvPr>
          <p:cNvPicPr>
            <a:picLocks noChangeAspect="1" noChangeArrowheads="1"/>
          </p:cNvPicPr>
          <p:nvPr/>
        </p:nvPicPr>
        <p:blipFill>
          <a:blip r:embed="rId3">
            <a:lum bright="-10000"/>
          </a:blip>
          <a:srcRect/>
          <a:stretch>
            <a:fillRect/>
          </a:stretch>
        </p:blipFill>
        <p:spPr bwMode="auto">
          <a:xfrm>
            <a:off x="485775" y="314325"/>
            <a:ext cx="4057650" cy="3009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3" descr="foto 18">
            <a:extLst>
              <a:ext uri="{FF2B5EF4-FFF2-40B4-BE49-F238E27FC236}">
                <a16:creationId xmlns:a16="http://schemas.microsoft.com/office/drawing/2014/main" id="{373C5EC1-60F4-3E23-0F09-C33DAED31469}"/>
              </a:ext>
            </a:extLst>
          </p:cNvPr>
          <p:cNvPicPr>
            <a:picLocks noChangeAspect="1" noChangeArrowheads="1"/>
          </p:cNvPicPr>
          <p:nvPr/>
        </p:nvPicPr>
        <p:blipFill>
          <a:blip r:embed="rId4">
            <a:lum bright="-4000"/>
          </a:blip>
          <a:srcRect/>
          <a:stretch>
            <a:fillRect/>
          </a:stretch>
        </p:blipFill>
        <p:spPr bwMode="auto">
          <a:xfrm>
            <a:off x="4681538" y="315913"/>
            <a:ext cx="4057650" cy="3008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8" name="Text Box 6">
            <a:extLst>
              <a:ext uri="{FF2B5EF4-FFF2-40B4-BE49-F238E27FC236}">
                <a16:creationId xmlns:a16="http://schemas.microsoft.com/office/drawing/2014/main" id="{DF621073-15B2-7B2A-67F3-CFF89FB68084}"/>
              </a:ext>
            </a:extLst>
          </p:cNvPr>
          <p:cNvSpPr txBox="1">
            <a:spLocks noChangeArrowheads="1"/>
          </p:cNvSpPr>
          <p:nvPr/>
        </p:nvSpPr>
        <p:spPr bwMode="auto">
          <a:xfrm>
            <a:off x="1041400" y="3484563"/>
            <a:ext cx="700405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Israelis arrest and imprison Palestinians for trivial reasons</a:t>
            </a:r>
            <a:endParaRPr lang="it-IT" altLang="it-CH" sz="1800" b="1" dirty="0">
              <a:solidFill>
                <a:schemeClr val="accent4">
                  <a:lumMod val="10000"/>
                </a:schemeClr>
              </a:solidFill>
            </a:endParaRPr>
          </a:p>
        </p:txBody>
      </p:sp>
      <p:sp>
        <p:nvSpPr>
          <p:cNvPr id="222213" name="Slide Number Placeholder 3">
            <a:extLst>
              <a:ext uri="{FF2B5EF4-FFF2-40B4-BE49-F238E27FC236}">
                <a16:creationId xmlns:a16="http://schemas.microsoft.com/office/drawing/2014/main" id="{9478DEB4-B44B-4A68-C655-31B2742845C7}"/>
              </a:ext>
            </a:extLst>
          </p:cNvPr>
          <p:cNvSpPr>
            <a:spLocks noGrp="1"/>
          </p:cNvSpPr>
          <p:nvPr>
            <p:ph type="sldNum" sz="quarter" idx="12"/>
          </p:nvPr>
        </p:nvSpPr>
        <p:spPr>
          <a:xfrm>
            <a:off x="8107363" y="3524250"/>
            <a:ext cx="476250" cy="30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DE1EBB-0548-42A5-B264-D7335F67201B}" type="slidenum">
              <a:rPr lang="it-IT" altLang="it-CH" sz="1400" b="1" smtClean="0">
                <a:solidFill>
                  <a:srgbClr val="FFFFFF"/>
                </a:solidFill>
              </a:rPr>
              <a:pPr>
                <a:spcBef>
                  <a:spcPct val="0"/>
                </a:spcBef>
                <a:buFontTx/>
                <a:buNone/>
              </a:pPr>
              <a:t>70</a:t>
            </a:fld>
            <a:endParaRPr lang="it-IT" altLang="it-CH" sz="1400" b="1">
              <a:solidFill>
                <a:srgbClr val="FFFFFF"/>
              </a:solidFill>
            </a:endParaRPr>
          </a:p>
        </p:txBody>
      </p:sp>
      <p:sp>
        <p:nvSpPr>
          <p:cNvPr id="222214" name="CasellaDiTesto 1">
            <a:extLst>
              <a:ext uri="{FF2B5EF4-FFF2-40B4-BE49-F238E27FC236}">
                <a16:creationId xmlns:a16="http://schemas.microsoft.com/office/drawing/2014/main" id="{30EABCEF-E4B9-98E1-D03C-8A98CCA91128}"/>
              </a:ext>
            </a:extLst>
          </p:cNvPr>
          <p:cNvSpPr txBox="1">
            <a:spLocks noChangeArrowheads="1"/>
          </p:cNvSpPr>
          <p:nvPr/>
        </p:nvSpPr>
        <p:spPr bwMode="auto">
          <a:xfrm>
            <a:off x="1357313" y="3856038"/>
            <a:ext cx="6750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Many Palestinian prisoners are tortured or detained for a long time and without trial</a:t>
            </a:r>
          </a:p>
        </p:txBody>
      </p:sp>
      <p:sp>
        <p:nvSpPr>
          <p:cNvPr id="222215" name="Rettangolo 1">
            <a:extLst>
              <a:ext uri="{FF2B5EF4-FFF2-40B4-BE49-F238E27FC236}">
                <a16:creationId xmlns:a16="http://schemas.microsoft.com/office/drawing/2014/main" id="{AF583AFF-093D-15D7-F893-353D946B3F1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9">
            <a:extLst>
              <a:ext uri="{FF2B5EF4-FFF2-40B4-BE49-F238E27FC236}">
                <a16:creationId xmlns:a16="http://schemas.microsoft.com/office/drawing/2014/main" id="{8DB2929D-F815-BD0D-6D1E-94154D88C29C}"/>
              </a:ext>
            </a:extLst>
          </p:cNvPr>
          <p:cNvPicPr>
            <a:picLocks noChangeAspect="1"/>
          </p:cNvPicPr>
          <p:nvPr/>
        </p:nvPicPr>
        <p:blipFill>
          <a:blip r:embed="rId5"/>
          <a:srcRect/>
          <a:stretch>
            <a:fillRect/>
          </a:stretch>
        </p:blipFill>
        <p:spPr bwMode="auto">
          <a:xfrm>
            <a:off x="519113" y="4252913"/>
            <a:ext cx="471487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4" descr="prigione ramle">
            <a:extLst>
              <a:ext uri="{FF2B5EF4-FFF2-40B4-BE49-F238E27FC236}">
                <a16:creationId xmlns:a16="http://schemas.microsoft.com/office/drawing/2014/main" id="{B64A9D78-6666-E61F-2A27-72754B02DE2C}"/>
              </a:ext>
            </a:extLst>
          </p:cNvPr>
          <p:cNvPicPr>
            <a:picLocks noChangeAspect="1" noChangeArrowheads="1"/>
          </p:cNvPicPr>
          <p:nvPr/>
        </p:nvPicPr>
        <p:blipFill>
          <a:blip r:embed="rId6"/>
          <a:srcRect/>
          <a:stretch>
            <a:fillRect/>
          </a:stretch>
        </p:blipFill>
        <p:spPr bwMode="auto">
          <a:xfrm>
            <a:off x="5353050" y="4252913"/>
            <a:ext cx="3386138"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2218" name="Text Box 7">
            <a:extLst>
              <a:ext uri="{FF2B5EF4-FFF2-40B4-BE49-F238E27FC236}">
                <a16:creationId xmlns:a16="http://schemas.microsoft.com/office/drawing/2014/main" id="{DEE52C4F-5D20-1B01-35B5-26F3A7A5D1C5}"/>
              </a:ext>
            </a:extLst>
          </p:cNvPr>
          <p:cNvSpPr txBox="1">
            <a:spLocks noChangeArrowheads="1"/>
          </p:cNvSpPr>
          <p:nvPr/>
        </p:nvSpPr>
        <p:spPr bwMode="auto">
          <a:xfrm>
            <a:off x="7999413" y="4252913"/>
            <a:ext cx="73977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Ramle prison</a:t>
            </a:r>
            <a:endParaRPr lang="it-IT" altLang="it-CH" sz="1400" b="1">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2" descr="C:\Dokumente und Einstellungen\Enrico\Desktop\distruz caseggiato.JPG">
            <a:extLst>
              <a:ext uri="{FF2B5EF4-FFF2-40B4-BE49-F238E27FC236}">
                <a16:creationId xmlns:a16="http://schemas.microsoft.com/office/drawing/2014/main" id="{5228C0F8-5A87-BF07-4DAE-514EC5D43CC3}"/>
              </a:ext>
            </a:extLst>
          </p:cNvPr>
          <p:cNvPicPr>
            <a:picLocks noChangeAspect="1" noChangeArrowheads="1"/>
          </p:cNvPicPr>
          <p:nvPr/>
        </p:nvPicPr>
        <p:blipFill>
          <a:blip r:embed="rId3"/>
          <a:srcRect/>
          <a:stretch>
            <a:fillRect/>
          </a:stretch>
        </p:blipFill>
        <p:spPr bwMode="auto">
          <a:xfrm>
            <a:off x="358775" y="441325"/>
            <a:ext cx="8426450" cy="56292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4259" name="Slide Number Placeholder 1">
            <a:extLst>
              <a:ext uri="{FF2B5EF4-FFF2-40B4-BE49-F238E27FC236}">
                <a16:creationId xmlns:a16="http://schemas.microsoft.com/office/drawing/2014/main" id="{371D87F4-531A-A348-315A-0F0234450CA7}"/>
              </a:ext>
            </a:extLst>
          </p:cNvPr>
          <p:cNvSpPr>
            <a:spLocks noGrp="1"/>
          </p:cNvSpPr>
          <p:nvPr>
            <p:ph type="sldNum" sz="quarter" idx="12"/>
          </p:nvPr>
        </p:nvSpPr>
        <p:spPr>
          <a:xfrm>
            <a:off x="8027988" y="6246813"/>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B9CFDE-67C0-4396-B9B5-1A5C7230E4F0}" type="slidenum">
              <a:rPr lang="it-IT" altLang="it-CH" sz="1400" b="1" smtClean="0">
                <a:solidFill>
                  <a:srgbClr val="FFFFFF"/>
                </a:solidFill>
              </a:rPr>
              <a:pPr>
                <a:spcBef>
                  <a:spcPct val="0"/>
                </a:spcBef>
                <a:buFontTx/>
                <a:buNone/>
              </a:pPr>
              <a:t>71</a:t>
            </a:fld>
            <a:endParaRPr lang="it-IT" altLang="it-CH" sz="1400" b="1">
              <a:solidFill>
                <a:srgbClr val="FFFFFF"/>
              </a:solidFill>
            </a:endParaRPr>
          </a:p>
        </p:txBody>
      </p:sp>
      <p:sp>
        <p:nvSpPr>
          <p:cNvPr id="224260" name="Rettangolo 3">
            <a:extLst>
              <a:ext uri="{FF2B5EF4-FFF2-40B4-BE49-F238E27FC236}">
                <a16:creationId xmlns:a16="http://schemas.microsoft.com/office/drawing/2014/main" id="{59C569B3-5BFF-AF93-B8B4-13897763ABF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Text Box 6">
            <a:extLst>
              <a:ext uri="{FF2B5EF4-FFF2-40B4-BE49-F238E27FC236}">
                <a16:creationId xmlns:a16="http://schemas.microsoft.com/office/drawing/2014/main" id="{FBAF0A52-D66B-F7DD-4FF6-E26FCA6227CA}"/>
              </a:ext>
            </a:extLst>
          </p:cNvPr>
          <p:cNvSpPr txBox="1">
            <a:spLocks noChangeArrowheads="1"/>
          </p:cNvSpPr>
          <p:nvPr/>
        </p:nvSpPr>
        <p:spPr bwMode="auto">
          <a:xfrm>
            <a:off x="900113" y="6246813"/>
            <a:ext cx="6950075"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Israelis</a:t>
            </a:r>
            <a:r>
              <a:rPr lang="fr-CH" altLang="it-CH" sz="1800" b="1" dirty="0">
                <a:solidFill>
                  <a:schemeClr val="accent4">
                    <a:lumMod val="10000"/>
                  </a:schemeClr>
                </a:solidFill>
              </a:rPr>
              <a:t> </a:t>
            </a:r>
            <a:r>
              <a:rPr lang="fr-CH" altLang="it-CH" sz="1800" b="1" dirty="0" err="1">
                <a:solidFill>
                  <a:schemeClr val="accent4">
                    <a:lumMod val="10000"/>
                  </a:schemeClr>
                </a:solidFill>
              </a:rPr>
              <a:t>demolish</a:t>
            </a:r>
            <a:r>
              <a:rPr lang="fr-CH" altLang="it-CH" sz="1800" b="1" dirty="0">
                <a:solidFill>
                  <a:schemeClr val="accent4">
                    <a:lumMod val="10000"/>
                  </a:schemeClr>
                </a:solidFill>
              </a:rPr>
              <a:t>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homes and infrastructure</a:t>
            </a:r>
            <a:endParaRPr lang="it-IT" altLang="it-CH" sz="1800" b="1" dirty="0">
              <a:solidFill>
                <a:schemeClr val="accent4">
                  <a:lumMod val="1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Immagine 2">
            <a:extLst>
              <a:ext uri="{FF2B5EF4-FFF2-40B4-BE49-F238E27FC236}">
                <a16:creationId xmlns:a16="http://schemas.microsoft.com/office/drawing/2014/main" id="{9E0D0F14-0D58-BC68-212D-6B4625C61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88913"/>
            <a:ext cx="4224338" cy="3167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C:\Users\Enrico\Desktop\Gaza distr 2012 forse 2 jpeg.dib">
            <a:extLst>
              <a:ext uri="{FF2B5EF4-FFF2-40B4-BE49-F238E27FC236}">
                <a16:creationId xmlns:a16="http://schemas.microsoft.com/office/drawing/2014/main" id="{D46A13B1-489B-B4E1-96F5-1B34C2E2E69F}"/>
              </a:ext>
            </a:extLst>
          </p:cNvPr>
          <p:cNvPicPr>
            <a:picLocks noChangeAspect="1" noChangeArrowheads="1"/>
          </p:cNvPicPr>
          <p:nvPr/>
        </p:nvPicPr>
        <p:blipFill>
          <a:blip r:embed="rId4"/>
          <a:srcRect/>
          <a:stretch>
            <a:fillRect/>
          </a:stretch>
        </p:blipFill>
        <p:spPr bwMode="auto">
          <a:xfrm>
            <a:off x="300038" y="3556000"/>
            <a:ext cx="4251325"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6" descr="Risultati immagini per Gaza TV bombed">
            <a:extLst>
              <a:ext uri="{FF2B5EF4-FFF2-40B4-BE49-F238E27FC236}">
                <a16:creationId xmlns:a16="http://schemas.microsoft.com/office/drawing/2014/main" id="{62A74557-318E-0D0E-C786-D0B88F703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149725"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6309" name="CasellaDiTesto 4">
            <a:extLst>
              <a:ext uri="{FF2B5EF4-FFF2-40B4-BE49-F238E27FC236}">
                <a16:creationId xmlns:a16="http://schemas.microsoft.com/office/drawing/2014/main" id="{A6840726-5A6A-C142-4C47-A6F5754605C4}"/>
              </a:ext>
            </a:extLst>
          </p:cNvPr>
          <p:cNvSpPr txBox="1">
            <a:spLocks noChangeArrowheads="1"/>
          </p:cNvSpPr>
          <p:nvPr/>
        </p:nvSpPr>
        <p:spPr bwMode="auto">
          <a:xfrm>
            <a:off x="4752975" y="2651125"/>
            <a:ext cx="3275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2018 - Gaza - Destruction of TV Studios</a:t>
            </a:r>
          </a:p>
        </p:txBody>
      </p:sp>
      <p:sp>
        <p:nvSpPr>
          <p:cNvPr id="226310" name="Slide Number Placeholder 1">
            <a:extLst>
              <a:ext uri="{FF2B5EF4-FFF2-40B4-BE49-F238E27FC236}">
                <a16:creationId xmlns:a16="http://schemas.microsoft.com/office/drawing/2014/main" id="{05B153C1-FBDF-0E7F-2999-F853503E0D2D}"/>
              </a:ext>
            </a:extLst>
          </p:cNvPr>
          <p:cNvSpPr>
            <a:spLocks noGrp="1"/>
          </p:cNvSpPr>
          <p:nvPr>
            <p:ph type="sldNum" sz="quarter" idx="12"/>
          </p:nvPr>
        </p:nvSpPr>
        <p:spPr>
          <a:xfrm>
            <a:off x="8242300" y="31115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997C8E-9D31-46DE-8CEC-755912F688A6}" type="slidenum">
              <a:rPr lang="it-IT" altLang="it-CH" sz="1400" b="1" smtClean="0">
                <a:solidFill>
                  <a:srgbClr val="FFFFFF"/>
                </a:solidFill>
              </a:rPr>
              <a:pPr>
                <a:spcBef>
                  <a:spcPct val="0"/>
                </a:spcBef>
                <a:buFontTx/>
                <a:buNone/>
              </a:pPr>
              <a:t>72</a:t>
            </a:fld>
            <a:endParaRPr lang="it-IT" altLang="it-CH" sz="1400" b="1">
              <a:solidFill>
                <a:srgbClr val="FFFFFF"/>
              </a:solidFill>
            </a:endParaRPr>
          </a:p>
        </p:txBody>
      </p:sp>
      <p:pic>
        <p:nvPicPr>
          <p:cNvPr id="226311" name="Picture 8" descr="New study on infrastructure damage in Gaza and the West Bank - CEOBS">
            <a:extLst>
              <a:ext uri="{FF2B5EF4-FFF2-40B4-BE49-F238E27FC236}">
                <a16:creationId xmlns:a16="http://schemas.microsoft.com/office/drawing/2014/main" id="{3C3C5E73-3586-D546-76F0-951364AF51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79813"/>
            <a:ext cx="4170363"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D3E80F76-CE05-44D3-4C2C-1AA50946E4C3}"/>
              </a:ext>
            </a:extLst>
          </p:cNvPr>
          <p:cNvSpPr txBox="1">
            <a:spLocks noChangeArrowheads="1"/>
          </p:cNvSpPr>
          <p:nvPr/>
        </p:nvSpPr>
        <p:spPr bwMode="auto">
          <a:xfrm>
            <a:off x="5335588" y="6078538"/>
            <a:ext cx="3808412" cy="3079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dirty="0">
                <a:solidFill>
                  <a:schemeClr val="accent4">
                    <a:lumMod val="10000"/>
                  </a:schemeClr>
                </a:solidFill>
              </a:rPr>
              <a:t>2014 - Destruction of the Gaza power plant</a:t>
            </a:r>
          </a:p>
        </p:txBody>
      </p:sp>
      <p:sp>
        <p:nvSpPr>
          <p:cNvPr id="12" name="Text Box 6">
            <a:extLst>
              <a:ext uri="{FF2B5EF4-FFF2-40B4-BE49-F238E27FC236}">
                <a16:creationId xmlns:a16="http://schemas.microsoft.com/office/drawing/2014/main" id="{52EBF9B9-8E27-FA63-CEB5-CA044A8AF08F}"/>
              </a:ext>
            </a:extLst>
          </p:cNvPr>
          <p:cNvSpPr txBox="1">
            <a:spLocks noChangeArrowheads="1"/>
          </p:cNvSpPr>
          <p:nvPr/>
        </p:nvSpPr>
        <p:spPr bwMode="auto">
          <a:xfrm>
            <a:off x="4695825" y="3100388"/>
            <a:ext cx="3490913"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The destruction of infrastructure</a:t>
            </a:r>
            <a:endParaRPr lang="it-IT" altLang="it-CH" sz="1600" b="1" dirty="0">
              <a:solidFill>
                <a:schemeClr val="accent4">
                  <a:lumMod val="10000"/>
                </a:schemeClr>
              </a:solidFill>
            </a:endParaRPr>
          </a:p>
        </p:txBody>
      </p:sp>
      <p:sp>
        <p:nvSpPr>
          <p:cNvPr id="226314" name="CasellaDiTesto 1">
            <a:extLst>
              <a:ext uri="{FF2B5EF4-FFF2-40B4-BE49-F238E27FC236}">
                <a16:creationId xmlns:a16="http://schemas.microsoft.com/office/drawing/2014/main" id="{1D36012E-8A8B-68D0-2D4B-56295B927D75}"/>
              </a:ext>
            </a:extLst>
          </p:cNvPr>
          <p:cNvSpPr txBox="1">
            <a:spLocks noChangeArrowheads="1"/>
          </p:cNvSpPr>
          <p:nvPr/>
        </p:nvSpPr>
        <p:spPr bwMode="auto">
          <a:xfrm>
            <a:off x="2667000" y="6411913"/>
            <a:ext cx="4170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Israelis strangle the Palestinian economy</a:t>
            </a:r>
          </a:p>
        </p:txBody>
      </p:sp>
      <p:sp>
        <p:nvSpPr>
          <p:cNvPr id="226315" name="Rettangolo 1">
            <a:extLst>
              <a:ext uri="{FF2B5EF4-FFF2-40B4-BE49-F238E27FC236}">
                <a16:creationId xmlns:a16="http://schemas.microsoft.com/office/drawing/2014/main" id="{7B5F0377-B778-4875-C51D-D1D0CA38955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Enrico\Desktop\Distr fabbrica Hebron jpeg.jpg">
            <a:extLst>
              <a:ext uri="{FF2B5EF4-FFF2-40B4-BE49-F238E27FC236}">
                <a16:creationId xmlns:a16="http://schemas.microsoft.com/office/drawing/2014/main" id="{83527EAC-A026-BFB3-12C5-33FC6392C38F}"/>
              </a:ext>
            </a:extLst>
          </p:cNvPr>
          <p:cNvPicPr>
            <a:picLocks noChangeAspect="1" noChangeArrowheads="1"/>
          </p:cNvPicPr>
          <p:nvPr/>
        </p:nvPicPr>
        <p:blipFill>
          <a:blip r:embed="rId2"/>
          <a:srcRect/>
          <a:stretch>
            <a:fillRect/>
          </a:stretch>
        </p:blipFill>
        <p:spPr bwMode="auto">
          <a:xfrm>
            <a:off x="865188" y="404813"/>
            <a:ext cx="7413625" cy="53403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7EDF3371-E105-0141-C414-AFF01A70C1F1}"/>
              </a:ext>
            </a:extLst>
          </p:cNvPr>
          <p:cNvSpPr txBox="1"/>
          <p:nvPr/>
        </p:nvSpPr>
        <p:spPr>
          <a:xfrm>
            <a:off x="1304925" y="5876925"/>
            <a:ext cx="65341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Destruction of the Palestinian yoghurt factory in Hebron</a:t>
            </a:r>
          </a:p>
        </p:txBody>
      </p:sp>
      <p:sp>
        <p:nvSpPr>
          <p:cNvPr id="228356" name="CasellaDiTesto 3">
            <a:extLst>
              <a:ext uri="{FF2B5EF4-FFF2-40B4-BE49-F238E27FC236}">
                <a16:creationId xmlns:a16="http://schemas.microsoft.com/office/drawing/2014/main" id="{87A1443B-B8C2-6F01-05E9-FD50C9431A9D}"/>
              </a:ext>
            </a:extLst>
          </p:cNvPr>
          <p:cNvSpPr txBox="1">
            <a:spLocks noChangeArrowheads="1"/>
          </p:cNvSpPr>
          <p:nvPr/>
        </p:nvSpPr>
        <p:spPr bwMode="auto">
          <a:xfrm>
            <a:off x="1476375" y="6327775"/>
            <a:ext cx="653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With the related persons and activities, this factory made 6’000 Palestinians live</a:t>
            </a:r>
          </a:p>
        </p:txBody>
      </p:sp>
      <p:sp>
        <p:nvSpPr>
          <p:cNvPr id="228357" name="Slide Number Placeholder 1">
            <a:extLst>
              <a:ext uri="{FF2B5EF4-FFF2-40B4-BE49-F238E27FC236}">
                <a16:creationId xmlns:a16="http://schemas.microsoft.com/office/drawing/2014/main" id="{4EC58100-F042-4F20-6702-B55DAB26A70F}"/>
              </a:ext>
            </a:extLst>
          </p:cNvPr>
          <p:cNvSpPr>
            <a:spLocks noGrp="1"/>
          </p:cNvSpPr>
          <p:nvPr>
            <p:ph type="sldNum" sz="quarter" idx="12"/>
          </p:nvPr>
        </p:nvSpPr>
        <p:spPr>
          <a:xfrm>
            <a:off x="7839075" y="58928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63399D-BBCB-4D61-8638-F85D3BCE5FA8}" type="slidenum">
              <a:rPr lang="it-IT" altLang="it-CH" sz="1400" b="1" smtClean="0">
                <a:solidFill>
                  <a:srgbClr val="FFFFFF"/>
                </a:solidFill>
              </a:rPr>
              <a:pPr>
                <a:spcBef>
                  <a:spcPct val="0"/>
                </a:spcBef>
                <a:buFontTx/>
                <a:buNone/>
              </a:pPr>
              <a:t>73</a:t>
            </a:fld>
            <a:endParaRPr lang="it-IT" altLang="it-CH" sz="1400" b="1">
              <a:solidFill>
                <a:srgbClr val="FFFFFF"/>
              </a:solidFill>
            </a:endParaRPr>
          </a:p>
        </p:txBody>
      </p:sp>
      <p:sp>
        <p:nvSpPr>
          <p:cNvPr id="228358" name="Rettangolo 1">
            <a:extLst>
              <a:ext uri="{FF2B5EF4-FFF2-40B4-BE49-F238E27FC236}">
                <a16:creationId xmlns:a16="http://schemas.microsoft.com/office/drawing/2014/main" id="{E3BF6D2B-708A-9412-8D4F-6E1ACC104B7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1">
            <a:extLst>
              <a:ext uri="{FF2B5EF4-FFF2-40B4-BE49-F238E27FC236}">
                <a16:creationId xmlns:a16="http://schemas.microsoft.com/office/drawing/2014/main" id="{09E3DD08-8B01-0865-4DFF-1DC6267C1BD5}"/>
              </a:ext>
            </a:extLst>
          </p:cNvPr>
          <p:cNvSpPr>
            <a:spLocks noGrp="1"/>
          </p:cNvSpPr>
          <p:nvPr>
            <p:ph type="sldNum" sz="quarter" idx="12"/>
          </p:nvPr>
        </p:nvSpPr>
        <p:spPr>
          <a:xfrm>
            <a:off x="8089900" y="6091238"/>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BB7820-502A-48DC-A962-72C74714490F}" type="slidenum">
              <a:rPr lang="it-IT" altLang="it-CH" sz="1400" b="1" smtClean="0">
                <a:solidFill>
                  <a:srgbClr val="FFFFFF"/>
                </a:solidFill>
              </a:rPr>
              <a:pPr>
                <a:spcBef>
                  <a:spcPct val="0"/>
                </a:spcBef>
                <a:buFontTx/>
                <a:buNone/>
              </a:pPr>
              <a:t>74</a:t>
            </a:fld>
            <a:endParaRPr lang="it-IT" altLang="it-CH" sz="1400" b="1">
              <a:solidFill>
                <a:srgbClr val="FFFFFF"/>
              </a:solidFill>
            </a:endParaRPr>
          </a:p>
        </p:txBody>
      </p:sp>
      <p:pic>
        <p:nvPicPr>
          <p:cNvPr id="710660" name="Picture 2" descr="C:\Dokumente und Einstellungen\Enrico\Eigene Dateien\Enrico\Documenti\AA Enrico nuovo\Palestina\A Foto\Distruzioni\Gerus est genn 2010 JPEG.JPG">
            <a:extLst>
              <a:ext uri="{FF2B5EF4-FFF2-40B4-BE49-F238E27FC236}">
                <a16:creationId xmlns:a16="http://schemas.microsoft.com/office/drawing/2014/main" id="{8B7A252F-283E-BF5F-3652-1745CAADBF3C}"/>
              </a:ext>
            </a:extLst>
          </p:cNvPr>
          <p:cNvPicPr>
            <a:picLocks noChangeAspect="1" noChangeArrowheads="1"/>
          </p:cNvPicPr>
          <p:nvPr/>
        </p:nvPicPr>
        <p:blipFill>
          <a:blip r:embed="rId3"/>
          <a:srcRect/>
          <a:stretch>
            <a:fillRect/>
          </a:stretch>
        </p:blipFill>
        <p:spPr bwMode="auto">
          <a:xfrm>
            <a:off x="409575" y="3657600"/>
            <a:ext cx="4114800" cy="2271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0661" name="Picture 5" descr="C:\Users\Enrico\Desktop\Distruz gerus jpeg.jpg">
            <a:extLst>
              <a:ext uri="{FF2B5EF4-FFF2-40B4-BE49-F238E27FC236}">
                <a16:creationId xmlns:a16="http://schemas.microsoft.com/office/drawing/2014/main" id="{762E2877-EFE1-A1E5-9092-3FF001C6F98C}"/>
              </a:ext>
            </a:extLst>
          </p:cNvPr>
          <p:cNvPicPr>
            <a:picLocks noChangeAspect="1" noChangeArrowheads="1"/>
          </p:cNvPicPr>
          <p:nvPr/>
        </p:nvPicPr>
        <p:blipFill>
          <a:blip r:embed="rId4"/>
          <a:srcRect/>
          <a:stretch>
            <a:fillRect/>
          </a:stretch>
        </p:blipFill>
        <p:spPr bwMode="auto">
          <a:xfrm>
            <a:off x="409575" y="438150"/>
            <a:ext cx="4114800" cy="3094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1" name="Picture 6">
            <a:extLst>
              <a:ext uri="{FF2B5EF4-FFF2-40B4-BE49-F238E27FC236}">
                <a16:creationId xmlns:a16="http://schemas.microsoft.com/office/drawing/2014/main" id="{A24BEAB3-9897-DC35-D6E2-97E1ACF62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3652838"/>
            <a:ext cx="4070350" cy="2271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9382" name="Picture 7">
            <a:extLst>
              <a:ext uri="{FF2B5EF4-FFF2-40B4-BE49-F238E27FC236}">
                <a16:creationId xmlns:a16="http://schemas.microsoft.com/office/drawing/2014/main" id="{BC3E80B4-461E-6065-459F-91FAE6707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438150"/>
            <a:ext cx="4070350" cy="2468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9383" name="TextBox 3">
            <a:extLst>
              <a:ext uri="{FF2B5EF4-FFF2-40B4-BE49-F238E27FC236}">
                <a16:creationId xmlns:a16="http://schemas.microsoft.com/office/drawing/2014/main" id="{3F48CFC6-4110-64CD-BEA7-4C465663EC78}"/>
              </a:ext>
            </a:extLst>
          </p:cNvPr>
          <p:cNvSpPr txBox="1">
            <a:spLocks noChangeArrowheads="1"/>
          </p:cNvSpPr>
          <p:nvPr/>
        </p:nvSpPr>
        <p:spPr bwMode="auto">
          <a:xfrm>
            <a:off x="4678363" y="2906713"/>
            <a:ext cx="4070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100" b="1"/>
              <a:t>East Jerusalem.</a:t>
            </a:r>
          </a:p>
          <a:p>
            <a:pPr algn="ctr" eaLnBrk="1" hangingPunct="1">
              <a:spcBef>
                <a:spcPct val="0"/>
              </a:spcBef>
              <a:buFontTx/>
              <a:buNone/>
            </a:pPr>
            <a:r>
              <a:rPr lang="en-US" altLang="it-CH" sz="1100" b="1"/>
              <a:t>To make way for Jewish homes, entire Arab-Palestinian neighborhoods are demolished and the inhabitants are homeless and forced to leave.</a:t>
            </a:r>
            <a:endParaRPr lang="it-IT" altLang="it-CH" sz="1100" b="1"/>
          </a:p>
        </p:txBody>
      </p:sp>
      <p:sp>
        <p:nvSpPr>
          <p:cNvPr id="229384" name="Rettangolo 7">
            <a:extLst>
              <a:ext uri="{FF2B5EF4-FFF2-40B4-BE49-F238E27FC236}">
                <a16:creationId xmlns:a16="http://schemas.microsoft.com/office/drawing/2014/main" id="{E4F4FD31-9036-C7AD-85F8-F08850DF9F6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7">
            <a:extLst>
              <a:ext uri="{FF2B5EF4-FFF2-40B4-BE49-F238E27FC236}">
                <a16:creationId xmlns:a16="http://schemas.microsoft.com/office/drawing/2014/main" id="{9D0E90EC-BD6D-C22B-D45D-7131C45B788D}"/>
              </a:ext>
            </a:extLst>
          </p:cNvPr>
          <p:cNvSpPr txBox="1">
            <a:spLocks noChangeArrowheads="1"/>
          </p:cNvSpPr>
          <p:nvPr/>
        </p:nvSpPr>
        <p:spPr bwMode="auto">
          <a:xfrm>
            <a:off x="409575" y="6073775"/>
            <a:ext cx="7834313" cy="36988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dirty="0"/>
              <a:t>After the demolition of their home, many Palestinians are homeless</a:t>
            </a:r>
            <a:endParaRPr lang="it-IT" altLang="it-CH"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84A543D7-9B33-0F0F-C23C-1A51464A76B7}"/>
              </a:ext>
            </a:extLst>
          </p:cNvPr>
          <p:cNvPicPr>
            <a:picLocks noChangeAspect="1" noChangeArrowheads="1"/>
          </p:cNvPicPr>
          <p:nvPr/>
        </p:nvPicPr>
        <p:blipFill>
          <a:blip r:embed="rId3"/>
          <a:srcRect/>
          <a:stretch>
            <a:fillRect/>
          </a:stretch>
        </p:blipFill>
        <p:spPr bwMode="auto">
          <a:xfrm>
            <a:off x="179388" y="3589338"/>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DD22ACD8-2A09-646F-4955-9BF5792B0D9B}"/>
              </a:ext>
            </a:extLst>
          </p:cNvPr>
          <p:cNvPicPr>
            <a:picLocks noChangeAspect="1" noChangeArrowheads="1"/>
          </p:cNvPicPr>
          <p:nvPr/>
        </p:nvPicPr>
        <p:blipFill>
          <a:blip r:embed="rId4"/>
          <a:srcRect/>
          <a:stretch>
            <a:fillRect/>
          </a:stretch>
        </p:blipFill>
        <p:spPr bwMode="auto">
          <a:xfrm>
            <a:off x="4787900" y="3590925"/>
            <a:ext cx="41767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9F9825B6-E15D-CB16-80D2-6344C8A51654}"/>
              </a:ext>
            </a:extLst>
          </p:cNvPr>
          <p:cNvPicPr>
            <a:picLocks noChangeAspect="1" noChangeArrowheads="1"/>
          </p:cNvPicPr>
          <p:nvPr/>
        </p:nvPicPr>
        <p:blipFill>
          <a:blip r:embed="rId5"/>
          <a:srcRect/>
          <a:stretch>
            <a:fillRect/>
          </a:stretch>
        </p:blipFill>
        <p:spPr bwMode="auto">
          <a:xfrm>
            <a:off x="192088" y="188913"/>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AD8B8BDA-DFCF-A0BA-A8C7-7015F6DD0E2E}"/>
              </a:ext>
            </a:extLst>
          </p:cNvPr>
          <p:cNvSpPr txBox="1"/>
          <p:nvPr/>
        </p:nvSpPr>
        <p:spPr>
          <a:xfrm>
            <a:off x="192088" y="2247900"/>
            <a:ext cx="1571625" cy="461963"/>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a:t>State </a:t>
            </a:r>
            <a:r>
              <a:rPr lang="it-CH" dirty="0" err="1"/>
              <a:t>property</a:t>
            </a:r>
            <a:r>
              <a:rPr lang="it-CH" dirty="0"/>
              <a:t> Access </a:t>
            </a:r>
            <a:r>
              <a:rPr lang="it-CH" dirty="0" err="1"/>
              <a:t>prohibited</a:t>
            </a:r>
            <a:endParaRPr lang="it-CH" dirty="0"/>
          </a:p>
        </p:txBody>
      </p:sp>
      <p:sp>
        <p:nvSpPr>
          <p:cNvPr id="231430" name="CasellaDiTesto 11">
            <a:extLst>
              <a:ext uri="{FF2B5EF4-FFF2-40B4-BE49-F238E27FC236}">
                <a16:creationId xmlns:a16="http://schemas.microsoft.com/office/drawing/2014/main" id="{D23E03D1-848A-40BB-88F6-AA1F2B23E961}"/>
              </a:ext>
            </a:extLst>
          </p:cNvPr>
          <p:cNvSpPr txBox="1">
            <a:spLocks noChangeArrowheads="1"/>
          </p:cNvSpPr>
          <p:nvPr/>
        </p:nvSpPr>
        <p:spPr bwMode="auto">
          <a:xfrm>
            <a:off x="847725" y="2887663"/>
            <a:ext cx="348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a:t>Palestinian farmers have found the notice that their land is confiscated.</a:t>
            </a:r>
            <a:endParaRPr lang="it-CH" altLang="it-CH" sz="1400"/>
          </a:p>
        </p:txBody>
      </p:sp>
      <p:sp>
        <p:nvSpPr>
          <p:cNvPr id="231431" name="Slide Number Placeholder 3">
            <a:extLst>
              <a:ext uri="{FF2B5EF4-FFF2-40B4-BE49-F238E27FC236}">
                <a16:creationId xmlns:a16="http://schemas.microsoft.com/office/drawing/2014/main" id="{E0F6B360-FC9E-84B8-ACA1-84C86F7C9ABC}"/>
              </a:ext>
            </a:extLst>
          </p:cNvPr>
          <p:cNvSpPr>
            <a:spLocks noGrp="1"/>
          </p:cNvSpPr>
          <p:nvPr>
            <p:ph type="sldNum" sz="quarter" idx="12"/>
          </p:nvPr>
        </p:nvSpPr>
        <p:spPr>
          <a:xfrm>
            <a:off x="8243888" y="363061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966751-1129-4EDC-838A-03A5229BC297}" type="slidenum">
              <a:rPr lang="it-IT" altLang="it-CH" sz="1400" smtClean="0"/>
              <a:pPr>
                <a:spcBef>
                  <a:spcPct val="0"/>
                </a:spcBef>
                <a:buFontTx/>
                <a:buNone/>
              </a:pPr>
              <a:t>75</a:t>
            </a:fld>
            <a:endParaRPr lang="it-IT" altLang="it-CH" sz="1400"/>
          </a:p>
        </p:txBody>
      </p:sp>
      <p:sp>
        <p:nvSpPr>
          <p:cNvPr id="13" name="CasellaDiTesto 12">
            <a:extLst>
              <a:ext uri="{FF2B5EF4-FFF2-40B4-BE49-F238E27FC236}">
                <a16:creationId xmlns:a16="http://schemas.microsoft.com/office/drawing/2014/main" id="{A8D897AC-3F0D-7A3A-49E8-036C5B83A7D4}"/>
              </a:ext>
            </a:extLst>
          </p:cNvPr>
          <p:cNvSpPr txBox="1"/>
          <p:nvPr/>
        </p:nvSpPr>
        <p:spPr>
          <a:xfrm>
            <a:off x="4816475" y="6423025"/>
            <a:ext cx="1484313" cy="27622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a:t>Land </a:t>
            </a:r>
            <a:r>
              <a:rPr lang="it-CH" dirty="0" err="1"/>
              <a:t>is</a:t>
            </a:r>
            <a:r>
              <a:rPr lang="it-CH" dirty="0"/>
              <a:t> </a:t>
            </a:r>
            <a:r>
              <a:rPr lang="it-CH" dirty="0" err="1"/>
              <a:t>enclosed</a:t>
            </a:r>
            <a:endParaRPr lang="it-CH" dirty="0"/>
          </a:p>
        </p:txBody>
      </p:sp>
      <p:sp>
        <p:nvSpPr>
          <p:cNvPr id="14" name="CasellaDiTesto 13">
            <a:extLst>
              <a:ext uri="{FF2B5EF4-FFF2-40B4-BE49-F238E27FC236}">
                <a16:creationId xmlns:a16="http://schemas.microsoft.com/office/drawing/2014/main" id="{D008D323-83EC-19D2-6501-7563841E0B6A}"/>
              </a:ext>
            </a:extLst>
          </p:cNvPr>
          <p:cNvSpPr txBox="1"/>
          <p:nvPr/>
        </p:nvSpPr>
        <p:spPr>
          <a:xfrm>
            <a:off x="2589213" y="6423025"/>
            <a:ext cx="2087562" cy="27622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err="1"/>
              <a:t>Expulsion</a:t>
            </a:r>
            <a:r>
              <a:rPr lang="it-CH" dirty="0"/>
              <a:t> of the </a:t>
            </a:r>
            <a:r>
              <a:rPr lang="it-CH" dirty="0" err="1"/>
              <a:t>owners</a:t>
            </a:r>
            <a:endParaRPr lang="it-CH" dirty="0"/>
          </a:p>
        </p:txBody>
      </p:sp>
      <p:pic>
        <p:nvPicPr>
          <p:cNvPr id="3" name="Picture 2" descr="Potrebbe essere un'immagine raffigurante 3 persone">
            <a:extLst>
              <a:ext uri="{FF2B5EF4-FFF2-40B4-BE49-F238E27FC236}">
                <a16:creationId xmlns:a16="http://schemas.microsoft.com/office/drawing/2014/main" id="{4BCBA4DB-0A9C-7766-EC4E-A30D817FAF40}"/>
              </a:ext>
            </a:extLst>
          </p:cNvPr>
          <p:cNvPicPr>
            <a:picLocks noChangeAspect="1" noChangeArrowheads="1"/>
          </p:cNvPicPr>
          <p:nvPr/>
        </p:nvPicPr>
        <p:blipFill rotWithShape="1">
          <a:blip r:embed="rId6"/>
          <a:srcRect l="2014" t="44741" r="50000" b="16401"/>
          <a:stretch/>
        </p:blipFill>
        <p:spPr bwMode="auto">
          <a:xfrm>
            <a:off x="4822825" y="188913"/>
            <a:ext cx="1585913" cy="2028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35" name="CasellaDiTesto 2">
            <a:extLst>
              <a:ext uri="{FF2B5EF4-FFF2-40B4-BE49-F238E27FC236}">
                <a16:creationId xmlns:a16="http://schemas.microsoft.com/office/drawing/2014/main" id="{A887D2E1-DDB8-B736-5EFB-1830E4909A6A}"/>
              </a:ext>
            </a:extLst>
          </p:cNvPr>
          <p:cNvSpPr txBox="1">
            <a:spLocks noChangeArrowheads="1"/>
          </p:cNvSpPr>
          <p:nvPr/>
        </p:nvSpPr>
        <p:spPr bwMode="auto">
          <a:xfrm>
            <a:off x="4806950" y="204788"/>
            <a:ext cx="95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00" b="1">
                <a:solidFill>
                  <a:srgbClr val="161616"/>
                </a:solidFill>
              </a:rPr>
              <a:t>Ownership certificate</a:t>
            </a:r>
          </a:p>
        </p:txBody>
      </p:sp>
      <p:pic>
        <p:nvPicPr>
          <p:cNvPr id="5" name="Picture 7" descr="C:\Users\Enrico\Desktop\Land 2 jpeg.jpg">
            <a:extLst>
              <a:ext uri="{FF2B5EF4-FFF2-40B4-BE49-F238E27FC236}">
                <a16:creationId xmlns:a16="http://schemas.microsoft.com/office/drawing/2014/main" id="{5972330E-57B4-9B55-2CA6-874FC0D89503}"/>
              </a:ext>
            </a:extLst>
          </p:cNvPr>
          <p:cNvPicPr>
            <a:picLocks noChangeAspect="1" noChangeArrowheads="1"/>
          </p:cNvPicPr>
          <p:nvPr/>
        </p:nvPicPr>
        <p:blipFill rotWithShape="1">
          <a:blip r:embed="rId7">
            <a:lum bright="-10000" contrast="8000"/>
          </a:blip>
          <a:srcRect l="31930" r="14995"/>
          <a:stretch/>
        </p:blipFill>
        <p:spPr bwMode="auto">
          <a:xfrm>
            <a:off x="6515100" y="188913"/>
            <a:ext cx="2435225" cy="3303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B7B15C08-D22A-4C39-AA5F-086F5CBCD60B}"/>
              </a:ext>
            </a:extLst>
          </p:cNvPr>
          <p:cNvSpPr txBox="1"/>
          <p:nvPr/>
        </p:nvSpPr>
        <p:spPr>
          <a:xfrm>
            <a:off x="6518275" y="198438"/>
            <a:ext cx="1149350"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en-US" dirty="0"/>
              <a:t>The land confiscation notice</a:t>
            </a:r>
          </a:p>
        </p:txBody>
      </p:sp>
      <p:sp>
        <p:nvSpPr>
          <p:cNvPr id="231438" name="Text Box 3">
            <a:extLst>
              <a:ext uri="{FF2B5EF4-FFF2-40B4-BE49-F238E27FC236}">
                <a16:creationId xmlns:a16="http://schemas.microsoft.com/office/drawing/2014/main" id="{077174A1-0697-A644-1359-1A0E454EC1F0}"/>
              </a:ext>
            </a:extLst>
          </p:cNvPr>
          <p:cNvSpPr txBox="1">
            <a:spLocks noChangeArrowheads="1"/>
          </p:cNvSpPr>
          <p:nvPr/>
        </p:nvSpPr>
        <p:spPr bwMode="auto">
          <a:xfrm>
            <a:off x="4806950" y="2300288"/>
            <a:ext cx="1601788" cy="120015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Israelis confiscate Palestinian lands</a:t>
            </a:r>
            <a:endParaRPr lang="it-IT" altLang="it-CH" sz="1800" b="1">
              <a:solidFill>
                <a:srgbClr val="000000"/>
              </a:solidFill>
            </a:endParaRPr>
          </a:p>
        </p:txBody>
      </p:sp>
      <p:sp>
        <p:nvSpPr>
          <p:cNvPr id="231439" name="CasellaDiTesto 5">
            <a:extLst>
              <a:ext uri="{FF2B5EF4-FFF2-40B4-BE49-F238E27FC236}">
                <a16:creationId xmlns:a16="http://schemas.microsoft.com/office/drawing/2014/main" id="{76BA1000-9651-BD0D-C5A2-84ECC46FA9B9}"/>
              </a:ext>
            </a:extLst>
          </p:cNvPr>
          <p:cNvSpPr txBox="1">
            <a:spLocks noChangeArrowheads="1"/>
          </p:cNvSpPr>
          <p:nvPr/>
        </p:nvSpPr>
        <p:spPr bwMode="auto">
          <a:xfrm>
            <a:off x="6503988" y="3630613"/>
            <a:ext cx="947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Camera</a:t>
            </a:r>
          </a:p>
        </p:txBody>
      </p:sp>
      <p:cxnSp>
        <p:nvCxnSpPr>
          <p:cNvPr id="231440" name="Connettore 2 7">
            <a:extLst>
              <a:ext uri="{FF2B5EF4-FFF2-40B4-BE49-F238E27FC236}">
                <a16:creationId xmlns:a16="http://schemas.microsoft.com/office/drawing/2014/main" id="{8CF544D4-1663-3511-C84B-16CD395B07AE}"/>
              </a:ext>
            </a:extLst>
          </p:cNvPr>
          <p:cNvCxnSpPr>
            <a:cxnSpLocks/>
          </p:cNvCxnSpPr>
          <p:nvPr/>
        </p:nvCxnSpPr>
        <p:spPr bwMode="auto">
          <a:xfrm flipH="1">
            <a:off x="6022975" y="3784600"/>
            <a:ext cx="493713" cy="1539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1441" name="Rettangolo 1">
            <a:extLst>
              <a:ext uri="{FF2B5EF4-FFF2-40B4-BE49-F238E27FC236}">
                <a16:creationId xmlns:a16="http://schemas.microsoft.com/office/drawing/2014/main" id="{24E9B696-0368-0397-449D-0664C0DB909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cxnSp>
        <p:nvCxnSpPr>
          <p:cNvPr id="231442" name="Connettore 2 3">
            <a:extLst>
              <a:ext uri="{FF2B5EF4-FFF2-40B4-BE49-F238E27FC236}">
                <a16:creationId xmlns:a16="http://schemas.microsoft.com/office/drawing/2014/main" id="{FE6A8894-61CE-C3E8-444B-76FA26DD5202}"/>
              </a:ext>
            </a:extLst>
          </p:cNvPr>
          <p:cNvCxnSpPr>
            <a:cxnSpLocks/>
          </p:cNvCxnSpPr>
          <p:nvPr/>
        </p:nvCxnSpPr>
        <p:spPr bwMode="auto">
          <a:xfrm flipV="1">
            <a:off x="1835150" y="1778000"/>
            <a:ext cx="360363" cy="412750"/>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E1DC453F-1A72-20CD-0294-E1802D45E03F}"/>
              </a:ext>
            </a:extLst>
          </p:cNvPr>
          <p:cNvPicPr>
            <a:picLocks noChangeAspect="1" noChangeArrowheads="1"/>
          </p:cNvPicPr>
          <p:nvPr/>
        </p:nvPicPr>
        <p:blipFill rotWithShape="1">
          <a:blip r:embed="rId3"/>
          <a:srcRect l="21406"/>
          <a:stretch/>
        </p:blipFill>
        <p:spPr bwMode="auto">
          <a:xfrm>
            <a:off x="454025" y="3429000"/>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E4DCFFC5-CD5F-6C5D-BAE7-15D2C0CE0B38}"/>
              </a:ext>
            </a:extLst>
          </p:cNvPr>
          <p:cNvPicPr>
            <a:picLocks noChangeAspect="1" noChangeArrowheads="1"/>
          </p:cNvPicPr>
          <p:nvPr/>
        </p:nvPicPr>
        <p:blipFill>
          <a:blip r:embed="rId4"/>
          <a:srcRect/>
          <a:stretch>
            <a:fillRect/>
          </a:stretch>
        </p:blipFill>
        <p:spPr bwMode="auto">
          <a:xfrm>
            <a:off x="4056063" y="3409950"/>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08CEFC2A-9A21-2CF6-14ED-EA64B37EA6E9}"/>
              </a:ext>
            </a:extLst>
          </p:cNvPr>
          <p:cNvPicPr>
            <a:picLocks noChangeAspect="1"/>
          </p:cNvPicPr>
          <p:nvPr/>
        </p:nvPicPr>
        <p:blipFill>
          <a:blip r:embed="rId5"/>
          <a:stretch>
            <a:fillRect/>
          </a:stretch>
        </p:blipFill>
        <p:spPr>
          <a:xfrm>
            <a:off x="4537075" y="509588"/>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5E2D9DE1-5607-07F3-3CED-B2FB5D798049}"/>
              </a:ext>
            </a:extLst>
          </p:cNvPr>
          <p:cNvSpPr txBox="1">
            <a:spLocks noChangeArrowheads="1"/>
          </p:cNvSpPr>
          <p:nvPr/>
        </p:nvSpPr>
        <p:spPr bwMode="auto">
          <a:xfrm>
            <a:off x="1311275" y="6015038"/>
            <a:ext cx="6088063" cy="520700"/>
          </a:xfrm>
          <a:prstGeom prst="rect">
            <a:avLst/>
          </a:prstGeom>
          <a:solidFill>
            <a:srgbClr val="FFFF00"/>
          </a:solidFill>
          <a:ln w="12700">
            <a:solidFill>
              <a:schemeClr val="accent4">
                <a:lumMod val="10000"/>
              </a:schemeClr>
            </a:solidFill>
          </a:ln>
        </p:spPr>
        <p:txBody>
          <a:bodyPr anchor="ctr"/>
          <a:lstStyle>
            <a:lvl1pPr algn="ctr" eaLnBrk="1" hangingPunct="1">
              <a:defRPr sz="20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sz="1400" dirty="0">
                <a:cs typeface="Arial" panose="020B0604020202020204" pitchFamily="34" charset="0"/>
              </a:rPr>
              <a:t>Israeli settlements settle in the Jordan Valley. The Bedouins must abandon everything and leave. Their future is uncertain.</a:t>
            </a:r>
            <a:endParaRPr lang="it-IT" altLang="it-CH" sz="1400" dirty="0">
              <a:cs typeface="Arial" panose="020B0604020202020204" pitchFamily="34" charset="0"/>
            </a:endParaRPr>
          </a:p>
        </p:txBody>
      </p:sp>
      <p:sp>
        <p:nvSpPr>
          <p:cNvPr id="233478" name="Segnaposto numero diapositiva 1">
            <a:extLst>
              <a:ext uri="{FF2B5EF4-FFF2-40B4-BE49-F238E27FC236}">
                <a16:creationId xmlns:a16="http://schemas.microsoft.com/office/drawing/2014/main" id="{09BB36D2-F3F5-6EBE-263A-14C635BA9FF6}"/>
              </a:ext>
            </a:extLst>
          </p:cNvPr>
          <p:cNvSpPr>
            <a:spLocks noGrp="1"/>
          </p:cNvSpPr>
          <p:nvPr>
            <p:ph type="sldNum" sz="quarter" idx="12"/>
          </p:nvPr>
        </p:nvSpPr>
        <p:spPr>
          <a:xfrm>
            <a:off x="7832725" y="6100763"/>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C20B94-335C-41C5-A5C0-5E57CEBF05D2}" type="slidenum">
              <a:rPr lang="it-IT" altLang="en-US" sz="1400" b="1" smtClean="0">
                <a:solidFill>
                  <a:srgbClr val="FFFFFF"/>
                </a:solidFill>
              </a:rPr>
              <a:pPr>
                <a:spcBef>
                  <a:spcPct val="0"/>
                </a:spcBef>
                <a:buFontTx/>
                <a:buNone/>
              </a:pPr>
              <a:t>76</a:t>
            </a:fld>
            <a:endParaRPr lang="it-IT" altLang="en-US" sz="1400" b="1">
              <a:solidFill>
                <a:srgbClr val="FFFFFF"/>
              </a:solidFill>
            </a:endParaRPr>
          </a:p>
        </p:txBody>
      </p:sp>
      <p:sp>
        <p:nvSpPr>
          <p:cNvPr id="233479" name="CasellaDiTesto 12">
            <a:extLst>
              <a:ext uri="{FF2B5EF4-FFF2-40B4-BE49-F238E27FC236}">
                <a16:creationId xmlns:a16="http://schemas.microsoft.com/office/drawing/2014/main" id="{9950E5A0-72BB-162D-0848-11657F6E87EE}"/>
              </a:ext>
            </a:extLst>
          </p:cNvPr>
          <p:cNvSpPr txBox="1">
            <a:spLocks noChangeArrowheads="1"/>
          </p:cNvSpPr>
          <p:nvPr/>
        </p:nvSpPr>
        <p:spPr bwMode="auto">
          <a:xfrm>
            <a:off x="4065588" y="5380038"/>
            <a:ext cx="1630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The arrival of the Zionist colonies</a:t>
            </a:r>
            <a:endParaRPr lang="en-US" altLang="en-US" sz="1200">
              <a:solidFill>
                <a:srgbClr val="FFFFFF"/>
              </a:solidFill>
            </a:endParaRPr>
          </a:p>
        </p:txBody>
      </p:sp>
      <p:sp>
        <p:nvSpPr>
          <p:cNvPr id="13" name="CasellaDiTesto 12">
            <a:extLst>
              <a:ext uri="{FF2B5EF4-FFF2-40B4-BE49-F238E27FC236}">
                <a16:creationId xmlns:a16="http://schemas.microsoft.com/office/drawing/2014/main" id="{4F4A3475-AC48-1260-2D2E-EC42ABD6737E}"/>
              </a:ext>
            </a:extLst>
          </p:cNvPr>
          <p:cNvSpPr txBox="1">
            <a:spLocks noChangeArrowheads="1"/>
          </p:cNvSpPr>
          <p:nvPr/>
        </p:nvSpPr>
        <p:spPr bwMode="auto">
          <a:xfrm>
            <a:off x="492125" y="5584825"/>
            <a:ext cx="1704975"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Forced departure</a:t>
            </a:r>
            <a:endParaRPr lang="en-US" altLang="en-US" sz="1200" dirty="0">
              <a:solidFill>
                <a:schemeClr val="accent4">
                  <a:lumMod val="10000"/>
                </a:schemeClr>
              </a:solidFill>
            </a:endParaRPr>
          </a:p>
        </p:txBody>
      </p:sp>
      <p:sp>
        <p:nvSpPr>
          <p:cNvPr id="233481" name="CasellaDiTesto 17">
            <a:extLst>
              <a:ext uri="{FF2B5EF4-FFF2-40B4-BE49-F238E27FC236}">
                <a16:creationId xmlns:a16="http://schemas.microsoft.com/office/drawing/2014/main" id="{28842E74-D290-98A4-6F2C-F5487C0444BC}"/>
              </a:ext>
            </a:extLst>
          </p:cNvPr>
          <p:cNvSpPr txBox="1">
            <a:spLocks noChangeArrowheads="1"/>
          </p:cNvSpPr>
          <p:nvPr/>
        </p:nvSpPr>
        <p:spPr bwMode="auto">
          <a:xfrm>
            <a:off x="5795963" y="2908300"/>
            <a:ext cx="1181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Expulsion</a:t>
            </a:r>
            <a:endParaRPr lang="en-US" altLang="en-US" sz="1200"/>
          </a:p>
        </p:txBody>
      </p:sp>
      <p:sp>
        <p:nvSpPr>
          <p:cNvPr id="233482" name="Rettangolo 16">
            <a:extLst>
              <a:ext uri="{FF2B5EF4-FFF2-40B4-BE49-F238E27FC236}">
                <a16:creationId xmlns:a16="http://schemas.microsoft.com/office/drawing/2014/main" id="{94DDE3AB-B222-600C-9FAB-2732E064345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0" descr="C:\Users\Enrico\Desktop\valle giordano 11 giu 2015.jpg">
            <a:extLst>
              <a:ext uri="{FF2B5EF4-FFF2-40B4-BE49-F238E27FC236}">
                <a16:creationId xmlns:a16="http://schemas.microsoft.com/office/drawing/2014/main" id="{940BC67A-7A24-12EA-BB98-A0835332E728}"/>
              </a:ext>
            </a:extLst>
          </p:cNvPr>
          <p:cNvPicPr>
            <a:picLocks noChangeAspect="1" noChangeArrowheads="1"/>
          </p:cNvPicPr>
          <p:nvPr/>
        </p:nvPicPr>
        <p:blipFill rotWithShape="1">
          <a:blip r:embed="rId6"/>
          <a:srcRect b="3646"/>
          <a:stretch/>
        </p:blipFill>
        <p:spPr bwMode="auto">
          <a:xfrm>
            <a:off x="446088" y="498475"/>
            <a:ext cx="3910012" cy="273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84" name="CasellaDiTesto 16">
            <a:extLst>
              <a:ext uri="{FF2B5EF4-FFF2-40B4-BE49-F238E27FC236}">
                <a16:creationId xmlns:a16="http://schemas.microsoft.com/office/drawing/2014/main" id="{3C83A325-AA4C-EA60-3BD3-42F1F18AEAE2}"/>
              </a:ext>
            </a:extLst>
          </p:cNvPr>
          <p:cNvSpPr txBox="1">
            <a:spLocks noChangeArrowheads="1"/>
          </p:cNvSpPr>
          <p:nvPr/>
        </p:nvSpPr>
        <p:spPr bwMode="auto">
          <a:xfrm>
            <a:off x="566738" y="2903538"/>
            <a:ext cx="12874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Destruction</a:t>
            </a:r>
            <a:endParaRPr lang="en-US" altLang="en-US" sz="12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2" descr="champ detruit">
            <a:extLst>
              <a:ext uri="{FF2B5EF4-FFF2-40B4-BE49-F238E27FC236}">
                <a16:creationId xmlns:a16="http://schemas.microsoft.com/office/drawing/2014/main" id="{A603D118-175A-D687-E964-B7E15BB3C2A3}"/>
              </a:ext>
            </a:extLst>
          </p:cNvPr>
          <p:cNvPicPr>
            <a:picLocks noChangeAspect="1" noChangeArrowheads="1"/>
          </p:cNvPicPr>
          <p:nvPr/>
        </p:nvPicPr>
        <p:blipFill>
          <a:blip r:embed="rId3"/>
          <a:srcRect/>
          <a:stretch>
            <a:fillRect/>
          </a:stretch>
        </p:blipFill>
        <p:spPr bwMode="auto">
          <a:xfrm>
            <a:off x="179388" y="188913"/>
            <a:ext cx="4105275" cy="268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5" name="Picture 5" descr="uliveto distrutto a Falamiya cisg">
            <a:extLst>
              <a:ext uri="{FF2B5EF4-FFF2-40B4-BE49-F238E27FC236}">
                <a16:creationId xmlns:a16="http://schemas.microsoft.com/office/drawing/2014/main" id="{0798B4F2-2C31-681D-37D2-19D61446C5C1}"/>
              </a:ext>
            </a:extLst>
          </p:cNvPr>
          <p:cNvPicPr>
            <a:picLocks noChangeAspect="1" noChangeArrowheads="1"/>
          </p:cNvPicPr>
          <p:nvPr/>
        </p:nvPicPr>
        <p:blipFill>
          <a:blip r:embed="rId4"/>
          <a:srcRect/>
          <a:stretch>
            <a:fillRect/>
          </a:stretch>
        </p:blipFill>
        <p:spPr bwMode="auto">
          <a:xfrm>
            <a:off x="6227763" y="2997200"/>
            <a:ext cx="2706687" cy="3643313"/>
          </a:xfrm>
          <a:prstGeom prst="rect">
            <a:avLst/>
          </a:prstGeom>
          <a:ln w="28575">
            <a:solidFill>
              <a:schemeClr val="tx1"/>
            </a:solidFill>
          </a:ln>
          <a:effectLst>
            <a:outerShdw blurRad="292100" dist="139700" dir="2700000" algn="tl" rotWithShape="0">
              <a:srgbClr val="333333">
                <a:alpha val="65000"/>
              </a:srgbClr>
            </a:outerShdw>
          </a:effectLst>
        </p:spPr>
      </p:pic>
      <p:sp>
        <p:nvSpPr>
          <p:cNvPr id="198661" name="Text Box 6">
            <a:extLst>
              <a:ext uri="{FF2B5EF4-FFF2-40B4-BE49-F238E27FC236}">
                <a16:creationId xmlns:a16="http://schemas.microsoft.com/office/drawing/2014/main" id="{BEF4B0FE-C384-43A6-6873-7C74D6AA6CC8}"/>
              </a:ext>
            </a:extLst>
          </p:cNvPr>
          <p:cNvSpPr txBox="1">
            <a:spLocks noChangeArrowheads="1"/>
          </p:cNvSpPr>
          <p:nvPr/>
        </p:nvSpPr>
        <p:spPr bwMode="auto">
          <a:xfrm>
            <a:off x="3089275" y="3255963"/>
            <a:ext cx="2706688" cy="646112"/>
          </a:xfrm>
          <a:prstGeom prst="rect">
            <a:avLst/>
          </a:prstGeom>
          <a:solidFill>
            <a:srgbClr val="FFFF00"/>
          </a:solidFill>
          <a:ln w="952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Israelis</a:t>
            </a:r>
            <a:r>
              <a:rPr lang="fr-CH" altLang="it-CH" sz="1800" b="1" dirty="0">
                <a:solidFill>
                  <a:schemeClr val="accent4">
                    <a:lumMod val="10000"/>
                  </a:schemeClr>
                </a:solidFill>
              </a:rPr>
              <a:t> destroy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olive </a:t>
            </a:r>
            <a:r>
              <a:rPr lang="fr-CH" altLang="it-CH" sz="1800" b="1" dirty="0" err="1">
                <a:solidFill>
                  <a:schemeClr val="accent4">
                    <a:lumMod val="10000"/>
                  </a:schemeClr>
                </a:solidFill>
              </a:rPr>
              <a:t>trees</a:t>
            </a:r>
            <a:endParaRPr lang="it-IT" altLang="it-CH" sz="1400" dirty="0">
              <a:solidFill>
                <a:schemeClr val="accent4">
                  <a:lumMod val="10000"/>
                </a:schemeClr>
              </a:solidFill>
            </a:endParaRPr>
          </a:p>
        </p:txBody>
      </p:sp>
      <p:pic>
        <p:nvPicPr>
          <p:cNvPr id="235527" name="Picture 7">
            <a:extLst>
              <a:ext uri="{FF2B5EF4-FFF2-40B4-BE49-F238E27FC236}">
                <a16:creationId xmlns:a16="http://schemas.microsoft.com/office/drawing/2014/main" id="{C581151F-DB33-1277-0139-43B70C19E202}"/>
              </a:ext>
            </a:extLst>
          </p:cNvPr>
          <p:cNvPicPr>
            <a:picLocks noChangeAspect="1" noChangeArrowheads="1"/>
          </p:cNvPicPr>
          <p:nvPr/>
        </p:nvPicPr>
        <p:blipFill>
          <a:blip r:embed="rId5"/>
          <a:srcRect/>
          <a:stretch>
            <a:fillRect/>
          </a:stretch>
        </p:blipFill>
        <p:spPr bwMode="auto">
          <a:xfrm>
            <a:off x="179388" y="2997200"/>
            <a:ext cx="2520950" cy="1749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8" name="Picture 8" descr="Zatara distruzione uliveto">
            <a:extLst>
              <a:ext uri="{FF2B5EF4-FFF2-40B4-BE49-F238E27FC236}">
                <a16:creationId xmlns:a16="http://schemas.microsoft.com/office/drawing/2014/main" id="{AA422249-3648-DCF9-3508-88C7148C0B21}"/>
              </a:ext>
            </a:extLst>
          </p:cNvPr>
          <p:cNvPicPr>
            <a:picLocks noChangeAspect="1" noChangeArrowheads="1"/>
          </p:cNvPicPr>
          <p:nvPr/>
        </p:nvPicPr>
        <p:blipFill>
          <a:blip r:embed="rId6"/>
          <a:srcRect/>
          <a:stretch>
            <a:fillRect/>
          </a:stretch>
        </p:blipFill>
        <p:spPr bwMode="auto">
          <a:xfrm>
            <a:off x="4681538" y="188913"/>
            <a:ext cx="4283075" cy="2681287"/>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9">
            <a:extLst>
              <a:ext uri="{FF2B5EF4-FFF2-40B4-BE49-F238E27FC236}">
                <a16:creationId xmlns:a16="http://schemas.microsoft.com/office/drawing/2014/main" id="{12893092-F5E3-8AE9-C439-EE8EC662988F}"/>
              </a:ext>
            </a:extLst>
          </p:cNvPr>
          <p:cNvSpPr txBox="1">
            <a:spLocks noChangeArrowheads="1"/>
          </p:cNvSpPr>
          <p:nvPr/>
        </p:nvSpPr>
        <p:spPr bwMode="auto">
          <a:xfrm>
            <a:off x="6257925" y="3014663"/>
            <a:ext cx="2706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Israel strangles the Palestinian economy</a:t>
            </a:r>
            <a:endParaRPr lang="fr-CH" altLang="it-CH" sz="1400" b="1">
              <a:solidFill>
                <a:srgbClr val="FF0066"/>
              </a:solidFill>
            </a:endParaRPr>
          </a:p>
        </p:txBody>
      </p:sp>
      <p:pic>
        <p:nvPicPr>
          <p:cNvPr id="235530" name="Picture 11" descr="C:\Users\Enrico\Enrico\Documenti\AA Enrico nuovo\Palestina\A Foto\Distruzioni\distruzione uliveto JPEG .JPG">
            <a:extLst>
              <a:ext uri="{FF2B5EF4-FFF2-40B4-BE49-F238E27FC236}">
                <a16:creationId xmlns:a16="http://schemas.microsoft.com/office/drawing/2014/main" id="{D0FA5F77-2556-2B99-2F68-9252EF5EC3C3}"/>
              </a:ext>
            </a:extLst>
          </p:cNvPr>
          <p:cNvPicPr>
            <a:picLocks noChangeAspect="1" noChangeArrowheads="1"/>
          </p:cNvPicPr>
          <p:nvPr/>
        </p:nvPicPr>
        <p:blipFill>
          <a:blip r:embed="rId7"/>
          <a:srcRect/>
          <a:stretch>
            <a:fillRect/>
          </a:stretch>
        </p:blipFill>
        <p:spPr bwMode="auto">
          <a:xfrm>
            <a:off x="3282950" y="4881563"/>
            <a:ext cx="2806700" cy="1765300"/>
          </a:xfrm>
          <a:prstGeom prst="rect">
            <a:avLst/>
          </a:prstGeom>
          <a:ln w="28575">
            <a:solidFill>
              <a:schemeClr val="tx1"/>
            </a:solidFill>
          </a:ln>
          <a:effectLst>
            <a:outerShdw blurRad="292100" dist="139700" dir="2700000" algn="tl" rotWithShape="0">
              <a:srgbClr val="333333">
                <a:alpha val="65000"/>
              </a:srgbClr>
            </a:outerShdw>
          </a:effectLst>
        </p:spPr>
      </p:pic>
      <p:sp>
        <p:nvSpPr>
          <p:cNvPr id="235529" name="Slide Number Placeholder 3">
            <a:extLst>
              <a:ext uri="{FF2B5EF4-FFF2-40B4-BE49-F238E27FC236}">
                <a16:creationId xmlns:a16="http://schemas.microsoft.com/office/drawing/2014/main" id="{576016E6-1CDE-2F85-CE30-63409776C796}"/>
              </a:ext>
            </a:extLst>
          </p:cNvPr>
          <p:cNvSpPr>
            <a:spLocks noGrp="1"/>
          </p:cNvSpPr>
          <p:nvPr>
            <p:ph type="sldNum" sz="quarter" idx="12"/>
          </p:nvPr>
        </p:nvSpPr>
        <p:spPr>
          <a:xfrm>
            <a:off x="8255000" y="3149600"/>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D1B38F-89AC-4F9A-911A-33D4BF1DE373}" type="slidenum">
              <a:rPr lang="it-IT" altLang="it-CH" sz="1400" b="1" smtClean="0">
                <a:solidFill>
                  <a:srgbClr val="161616"/>
                </a:solidFill>
              </a:rPr>
              <a:pPr>
                <a:spcBef>
                  <a:spcPct val="0"/>
                </a:spcBef>
                <a:buFontTx/>
                <a:buNone/>
              </a:pPr>
              <a:t>77</a:t>
            </a:fld>
            <a:endParaRPr lang="it-IT" altLang="it-CH" sz="1400" b="1">
              <a:solidFill>
                <a:srgbClr val="161616"/>
              </a:solidFill>
            </a:endParaRPr>
          </a:p>
        </p:txBody>
      </p:sp>
      <p:sp>
        <p:nvSpPr>
          <p:cNvPr id="3" name="CasellaDiTesto 1">
            <a:extLst>
              <a:ext uri="{FF2B5EF4-FFF2-40B4-BE49-F238E27FC236}">
                <a16:creationId xmlns:a16="http://schemas.microsoft.com/office/drawing/2014/main" id="{B41F4F9E-DB69-5136-5598-44A571A9A518}"/>
              </a:ext>
            </a:extLst>
          </p:cNvPr>
          <p:cNvSpPr txBox="1">
            <a:spLocks noChangeArrowheads="1"/>
          </p:cNvSpPr>
          <p:nvPr/>
        </p:nvSpPr>
        <p:spPr bwMode="auto">
          <a:xfrm>
            <a:off x="3059113" y="4130675"/>
            <a:ext cx="2806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(since 1995 about 120’000 olive trees where destroyed) </a:t>
            </a:r>
          </a:p>
        </p:txBody>
      </p:sp>
      <p:sp>
        <p:nvSpPr>
          <p:cNvPr id="235531" name="Rettangolo 1">
            <a:extLst>
              <a:ext uri="{FF2B5EF4-FFF2-40B4-BE49-F238E27FC236}">
                <a16:creationId xmlns:a16="http://schemas.microsoft.com/office/drawing/2014/main" id="{06F7C3F0-CEDE-E49A-F1A1-A4D10AFB061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4" name="Picture 2" descr="C:\Dokumente und Einstellungen\Enrico\Eigene Dateien\Enrico\Documenti\AA Enrico nuovo\Palestina\A Foto\Distruzioni\Uliveto incendiato.bmp">
            <a:extLst>
              <a:ext uri="{FF2B5EF4-FFF2-40B4-BE49-F238E27FC236}">
                <a16:creationId xmlns:a16="http://schemas.microsoft.com/office/drawing/2014/main" id="{4F7FFF9F-839A-1012-B078-E2C10F6C22B4}"/>
              </a:ext>
            </a:extLst>
          </p:cNvPr>
          <p:cNvPicPr>
            <a:picLocks noChangeAspect="1" noChangeArrowheads="1"/>
          </p:cNvPicPr>
          <p:nvPr/>
        </p:nvPicPr>
        <p:blipFill rotWithShape="1">
          <a:blip r:embed="rId8"/>
          <a:srcRect t="5517"/>
          <a:stretch/>
        </p:blipFill>
        <p:spPr bwMode="auto">
          <a:xfrm>
            <a:off x="179388" y="4897438"/>
            <a:ext cx="2965450" cy="1749425"/>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egnaposto numero diapositiva 1">
            <a:extLst>
              <a:ext uri="{FF2B5EF4-FFF2-40B4-BE49-F238E27FC236}">
                <a16:creationId xmlns:a16="http://schemas.microsoft.com/office/drawing/2014/main" id="{8F6E4CCF-2BAA-499F-81B3-CA2A5451A4DB}"/>
              </a:ext>
            </a:extLst>
          </p:cNvPr>
          <p:cNvSpPr>
            <a:spLocks noGrp="1" noChangeArrowheads="1"/>
          </p:cNvSpPr>
          <p:nvPr>
            <p:ph type="sldNum" sz="quarter" idx="12"/>
          </p:nvPr>
        </p:nvSpPr>
        <p:spPr>
          <a:xfrm>
            <a:off x="8210550" y="3260725"/>
            <a:ext cx="5143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32B858-4AA2-48AE-95F0-61EC7610D4A5}" type="slidenum">
              <a:rPr lang="it-IT" altLang="en-US" sz="1400" b="1" smtClean="0">
                <a:solidFill>
                  <a:srgbClr val="FFFFFF"/>
                </a:solidFill>
              </a:rPr>
              <a:pPr>
                <a:spcBef>
                  <a:spcPct val="0"/>
                </a:spcBef>
                <a:buFontTx/>
                <a:buNone/>
              </a:pPr>
              <a:t>78</a:t>
            </a:fld>
            <a:endParaRPr lang="it-IT" altLang="en-US" sz="1400" b="1">
              <a:solidFill>
                <a:srgbClr val="FFFFFF"/>
              </a:solidFill>
            </a:endParaRPr>
          </a:p>
        </p:txBody>
      </p:sp>
      <p:sp>
        <p:nvSpPr>
          <p:cNvPr id="237571" name="CasellaDiTesto 14">
            <a:extLst>
              <a:ext uri="{FF2B5EF4-FFF2-40B4-BE49-F238E27FC236}">
                <a16:creationId xmlns:a16="http://schemas.microsoft.com/office/drawing/2014/main" id="{2546CF9D-C26A-D274-C1E2-0150DD1A2AB6}"/>
              </a:ext>
            </a:extLst>
          </p:cNvPr>
          <p:cNvSpPr txBox="1">
            <a:spLocks noChangeArrowheads="1"/>
          </p:cNvSpPr>
          <p:nvPr/>
        </p:nvSpPr>
        <p:spPr bwMode="auto">
          <a:xfrm>
            <a:off x="1493838" y="6294438"/>
            <a:ext cx="2376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Military accompaniment</a:t>
            </a:r>
          </a:p>
        </p:txBody>
      </p:sp>
      <p:sp>
        <p:nvSpPr>
          <p:cNvPr id="18" name="Ovale 17">
            <a:extLst>
              <a:ext uri="{FF2B5EF4-FFF2-40B4-BE49-F238E27FC236}">
                <a16:creationId xmlns:a16="http://schemas.microsoft.com/office/drawing/2014/main" id="{317A2A34-3066-22E1-0C41-5B952BF12F6A}"/>
              </a:ext>
            </a:extLst>
          </p:cNvPr>
          <p:cNvSpPr/>
          <p:nvPr/>
        </p:nvSpPr>
        <p:spPr>
          <a:xfrm flipV="1">
            <a:off x="6948488" y="3933825"/>
            <a:ext cx="46037"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9503437A-1062-C3A3-573A-7336C725145A}"/>
              </a:ext>
            </a:extLst>
          </p:cNvPr>
          <p:cNvSpPr/>
          <p:nvPr/>
        </p:nvSpPr>
        <p:spPr>
          <a:xfrm>
            <a:off x="0" y="0"/>
            <a:ext cx="9123363" cy="683101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ttangolo 10">
            <a:extLst>
              <a:ext uri="{FF2B5EF4-FFF2-40B4-BE49-F238E27FC236}">
                <a16:creationId xmlns:a16="http://schemas.microsoft.com/office/drawing/2014/main" id="{2BEF9DD4-029E-DC84-63B3-5247FC05B9F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575" name="Rettangolo 1">
            <a:extLst>
              <a:ext uri="{FF2B5EF4-FFF2-40B4-BE49-F238E27FC236}">
                <a16:creationId xmlns:a16="http://schemas.microsoft.com/office/drawing/2014/main" id="{C0F849D8-347A-E003-DBDE-CE68D48890F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7" name="Picture 2" descr="Risultati immagini per At-Tuwani">
            <a:extLst>
              <a:ext uri="{FF2B5EF4-FFF2-40B4-BE49-F238E27FC236}">
                <a16:creationId xmlns:a16="http://schemas.microsoft.com/office/drawing/2014/main" id="{46D27941-8DF0-B268-DF9A-F1C02CC581D7}"/>
              </a:ext>
            </a:extLst>
          </p:cNvPr>
          <p:cNvPicPr>
            <a:picLocks noChangeAspect="1" noChangeArrowheads="1"/>
          </p:cNvPicPr>
          <p:nvPr/>
        </p:nvPicPr>
        <p:blipFill>
          <a:blip r:embed="rId3"/>
          <a:srcRect/>
          <a:stretch>
            <a:fillRect/>
          </a:stretch>
        </p:blipFill>
        <p:spPr bwMode="auto">
          <a:xfrm>
            <a:off x="539750" y="2986088"/>
            <a:ext cx="4284663" cy="32131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Picture 2" descr="Risultati immagini per at-tuwani">
            <a:extLst>
              <a:ext uri="{FF2B5EF4-FFF2-40B4-BE49-F238E27FC236}">
                <a16:creationId xmlns:a16="http://schemas.microsoft.com/office/drawing/2014/main" id="{9AE6F56F-35EF-6B36-259D-8A346BBAF156}"/>
              </a:ext>
            </a:extLst>
          </p:cNvPr>
          <p:cNvPicPr>
            <a:picLocks noChangeAspect="1" noChangeArrowheads="1"/>
          </p:cNvPicPr>
          <p:nvPr/>
        </p:nvPicPr>
        <p:blipFill rotWithShape="1">
          <a:blip r:embed="rId4"/>
          <a:srcRect t="23993" r="21448"/>
          <a:stretch/>
        </p:blipFill>
        <p:spPr bwMode="auto">
          <a:xfrm>
            <a:off x="541338" y="406400"/>
            <a:ext cx="4283075" cy="2330450"/>
          </a:xfrm>
          <a:prstGeom prst="rect">
            <a:avLst/>
          </a:prstGeom>
          <a:ln w="38100">
            <a:solidFill>
              <a:schemeClr val="tx1"/>
            </a:solidFill>
          </a:ln>
          <a:effectLst>
            <a:outerShdw blurRad="292100" dist="139700" dir="2700000" algn="tl" rotWithShape="0">
              <a:srgbClr val="333333">
                <a:alpha val="65000"/>
              </a:srgbClr>
            </a:outerShdw>
          </a:effectLst>
        </p:spPr>
      </p:pic>
      <p:sp>
        <p:nvSpPr>
          <p:cNvPr id="12" name="CasellaDiTesto 12">
            <a:extLst>
              <a:ext uri="{FF2B5EF4-FFF2-40B4-BE49-F238E27FC236}">
                <a16:creationId xmlns:a16="http://schemas.microsoft.com/office/drawing/2014/main" id="{FD31C8E0-BA39-D79B-7B76-9C1DD9440849}"/>
              </a:ext>
            </a:extLst>
          </p:cNvPr>
          <p:cNvSpPr txBox="1">
            <a:spLocks noChangeArrowheads="1"/>
          </p:cNvSpPr>
          <p:nvPr/>
        </p:nvSpPr>
        <p:spPr bwMode="auto">
          <a:xfrm>
            <a:off x="5018088" y="3081338"/>
            <a:ext cx="3192462" cy="646112"/>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The dangerous road of Palestinian schoolchildren</a:t>
            </a:r>
          </a:p>
        </p:txBody>
      </p:sp>
      <p:sp>
        <p:nvSpPr>
          <p:cNvPr id="15" name="Ovale 14">
            <a:extLst>
              <a:ext uri="{FF2B5EF4-FFF2-40B4-BE49-F238E27FC236}">
                <a16:creationId xmlns:a16="http://schemas.microsoft.com/office/drawing/2014/main" id="{84557415-8F25-1171-4268-63EC8D7AD78E}"/>
              </a:ext>
            </a:extLst>
          </p:cNvPr>
          <p:cNvSpPr/>
          <p:nvPr/>
        </p:nvSpPr>
        <p:spPr>
          <a:xfrm flipV="1">
            <a:off x="7200900" y="4037013"/>
            <a:ext cx="46038"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4" descr="palestine421-3">
            <a:extLst>
              <a:ext uri="{FF2B5EF4-FFF2-40B4-BE49-F238E27FC236}">
                <a16:creationId xmlns:a16="http://schemas.microsoft.com/office/drawing/2014/main" id="{DBB54E2B-9817-E326-B4D7-045C496EE2CA}"/>
              </a:ext>
            </a:extLst>
          </p:cNvPr>
          <p:cNvPicPr>
            <a:picLocks noChangeAspect="1" noChangeArrowheads="1"/>
          </p:cNvPicPr>
          <p:nvPr/>
        </p:nvPicPr>
        <p:blipFill>
          <a:blip r:embed="rId5"/>
          <a:srcRect/>
          <a:stretch>
            <a:fillRect/>
          </a:stretch>
        </p:blipFill>
        <p:spPr bwMode="auto">
          <a:xfrm>
            <a:off x="5018088" y="406400"/>
            <a:ext cx="3590925" cy="2335213"/>
          </a:xfrm>
          <a:prstGeom prst="rect">
            <a:avLst/>
          </a:prstGeom>
          <a:ln w="38100">
            <a:solidFill>
              <a:schemeClr val="tx1"/>
            </a:solidFill>
          </a:ln>
          <a:effectLst>
            <a:outerShdw blurRad="292100" dist="139700" dir="2700000" algn="tl" rotWithShape="0">
              <a:srgbClr val="333333">
                <a:alpha val="65000"/>
              </a:srgbClr>
            </a:outerShdw>
          </a:effectLst>
        </p:spPr>
      </p:pic>
      <p:pic>
        <p:nvPicPr>
          <p:cNvPr id="17" name="Picture 6" descr="Potrebbe essere un'immagine raffigurante 1 persona, in piedi e il seguente testo &quot;In the time of Apartheid, Palestinian Children returning sinn home from school in the West Bank.... See More&quot;">
            <a:extLst>
              <a:ext uri="{FF2B5EF4-FFF2-40B4-BE49-F238E27FC236}">
                <a16:creationId xmlns:a16="http://schemas.microsoft.com/office/drawing/2014/main" id="{8CE1F38D-679E-45D9-0CB8-AB2CF2BE50C8}"/>
              </a:ext>
            </a:extLst>
          </p:cNvPr>
          <p:cNvPicPr>
            <a:picLocks noChangeAspect="1" noChangeArrowheads="1"/>
          </p:cNvPicPr>
          <p:nvPr/>
        </p:nvPicPr>
        <p:blipFill>
          <a:blip r:embed="rId6"/>
          <a:srcRect l="3525" t="28716" r="3044" b="1144"/>
          <a:stretch>
            <a:fillRect/>
          </a:stretch>
        </p:blipFill>
        <p:spPr bwMode="auto">
          <a:xfrm>
            <a:off x="5018088" y="4029075"/>
            <a:ext cx="3590925" cy="2170113"/>
          </a:xfrm>
          <a:prstGeom prst="rect">
            <a:avLst/>
          </a:prstGeom>
          <a:ln w="38100">
            <a:solidFill>
              <a:schemeClr val="tx1"/>
            </a:solidFill>
          </a:ln>
          <a:effectLst>
            <a:outerShdw blurRad="292100" dist="139700" dir="2700000" algn="tl" rotWithShape="0">
              <a:srgbClr val="333333">
                <a:alpha val="65000"/>
              </a:srgbClr>
            </a:outerShdw>
          </a:effectLst>
        </p:spPr>
      </p:pic>
      <p:pic>
        <p:nvPicPr>
          <p:cNvPr id="237582" name="Immagine 14">
            <a:extLst>
              <a:ext uri="{FF2B5EF4-FFF2-40B4-BE49-F238E27FC236}">
                <a16:creationId xmlns:a16="http://schemas.microsoft.com/office/drawing/2014/main" id="{F0F2BDCF-CFB6-9074-68F1-98B0BB35B0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2157">
            <a:off x="195263" y="4479925"/>
            <a:ext cx="12652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20">
            <a:extLst>
              <a:ext uri="{FF2B5EF4-FFF2-40B4-BE49-F238E27FC236}">
                <a16:creationId xmlns:a16="http://schemas.microsoft.com/office/drawing/2014/main" id="{A42217DD-E48B-88A2-806B-86B647E3B820}"/>
              </a:ext>
            </a:extLst>
          </p:cNvPr>
          <p:cNvSpPr txBox="1"/>
          <p:nvPr/>
        </p:nvSpPr>
        <p:spPr>
          <a:xfrm rot="21306805">
            <a:off x="490538" y="5308600"/>
            <a:ext cx="881062" cy="184150"/>
          </a:xfrm>
          <a:prstGeom prst="rect">
            <a:avLst/>
          </a:prstGeom>
          <a:noFill/>
        </p:spPr>
        <p:txBody>
          <a:bodyPr>
            <a:spAutoFit/>
          </a:bodyPr>
          <a:lstStyle/>
          <a:p>
            <a:pPr>
              <a:defRPr/>
            </a:pPr>
            <a:r>
              <a:rPr lang="en-US" sz="600" b="1" dirty="0">
                <a:solidFill>
                  <a:schemeClr val="accent4">
                    <a:lumMod val="10000"/>
                  </a:schemeClr>
                </a:solidFill>
              </a:rPr>
              <a:t>Attention settlers</a:t>
            </a:r>
          </a:p>
        </p:txBody>
      </p:sp>
      <p:sp>
        <p:nvSpPr>
          <p:cNvPr id="237584" name="CasellaDiTesto 15">
            <a:extLst>
              <a:ext uri="{FF2B5EF4-FFF2-40B4-BE49-F238E27FC236}">
                <a16:creationId xmlns:a16="http://schemas.microsoft.com/office/drawing/2014/main" id="{E1231A8C-455E-58BE-5B16-E128998038EB}"/>
              </a:ext>
            </a:extLst>
          </p:cNvPr>
          <p:cNvSpPr txBox="1">
            <a:spLocks noChangeArrowheads="1"/>
          </p:cNvSpPr>
          <p:nvPr/>
        </p:nvSpPr>
        <p:spPr bwMode="auto">
          <a:xfrm>
            <a:off x="681038" y="504825"/>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Israeli settlers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3">
            <a:extLst>
              <a:ext uri="{FF2B5EF4-FFF2-40B4-BE49-F238E27FC236}">
                <a16:creationId xmlns:a16="http://schemas.microsoft.com/office/drawing/2014/main" id="{7177D0FE-5069-296C-BF8F-22D28385707F}"/>
              </a:ext>
            </a:extLst>
          </p:cNvPr>
          <p:cNvSpPr>
            <a:spLocks noGrp="1"/>
          </p:cNvSpPr>
          <p:nvPr>
            <p:ph type="sldNum" sz="quarter" idx="12"/>
          </p:nvPr>
        </p:nvSpPr>
        <p:spPr>
          <a:xfrm>
            <a:off x="8188325" y="2822575"/>
            <a:ext cx="669925"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423F34-4464-41D1-BC1C-9B53283BAE36}" type="slidenum">
              <a:rPr lang="it-IT" altLang="it-CH" sz="1400" b="1" smtClean="0">
                <a:solidFill>
                  <a:srgbClr val="FFFFFF"/>
                </a:solidFill>
              </a:rPr>
              <a:pPr>
                <a:spcBef>
                  <a:spcPct val="0"/>
                </a:spcBef>
                <a:buFontTx/>
                <a:buNone/>
              </a:pPr>
              <a:t>79</a:t>
            </a:fld>
            <a:endParaRPr lang="it-IT" altLang="it-CH" sz="1400" b="1">
              <a:solidFill>
                <a:srgbClr val="FFFFFF"/>
              </a:solidFill>
            </a:endParaRPr>
          </a:p>
        </p:txBody>
      </p:sp>
      <p:sp>
        <p:nvSpPr>
          <p:cNvPr id="239619" name="TextBox 9">
            <a:extLst>
              <a:ext uri="{FF2B5EF4-FFF2-40B4-BE49-F238E27FC236}">
                <a16:creationId xmlns:a16="http://schemas.microsoft.com/office/drawing/2014/main" id="{F50B473A-FE6B-734C-5181-DEDE5CF2D472}"/>
              </a:ext>
            </a:extLst>
          </p:cNvPr>
          <p:cNvSpPr txBox="1">
            <a:spLocks noChangeArrowheads="1"/>
          </p:cNvSpPr>
          <p:nvPr/>
        </p:nvSpPr>
        <p:spPr bwMode="auto">
          <a:xfrm>
            <a:off x="4140200" y="2738438"/>
            <a:ext cx="1497013"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800" b="1">
                <a:solidFill>
                  <a:srgbClr val="000000"/>
                </a:solidFill>
              </a:rPr>
              <a:t>Water</a:t>
            </a:r>
            <a:endParaRPr lang="it-IT" altLang="it-CH" sz="2800" b="1">
              <a:solidFill>
                <a:srgbClr val="000000"/>
              </a:solidFill>
            </a:endParaRPr>
          </a:p>
        </p:txBody>
      </p:sp>
      <p:pic>
        <p:nvPicPr>
          <p:cNvPr id="265227" name="Picture 11" descr="C:\Dokumente und Einstellungen\Enrico\Eigene Dateien\Enrico\Documenti\AA Enrico nuovo\Palestina\A Foto\Diversi\Mekorot logo  Jpeg.JPG">
            <a:extLst>
              <a:ext uri="{FF2B5EF4-FFF2-40B4-BE49-F238E27FC236}">
                <a16:creationId xmlns:a16="http://schemas.microsoft.com/office/drawing/2014/main" id="{11491F8D-84BA-7BF9-B782-13E1E05917B9}"/>
              </a:ext>
            </a:extLst>
          </p:cNvPr>
          <p:cNvPicPr>
            <a:picLocks noChangeAspect="1" noChangeArrowheads="1"/>
          </p:cNvPicPr>
          <p:nvPr/>
        </p:nvPicPr>
        <p:blipFill>
          <a:blip r:embed="rId3"/>
          <a:srcRect/>
          <a:stretch>
            <a:fillRect/>
          </a:stretch>
        </p:blipFill>
        <p:spPr bwMode="auto">
          <a:xfrm>
            <a:off x="3927475" y="266700"/>
            <a:ext cx="1139825" cy="671513"/>
          </a:xfrm>
          <a:prstGeom prst="rect">
            <a:avLst/>
          </a:prstGeom>
          <a:ln>
            <a:noFill/>
          </a:ln>
          <a:effectLst>
            <a:outerShdw blurRad="292100" dist="139700" dir="2700000" algn="tl" rotWithShape="0">
              <a:srgbClr val="333333">
                <a:alpha val="65000"/>
              </a:srgbClr>
            </a:outerShdw>
          </a:effectLst>
        </p:spPr>
      </p:pic>
      <p:pic>
        <p:nvPicPr>
          <p:cNvPr id="12" name="Picture 15" descr="C:\Users\Enrico\Enrico\Documenti\AA Enrico nuovo\Palestina\A Foto\Distruzioni\Distr pozzo a bardala jpeg.jpg">
            <a:extLst>
              <a:ext uri="{FF2B5EF4-FFF2-40B4-BE49-F238E27FC236}">
                <a16:creationId xmlns:a16="http://schemas.microsoft.com/office/drawing/2014/main" id="{67DB1455-5BB4-9C6E-1BFB-197BDF751A41}"/>
              </a:ext>
            </a:extLst>
          </p:cNvPr>
          <p:cNvPicPr>
            <a:picLocks noChangeAspect="1" noChangeArrowheads="1"/>
          </p:cNvPicPr>
          <p:nvPr/>
        </p:nvPicPr>
        <p:blipFill>
          <a:blip r:embed="rId4"/>
          <a:srcRect/>
          <a:stretch>
            <a:fillRect/>
          </a:stretch>
        </p:blipFill>
        <p:spPr bwMode="auto">
          <a:xfrm>
            <a:off x="4137025" y="3611563"/>
            <a:ext cx="4635500" cy="2990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9622" name="CasellaDiTesto 1">
            <a:extLst>
              <a:ext uri="{FF2B5EF4-FFF2-40B4-BE49-F238E27FC236}">
                <a16:creationId xmlns:a16="http://schemas.microsoft.com/office/drawing/2014/main" id="{D2848AA3-30D6-3A52-F547-EEA7110A37AF}"/>
              </a:ext>
            </a:extLst>
          </p:cNvPr>
          <p:cNvSpPr txBox="1">
            <a:spLocks noChangeArrowheads="1"/>
          </p:cNvSpPr>
          <p:nvPr/>
        </p:nvSpPr>
        <p:spPr bwMode="auto">
          <a:xfrm>
            <a:off x="6197600" y="3262313"/>
            <a:ext cx="206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Water is inaccessible</a:t>
            </a:r>
          </a:p>
        </p:txBody>
      </p:sp>
      <p:pic>
        <p:nvPicPr>
          <p:cNvPr id="14" name="Picture 7" descr="israel_eau">
            <a:extLst>
              <a:ext uri="{FF2B5EF4-FFF2-40B4-BE49-F238E27FC236}">
                <a16:creationId xmlns:a16="http://schemas.microsoft.com/office/drawing/2014/main" id="{6684352A-6129-D316-9A46-08EC521EC32E}"/>
              </a:ext>
            </a:extLst>
          </p:cNvPr>
          <p:cNvPicPr>
            <a:picLocks noChangeAspect="1" noChangeArrowheads="1"/>
          </p:cNvPicPr>
          <p:nvPr/>
        </p:nvPicPr>
        <p:blipFill>
          <a:blip r:embed="rId5"/>
          <a:srcRect/>
          <a:stretch>
            <a:fillRect/>
          </a:stretch>
        </p:blipFill>
        <p:spPr bwMode="auto">
          <a:xfrm>
            <a:off x="328613" y="266700"/>
            <a:ext cx="3238500" cy="63547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2" descr="C:\Users\Enrico\Enrico\Documenti\AA Enrico nuovo\Palestina\A Foto\Lavori, industria, acqua\Acqua\Pozzo jpeg.jpg">
            <a:extLst>
              <a:ext uri="{FF2B5EF4-FFF2-40B4-BE49-F238E27FC236}">
                <a16:creationId xmlns:a16="http://schemas.microsoft.com/office/drawing/2014/main" id="{B2614198-22DE-AA65-B538-5046EDC1880D}"/>
              </a:ext>
            </a:extLst>
          </p:cNvPr>
          <p:cNvPicPr>
            <a:picLocks noChangeAspect="1" noChangeArrowheads="1"/>
          </p:cNvPicPr>
          <p:nvPr/>
        </p:nvPicPr>
        <p:blipFill>
          <a:blip r:embed="rId6"/>
          <a:srcRect/>
          <a:stretch>
            <a:fillRect/>
          </a:stretch>
        </p:blipFill>
        <p:spPr bwMode="auto">
          <a:xfrm>
            <a:off x="5426075" y="266700"/>
            <a:ext cx="3346450" cy="2089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9625" name="CasellaDiTesto 15">
            <a:extLst>
              <a:ext uri="{FF2B5EF4-FFF2-40B4-BE49-F238E27FC236}">
                <a16:creationId xmlns:a16="http://schemas.microsoft.com/office/drawing/2014/main" id="{DA79B227-8CFC-CD44-C7FF-07406FAD85BF}"/>
              </a:ext>
            </a:extLst>
          </p:cNvPr>
          <p:cNvSpPr txBox="1">
            <a:spLocks noChangeArrowheads="1"/>
          </p:cNvSpPr>
          <p:nvPr/>
        </p:nvSpPr>
        <p:spPr bwMode="auto">
          <a:xfrm>
            <a:off x="3692525" y="1204913"/>
            <a:ext cx="1609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In Palestine, water is managed by the Israelis</a:t>
            </a:r>
          </a:p>
        </p:txBody>
      </p:sp>
      <p:sp>
        <p:nvSpPr>
          <p:cNvPr id="239626" name="CasellaDiTesto 2">
            <a:extLst>
              <a:ext uri="{FF2B5EF4-FFF2-40B4-BE49-F238E27FC236}">
                <a16:creationId xmlns:a16="http://schemas.microsoft.com/office/drawing/2014/main" id="{8EB8D2B8-41C2-E298-8614-E36EC8F0B38D}"/>
              </a:ext>
            </a:extLst>
          </p:cNvPr>
          <p:cNvSpPr txBox="1">
            <a:spLocks noChangeArrowheads="1"/>
          </p:cNvSpPr>
          <p:nvPr/>
        </p:nvSpPr>
        <p:spPr bwMode="auto">
          <a:xfrm>
            <a:off x="6059488" y="2409825"/>
            <a:ext cx="1938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water from the well is essential</a:t>
            </a:r>
          </a:p>
        </p:txBody>
      </p:sp>
      <p:sp>
        <p:nvSpPr>
          <p:cNvPr id="239627" name="Rettangolo 1">
            <a:extLst>
              <a:ext uri="{FF2B5EF4-FFF2-40B4-BE49-F238E27FC236}">
                <a16:creationId xmlns:a16="http://schemas.microsoft.com/office/drawing/2014/main" id="{191A052F-2EB6-52BC-7056-421F250B1A9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2" descr="C:\Users\Enrico\Desktop\jericho jpeg.jpg">
            <a:extLst>
              <a:ext uri="{FF2B5EF4-FFF2-40B4-BE49-F238E27FC236}">
                <a16:creationId xmlns:a16="http://schemas.microsoft.com/office/drawing/2014/main" id="{B8D4AB66-AC12-11A9-C6C0-AF1895572C18}"/>
              </a:ext>
            </a:extLst>
          </p:cNvPr>
          <p:cNvPicPr>
            <a:picLocks noChangeAspect="1" noChangeArrowheads="1"/>
          </p:cNvPicPr>
          <p:nvPr/>
        </p:nvPicPr>
        <p:blipFill>
          <a:blip r:embed="rId3"/>
          <a:srcRect/>
          <a:stretch>
            <a:fillRect/>
          </a:stretch>
        </p:blipFill>
        <p:spPr bwMode="auto">
          <a:xfrm>
            <a:off x="4751388" y="185738"/>
            <a:ext cx="4165600" cy="2787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31" name="Slide Number Placeholder 8">
            <a:extLst>
              <a:ext uri="{FF2B5EF4-FFF2-40B4-BE49-F238E27FC236}">
                <a16:creationId xmlns:a16="http://schemas.microsoft.com/office/drawing/2014/main" id="{E716E46D-E64E-0E0C-46C0-3A6BEDE1899F}"/>
              </a:ext>
            </a:extLst>
          </p:cNvPr>
          <p:cNvSpPr>
            <a:spLocks noGrp="1"/>
          </p:cNvSpPr>
          <p:nvPr>
            <p:ph type="sldNum" sz="quarter" idx="12"/>
          </p:nvPr>
        </p:nvSpPr>
        <p:spPr>
          <a:xfrm>
            <a:off x="8042275" y="3187700"/>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2DC8B2-62CA-4830-A309-FEF4D183F846}" type="slidenum">
              <a:rPr lang="it-IT" altLang="it-CH" sz="1400" b="1" smtClean="0">
                <a:solidFill>
                  <a:srgbClr val="FFFFFF"/>
                </a:solidFill>
              </a:rPr>
              <a:pPr>
                <a:spcBef>
                  <a:spcPct val="0"/>
                </a:spcBef>
                <a:buFontTx/>
                <a:buNone/>
              </a:pPr>
              <a:t>8</a:t>
            </a:fld>
            <a:endParaRPr lang="it-IT" altLang="it-CH" sz="1400" b="1">
              <a:solidFill>
                <a:srgbClr val="FFFFFF"/>
              </a:solidFill>
            </a:endParaRPr>
          </a:p>
        </p:txBody>
      </p:sp>
      <p:sp>
        <p:nvSpPr>
          <p:cNvPr id="99332" name="Text Box 4">
            <a:extLst>
              <a:ext uri="{FF2B5EF4-FFF2-40B4-BE49-F238E27FC236}">
                <a16:creationId xmlns:a16="http://schemas.microsoft.com/office/drawing/2014/main" id="{2D0E6E42-50AE-0BF6-B97C-744076F3B391}"/>
              </a:ext>
            </a:extLst>
          </p:cNvPr>
          <p:cNvSpPr txBox="1">
            <a:spLocks noChangeArrowheads="1"/>
          </p:cNvSpPr>
          <p:nvPr/>
        </p:nvSpPr>
        <p:spPr bwMode="auto">
          <a:xfrm>
            <a:off x="7308850" y="333375"/>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Gerico</a:t>
            </a:r>
            <a:endParaRPr lang="it-IT" altLang="it-CH" sz="1800" b="1"/>
          </a:p>
        </p:txBody>
      </p:sp>
      <p:sp>
        <p:nvSpPr>
          <p:cNvPr id="99333" name="Rettangolo 11">
            <a:extLst>
              <a:ext uri="{FF2B5EF4-FFF2-40B4-BE49-F238E27FC236}">
                <a16:creationId xmlns:a16="http://schemas.microsoft.com/office/drawing/2014/main" id="{286D76AF-1707-3473-EA7C-08C7F5004D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43047" name="Text Box 6">
            <a:extLst>
              <a:ext uri="{FF2B5EF4-FFF2-40B4-BE49-F238E27FC236}">
                <a16:creationId xmlns:a16="http://schemas.microsoft.com/office/drawing/2014/main" id="{308AF071-A9CF-4BAC-F7B1-DBEBD46412A0}"/>
              </a:ext>
            </a:extLst>
          </p:cNvPr>
          <p:cNvSpPr txBox="1">
            <a:spLocks noChangeArrowheads="1"/>
          </p:cNvSpPr>
          <p:nvPr/>
        </p:nvSpPr>
        <p:spPr bwMode="auto">
          <a:xfrm>
            <a:off x="3384550" y="3159125"/>
            <a:ext cx="457200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Palestine: a land where milk and honey flows</a:t>
            </a:r>
            <a:endParaRPr lang="it-IT" altLang="it-CH" dirty="0"/>
          </a:p>
        </p:txBody>
      </p:sp>
      <p:sp>
        <p:nvSpPr>
          <p:cNvPr id="99335" name="Text Box 8">
            <a:extLst>
              <a:ext uri="{FF2B5EF4-FFF2-40B4-BE49-F238E27FC236}">
                <a16:creationId xmlns:a16="http://schemas.microsoft.com/office/drawing/2014/main" id="{A273DA02-2E3B-78EC-4DE8-7E704FAC8394}"/>
              </a:ext>
            </a:extLst>
          </p:cNvPr>
          <p:cNvSpPr txBox="1">
            <a:spLocks noChangeArrowheads="1"/>
          </p:cNvSpPr>
          <p:nvPr/>
        </p:nvSpPr>
        <p:spPr bwMode="auto">
          <a:xfrm>
            <a:off x="227013" y="3663950"/>
            <a:ext cx="40338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Jerusalem, the Temple Mount, with the Al Aqsa mosque (left) and the Dome of the Rock (center).</a:t>
            </a:r>
            <a:endParaRPr lang="it-IT" altLang="it-CH" sz="1400">
              <a:solidFill>
                <a:srgbClr val="FFFFFF"/>
              </a:solidFill>
            </a:endParaRPr>
          </a:p>
        </p:txBody>
      </p:sp>
      <p:pic>
        <p:nvPicPr>
          <p:cNvPr id="4" name="Picture 14" descr="Jezreel Valley, Biblical Mount Tabor and the Arab Villages, Galilee, Israel  Stock Photo - Image of bible, jesus: 144082570">
            <a:extLst>
              <a:ext uri="{FF2B5EF4-FFF2-40B4-BE49-F238E27FC236}">
                <a16:creationId xmlns:a16="http://schemas.microsoft.com/office/drawing/2014/main" id="{96185512-A522-B72D-1806-B0DA948456F9}"/>
              </a:ext>
            </a:extLst>
          </p:cNvPr>
          <p:cNvPicPr>
            <a:picLocks noChangeAspect="1" noChangeArrowheads="1"/>
          </p:cNvPicPr>
          <p:nvPr/>
        </p:nvPicPr>
        <p:blipFill>
          <a:blip r:embed="rId4"/>
          <a:srcRect/>
          <a:stretch>
            <a:fillRect/>
          </a:stretch>
        </p:blipFill>
        <p:spPr bwMode="auto">
          <a:xfrm>
            <a:off x="4540250" y="3681413"/>
            <a:ext cx="4376738" cy="2916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Text Box 10">
            <a:extLst>
              <a:ext uri="{FF2B5EF4-FFF2-40B4-BE49-F238E27FC236}">
                <a16:creationId xmlns:a16="http://schemas.microsoft.com/office/drawing/2014/main" id="{7F36301C-24B3-8D92-2023-E5FA9A8CB762}"/>
              </a:ext>
            </a:extLst>
          </p:cNvPr>
          <p:cNvSpPr txBox="1">
            <a:spLocks noChangeArrowheads="1"/>
          </p:cNvSpPr>
          <p:nvPr/>
        </p:nvSpPr>
        <p:spPr bwMode="auto">
          <a:xfrm>
            <a:off x="7092950" y="3716338"/>
            <a:ext cx="1727200" cy="3667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err="1">
                <a:solidFill>
                  <a:schemeClr val="accent4">
                    <a:lumMod val="10000"/>
                  </a:schemeClr>
                </a:solidFill>
              </a:rPr>
              <a:t>Jezreel</a:t>
            </a:r>
            <a:r>
              <a:rPr lang="fr-CH" altLang="it-CH" sz="1800" b="1" dirty="0">
                <a:solidFill>
                  <a:schemeClr val="accent4">
                    <a:lumMod val="10000"/>
                  </a:schemeClr>
                </a:solidFill>
              </a:rPr>
              <a:t> </a:t>
            </a:r>
            <a:r>
              <a:rPr lang="fr-CH" altLang="it-CH" sz="1800" b="1" dirty="0" err="1">
                <a:solidFill>
                  <a:schemeClr val="accent4">
                    <a:lumMod val="10000"/>
                  </a:schemeClr>
                </a:solidFill>
              </a:rPr>
              <a:t>valley</a:t>
            </a:r>
            <a:endParaRPr lang="it-IT" altLang="it-CH" sz="1800" b="1" dirty="0">
              <a:solidFill>
                <a:schemeClr val="accent4">
                  <a:lumMod val="10000"/>
                </a:schemeClr>
              </a:solidFill>
            </a:endParaRPr>
          </a:p>
        </p:txBody>
      </p:sp>
      <p:pic>
        <p:nvPicPr>
          <p:cNvPr id="6" name="Picture 16" descr="In first since annexation suspended, Israel approves 2,100 new settlement  homes | The Times of Israel">
            <a:extLst>
              <a:ext uri="{FF2B5EF4-FFF2-40B4-BE49-F238E27FC236}">
                <a16:creationId xmlns:a16="http://schemas.microsoft.com/office/drawing/2014/main" id="{155072C1-BD0F-1347-73BF-4E788A81273B}"/>
              </a:ext>
            </a:extLst>
          </p:cNvPr>
          <p:cNvPicPr>
            <a:picLocks noChangeAspect="1" noChangeArrowheads="1"/>
          </p:cNvPicPr>
          <p:nvPr/>
        </p:nvPicPr>
        <p:blipFill>
          <a:blip r:embed="rId5"/>
          <a:srcRect/>
          <a:stretch>
            <a:fillRect/>
          </a:stretch>
        </p:blipFill>
        <p:spPr bwMode="auto">
          <a:xfrm>
            <a:off x="250825" y="185738"/>
            <a:ext cx="4338638" cy="2792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18" descr="Interactive Map of the Temple Mount - Madain Project (en)">
            <a:extLst>
              <a:ext uri="{FF2B5EF4-FFF2-40B4-BE49-F238E27FC236}">
                <a16:creationId xmlns:a16="http://schemas.microsoft.com/office/drawing/2014/main" id="{3F31CA9D-8526-FE14-8D2C-BAC47169C50C}"/>
              </a:ext>
            </a:extLst>
          </p:cNvPr>
          <p:cNvPicPr>
            <a:picLocks noChangeAspect="1" noChangeArrowheads="1"/>
          </p:cNvPicPr>
          <p:nvPr/>
        </p:nvPicPr>
        <p:blipFill>
          <a:blip r:embed="rId6"/>
          <a:srcRect/>
          <a:stretch>
            <a:fillRect/>
          </a:stretch>
        </p:blipFill>
        <p:spPr bwMode="auto">
          <a:xfrm>
            <a:off x="250825" y="4487863"/>
            <a:ext cx="4121150" cy="2109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40" name="CasellaDiTesto 1">
            <a:extLst>
              <a:ext uri="{FF2B5EF4-FFF2-40B4-BE49-F238E27FC236}">
                <a16:creationId xmlns:a16="http://schemas.microsoft.com/office/drawing/2014/main" id="{5F291902-AC7D-867C-851F-58755F6B3AFC}"/>
              </a:ext>
            </a:extLst>
          </p:cNvPr>
          <p:cNvSpPr txBox="1">
            <a:spLocks noChangeArrowheads="1"/>
          </p:cNvSpPr>
          <p:nvPr/>
        </p:nvSpPr>
        <p:spPr bwMode="auto">
          <a:xfrm>
            <a:off x="230188" y="3081338"/>
            <a:ext cx="282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The Israeli settlement of Har Gilo, Jerusalem district.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6">
            <a:extLst>
              <a:ext uri="{FF2B5EF4-FFF2-40B4-BE49-F238E27FC236}">
                <a16:creationId xmlns:a16="http://schemas.microsoft.com/office/drawing/2014/main" id="{4BCF4E4C-2D1C-A710-1FAC-5C483A7E4C9F}"/>
              </a:ext>
            </a:extLst>
          </p:cNvPr>
          <p:cNvSpPr>
            <a:spLocks noGrp="1"/>
          </p:cNvSpPr>
          <p:nvPr>
            <p:ph type="sldNum" sz="quarter" idx="12"/>
          </p:nvPr>
        </p:nvSpPr>
        <p:spPr>
          <a:xfrm>
            <a:off x="10764838" y="338455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52832B-0BF8-45A2-889B-A09FC430E1A2}"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pic>
        <p:nvPicPr>
          <p:cNvPr id="466947" name="Picture 2" descr="demolition of water reservoirs2 par ISM Palestine">
            <a:extLst>
              <a:ext uri="{FF2B5EF4-FFF2-40B4-BE49-F238E27FC236}">
                <a16:creationId xmlns:a16="http://schemas.microsoft.com/office/drawing/2014/main" id="{1A251642-185F-73AC-096E-3CF4923650F3}"/>
              </a:ext>
            </a:extLst>
          </p:cNvPr>
          <p:cNvPicPr>
            <a:picLocks noChangeAspect="1" noChangeArrowheads="1"/>
          </p:cNvPicPr>
          <p:nvPr/>
        </p:nvPicPr>
        <p:blipFill>
          <a:blip r:embed="rId3"/>
          <a:srcRect/>
          <a:stretch>
            <a:fillRect/>
          </a:stretch>
        </p:blipFill>
        <p:spPr bwMode="auto">
          <a:xfrm>
            <a:off x="214313" y="214313"/>
            <a:ext cx="3324225" cy="4351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7" name="TextBox 9">
            <a:extLst>
              <a:ext uri="{FF2B5EF4-FFF2-40B4-BE49-F238E27FC236}">
                <a16:creationId xmlns:a16="http://schemas.microsoft.com/office/drawing/2014/main" id="{8BC16672-40C7-CB7B-5F86-CABDE690B9E9}"/>
              </a:ext>
            </a:extLst>
          </p:cNvPr>
          <p:cNvSpPr txBox="1">
            <a:spLocks noChangeArrowheads="1"/>
          </p:cNvSpPr>
          <p:nvPr/>
        </p:nvSpPr>
        <p:spPr bwMode="auto">
          <a:xfrm>
            <a:off x="3586163" y="158750"/>
            <a:ext cx="1096962" cy="1201738"/>
          </a:xfrm>
          <a:prstGeom prst="rect">
            <a:avLst/>
          </a:prstGeom>
          <a:noFill/>
          <a:ln>
            <a:noFill/>
          </a:ln>
        </p:spPr>
        <p:txBody>
          <a:bodyPr>
            <a:spAutoFit/>
          </a:bodyPr>
          <a:lstStyle>
            <a:lvl1pPr>
              <a:spcBef>
                <a:spcPct val="20000"/>
              </a:spcBef>
              <a:buChar char="•"/>
              <a:tabLst>
                <a:tab pos="901700" algn="l"/>
              </a:tabLst>
              <a:defRPr sz="3200">
                <a:solidFill>
                  <a:schemeClr val="tx1"/>
                </a:solidFill>
                <a:latin typeface="Arial" panose="020B0604020202020204" pitchFamily="34" charset="0"/>
              </a:defRPr>
            </a:lvl1pPr>
            <a:lvl2pPr marL="742950" indent="-285750">
              <a:spcBef>
                <a:spcPct val="20000"/>
              </a:spcBef>
              <a:buChar char="–"/>
              <a:tabLst>
                <a:tab pos="901700" algn="l"/>
              </a:tabLst>
              <a:defRPr sz="2800">
                <a:solidFill>
                  <a:schemeClr val="tx1"/>
                </a:solidFill>
                <a:latin typeface="Arial" panose="020B0604020202020204" pitchFamily="34" charset="0"/>
              </a:defRPr>
            </a:lvl2pPr>
            <a:lvl3pPr marL="1143000" indent="-228600">
              <a:spcBef>
                <a:spcPct val="20000"/>
              </a:spcBef>
              <a:buChar char="•"/>
              <a:tabLst>
                <a:tab pos="901700" algn="l"/>
              </a:tabLst>
              <a:defRPr sz="2400">
                <a:solidFill>
                  <a:schemeClr val="tx1"/>
                </a:solidFill>
                <a:latin typeface="Arial" panose="020B0604020202020204" pitchFamily="34" charset="0"/>
              </a:defRPr>
            </a:lvl3pPr>
            <a:lvl4pPr marL="1600200" indent="-228600">
              <a:spcBef>
                <a:spcPct val="20000"/>
              </a:spcBef>
              <a:buChar char="–"/>
              <a:tabLst>
                <a:tab pos="901700" algn="l"/>
              </a:tabLst>
              <a:defRPr sz="2000">
                <a:solidFill>
                  <a:schemeClr val="tx1"/>
                </a:solidFill>
                <a:latin typeface="Arial" panose="020B0604020202020204" pitchFamily="34" charset="0"/>
              </a:defRPr>
            </a:lvl4pPr>
            <a:lvl5pPr marL="2057400" indent="-228600">
              <a:spcBef>
                <a:spcPct val="20000"/>
              </a:spcBef>
              <a:buChar char="»"/>
              <a:tabLst>
                <a:tab pos="90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200" b="1" kern="0" dirty="0">
              <a:solidFill>
                <a:srgbClr val="FFFFFF"/>
              </a:solidFill>
            </a:endParaRPr>
          </a:p>
          <a:p>
            <a:pPr eaLnBrk="1" fontAlgn="auto" hangingPunct="1">
              <a:spcBef>
                <a:spcPct val="0"/>
              </a:spcBef>
              <a:spcAft>
                <a:spcPts val="0"/>
              </a:spcAft>
              <a:buFontTx/>
              <a:buNone/>
              <a:defRPr/>
            </a:pPr>
            <a:r>
              <a:rPr lang="en-US" altLang="it-CH" sz="1200" b="1" kern="0" dirty="0">
                <a:solidFill>
                  <a:srgbClr val="FFFFFF"/>
                </a:solidFill>
              </a:rPr>
              <a:t>Demolition of an underground water tank 03.09.2009</a:t>
            </a:r>
            <a:endParaRPr lang="it-IT" altLang="it-CH" sz="1200" b="1" kern="0" dirty="0">
              <a:solidFill>
                <a:srgbClr val="FFFFFF"/>
              </a:solidFill>
            </a:endParaRPr>
          </a:p>
        </p:txBody>
      </p:sp>
      <p:pic>
        <p:nvPicPr>
          <p:cNvPr id="466950" name="Picture 6" descr="C:\Users\Enrico\Enrico\Documenti\AA Enrico nuovo\Palestina\A Foto\Distruzioni\Distruzione serbatoi acqua a Amiyr Hebron 5 lu 2011 ipeg ipeg.jpg">
            <a:extLst>
              <a:ext uri="{FF2B5EF4-FFF2-40B4-BE49-F238E27FC236}">
                <a16:creationId xmlns:a16="http://schemas.microsoft.com/office/drawing/2014/main" id="{7E026D1A-32CE-1E06-B6DD-0AE6CE42F076}"/>
              </a:ext>
            </a:extLst>
          </p:cNvPr>
          <p:cNvPicPr>
            <a:picLocks noChangeAspect="1" noChangeArrowheads="1"/>
          </p:cNvPicPr>
          <p:nvPr/>
        </p:nvPicPr>
        <p:blipFill>
          <a:blip r:embed="rId4"/>
          <a:srcRect t="18842"/>
          <a:stretch>
            <a:fillRect/>
          </a:stretch>
        </p:blipFill>
        <p:spPr bwMode="auto">
          <a:xfrm>
            <a:off x="5505450" y="4757738"/>
            <a:ext cx="33877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9" name="CasellaDiTesto 1">
            <a:extLst>
              <a:ext uri="{FF2B5EF4-FFF2-40B4-BE49-F238E27FC236}">
                <a16:creationId xmlns:a16="http://schemas.microsoft.com/office/drawing/2014/main" id="{8A6FC033-FD11-7875-4A77-3AD1130DC830}"/>
              </a:ext>
            </a:extLst>
          </p:cNvPr>
          <p:cNvSpPr txBox="1">
            <a:spLocks noChangeArrowheads="1"/>
          </p:cNvSpPr>
          <p:nvPr/>
        </p:nvSpPr>
        <p:spPr bwMode="auto">
          <a:xfrm>
            <a:off x="3819525" y="4021138"/>
            <a:ext cx="1589088" cy="4619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it-CH" altLang="it-CH" sz="1200" b="1" kern="0" dirty="0" err="1">
                <a:solidFill>
                  <a:srgbClr val="FFFFFF"/>
                </a:solidFill>
              </a:rPr>
              <a:t>Destruction</a:t>
            </a:r>
            <a:r>
              <a:rPr lang="it-CH" altLang="it-CH" sz="1200" b="1" kern="0" dirty="0">
                <a:solidFill>
                  <a:srgbClr val="FFFFFF"/>
                </a:solidFill>
              </a:rPr>
              <a:t> of water </a:t>
            </a:r>
            <a:r>
              <a:rPr lang="it-CH" altLang="it-CH" sz="1200" b="1" kern="0" dirty="0" err="1">
                <a:solidFill>
                  <a:srgbClr val="FFFFFF"/>
                </a:solidFill>
              </a:rPr>
              <a:t>pipes</a:t>
            </a:r>
            <a:endParaRPr lang="it-CH" altLang="it-CH" sz="1200" b="1" kern="0" dirty="0">
              <a:solidFill>
                <a:srgbClr val="FFFFFF"/>
              </a:solidFill>
            </a:endParaRPr>
          </a:p>
        </p:txBody>
      </p:sp>
      <p:pic>
        <p:nvPicPr>
          <p:cNvPr id="883720" name="Immagine 1">
            <a:extLst>
              <a:ext uri="{FF2B5EF4-FFF2-40B4-BE49-F238E27FC236}">
                <a16:creationId xmlns:a16="http://schemas.microsoft.com/office/drawing/2014/main" id="{D759785B-865D-41AB-F64E-0FE052765755}"/>
              </a:ext>
            </a:extLst>
          </p:cNvPr>
          <p:cNvPicPr>
            <a:picLocks noChangeAspect="1"/>
          </p:cNvPicPr>
          <p:nvPr/>
        </p:nvPicPr>
        <p:blipFill>
          <a:blip r:embed="rId5"/>
          <a:srcRect/>
          <a:stretch>
            <a:fillRect/>
          </a:stretch>
        </p:blipFill>
        <p:spPr bwMode="auto">
          <a:xfrm>
            <a:off x="204788" y="4757738"/>
            <a:ext cx="33242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21" name="CasellaDiTesto 2">
            <a:extLst>
              <a:ext uri="{FF2B5EF4-FFF2-40B4-BE49-F238E27FC236}">
                <a16:creationId xmlns:a16="http://schemas.microsoft.com/office/drawing/2014/main" id="{49CE6F33-C659-AD91-5B51-F2E497137767}"/>
              </a:ext>
            </a:extLst>
          </p:cNvPr>
          <p:cNvSpPr txBox="1">
            <a:spLocks noChangeArrowheads="1"/>
          </p:cNvSpPr>
          <p:nvPr/>
        </p:nvSpPr>
        <p:spPr bwMode="auto">
          <a:xfrm>
            <a:off x="3608388" y="4718050"/>
            <a:ext cx="952500" cy="15684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en-US" sz="1200" b="1" kern="0" dirty="0">
                <a:solidFill>
                  <a:srgbClr val="FFFFFF"/>
                </a:solidFill>
              </a:rPr>
              <a:t>This Bedouin water tank is all riddled with Israeli bullets</a:t>
            </a:r>
          </a:p>
        </p:txBody>
      </p:sp>
      <p:pic>
        <p:nvPicPr>
          <p:cNvPr id="2" name="Picture 8" descr="C:\Users\Enrico\Enrico\Documenti\AA Enrico nuovo\Palestina\A Foto\Distruzioni\Distr pozzo acquifero a Al-Nassariya 8 sett 2011 jpeg.jpg">
            <a:extLst>
              <a:ext uri="{FF2B5EF4-FFF2-40B4-BE49-F238E27FC236}">
                <a16:creationId xmlns:a16="http://schemas.microsoft.com/office/drawing/2014/main" id="{E9E4F085-D36D-5095-ACD5-29112764B789}"/>
              </a:ext>
            </a:extLst>
          </p:cNvPr>
          <p:cNvPicPr>
            <a:picLocks noChangeAspect="1" noChangeArrowheads="1"/>
          </p:cNvPicPr>
          <p:nvPr/>
        </p:nvPicPr>
        <p:blipFill>
          <a:blip r:embed="rId6"/>
          <a:srcRect/>
          <a:stretch>
            <a:fillRect/>
          </a:stretch>
        </p:blipFill>
        <p:spPr bwMode="auto">
          <a:xfrm>
            <a:off x="5505450" y="234950"/>
            <a:ext cx="3424238" cy="2178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2" name="Picture 2" descr="Mafasir Yatta's water pipelines cut by Israeli occupation forces, Palestine  | EJAtlas">
            <a:extLst>
              <a:ext uri="{FF2B5EF4-FFF2-40B4-BE49-F238E27FC236}">
                <a16:creationId xmlns:a16="http://schemas.microsoft.com/office/drawing/2014/main" id="{7C5ECCC8-EF6E-4407-0487-CA33F35F1117}"/>
              </a:ext>
            </a:extLst>
          </p:cNvPr>
          <p:cNvPicPr>
            <a:picLocks noChangeAspect="1" noChangeArrowheads="1"/>
          </p:cNvPicPr>
          <p:nvPr/>
        </p:nvPicPr>
        <p:blipFill>
          <a:blip r:embed="rId7"/>
          <a:srcRect/>
          <a:stretch>
            <a:fillRect/>
          </a:stretch>
        </p:blipFill>
        <p:spPr bwMode="auto">
          <a:xfrm>
            <a:off x="5502275" y="2660650"/>
            <a:ext cx="3390900" cy="187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25BA98F1-A2CB-C1F1-ECD2-1D016A48283E}"/>
              </a:ext>
            </a:extLst>
          </p:cNvPr>
          <p:cNvSpPr txBox="1">
            <a:spLocks noChangeArrowheads="1"/>
          </p:cNvSpPr>
          <p:nvPr/>
        </p:nvSpPr>
        <p:spPr bwMode="auto">
          <a:xfrm>
            <a:off x="4508500" y="4735513"/>
            <a:ext cx="969963" cy="12001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en-US" altLang="it-CH" sz="1200" b="1" kern="0" dirty="0" err="1">
                <a:solidFill>
                  <a:srgbClr val="FFFFFF"/>
                </a:solidFill>
              </a:rPr>
              <a:t>Confisca-tion</a:t>
            </a:r>
            <a:r>
              <a:rPr lang="en-US" altLang="it-CH" sz="1200" b="1" kern="0" dirty="0">
                <a:solidFill>
                  <a:srgbClr val="FFFFFF"/>
                </a:solidFill>
              </a:rPr>
              <a:t> and </a:t>
            </a:r>
            <a:r>
              <a:rPr lang="en-US" altLang="it-CH" sz="1200" b="1" kern="0" dirty="0" err="1">
                <a:solidFill>
                  <a:srgbClr val="FFFFFF"/>
                </a:solidFill>
              </a:rPr>
              <a:t>destruc-tion</a:t>
            </a:r>
            <a:r>
              <a:rPr lang="en-US" altLang="it-CH" sz="1200" b="1" kern="0" dirty="0">
                <a:solidFill>
                  <a:srgbClr val="FFFFFF"/>
                </a:solidFill>
              </a:rPr>
              <a:t> of water tanks</a:t>
            </a:r>
            <a:endParaRPr lang="it-CH" altLang="it-CH" sz="1200" b="1" kern="0" dirty="0">
              <a:solidFill>
                <a:srgbClr val="FFFFFF"/>
              </a:solidFill>
            </a:endParaRPr>
          </a:p>
        </p:txBody>
      </p:sp>
      <p:sp>
        <p:nvSpPr>
          <p:cNvPr id="4" name="CasellaDiTesto 1">
            <a:extLst>
              <a:ext uri="{FF2B5EF4-FFF2-40B4-BE49-F238E27FC236}">
                <a16:creationId xmlns:a16="http://schemas.microsoft.com/office/drawing/2014/main" id="{6ECD8138-5D2C-6CBD-132E-452D5FF5AA2D}"/>
              </a:ext>
            </a:extLst>
          </p:cNvPr>
          <p:cNvSpPr txBox="1">
            <a:spLocks noChangeArrowheads="1"/>
          </p:cNvSpPr>
          <p:nvPr/>
        </p:nvSpPr>
        <p:spPr bwMode="auto">
          <a:xfrm>
            <a:off x="4284663" y="1533525"/>
            <a:ext cx="1139825"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indent="-292100" algn="r" eaLnBrk="1" fontAlgn="auto" hangingPunct="1">
              <a:spcBef>
                <a:spcPct val="0"/>
              </a:spcBef>
              <a:spcAft>
                <a:spcPts val="0"/>
              </a:spcAft>
              <a:buFontTx/>
              <a:buNone/>
              <a:defRPr/>
            </a:pPr>
            <a:r>
              <a:rPr lang="it-CH" altLang="it-CH" sz="1200" b="1" kern="0" dirty="0" err="1">
                <a:solidFill>
                  <a:srgbClr val="FFFFFF"/>
                </a:solidFill>
              </a:rPr>
              <a:t>Destruction</a:t>
            </a:r>
            <a:r>
              <a:rPr lang="it-CH" altLang="it-CH" sz="1200" b="1" kern="0" dirty="0">
                <a:solidFill>
                  <a:srgbClr val="FFFFFF"/>
                </a:solidFill>
              </a:rPr>
              <a:t> of a </a:t>
            </a:r>
            <a:r>
              <a:rPr lang="it-CH" altLang="it-CH" sz="1200" b="1" kern="0" dirty="0" err="1">
                <a:solidFill>
                  <a:srgbClr val="FFFFFF"/>
                </a:solidFill>
              </a:rPr>
              <a:t>well</a:t>
            </a:r>
            <a:endParaRPr lang="it-CH" altLang="it-CH" sz="1200" b="1" kern="0" dirty="0">
              <a:solidFill>
                <a:srgbClr val="FFFFFF"/>
              </a:solidFill>
            </a:endParaRPr>
          </a:p>
        </p:txBody>
      </p:sp>
      <p:sp>
        <p:nvSpPr>
          <p:cNvPr id="5" name="CasellaDiTesto 4">
            <a:extLst>
              <a:ext uri="{FF2B5EF4-FFF2-40B4-BE49-F238E27FC236}">
                <a16:creationId xmlns:a16="http://schemas.microsoft.com/office/drawing/2014/main" id="{53BD4E8F-D8EB-7093-F275-B58249C12498}"/>
              </a:ext>
            </a:extLst>
          </p:cNvPr>
          <p:cNvSpPr txBox="1"/>
          <p:nvPr/>
        </p:nvSpPr>
        <p:spPr>
          <a:xfrm>
            <a:off x="3687763" y="2065338"/>
            <a:ext cx="1654175" cy="1754187"/>
          </a:xfrm>
          <a:prstGeom prst="rect">
            <a:avLst/>
          </a:prstGeom>
          <a:solidFill>
            <a:srgbClr val="FFFF00"/>
          </a:solidFill>
          <a:ln>
            <a:solidFill>
              <a:schemeClr val="accent4">
                <a:lumMod val="10000"/>
              </a:schemeClr>
            </a:solidFill>
          </a:ln>
        </p:spPr>
        <p:txBody>
          <a:bodyPr>
            <a:spAutoFit/>
          </a:bodyPr>
          <a:lstStyle/>
          <a:p>
            <a:pPr algn="ctr">
              <a:defRPr/>
            </a:pPr>
            <a:r>
              <a:rPr lang="en-US" b="1" dirty="0">
                <a:solidFill>
                  <a:schemeClr val="accent4">
                    <a:lumMod val="10000"/>
                  </a:schemeClr>
                </a:solidFill>
              </a:rPr>
              <a:t>Israelis prevent Palestinians from getting water supplies</a:t>
            </a:r>
          </a:p>
        </p:txBody>
      </p:sp>
      <p:sp>
        <p:nvSpPr>
          <p:cNvPr id="6" name="Rettangolo 5">
            <a:extLst>
              <a:ext uri="{FF2B5EF4-FFF2-40B4-BE49-F238E27FC236}">
                <a16:creationId xmlns:a16="http://schemas.microsoft.com/office/drawing/2014/main" id="{C81321E0-9EB1-3F93-12EC-F102F29716B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679" name="Rettangolo 1">
            <a:extLst>
              <a:ext uri="{FF2B5EF4-FFF2-40B4-BE49-F238E27FC236}">
                <a16:creationId xmlns:a16="http://schemas.microsoft.com/office/drawing/2014/main" id="{52F95E85-1159-661A-D410-E934C350899B}"/>
              </a:ext>
            </a:extLst>
          </p:cNvPr>
          <p:cNvSpPr>
            <a:spLocks noChangeArrowheads="1"/>
          </p:cNvSpPr>
          <p:nvPr/>
        </p:nvSpPr>
        <p:spPr bwMode="auto">
          <a:xfrm>
            <a:off x="52388" y="15875"/>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41680" name="Slide Number Placeholder 3">
            <a:extLst>
              <a:ext uri="{FF2B5EF4-FFF2-40B4-BE49-F238E27FC236}">
                <a16:creationId xmlns:a16="http://schemas.microsoft.com/office/drawing/2014/main" id="{7EDEDF25-FF3B-AB74-B390-38AB66B05182}"/>
              </a:ext>
            </a:extLst>
          </p:cNvPr>
          <p:cNvSpPr txBox="1">
            <a:spLocks/>
          </p:cNvSpPr>
          <p:nvPr/>
        </p:nvSpPr>
        <p:spPr bwMode="auto">
          <a:xfrm>
            <a:off x="4138613" y="6242050"/>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9394631-5331-45C9-9691-23393D66EA60}" type="slidenum">
              <a:rPr lang="it-IT" altLang="it-CH" sz="1400" b="1">
                <a:solidFill>
                  <a:srgbClr val="FFFFFF"/>
                </a:solidFill>
              </a:rPr>
              <a:pPr algn="r" eaLnBrk="1" hangingPunct="1">
                <a:spcBef>
                  <a:spcPct val="0"/>
                </a:spcBef>
                <a:buFontTx/>
                <a:buNone/>
              </a:pPr>
              <a:t>80</a:t>
            </a:fld>
            <a:endParaRPr lang="it-IT" altLang="it-CH" sz="1400" b="1">
              <a:solidFill>
                <a:srgbClr val="FFFFFF"/>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2" descr="origine e utilizzo dell'acqua ">
            <a:extLst>
              <a:ext uri="{FF2B5EF4-FFF2-40B4-BE49-F238E27FC236}">
                <a16:creationId xmlns:a16="http://schemas.microsoft.com/office/drawing/2014/main" id="{0DBB9326-89DB-64E9-1235-33785FD95D5A}"/>
              </a:ext>
            </a:extLst>
          </p:cNvPr>
          <p:cNvPicPr>
            <a:picLocks noChangeAspect="1" noChangeArrowheads="1"/>
          </p:cNvPicPr>
          <p:nvPr/>
        </p:nvPicPr>
        <p:blipFill>
          <a:blip r:embed="rId3">
            <a:lum bright="-18000" contrast="10000"/>
          </a:blip>
          <a:srcRect/>
          <a:stretch>
            <a:fillRect/>
          </a:stretch>
        </p:blipFill>
        <p:spPr bwMode="auto">
          <a:xfrm>
            <a:off x="600075" y="908050"/>
            <a:ext cx="7850188" cy="550545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43715" name="Text Box 3">
            <a:extLst>
              <a:ext uri="{FF2B5EF4-FFF2-40B4-BE49-F238E27FC236}">
                <a16:creationId xmlns:a16="http://schemas.microsoft.com/office/drawing/2014/main" id="{3491124F-404F-0B18-9147-B1CEDE74A5CB}"/>
              </a:ext>
            </a:extLst>
          </p:cNvPr>
          <p:cNvSpPr txBox="1">
            <a:spLocks noChangeArrowheads="1"/>
          </p:cNvSpPr>
          <p:nvPr/>
        </p:nvSpPr>
        <p:spPr bwMode="auto">
          <a:xfrm>
            <a:off x="600075" y="404813"/>
            <a:ext cx="20875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Coming from</a:t>
            </a:r>
            <a:endParaRPr lang="it-IT" altLang="it-CH" sz="2400" b="1">
              <a:solidFill>
                <a:srgbClr val="FFFFFF"/>
              </a:solidFill>
            </a:endParaRPr>
          </a:p>
        </p:txBody>
      </p:sp>
      <p:sp>
        <p:nvSpPr>
          <p:cNvPr id="243716" name="Text Box 4">
            <a:extLst>
              <a:ext uri="{FF2B5EF4-FFF2-40B4-BE49-F238E27FC236}">
                <a16:creationId xmlns:a16="http://schemas.microsoft.com/office/drawing/2014/main" id="{7BB56101-3152-7DEA-88BE-CFB03284F031}"/>
              </a:ext>
            </a:extLst>
          </p:cNvPr>
          <p:cNvSpPr txBox="1">
            <a:spLocks noChangeArrowheads="1"/>
          </p:cNvSpPr>
          <p:nvPr/>
        </p:nvSpPr>
        <p:spPr bwMode="auto">
          <a:xfrm>
            <a:off x="6721475" y="404813"/>
            <a:ext cx="17287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Going to</a:t>
            </a:r>
            <a:endParaRPr lang="it-IT" altLang="it-CH" sz="2400" b="1">
              <a:solidFill>
                <a:srgbClr val="FFFFFF"/>
              </a:solidFill>
            </a:endParaRPr>
          </a:p>
        </p:txBody>
      </p:sp>
      <p:sp>
        <p:nvSpPr>
          <p:cNvPr id="243717" name="Text Box 5">
            <a:extLst>
              <a:ext uri="{FF2B5EF4-FFF2-40B4-BE49-F238E27FC236}">
                <a16:creationId xmlns:a16="http://schemas.microsoft.com/office/drawing/2014/main" id="{1E28177F-43A8-59B7-1826-AD9BE8A4171A}"/>
              </a:ext>
            </a:extLst>
          </p:cNvPr>
          <p:cNvSpPr txBox="1">
            <a:spLocks noChangeArrowheads="1"/>
          </p:cNvSpPr>
          <p:nvPr/>
        </p:nvSpPr>
        <p:spPr bwMode="auto">
          <a:xfrm>
            <a:off x="3667125" y="215900"/>
            <a:ext cx="1714500" cy="492125"/>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600" b="1">
                <a:solidFill>
                  <a:srgbClr val="000000"/>
                </a:solidFill>
              </a:rPr>
              <a:t>Water</a:t>
            </a:r>
            <a:endParaRPr lang="it-IT" altLang="it-CH" sz="2600" b="1">
              <a:solidFill>
                <a:srgbClr val="000000"/>
              </a:solidFill>
            </a:endParaRPr>
          </a:p>
        </p:txBody>
      </p:sp>
      <p:sp>
        <p:nvSpPr>
          <p:cNvPr id="243718" name="Slide Number Placeholder 3">
            <a:extLst>
              <a:ext uri="{FF2B5EF4-FFF2-40B4-BE49-F238E27FC236}">
                <a16:creationId xmlns:a16="http://schemas.microsoft.com/office/drawing/2014/main" id="{3B10E0A2-0D3A-82B5-CDA0-4D54EB392545}"/>
              </a:ext>
            </a:extLst>
          </p:cNvPr>
          <p:cNvSpPr>
            <a:spLocks noGrp="1"/>
          </p:cNvSpPr>
          <p:nvPr>
            <p:ph type="sldNum" sz="quarter" idx="12"/>
          </p:nvPr>
        </p:nvSpPr>
        <p:spPr>
          <a:xfrm>
            <a:off x="8221663" y="5986463"/>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51B41B-9825-4A1F-9BE9-BDFDDD68731D}" type="slidenum">
              <a:rPr lang="it-IT" altLang="it-CH" sz="1400" b="1" smtClean="0">
                <a:solidFill>
                  <a:srgbClr val="FFFFFF"/>
                </a:solidFill>
              </a:rPr>
              <a:pPr>
                <a:spcBef>
                  <a:spcPct val="0"/>
                </a:spcBef>
                <a:buFontTx/>
                <a:buNone/>
              </a:pPr>
              <a:t>81</a:t>
            </a:fld>
            <a:endParaRPr lang="it-IT" altLang="it-CH" sz="1400" b="1">
              <a:solidFill>
                <a:srgbClr val="FFFFFF"/>
              </a:solidFill>
            </a:endParaRPr>
          </a:p>
        </p:txBody>
      </p:sp>
      <p:sp>
        <p:nvSpPr>
          <p:cNvPr id="243719" name="Rettangolo 1">
            <a:extLst>
              <a:ext uri="{FF2B5EF4-FFF2-40B4-BE49-F238E27FC236}">
                <a16:creationId xmlns:a16="http://schemas.microsoft.com/office/drawing/2014/main" id="{93E3781D-9973-B811-EAB5-ED22102B984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assam">
            <a:extLst>
              <a:ext uri="{FF2B5EF4-FFF2-40B4-BE49-F238E27FC236}">
                <a16:creationId xmlns:a16="http://schemas.microsoft.com/office/drawing/2014/main" id="{640C7C57-EFE1-A815-04C6-B44D76C624B5}"/>
              </a:ext>
            </a:extLst>
          </p:cNvPr>
          <p:cNvPicPr>
            <a:picLocks noChangeAspect="1" noChangeArrowheads="1"/>
          </p:cNvPicPr>
          <p:nvPr/>
        </p:nvPicPr>
        <p:blipFill>
          <a:blip r:embed="rId2"/>
          <a:srcRect/>
          <a:stretch>
            <a:fillRect/>
          </a:stretch>
        </p:blipFill>
        <p:spPr bwMode="auto">
          <a:xfrm>
            <a:off x="323850" y="333375"/>
            <a:ext cx="399097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 name="Picture 5" descr="intifada">
            <a:extLst>
              <a:ext uri="{FF2B5EF4-FFF2-40B4-BE49-F238E27FC236}">
                <a16:creationId xmlns:a16="http://schemas.microsoft.com/office/drawing/2014/main" id="{58B033A7-851E-4BD3-0FB1-EDD0E30C0DE1}"/>
              </a:ext>
            </a:extLst>
          </p:cNvPr>
          <p:cNvPicPr>
            <a:picLocks noChangeAspect="1" noChangeArrowheads="1"/>
          </p:cNvPicPr>
          <p:nvPr/>
        </p:nvPicPr>
        <p:blipFill>
          <a:blip r:embed="rId3"/>
          <a:srcRect/>
          <a:stretch>
            <a:fillRect/>
          </a:stretch>
        </p:blipFill>
        <p:spPr bwMode="auto">
          <a:xfrm>
            <a:off x="4567238" y="333375"/>
            <a:ext cx="428942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 name="Picture 2" descr="_39149812_bsu300ap">
            <a:extLst>
              <a:ext uri="{FF2B5EF4-FFF2-40B4-BE49-F238E27FC236}">
                <a16:creationId xmlns:a16="http://schemas.microsoft.com/office/drawing/2014/main" id="{45A0015B-1DA6-BA10-FF95-5FC95B10BE34}"/>
              </a:ext>
            </a:extLst>
          </p:cNvPr>
          <p:cNvPicPr>
            <a:picLocks noChangeAspect="1" noChangeArrowheads="1"/>
          </p:cNvPicPr>
          <p:nvPr/>
        </p:nvPicPr>
        <p:blipFill>
          <a:blip r:embed="rId4"/>
          <a:srcRect/>
          <a:stretch>
            <a:fillRect/>
          </a:stretch>
        </p:blipFill>
        <p:spPr bwMode="auto">
          <a:xfrm>
            <a:off x="323850" y="3484563"/>
            <a:ext cx="3990975" cy="28082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10" descr="Tank_Israel">
            <a:extLst>
              <a:ext uri="{FF2B5EF4-FFF2-40B4-BE49-F238E27FC236}">
                <a16:creationId xmlns:a16="http://schemas.microsoft.com/office/drawing/2014/main" id="{8725B061-02C3-C86A-104E-C68FAFD64EDD}"/>
              </a:ext>
            </a:extLst>
          </p:cNvPr>
          <p:cNvPicPr>
            <a:picLocks noChangeAspect="1" noChangeArrowheads="1"/>
          </p:cNvPicPr>
          <p:nvPr/>
        </p:nvPicPr>
        <p:blipFill>
          <a:blip r:embed="rId5"/>
          <a:srcRect/>
          <a:stretch>
            <a:fillRect/>
          </a:stretch>
        </p:blipFill>
        <p:spPr bwMode="auto">
          <a:xfrm>
            <a:off x="4567238" y="3484563"/>
            <a:ext cx="4289425" cy="2808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Text Box 8">
            <a:extLst>
              <a:ext uri="{FF2B5EF4-FFF2-40B4-BE49-F238E27FC236}">
                <a16:creationId xmlns:a16="http://schemas.microsoft.com/office/drawing/2014/main" id="{184DCBE5-42C6-8C89-91D8-6429096BF789}"/>
              </a:ext>
            </a:extLst>
          </p:cNvPr>
          <p:cNvSpPr txBox="1">
            <a:spLocks noChangeArrowheads="1"/>
          </p:cNvSpPr>
          <p:nvPr/>
        </p:nvSpPr>
        <p:spPr bwMode="auto">
          <a:xfrm>
            <a:off x="3433763" y="2892425"/>
            <a:ext cx="2016125" cy="9540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Intifada     </a:t>
            </a:r>
            <a:r>
              <a:rPr lang="fr-CH" altLang="it-CH" dirty="0"/>
              <a:t>                    Resistance to the </a:t>
            </a:r>
            <a:r>
              <a:rPr lang="fr-CH" altLang="it-CH" dirty="0" err="1"/>
              <a:t>occupier</a:t>
            </a:r>
            <a:endParaRPr lang="it-IT" altLang="it-CH" dirty="0"/>
          </a:p>
        </p:txBody>
      </p:sp>
      <p:sp>
        <p:nvSpPr>
          <p:cNvPr id="245767" name="CasellaDiTesto 7">
            <a:extLst>
              <a:ext uri="{FF2B5EF4-FFF2-40B4-BE49-F238E27FC236}">
                <a16:creationId xmlns:a16="http://schemas.microsoft.com/office/drawing/2014/main" id="{49857EC9-CF28-D25F-4E8F-D1D071CDA252}"/>
              </a:ext>
            </a:extLst>
          </p:cNvPr>
          <p:cNvSpPr txBox="1">
            <a:spLocks noChangeArrowheads="1"/>
          </p:cNvSpPr>
          <p:nvPr/>
        </p:nvSpPr>
        <p:spPr bwMode="auto">
          <a:xfrm>
            <a:off x="1444625" y="6308725"/>
            <a:ext cx="198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Suicide bombings</a:t>
            </a:r>
          </a:p>
        </p:txBody>
      </p:sp>
      <p:sp>
        <p:nvSpPr>
          <p:cNvPr id="9" name="CasellaDiTesto 8">
            <a:extLst>
              <a:ext uri="{FF2B5EF4-FFF2-40B4-BE49-F238E27FC236}">
                <a16:creationId xmlns:a16="http://schemas.microsoft.com/office/drawing/2014/main" id="{68360C33-358A-5D48-6D5A-BFD7299FC916}"/>
              </a:ext>
            </a:extLst>
          </p:cNvPr>
          <p:cNvSpPr txBox="1"/>
          <p:nvPr/>
        </p:nvSpPr>
        <p:spPr>
          <a:xfrm>
            <a:off x="2484438" y="347663"/>
            <a:ext cx="1687512" cy="492125"/>
          </a:xfrm>
          <a:prstGeom prst="rect">
            <a:avLst/>
          </a:prstGeom>
          <a:noFill/>
        </p:spPr>
        <p:txBody>
          <a:bodyPr>
            <a:spAutoFit/>
          </a:bodyPr>
          <a:lstStyle/>
          <a:p>
            <a:pPr>
              <a:defRPr/>
            </a:pPr>
            <a:r>
              <a:rPr lang="en-US" sz="1300" b="1" dirty="0">
                <a:solidFill>
                  <a:schemeClr val="accent4">
                    <a:lumMod val="10000"/>
                  </a:schemeClr>
                </a:solidFill>
              </a:rPr>
              <a:t>Homemade missile launch from Gaza</a:t>
            </a:r>
          </a:p>
        </p:txBody>
      </p:sp>
      <p:sp>
        <p:nvSpPr>
          <p:cNvPr id="10" name="Rettangolo 9">
            <a:extLst>
              <a:ext uri="{FF2B5EF4-FFF2-40B4-BE49-F238E27FC236}">
                <a16:creationId xmlns:a16="http://schemas.microsoft.com/office/drawing/2014/main" id="{0795F2AD-2239-6B72-B64F-AAE9540D8CA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770" name="Rettangolo 1">
            <a:extLst>
              <a:ext uri="{FF2B5EF4-FFF2-40B4-BE49-F238E27FC236}">
                <a16:creationId xmlns:a16="http://schemas.microsoft.com/office/drawing/2014/main" id="{DF7B1825-A0A1-8C0C-889C-52271FD5173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egnaposto numero diapositiva 1">
            <a:extLst>
              <a:ext uri="{FF2B5EF4-FFF2-40B4-BE49-F238E27FC236}">
                <a16:creationId xmlns:a16="http://schemas.microsoft.com/office/drawing/2014/main" id="{E4A2293E-A51A-F7CD-5389-F32D5C9142E6}"/>
              </a:ext>
            </a:extLst>
          </p:cNvPr>
          <p:cNvSpPr>
            <a:spLocks noGrp="1" noChangeArrowheads="1"/>
          </p:cNvSpPr>
          <p:nvPr>
            <p:ph type="sldNum" sz="quarter" idx="12"/>
          </p:nvPr>
        </p:nvSpPr>
        <p:spPr>
          <a:xfrm>
            <a:off x="8202613" y="5534025"/>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91C12E-5B42-42AE-9FB6-DA1DDE1C810A}" type="slidenum">
              <a:rPr lang="fr-FR" altLang="en-US" sz="1200" b="1" smtClean="0"/>
              <a:pPr>
                <a:spcBef>
                  <a:spcPct val="0"/>
                </a:spcBef>
                <a:buFontTx/>
                <a:buNone/>
              </a:pPr>
              <a:t>83</a:t>
            </a:fld>
            <a:endParaRPr lang="fr-FR" altLang="en-US" sz="1200" b="1"/>
          </a:p>
        </p:txBody>
      </p:sp>
      <p:sp>
        <p:nvSpPr>
          <p:cNvPr id="6" name="Rettangolo 5">
            <a:extLst>
              <a:ext uri="{FF2B5EF4-FFF2-40B4-BE49-F238E27FC236}">
                <a16:creationId xmlns:a16="http://schemas.microsoft.com/office/drawing/2014/main" id="{7483A496-C87E-D639-3417-0585C33D0BF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C:\Users\Enrico\Desktop\Gaza7 jpeg.jpg">
            <a:extLst>
              <a:ext uri="{FF2B5EF4-FFF2-40B4-BE49-F238E27FC236}">
                <a16:creationId xmlns:a16="http://schemas.microsoft.com/office/drawing/2014/main" id="{C6149358-969C-8B1E-178C-51266822445D}"/>
              </a:ext>
            </a:extLst>
          </p:cNvPr>
          <p:cNvPicPr>
            <a:picLocks noChangeAspect="1" noChangeArrowheads="1"/>
          </p:cNvPicPr>
          <p:nvPr/>
        </p:nvPicPr>
        <p:blipFill>
          <a:blip r:embed="rId3"/>
          <a:srcRect/>
          <a:stretch>
            <a:fillRect/>
          </a:stretch>
        </p:blipFill>
        <p:spPr bwMode="auto">
          <a:xfrm>
            <a:off x="468313" y="549275"/>
            <a:ext cx="4389437" cy="5365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6789" name="CasellaDiTesto 1">
            <a:extLst>
              <a:ext uri="{FF2B5EF4-FFF2-40B4-BE49-F238E27FC236}">
                <a16:creationId xmlns:a16="http://schemas.microsoft.com/office/drawing/2014/main" id="{A8193D3B-4B11-309B-5E7F-41AA0A3E3288}"/>
              </a:ext>
            </a:extLst>
          </p:cNvPr>
          <p:cNvSpPr txBox="1">
            <a:spLocks noChangeArrowheads="1"/>
          </p:cNvSpPr>
          <p:nvPr/>
        </p:nvSpPr>
        <p:spPr bwMode="auto">
          <a:xfrm>
            <a:off x="1258888" y="6042025"/>
            <a:ext cx="6594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Since 2004, the Gaza Strip has been completely isolated, besieged and bombed.</a:t>
            </a:r>
          </a:p>
        </p:txBody>
      </p:sp>
      <p:sp>
        <p:nvSpPr>
          <p:cNvPr id="2" name="Freccia in giù 1">
            <a:extLst>
              <a:ext uri="{FF2B5EF4-FFF2-40B4-BE49-F238E27FC236}">
                <a16:creationId xmlns:a16="http://schemas.microsoft.com/office/drawing/2014/main" id="{C12B1FE5-C57A-1B5D-6EE1-82012EA94ED2}"/>
              </a:ext>
            </a:extLst>
          </p:cNvPr>
          <p:cNvSpPr/>
          <p:nvPr/>
        </p:nvSpPr>
        <p:spPr bwMode="auto">
          <a:xfrm>
            <a:off x="3527425" y="3706813"/>
            <a:ext cx="457200" cy="585787"/>
          </a:xfrm>
          <a:prstGeom prst="downArrow">
            <a:avLst>
              <a:gd name="adj1" fmla="val 33069"/>
              <a:gd name="adj2" fmla="val 50000"/>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 name="CasellaDiTesto 4">
            <a:extLst>
              <a:ext uri="{FF2B5EF4-FFF2-40B4-BE49-F238E27FC236}">
                <a16:creationId xmlns:a16="http://schemas.microsoft.com/office/drawing/2014/main" id="{C2710297-E07E-5BD6-43E4-D8D71DAF6270}"/>
              </a:ext>
            </a:extLst>
          </p:cNvPr>
          <p:cNvSpPr txBox="1"/>
          <p:nvPr/>
        </p:nvSpPr>
        <p:spPr>
          <a:xfrm>
            <a:off x="3395663" y="3182938"/>
            <a:ext cx="720725" cy="523875"/>
          </a:xfrm>
          <a:prstGeom prst="rect">
            <a:avLst/>
          </a:prstGeom>
          <a:noFill/>
        </p:spPr>
        <p:txBody>
          <a:bodyPr>
            <a:spAutoFit/>
          </a:bodyPr>
          <a:lstStyle/>
          <a:p>
            <a:pPr algn="ctr">
              <a:defRPr/>
            </a:pPr>
            <a:r>
              <a:rPr lang="en-US" sz="1400" b="1" dirty="0">
                <a:solidFill>
                  <a:schemeClr val="accent4">
                    <a:lumMod val="10000"/>
                  </a:schemeClr>
                </a:solidFill>
              </a:rPr>
              <a:t>Gaza Strip</a:t>
            </a:r>
          </a:p>
        </p:txBody>
      </p:sp>
      <p:sp>
        <p:nvSpPr>
          <p:cNvPr id="12" name="Freccia in giù 11">
            <a:extLst>
              <a:ext uri="{FF2B5EF4-FFF2-40B4-BE49-F238E27FC236}">
                <a16:creationId xmlns:a16="http://schemas.microsoft.com/office/drawing/2014/main" id="{E1246846-4EF8-B8DD-CEF0-11EFA76FA6E3}"/>
              </a:ext>
            </a:extLst>
          </p:cNvPr>
          <p:cNvSpPr/>
          <p:nvPr/>
        </p:nvSpPr>
        <p:spPr bwMode="auto">
          <a:xfrm rot="7464379">
            <a:off x="2449513" y="4630737"/>
            <a:ext cx="280988" cy="588963"/>
          </a:xfrm>
          <a:prstGeom prst="downArrow">
            <a:avLst>
              <a:gd name="adj1" fmla="val 30498"/>
              <a:gd name="adj2" fmla="val 5128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4" name="CasellaDiTesto 13">
            <a:extLst>
              <a:ext uri="{FF2B5EF4-FFF2-40B4-BE49-F238E27FC236}">
                <a16:creationId xmlns:a16="http://schemas.microsoft.com/office/drawing/2014/main" id="{3277FB54-6F68-14B5-0D11-EE224A40ED0F}"/>
              </a:ext>
            </a:extLst>
          </p:cNvPr>
          <p:cNvSpPr txBox="1"/>
          <p:nvPr/>
        </p:nvSpPr>
        <p:spPr>
          <a:xfrm>
            <a:off x="2530475" y="4643438"/>
            <a:ext cx="720725" cy="1016000"/>
          </a:xfrm>
          <a:prstGeom prst="rect">
            <a:avLst/>
          </a:prstGeom>
          <a:noFill/>
        </p:spPr>
        <p:txBody>
          <a:bodyPr>
            <a:spAutoFit/>
          </a:bodyPr>
          <a:lstStyle/>
          <a:p>
            <a:pPr algn="r">
              <a:defRPr/>
            </a:pPr>
            <a:r>
              <a:rPr lang="en-US" sz="1200" b="1" dirty="0">
                <a:solidFill>
                  <a:schemeClr val="accent4">
                    <a:lumMod val="10000"/>
                  </a:schemeClr>
                </a:solidFill>
              </a:rPr>
              <a:t>Fence +        no mans land</a:t>
            </a:r>
          </a:p>
        </p:txBody>
      </p:sp>
      <p:pic>
        <p:nvPicPr>
          <p:cNvPr id="8" name="Picture 2" descr="Potrebbe essere un'immagine raffigurante veicolo">
            <a:extLst>
              <a:ext uri="{FF2B5EF4-FFF2-40B4-BE49-F238E27FC236}">
                <a16:creationId xmlns:a16="http://schemas.microsoft.com/office/drawing/2014/main" id="{26B8FF6D-9536-41A1-8C3F-E49ECB2BF759}"/>
              </a:ext>
            </a:extLst>
          </p:cNvPr>
          <p:cNvPicPr>
            <a:picLocks noChangeAspect="1" noChangeArrowheads="1"/>
          </p:cNvPicPr>
          <p:nvPr/>
        </p:nvPicPr>
        <p:blipFill>
          <a:blip r:embed="rId4"/>
          <a:srcRect/>
          <a:stretch>
            <a:fillRect/>
          </a:stretch>
        </p:blipFill>
        <p:spPr bwMode="auto">
          <a:xfrm>
            <a:off x="5073650" y="549275"/>
            <a:ext cx="3573463" cy="4805363"/>
          </a:xfrm>
          <a:prstGeom prst="rect">
            <a:avLst/>
          </a:prstGeom>
          <a:ln w="38100">
            <a:solidFill>
              <a:schemeClr val="tx1"/>
            </a:solidFill>
          </a:ln>
          <a:effectLst>
            <a:outerShdw blurRad="292100" dist="139700" dir="2700000" algn="tl" rotWithShape="0">
              <a:srgbClr val="333333">
                <a:alpha val="65000"/>
              </a:srgbClr>
            </a:outerShdw>
          </a:effectLst>
        </p:spPr>
      </p:pic>
      <p:sp>
        <p:nvSpPr>
          <p:cNvPr id="138242" name="CasellaDiTesto 2">
            <a:extLst>
              <a:ext uri="{FF2B5EF4-FFF2-40B4-BE49-F238E27FC236}">
                <a16:creationId xmlns:a16="http://schemas.microsoft.com/office/drawing/2014/main" id="{4204925C-503F-BBE8-1F22-9BAA30ECD22C}"/>
              </a:ext>
            </a:extLst>
          </p:cNvPr>
          <p:cNvSpPr txBox="1">
            <a:spLocks noChangeArrowheads="1"/>
          </p:cNvSpPr>
          <p:nvPr/>
        </p:nvSpPr>
        <p:spPr bwMode="auto">
          <a:xfrm>
            <a:off x="5033963" y="5451475"/>
            <a:ext cx="3060700" cy="461963"/>
          </a:xfrm>
          <a:prstGeom prst="rect">
            <a:avLst/>
          </a:prstGeom>
          <a:solidFill>
            <a:srgbClr val="FFFF00"/>
          </a:solidFill>
          <a:ln w="12700">
            <a:solidFill>
              <a:schemeClr val="accent4">
                <a:lumMod val="10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dirty="0">
                <a:solidFill>
                  <a:schemeClr val="accent4">
                    <a:lumMod val="10000"/>
                  </a:schemeClr>
                </a:solidFill>
                <a:latin typeface="Arial" panose="020B0604020202020204" pitchFamily="34" charset="0"/>
              </a:rPr>
              <a:t>The Gaza strip</a:t>
            </a:r>
          </a:p>
        </p:txBody>
      </p:sp>
      <p:sp>
        <p:nvSpPr>
          <p:cNvPr id="10" name="CasellaDiTesto 9">
            <a:extLst>
              <a:ext uri="{FF2B5EF4-FFF2-40B4-BE49-F238E27FC236}">
                <a16:creationId xmlns:a16="http://schemas.microsoft.com/office/drawing/2014/main" id="{D34D73AE-5D03-7152-0555-F1DC499BEDB7}"/>
              </a:ext>
            </a:extLst>
          </p:cNvPr>
          <p:cNvSpPr txBox="1"/>
          <p:nvPr/>
        </p:nvSpPr>
        <p:spPr>
          <a:xfrm>
            <a:off x="5219700" y="5041900"/>
            <a:ext cx="3478213" cy="307975"/>
          </a:xfrm>
          <a:prstGeom prst="rect">
            <a:avLst/>
          </a:prstGeom>
          <a:noFill/>
        </p:spPr>
        <p:txBody>
          <a:bodyPr>
            <a:spAutoFit/>
          </a:bodyPr>
          <a:lstStyle/>
          <a:p>
            <a:pPr algn="ctr">
              <a:defRPr/>
            </a:pPr>
            <a:r>
              <a:rPr lang="en-US" sz="1400" dirty="0">
                <a:solidFill>
                  <a:schemeClr val="accent4">
                    <a:lumMod val="10000"/>
                  </a:schemeClr>
                </a:solidFill>
              </a:rPr>
              <a:t>After an Israeli bombing life goes 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B677B4D-A10A-1C3F-82E7-EA0086E7EDF6}"/>
              </a:ext>
            </a:extLst>
          </p:cNvPr>
          <p:cNvPicPr>
            <a:picLocks noChangeAspect="1"/>
          </p:cNvPicPr>
          <p:nvPr/>
        </p:nvPicPr>
        <p:blipFill>
          <a:blip r:embed="rId2"/>
          <a:stretch>
            <a:fillRect/>
          </a:stretch>
        </p:blipFill>
        <p:spPr>
          <a:xfrm>
            <a:off x="582613" y="549275"/>
            <a:ext cx="7978775" cy="4475163"/>
          </a:xfrm>
          <a:prstGeom prst="rect">
            <a:avLst/>
          </a:prstGeom>
          <a:ln w="38100">
            <a:solidFill>
              <a:schemeClr val="tx1"/>
            </a:solidFill>
          </a:ln>
          <a:effectLst>
            <a:outerShdw blurRad="292100" dist="139700" dir="2700000" algn="tl" rotWithShape="0">
              <a:srgbClr val="333333">
                <a:alpha val="65000"/>
              </a:srgbClr>
            </a:outerShdw>
          </a:effectLst>
        </p:spPr>
      </p:pic>
      <p:sp>
        <p:nvSpPr>
          <p:cNvPr id="248835" name="CasellaDiTesto 2">
            <a:extLst>
              <a:ext uri="{FF2B5EF4-FFF2-40B4-BE49-F238E27FC236}">
                <a16:creationId xmlns:a16="http://schemas.microsoft.com/office/drawing/2014/main" id="{E96561D2-E3CE-E61F-15C9-02EFBE087C1E}"/>
              </a:ext>
            </a:extLst>
          </p:cNvPr>
          <p:cNvSpPr txBox="1">
            <a:spLocks noChangeArrowheads="1"/>
          </p:cNvSpPr>
          <p:nvPr/>
        </p:nvSpPr>
        <p:spPr bwMode="auto">
          <a:xfrm>
            <a:off x="2195513" y="5622925"/>
            <a:ext cx="522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Gaza Strip has 2 million inhabitants on less than 360 Km2</a:t>
            </a:r>
          </a:p>
        </p:txBody>
      </p:sp>
      <p:sp>
        <p:nvSpPr>
          <p:cNvPr id="4" name="CasellaDiTesto 3">
            <a:extLst>
              <a:ext uri="{FF2B5EF4-FFF2-40B4-BE49-F238E27FC236}">
                <a16:creationId xmlns:a16="http://schemas.microsoft.com/office/drawing/2014/main" id="{8EC82C8A-0286-2632-37BB-6AC51F59FD41}"/>
              </a:ext>
            </a:extLst>
          </p:cNvPr>
          <p:cNvSpPr txBox="1"/>
          <p:nvPr/>
        </p:nvSpPr>
        <p:spPr>
          <a:xfrm>
            <a:off x="582613" y="5208588"/>
            <a:ext cx="7229475"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The northern part of the city of Gaza </a:t>
            </a:r>
            <a:r>
              <a:rPr lang="en-US" sz="2000" dirty="0">
                <a:solidFill>
                  <a:schemeClr val="accent4">
                    <a:lumMod val="10000"/>
                  </a:schemeClr>
                </a:solidFill>
              </a:rPr>
              <a:t>(before October 2023)</a:t>
            </a:r>
          </a:p>
        </p:txBody>
      </p:sp>
      <p:sp>
        <p:nvSpPr>
          <p:cNvPr id="248837" name="Slide Number Placeholder 1">
            <a:extLst>
              <a:ext uri="{FF2B5EF4-FFF2-40B4-BE49-F238E27FC236}">
                <a16:creationId xmlns:a16="http://schemas.microsoft.com/office/drawing/2014/main" id="{C447B68E-CEA7-D5B6-98D6-56AD67BD4B2D}"/>
              </a:ext>
            </a:extLst>
          </p:cNvPr>
          <p:cNvSpPr>
            <a:spLocks noGrp="1"/>
          </p:cNvSpPr>
          <p:nvPr>
            <p:ph type="sldNum" sz="quarter" idx="12"/>
          </p:nvPr>
        </p:nvSpPr>
        <p:spPr>
          <a:xfrm>
            <a:off x="7974013" y="5222875"/>
            <a:ext cx="504825"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BB3508-1052-45C6-A9A0-101F1E417FEE}"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sp>
        <p:nvSpPr>
          <p:cNvPr id="248838" name="Rettangolo 1">
            <a:extLst>
              <a:ext uri="{FF2B5EF4-FFF2-40B4-BE49-F238E27FC236}">
                <a16:creationId xmlns:a16="http://schemas.microsoft.com/office/drawing/2014/main" id="{4B66D73B-EE4F-B645-18D1-7310765116A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filasteen.files.wordpress.com/2009/05/israeli_bombs_over_gaza.jpg">
            <a:extLst>
              <a:ext uri="{FF2B5EF4-FFF2-40B4-BE49-F238E27FC236}">
                <a16:creationId xmlns:a16="http://schemas.microsoft.com/office/drawing/2014/main" id="{19481154-65E6-CDC8-ACE0-E5084DAE4F86}"/>
              </a:ext>
            </a:extLst>
          </p:cNvPr>
          <p:cNvPicPr>
            <a:picLocks noChangeAspect="1" noChangeArrowheads="1"/>
          </p:cNvPicPr>
          <p:nvPr/>
        </p:nvPicPr>
        <p:blipFill>
          <a:blip r:embed="rId2"/>
          <a:srcRect/>
          <a:stretch>
            <a:fillRect/>
          </a:stretch>
        </p:blipFill>
        <p:spPr bwMode="auto">
          <a:xfrm>
            <a:off x="1133475" y="514350"/>
            <a:ext cx="7237413" cy="5429250"/>
          </a:xfrm>
          <a:prstGeom prst="rect">
            <a:avLst/>
          </a:prstGeom>
          <a:ln w="38100">
            <a:solidFill>
              <a:schemeClr val="tx1"/>
            </a:solidFill>
          </a:ln>
          <a:effectLst>
            <a:outerShdw blurRad="292100" dist="139700" dir="2700000" algn="tl" rotWithShape="0">
              <a:srgbClr val="333333">
                <a:alpha val="65000"/>
              </a:srgbClr>
            </a:outerShdw>
          </a:effectLst>
        </p:spPr>
      </p:pic>
      <p:sp>
        <p:nvSpPr>
          <p:cNvPr id="249859" name="Segnaposto numero diapositiva 1">
            <a:extLst>
              <a:ext uri="{FF2B5EF4-FFF2-40B4-BE49-F238E27FC236}">
                <a16:creationId xmlns:a16="http://schemas.microsoft.com/office/drawing/2014/main" id="{7B0826B4-0445-38F4-989A-609FBC024BC9}"/>
              </a:ext>
            </a:extLst>
          </p:cNvPr>
          <p:cNvSpPr>
            <a:spLocks noGrp="1" noChangeArrowheads="1"/>
          </p:cNvSpPr>
          <p:nvPr>
            <p:ph type="sldNum" sz="quarter" idx="12"/>
          </p:nvPr>
        </p:nvSpPr>
        <p:spPr>
          <a:xfrm>
            <a:off x="7085013" y="61563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B29E12-A208-449C-92A0-AB013CBB54A0}" type="slidenum">
              <a:rPr lang="fr-FR" altLang="en-US" sz="1200" b="1" smtClean="0"/>
              <a:pPr>
                <a:spcBef>
                  <a:spcPct val="0"/>
                </a:spcBef>
                <a:buFontTx/>
                <a:buNone/>
              </a:pPr>
              <a:t>85</a:t>
            </a:fld>
            <a:endParaRPr lang="fr-FR" altLang="en-US" sz="1200" b="1"/>
          </a:p>
        </p:txBody>
      </p:sp>
      <p:sp>
        <p:nvSpPr>
          <p:cNvPr id="4" name="Rettangolo 3">
            <a:extLst>
              <a:ext uri="{FF2B5EF4-FFF2-40B4-BE49-F238E27FC236}">
                <a16:creationId xmlns:a16="http://schemas.microsoft.com/office/drawing/2014/main" id="{BFBA9FD9-2EBB-C0BB-0A05-3A4CACFD6998}"/>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89D94D66-F07A-B90C-5C57-F7EB22CB048D}"/>
              </a:ext>
            </a:extLst>
          </p:cNvPr>
          <p:cNvSpPr txBox="1"/>
          <p:nvPr/>
        </p:nvSpPr>
        <p:spPr>
          <a:xfrm>
            <a:off x="3492500" y="6086475"/>
            <a:ext cx="215900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49862" name="Rettangolo 1">
            <a:extLst>
              <a:ext uri="{FF2B5EF4-FFF2-40B4-BE49-F238E27FC236}">
                <a16:creationId xmlns:a16="http://schemas.microsoft.com/office/drawing/2014/main" id="{15C1BB6B-9FD7-EDD4-C096-9FB8B5BA1D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C:\Dokumente und Einstellungen\Enrico\Eigene Dateien\Enrico\Documenti\AA Enrico nuovo\Palestina\A Foto\Guerra e personaggi\Gaza dic 2008.bmp">
            <a:extLst>
              <a:ext uri="{FF2B5EF4-FFF2-40B4-BE49-F238E27FC236}">
                <a16:creationId xmlns:a16="http://schemas.microsoft.com/office/drawing/2014/main" id="{5D18578C-F45F-9607-FF0B-22D7B1C74AED}"/>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5" name="Picture 3" descr="C:\Dokumente und Einstellungen\Enrico\Eigene Dateien\Enrico\Documenti\AA Enrico nuovo\Palestina\A Foto\Guerra e personaggi\Gaza dicembre 08.gif">
            <a:extLst>
              <a:ext uri="{FF2B5EF4-FFF2-40B4-BE49-F238E27FC236}">
                <a16:creationId xmlns:a16="http://schemas.microsoft.com/office/drawing/2014/main" id="{C673543C-617A-DCDF-D61C-E6DF03A3341F}"/>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7" name="Picture 6" descr="C:\Dokumente und Einstellungen\Enrico\Eigene Dateien\Enrico\Documenti\AA Enrico nuovo\Palestina\A Foto\Guerra e personaggi\gaza 2009 7.jpg">
            <a:extLst>
              <a:ext uri="{FF2B5EF4-FFF2-40B4-BE49-F238E27FC236}">
                <a16:creationId xmlns:a16="http://schemas.microsoft.com/office/drawing/2014/main" id="{7F0EFF81-66A0-11F4-7AE5-D95395C4049A}"/>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8" name="Picture 7" descr="C:\Dokumente und Einstellungen\Enrico\Eigene Dateien\Enrico\Documenti\AA Enrico nuovo\Palestina\A Foto\Guerra e personaggi\Gaza 2009 2.jpg">
            <a:extLst>
              <a:ext uri="{FF2B5EF4-FFF2-40B4-BE49-F238E27FC236}">
                <a16:creationId xmlns:a16="http://schemas.microsoft.com/office/drawing/2014/main" id="{D55DE660-74D4-BB23-DEEA-A2522E3D784C}"/>
              </a:ext>
            </a:extLst>
          </p:cNvPr>
          <p:cNvPicPr>
            <a:picLocks noChangeAspect="1" noChangeArrowheads="1"/>
          </p:cNvPicPr>
          <p:nvPr/>
        </p:nvPicPr>
        <p:blipFill>
          <a:blip r:embed="rId6"/>
          <a:srcRect/>
          <a:stretch>
            <a:fillRect/>
          </a:stretch>
        </p:blipFill>
        <p:spPr bwMode="auto">
          <a:xfrm>
            <a:off x="6888163" y="3071813"/>
            <a:ext cx="2255837" cy="1595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0" name="Picture 9" descr="C:\Dokumente und Einstellungen\Enrico\Eigene Dateien\Enrico\Documenti\AA Enrico nuovo\Palestina\A Foto\Guerra e personaggi\Gaza 2009 8.jpg">
            <a:extLst>
              <a:ext uri="{FF2B5EF4-FFF2-40B4-BE49-F238E27FC236}">
                <a16:creationId xmlns:a16="http://schemas.microsoft.com/office/drawing/2014/main" id="{7AACD6E0-26C1-B794-CF1D-51C285EF6647}"/>
              </a:ext>
            </a:extLst>
          </p:cNvPr>
          <p:cNvPicPr>
            <a:picLocks noChangeAspect="1" noChangeArrowheads="1"/>
          </p:cNvPicPr>
          <p:nvPr/>
        </p:nvPicPr>
        <p:blipFill>
          <a:blip r:embed="rId7"/>
          <a:srcRect/>
          <a:stretch>
            <a:fillRect/>
          </a:stretch>
        </p:blipFill>
        <p:spPr bwMode="auto">
          <a:xfrm>
            <a:off x="6929438" y="5121275"/>
            <a:ext cx="2214562" cy="1736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1" name="Picture 10" descr="C:\Dokumente und Einstellungen\Enrico\Eigene Dateien\Enrico\Documenti\AA Enrico nuovo\Palestina\A Foto\Guerra e personaggi\Gaza 2009 4.jpg">
            <a:extLst>
              <a:ext uri="{FF2B5EF4-FFF2-40B4-BE49-F238E27FC236}">
                <a16:creationId xmlns:a16="http://schemas.microsoft.com/office/drawing/2014/main" id="{98C215AC-CE88-093B-6469-6F91136EA588}"/>
              </a:ext>
            </a:extLst>
          </p:cNvPr>
          <p:cNvPicPr>
            <a:picLocks noChangeAspect="1" noChangeArrowheads="1"/>
          </p:cNvPicPr>
          <p:nvPr/>
        </p:nvPicPr>
        <p:blipFill>
          <a:blip r:embed="rId8"/>
          <a:srcRect/>
          <a:stretch>
            <a:fillRect/>
          </a:stretch>
        </p:blipFill>
        <p:spPr bwMode="auto">
          <a:xfrm>
            <a:off x="6858000" y="0"/>
            <a:ext cx="2286000"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0888" name="Rectangle 13">
            <a:extLst>
              <a:ext uri="{FF2B5EF4-FFF2-40B4-BE49-F238E27FC236}">
                <a16:creationId xmlns:a16="http://schemas.microsoft.com/office/drawing/2014/main" id="{8F4CE31A-73D7-B551-BC4F-E692ECC429E5}"/>
              </a:ext>
            </a:extLst>
          </p:cNvPr>
          <p:cNvSpPr>
            <a:spLocks noChangeArrowheads="1"/>
          </p:cNvSpPr>
          <p:nvPr/>
        </p:nvSpPr>
        <p:spPr bwMode="auto">
          <a:xfrm>
            <a:off x="9644063" y="1193800"/>
            <a:ext cx="142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CH" sz="800" b="1">
                <a:solidFill>
                  <a:srgbClr val="400000"/>
                </a:solidFill>
                <a:ea typeface="Calibri" panose="020F0502020204030204" pitchFamily="34" charset="0"/>
                <a:cs typeface="Times New Roman" panose="02020603050405020304" pitchFamily="18" charset="0"/>
              </a:rPr>
              <a:t>Gaza 2009: Israel used white phosphorus bombs, forbidden to be used in populated areas by international law.</a:t>
            </a:r>
          </a:p>
        </p:txBody>
      </p:sp>
      <p:sp>
        <p:nvSpPr>
          <p:cNvPr id="250889" name="Slide Number Placeholder 4">
            <a:extLst>
              <a:ext uri="{FF2B5EF4-FFF2-40B4-BE49-F238E27FC236}">
                <a16:creationId xmlns:a16="http://schemas.microsoft.com/office/drawing/2014/main" id="{F0B215EB-4110-4AA9-FAF1-71E091FF50D2}"/>
              </a:ext>
            </a:extLst>
          </p:cNvPr>
          <p:cNvSpPr>
            <a:spLocks noGrp="1"/>
          </p:cNvSpPr>
          <p:nvPr>
            <p:ph type="sldNum" sz="quarter" idx="12"/>
          </p:nvPr>
        </p:nvSpPr>
        <p:spPr>
          <a:xfrm>
            <a:off x="8101013" y="4725988"/>
            <a:ext cx="877887"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72D74E-4403-48BA-8EA3-5017AF68D350}" type="slidenum">
              <a:rPr lang="fr-FR" altLang="it-CH" sz="1400" b="1" smtClean="0">
                <a:solidFill>
                  <a:srgbClr val="FFFFFF"/>
                </a:solidFill>
              </a:rPr>
              <a:pPr>
                <a:spcBef>
                  <a:spcPct val="0"/>
                </a:spcBef>
                <a:buFontTx/>
                <a:buNone/>
              </a:pPr>
              <a:t>86</a:t>
            </a:fld>
            <a:endParaRPr lang="fr-FR" altLang="it-CH" sz="1400" b="1">
              <a:solidFill>
                <a:srgbClr val="FFFFFF"/>
              </a:solidFill>
            </a:endParaRPr>
          </a:p>
        </p:txBody>
      </p:sp>
      <p:sp>
        <p:nvSpPr>
          <p:cNvPr id="17" name="Rettangolo 16">
            <a:extLst>
              <a:ext uri="{FF2B5EF4-FFF2-40B4-BE49-F238E27FC236}">
                <a16:creationId xmlns:a16="http://schemas.microsoft.com/office/drawing/2014/main" id="{207EA966-CBE6-807A-E20D-58D02A03869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4A278E11-55B3-1153-6599-21B7D06D8752}"/>
              </a:ext>
            </a:extLst>
          </p:cNvPr>
          <p:cNvSpPr txBox="1"/>
          <p:nvPr/>
        </p:nvSpPr>
        <p:spPr>
          <a:xfrm>
            <a:off x="2517775" y="1795463"/>
            <a:ext cx="4019550" cy="831850"/>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Israel bombs the Gaza Strip dozens of times, causing thousands of casualties and enormous damage.</a:t>
            </a:r>
          </a:p>
        </p:txBody>
      </p:sp>
      <p:pic>
        <p:nvPicPr>
          <p:cNvPr id="4" name="Picture 29" descr="C:\Dokumente und Einstellungen\Enrico\Eigene Dateien\Enrico\Documenti\AA Enrico nuovo\Palestina\A Foto\Guerra e personaggi\Gaza 2009 19">
            <a:extLst>
              <a:ext uri="{FF2B5EF4-FFF2-40B4-BE49-F238E27FC236}">
                <a16:creationId xmlns:a16="http://schemas.microsoft.com/office/drawing/2014/main" id="{D8813058-A315-FF8E-A63E-8A37386D84BE}"/>
              </a:ext>
            </a:extLst>
          </p:cNvPr>
          <p:cNvPicPr>
            <a:picLocks noChangeAspect="1" noChangeArrowheads="1"/>
          </p:cNvPicPr>
          <p:nvPr/>
        </p:nvPicPr>
        <p:blipFill>
          <a:blip r:embed="rId9"/>
          <a:srcRect/>
          <a:stretch>
            <a:fillRect/>
          </a:stretch>
        </p:blipFill>
        <p:spPr bwMode="auto">
          <a:xfrm>
            <a:off x="6888163" y="1577975"/>
            <a:ext cx="2255837" cy="1411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A91B1DF5-744B-7E93-038A-43017BA049CC}"/>
              </a:ext>
            </a:extLst>
          </p:cNvPr>
          <p:cNvSpPr txBox="1"/>
          <p:nvPr/>
        </p:nvSpPr>
        <p:spPr>
          <a:xfrm>
            <a:off x="6942138" y="2741613"/>
            <a:ext cx="2160587" cy="277812"/>
          </a:xfrm>
          <a:prstGeom prst="rect">
            <a:avLst/>
          </a:prstGeom>
          <a:noFill/>
        </p:spPr>
        <p:txBody>
          <a:bodyPr>
            <a:spAutoFit/>
          </a:bodyPr>
          <a:lstStyle/>
          <a:p>
            <a:pPr>
              <a:defRPr/>
            </a:pPr>
            <a:r>
              <a:rPr lang="en-US" sz="1200" dirty="0">
                <a:solidFill>
                  <a:schemeClr val="accent4">
                    <a:lumMod val="10000"/>
                  </a:schemeClr>
                </a:solidFill>
              </a:rPr>
              <a:t>Prohibited white phosphorus</a:t>
            </a:r>
          </a:p>
        </p:txBody>
      </p:sp>
      <p:pic>
        <p:nvPicPr>
          <p:cNvPr id="250894" name="Picture 7">
            <a:extLst>
              <a:ext uri="{FF2B5EF4-FFF2-40B4-BE49-F238E27FC236}">
                <a16:creationId xmlns:a16="http://schemas.microsoft.com/office/drawing/2014/main" id="{4EC38263-F4C1-5975-F158-FD346E3122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7550" y="9525"/>
            <a:ext cx="2222500" cy="1468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B45B6E53-6170-9E16-42DF-9C823050F486}"/>
              </a:ext>
            </a:extLst>
          </p:cNvPr>
          <p:cNvPicPr>
            <a:picLocks noChangeAspect="1"/>
          </p:cNvPicPr>
          <p:nvPr/>
        </p:nvPicPr>
        <p:blipFill rotWithShape="1">
          <a:blip r:embed="rId11"/>
          <a:srcRect r="8609"/>
          <a:stretch/>
        </p:blipFill>
        <p:spPr>
          <a:xfrm>
            <a:off x="12700" y="12700"/>
            <a:ext cx="2201863" cy="1465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Users\Enrico\Desktop\Gaza 2014 store jpeg.jpg">
            <a:extLst>
              <a:ext uri="{FF2B5EF4-FFF2-40B4-BE49-F238E27FC236}">
                <a16:creationId xmlns:a16="http://schemas.microsoft.com/office/drawing/2014/main" id="{862D5558-E67E-EF5B-7A45-942588154E71}"/>
              </a:ext>
            </a:extLst>
          </p:cNvPr>
          <p:cNvPicPr>
            <a:picLocks noChangeAspect="1" noChangeArrowheads="1"/>
          </p:cNvPicPr>
          <p:nvPr/>
        </p:nvPicPr>
        <p:blipFill>
          <a:blip r:embed="rId2"/>
          <a:srcRect/>
          <a:stretch>
            <a:fillRect/>
          </a:stretch>
        </p:blipFill>
        <p:spPr bwMode="auto">
          <a:xfrm>
            <a:off x="620713" y="508000"/>
            <a:ext cx="7900987"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2931" name="Segnaposto numero diapositiva 1">
            <a:extLst>
              <a:ext uri="{FF2B5EF4-FFF2-40B4-BE49-F238E27FC236}">
                <a16:creationId xmlns:a16="http://schemas.microsoft.com/office/drawing/2014/main" id="{F2EC3AF4-3474-21D6-906C-D6A13B995D67}"/>
              </a:ext>
            </a:extLst>
          </p:cNvPr>
          <p:cNvSpPr>
            <a:spLocks noGrp="1" noChangeArrowheads="1"/>
          </p:cNvSpPr>
          <p:nvPr>
            <p:ph type="sldNum" sz="quarter" idx="12"/>
          </p:nvPr>
        </p:nvSpPr>
        <p:spPr>
          <a:xfrm>
            <a:off x="7235825" y="601186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A2DF10-B76E-4AA0-9D70-8453D7634DB9}" type="slidenum">
              <a:rPr lang="fr-FR" altLang="en-US" sz="1200" b="1" smtClean="0"/>
              <a:pPr>
                <a:spcBef>
                  <a:spcPct val="0"/>
                </a:spcBef>
                <a:buFontTx/>
                <a:buNone/>
              </a:pPr>
              <a:t>87</a:t>
            </a:fld>
            <a:endParaRPr lang="fr-FR" altLang="en-US" sz="1200" b="1"/>
          </a:p>
        </p:txBody>
      </p:sp>
      <p:sp>
        <p:nvSpPr>
          <p:cNvPr id="4" name="Rettangolo 3">
            <a:extLst>
              <a:ext uri="{FF2B5EF4-FFF2-40B4-BE49-F238E27FC236}">
                <a16:creationId xmlns:a16="http://schemas.microsoft.com/office/drawing/2014/main" id="{94766407-0BE0-96F6-F36F-F8F2653E61AC}"/>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DEBE886F-5866-AF76-7C30-50A98E4A0ABC}"/>
              </a:ext>
            </a:extLst>
          </p:cNvPr>
          <p:cNvSpPr txBox="1"/>
          <p:nvPr/>
        </p:nvSpPr>
        <p:spPr>
          <a:xfrm>
            <a:off x="3492500" y="6011863"/>
            <a:ext cx="21590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52934" name="Rettangolo 1">
            <a:extLst>
              <a:ext uri="{FF2B5EF4-FFF2-40B4-BE49-F238E27FC236}">
                <a16:creationId xmlns:a16="http://schemas.microsoft.com/office/drawing/2014/main" id="{9985AD41-7F46-F593-17CF-DE52BA35E50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52935" name="CasellaDiTesto 1">
            <a:extLst>
              <a:ext uri="{FF2B5EF4-FFF2-40B4-BE49-F238E27FC236}">
                <a16:creationId xmlns:a16="http://schemas.microsoft.com/office/drawing/2014/main" id="{5F4405FA-D5C0-71C8-E6CE-9028FE280C65}"/>
              </a:ext>
            </a:extLst>
          </p:cNvPr>
          <p:cNvSpPr txBox="1">
            <a:spLocks noChangeArrowheads="1"/>
          </p:cNvSpPr>
          <p:nvPr/>
        </p:nvSpPr>
        <p:spPr bwMode="auto">
          <a:xfrm>
            <a:off x="3387725" y="6361113"/>
            <a:ext cx="236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This was a shopping center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9F4717E8-5597-23FE-FED5-EE0AB7D2D546}"/>
              </a:ext>
            </a:extLst>
          </p:cNvPr>
          <p:cNvPicPr>
            <a:picLocks noChangeAspect="1" noChangeArrowheads="1"/>
          </p:cNvPicPr>
          <p:nvPr/>
        </p:nvPicPr>
        <p:blipFill rotWithShape="1">
          <a:blip r:embed="rId2"/>
          <a:srcRect b="9526"/>
          <a:stretch/>
        </p:blipFill>
        <p:spPr bwMode="auto">
          <a:xfrm>
            <a:off x="752475" y="554038"/>
            <a:ext cx="7639050" cy="5065712"/>
          </a:xfrm>
          <a:prstGeom prst="rect">
            <a:avLst/>
          </a:prstGeom>
          <a:ln w="38100">
            <a:solidFill>
              <a:schemeClr val="tx1"/>
            </a:solidFill>
          </a:ln>
          <a:effectLst>
            <a:outerShdw blurRad="292100" dist="139700" dir="2700000" algn="tl" rotWithShape="0">
              <a:srgbClr val="333333">
                <a:alpha val="65000"/>
              </a:srgbClr>
            </a:outerShdw>
          </a:effectLst>
        </p:spPr>
      </p:pic>
      <p:sp>
        <p:nvSpPr>
          <p:cNvPr id="253955" name="Segnaposto numero diapositiva 1">
            <a:extLst>
              <a:ext uri="{FF2B5EF4-FFF2-40B4-BE49-F238E27FC236}">
                <a16:creationId xmlns:a16="http://schemas.microsoft.com/office/drawing/2014/main" id="{06935BF5-B707-7C2B-C5EF-FCDE01C70160}"/>
              </a:ext>
            </a:extLst>
          </p:cNvPr>
          <p:cNvSpPr>
            <a:spLocks noGrp="1" noChangeArrowheads="1"/>
          </p:cNvSpPr>
          <p:nvPr>
            <p:ph type="sldNum" sz="quarter" idx="12"/>
          </p:nvPr>
        </p:nvSpPr>
        <p:spPr>
          <a:xfrm>
            <a:off x="7494588" y="586581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BF19CD-96DB-4983-8D4C-191DA0C504E8}" type="slidenum">
              <a:rPr lang="fr-FR" altLang="en-US" sz="1200" b="1" smtClean="0"/>
              <a:pPr>
                <a:spcBef>
                  <a:spcPct val="0"/>
                </a:spcBef>
                <a:buFontTx/>
                <a:buNone/>
              </a:pPr>
              <a:t>88</a:t>
            </a:fld>
            <a:endParaRPr lang="fr-FR" altLang="en-US" sz="1200" b="1"/>
          </a:p>
        </p:txBody>
      </p:sp>
      <p:sp>
        <p:nvSpPr>
          <p:cNvPr id="4" name="Rettangolo 3">
            <a:extLst>
              <a:ext uri="{FF2B5EF4-FFF2-40B4-BE49-F238E27FC236}">
                <a16:creationId xmlns:a16="http://schemas.microsoft.com/office/drawing/2014/main" id="{2B5B8C36-BA20-051B-E8C6-EAAC516B6A7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D5BE31C6-964C-9B1C-E737-13B4819CEBE7}"/>
              </a:ext>
            </a:extLst>
          </p:cNvPr>
          <p:cNvSpPr txBox="1"/>
          <p:nvPr/>
        </p:nvSpPr>
        <p:spPr>
          <a:xfrm>
            <a:off x="3413125" y="5843588"/>
            <a:ext cx="231775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53958" name="Rettangolo 1">
            <a:extLst>
              <a:ext uri="{FF2B5EF4-FFF2-40B4-BE49-F238E27FC236}">
                <a16:creationId xmlns:a16="http://schemas.microsoft.com/office/drawing/2014/main" id="{5444B9C8-3FCC-1197-ECF9-8442C3F86E3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numero diapositiva 1">
            <a:extLst>
              <a:ext uri="{FF2B5EF4-FFF2-40B4-BE49-F238E27FC236}">
                <a16:creationId xmlns:a16="http://schemas.microsoft.com/office/drawing/2014/main" id="{B23DF09F-AF26-2E22-0EE2-DD909D4EF566}"/>
              </a:ext>
            </a:extLst>
          </p:cNvPr>
          <p:cNvSpPr>
            <a:spLocks noGrp="1" noChangeArrowheads="1"/>
          </p:cNvSpPr>
          <p:nvPr>
            <p:ph type="sldNum" sz="quarter" idx="12"/>
          </p:nvPr>
        </p:nvSpPr>
        <p:spPr>
          <a:xfrm>
            <a:off x="7092950" y="6069013"/>
            <a:ext cx="6937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A164AFD-D524-4232-83BF-1B45D35539A4}" type="slidenum">
              <a:rPr lang="fr-FR" altLang="en-US" sz="1200" b="1" smtClean="0"/>
              <a:pPr algn="ctr">
                <a:spcBef>
                  <a:spcPct val="0"/>
                </a:spcBef>
                <a:buFontTx/>
                <a:buNone/>
              </a:pPr>
              <a:t>89</a:t>
            </a:fld>
            <a:endParaRPr lang="fr-FR" altLang="en-US" sz="1200" b="1"/>
          </a:p>
        </p:txBody>
      </p:sp>
      <p:pic>
        <p:nvPicPr>
          <p:cNvPr id="201731" name="Immagine 4">
            <a:extLst>
              <a:ext uri="{FF2B5EF4-FFF2-40B4-BE49-F238E27FC236}">
                <a16:creationId xmlns:a16="http://schemas.microsoft.com/office/drawing/2014/main" id="{82A9F4DC-056D-D983-D096-F50229ADCD4B}"/>
              </a:ext>
            </a:extLst>
          </p:cNvPr>
          <p:cNvPicPr>
            <a:picLocks noChangeAspect="1"/>
          </p:cNvPicPr>
          <p:nvPr/>
        </p:nvPicPr>
        <p:blipFill rotWithShape="1">
          <a:blip r:embed="rId2"/>
          <a:srcRect b="4760"/>
          <a:stretch/>
        </p:blipFill>
        <p:spPr bwMode="auto">
          <a:xfrm>
            <a:off x="741363" y="368300"/>
            <a:ext cx="7661275" cy="5473700"/>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1EB6E566-10E1-83DE-D169-AA524526B2A0}"/>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C1B8693-2BC4-D830-02AD-026A4DCAA4B4}"/>
              </a:ext>
            </a:extLst>
          </p:cNvPr>
          <p:cNvSpPr txBox="1"/>
          <p:nvPr/>
        </p:nvSpPr>
        <p:spPr>
          <a:xfrm>
            <a:off x="3082925" y="6026150"/>
            <a:ext cx="29781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Israelis bomb Gaza often</a:t>
            </a:r>
          </a:p>
        </p:txBody>
      </p:sp>
      <p:sp>
        <p:nvSpPr>
          <p:cNvPr id="254982" name="Rettangolo 1">
            <a:extLst>
              <a:ext uri="{FF2B5EF4-FFF2-40B4-BE49-F238E27FC236}">
                <a16:creationId xmlns:a16="http://schemas.microsoft.com/office/drawing/2014/main" id="{6CAFF8D8-D206-FC5D-2F2C-38E90061297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a:extLst>
              <a:ext uri="{FF2B5EF4-FFF2-40B4-BE49-F238E27FC236}">
                <a16:creationId xmlns:a16="http://schemas.microsoft.com/office/drawing/2014/main" id="{5B398225-9FB5-A3EB-60F1-A5A6820CF950}"/>
              </a:ext>
            </a:extLst>
          </p:cNvPr>
          <p:cNvSpPr>
            <a:spLocks noGrp="1" noChangeArrowheads="1"/>
          </p:cNvSpPr>
          <p:nvPr>
            <p:ph type="sldNum" sz="quarter" idx="12"/>
          </p:nvPr>
        </p:nvSpPr>
        <p:spPr>
          <a:xfrm>
            <a:off x="7908925" y="5753100"/>
            <a:ext cx="658813"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05BF16-0C5A-449C-A36B-3EC9B8481D18}" type="slidenum">
              <a:rPr lang="it-IT" altLang="en-US" sz="1400" smtClean="0">
                <a:solidFill>
                  <a:srgbClr val="FFFFFF"/>
                </a:solidFill>
              </a:rPr>
              <a:pPr>
                <a:spcBef>
                  <a:spcPct val="0"/>
                </a:spcBef>
                <a:buFontTx/>
                <a:buNone/>
              </a:pPr>
              <a:t>9</a:t>
            </a:fld>
            <a:endParaRPr lang="it-IT" altLang="en-US" sz="1400">
              <a:solidFill>
                <a:srgbClr val="FFFFFF"/>
              </a:solidFill>
            </a:endParaRPr>
          </a:p>
        </p:txBody>
      </p:sp>
      <p:pic>
        <p:nvPicPr>
          <p:cNvPr id="101379" name="Immagine 2">
            <a:extLst>
              <a:ext uri="{FF2B5EF4-FFF2-40B4-BE49-F238E27FC236}">
                <a16:creationId xmlns:a16="http://schemas.microsoft.com/office/drawing/2014/main" id="{559770FE-5DEB-18C5-9140-0F18E41C8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476250"/>
            <a:ext cx="8280400" cy="50403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5332" name="CasellaDiTesto 3">
            <a:extLst>
              <a:ext uri="{FF2B5EF4-FFF2-40B4-BE49-F238E27FC236}">
                <a16:creationId xmlns:a16="http://schemas.microsoft.com/office/drawing/2014/main" id="{FA562934-BED1-240F-38C5-E4F1BC7971B2}"/>
              </a:ext>
            </a:extLst>
          </p:cNvPr>
          <p:cNvSpPr txBox="1">
            <a:spLocks noChangeArrowheads="1"/>
          </p:cNvSpPr>
          <p:nvPr/>
        </p:nvSpPr>
        <p:spPr bwMode="auto">
          <a:xfrm>
            <a:off x="1187450" y="5730875"/>
            <a:ext cx="6651625"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The Jordan Valley, with on the background, the Jordanian plateau.</a:t>
            </a:r>
          </a:p>
        </p:txBody>
      </p:sp>
      <p:sp>
        <p:nvSpPr>
          <p:cNvPr id="101381" name="CasellaDiTesto 1">
            <a:extLst>
              <a:ext uri="{FF2B5EF4-FFF2-40B4-BE49-F238E27FC236}">
                <a16:creationId xmlns:a16="http://schemas.microsoft.com/office/drawing/2014/main" id="{1BE443E4-5FA1-862F-AF9E-7772936C1DBF}"/>
              </a:ext>
            </a:extLst>
          </p:cNvPr>
          <p:cNvSpPr txBox="1">
            <a:spLocks noChangeArrowheads="1"/>
          </p:cNvSpPr>
          <p:nvPr/>
        </p:nvSpPr>
        <p:spPr bwMode="auto">
          <a:xfrm>
            <a:off x="2400300" y="6145213"/>
            <a:ext cx="439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The white spots are the greenhouses of the Israeli settlements</a:t>
            </a:r>
            <a:endParaRPr lang="it-CH" altLang="en-US" sz="1200"/>
          </a:p>
        </p:txBody>
      </p:sp>
      <p:sp>
        <p:nvSpPr>
          <p:cNvPr id="101382" name="Rettangolo 5">
            <a:extLst>
              <a:ext uri="{FF2B5EF4-FFF2-40B4-BE49-F238E27FC236}">
                <a16:creationId xmlns:a16="http://schemas.microsoft.com/office/drawing/2014/main" id="{E2FB6EE9-4B17-AD70-7305-93E85AD16A3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0B358D5F-744C-EBDF-B20B-7785CA6F9032}"/>
              </a:ext>
            </a:extLst>
          </p:cNvPr>
          <p:cNvPicPr>
            <a:picLocks noChangeAspect="1" noChangeArrowheads="1"/>
          </p:cNvPicPr>
          <p:nvPr/>
        </p:nvPicPr>
        <p:blipFill>
          <a:blip r:embed="rId2"/>
          <a:srcRect/>
          <a:stretch>
            <a:fillRect/>
          </a:stretch>
        </p:blipFill>
        <p:spPr bwMode="auto">
          <a:xfrm>
            <a:off x="355600" y="941388"/>
            <a:ext cx="8432800" cy="4362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6003" name="Segnaposto numero diapositiva 1">
            <a:extLst>
              <a:ext uri="{FF2B5EF4-FFF2-40B4-BE49-F238E27FC236}">
                <a16:creationId xmlns:a16="http://schemas.microsoft.com/office/drawing/2014/main" id="{CC1F23AE-6575-170B-111F-5BDC91193313}"/>
              </a:ext>
            </a:extLst>
          </p:cNvPr>
          <p:cNvSpPr>
            <a:spLocks noGrp="1" noChangeArrowheads="1"/>
          </p:cNvSpPr>
          <p:nvPr>
            <p:ph type="sldNum" sz="quarter" idx="12"/>
          </p:nvPr>
        </p:nvSpPr>
        <p:spPr>
          <a:xfrm>
            <a:off x="6948488" y="5637213"/>
            <a:ext cx="809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25FC876-93FD-4315-8578-B5EF4D51B91E}" type="slidenum">
              <a:rPr lang="fr-FR" altLang="en-US" sz="1200" b="1" smtClean="0"/>
              <a:pPr algn="ctr">
                <a:spcBef>
                  <a:spcPct val="0"/>
                </a:spcBef>
                <a:buFontTx/>
                <a:buNone/>
              </a:pPr>
              <a:t>90</a:t>
            </a:fld>
            <a:endParaRPr lang="fr-FR" altLang="en-US" sz="1200" b="1"/>
          </a:p>
        </p:txBody>
      </p:sp>
      <p:sp>
        <p:nvSpPr>
          <p:cNvPr id="4" name="Rettangolo 3">
            <a:extLst>
              <a:ext uri="{FF2B5EF4-FFF2-40B4-BE49-F238E27FC236}">
                <a16:creationId xmlns:a16="http://schemas.microsoft.com/office/drawing/2014/main" id="{62E16BDE-1444-8494-4EF8-24676F99BCA7}"/>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8B17C06-9EBC-76A9-CC97-7CB6ECBCDC22}"/>
              </a:ext>
            </a:extLst>
          </p:cNvPr>
          <p:cNvSpPr txBox="1"/>
          <p:nvPr/>
        </p:nvSpPr>
        <p:spPr>
          <a:xfrm>
            <a:off x="2902185" y="5551070"/>
            <a:ext cx="3339629"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After a bombing in Gaza</a:t>
            </a:r>
          </a:p>
        </p:txBody>
      </p:sp>
      <p:sp>
        <p:nvSpPr>
          <p:cNvPr id="256006" name="Rettangolo 1">
            <a:extLst>
              <a:ext uri="{FF2B5EF4-FFF2-40B4-BE49-F238E27FC236}">
                <a16:creationId xmlns:a16="http://schemas.microsoft.com/office/drawing/2014/main" id="{C11FE15B-D4D4-367C-562E-B5314D7D417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numero diapositiva 1">
            <a:extLst>
              <a:ext uri="{FF2B5EF4-FFF2-40B4-BE49-F238E27FC236}">
                <a16:creationId xmlns:a16="http://schemas.microsoft.com/office/drawing/2014/main" id="{4C5532D4-D7ED-2C40-EE62-33F5CACBE407}"/>
              </a:ext>
            </a:extLst>
          </p:cNvPr>
          <p:cNvSpPr>
            <a:spLocks noGrp="1" noChangeArrowheads="1"/>
          </p:cNvSpPr>
          <p:nvPr>
            <p:ph type="sldNum" sz="quarter" idx="12"/>
          </p:nvPr>
        </p:nvSpPr>
        <p:spPr bwMode="auto">
          <a:xfrm>
            <a:off x="3686115" y="5679313"/>
            <a:ext cx="6191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B7DB85-9304-459E-9C6C-B6BCF28E96E7}" type="slidenum">
              <a:rPr lang="fr-FR" altLang="en-US" sz="1200" b="1" smtClean="0">
                <a:latin typeface="Arial" panose="020B0604020202020204" pitchFamily="34" charset="0"/>
              </a:rPr>
              <a:pPr>
                <a:spcBef>
                  <a:spcPct val="0"/>
                </a:spcBef>
                <a:buFontTx/>
                <a:buNone/>
              </a:pPr>
              <a:t>91</a:t>
            </a:fld>
            <a:endParaRPr lang="fr-FR" altLang="en-US" sz="1200" b="1" dirty="0">
              <a:latin typeface="Arial" panose="020B0604020202020204" pitchFamily="34" charset="0"/>
            </a:endParaRPr>
          </a:p>
        </p:txBody>
      </p:sp>
      <p:pic>
        <p:nvPicPr>
          <p:cNvPr id="616451" name="Immagine 7">
            <a:extLst>
              <a:ext uri="{FF2B5EF4-FFF2-40B4-BE49-F238E27FC236}">
                <a16:creationId xmlns:a16="http://schemas.microsoft.com/office/drawing/2014/main" id="{13AEEFC7-441C-8120-A6C5-81BAB132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86" y="359081"/>
            <a:ext cx="3892854" cy="51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C88801F-3C65-610E-4444-3BCDE3D4B2C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3A6DD729-36DA-75DF-888A-795E61A61FA4}"/>
              </a:ext>
            </a:extLst>
          </p:cNvPr>
          <p:cNvSpPr/>
          <p:nvPr/>
        </p:nvSpPr>
        <p:spPr>
          <a:xfrm rot="2542731">
            <a:off x="2074991" y="2028814"/>
            <a:ext cx="567644"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497E7D1D-1895-A75E-6E5C-C430C7875F8A}"/>
              </a:ext>
            </a:extLst>
          </p:cNvPr>
          <p:cNvSpPr txBox="1"/>
          <p:nvPr/>
        </p:nvSpPr>
        <p:spPr>
          <a:xfrm>
            <a:off x="367022" y="6177711"/>
            <a:ext cx="8496943" cy="430887"/>
          </a:xfrm>
          <a:prstGeom prst="rect">
            <a:avLst/>
          </a:prstGeom>
          <a:solidFill>
            <a:srgbClr val="FFFF00"/>
          </a:solidFill>
          <a:ln w="12700">
            <a:solidFill>
              <a:schemeClr val="accent4">
                <a:lumMod val="10000"/>
              </a:schemeClr>
            </a:solidFill>
          </a:ln>
        </p:spPr>
        <p:txBody>
          <a:bodyPr wrap="square" rtlCol="0">
            <a:spAutoFit/>
          </a:bodyPr>
          <a:lstStyle/>
          <a:p>
            <a:r>
              <a:rPr lang="en-US" sz="2200" b="1" dirty="0">
                <a:solidFill>
                  <a:schemeClr val="accent4">
                    <a:lumMod val="10000"/>
                  </a:schemeClr>
                </a:solidFill>
              </a:rPr>
              <a:t>Autumn - winter 2023 Israel bombed the Gaza Strip for months</a:t>
            </a:r>
          </a:p>
        </p:txBody>
      </p:sp>
      <p:sp>
        <p:nvSpPr>
          <p:cNvPr id="13" name="CasellaDiTesto 12">
            <a:extLst>
              <a:ext uri="{FF2B5EF4-FFF2-40B4-BE49-F238E27FC236}">
                <a16:creationId xmlns:a16="http://schemas.microsoft.com/office/drawing/2014/main" id="{8136A665-FD81-EA9D-2589-4BED74AB777E}"/>
              </a:ext>
            </a:extLst>
          </p:cNvPr>
          <p:cNvSpPr txBox="1"/>
          <p:nvPr/>
        </p:nvSpPr>
        <p:spPr>
          <a:xfrm>
            <a:off x="346422" y="5517330"/>
            <a:ext cx="3892854" cy="646331"/>
          </a:xfrm>
          <a:prstGeom prst="rect">
            <a:avLst/>
          </a:prstGeom>
          <a:noFill/>
        </p:spPr>
        <p:txBody>
          <a:bodyPr wrap="square" rtlCol="0">
            <a:spAutoFit/>
          </a:bodyPr>
          <a:lstStyle/>
          <a:p>
            <a:r>
              <a:rPr lang="en-US" dirty="0"/>
              <a:t>Israel forced 1.2 million people to flee to the southern Gaza Strip </a:t>
            </a:r>
          </a:p>
        </p:txBody>
      </p:sp>
      <p:pic>
        <p:nvPicPr>
          <p:cNvPr id="1026" name="Picture 2">
            <a:extLst>
              <a:ext uri="{FF2B5EF4-FFF2-40B4-BE49-F238E27FC236}">
                <a16:creationId xmlns:a16="http://schemas.microsoft.com/office/drawing/2014/main" id="{FD7D67B7-F09A-7307-963E-6D55E1867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662" y="359081"/>
            <a:ext cx="4145916" cy="2333517"/>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5BEC2A25-3C89-2C47-3075-3867CF954D21}"/>
              </a:ext>
            </a:extLst>
          </p:cNvPr>
          <p:cNvSpPr txBox="1"/>
          <p:nvPr/>
        </p:nvSpPr>
        <p:spPr>
          <a:xfrm>
            <a:off x="4543163" y="2742148"/>
            <a:ext cx="4362914" cy="369332"/>
          </a:xfrm>
          <a:prstGeom prst="rect">
            <a:avLst/>
          </a:prstGeom>
          <a:noFill/>
        </p:spPr>
        <p:txBody>
          <a:bodyPr wrap="square" rtlCol="0">
            <a:spAutoFit/>
          </a:bodyPr>
          <a:lstStyle/>
          <a:p>
            <a:pPr algn="ctr"/>
            <a:r>
              <a:rPr lang="en-US" dirty="0"/>
              <a:t>Gazans must flee: they loosed anything</a:t>
            </a:r>
          </a:p>
        </p:txBody>
      </p:sp>
      <p:pic>
        <p:nvPicPr>
          <p:cNvPr id="3" name="Picture 2">
            <a:extLst>
              <a:ext uri="{FF2B5EF4-FFF2-40B4-BE49-F238E27FC236}">
                <a16:creationId xmlns:a16="http://schemas.microsoft.com/office/drawing/2014/main" id="{0DD2FFA5-56D9-F7EE-3566-451BD0E80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696" y="3596988"/>
            <a:ext cx="4172906" cy="233132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619F05B-02CB-8703-4868-B53AF491D1C8}"/>
              </a:ext>
            </a:extLst>
          </p:cNvPr>
          <p:cNvSpPr txBox="1"/>
          <p:nvPr/>
        </p:nvSpPr>
        <p:spPr>
          <a:xfrm>
            <a:off x="4641696" y="3159208"/>
            <a:ext cx="4172906" cy="369332"/>
          </a:xfrm>
          <a:prstGeom prst="rect">
            <a:avLst/>
          </a:prstGeom>
          <a:noFill/>
        </p:spPr>
        <p:txBody>
          <a:bodyPr wrap="square" rtlCol="0">
            <a:spAutoFit/>
          </a:bodyPr>
          <a:lstStyle/>
          <a:p>
            <a:pPr algn="ctr"/>
            <a:r>
              <a:rPr lang="en-US" dirty="0"/>
              <a:t>For them, life as refugees begins again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a:extLst>
              <a:ext uri="{FF2B5EF4-FFF2-40B4-BE49-F238E27FC236}">
                <a16:creationId xmlns:a16="http://schemas.microsoft.com/office/drawing/2014/main" id="{84B10374-9578-5499-9183-301452F1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27" name="Segnaposto numero diapositiva 1">
            <a:extLst>
              <a:ext uri="{FF2B5EF4-FFF2-40B4-BE49-F238E27FC236}">
                <a16:creationId xmlns:a16="http://schemas.microsoft.com/office/drawing/2014/main" id="{3EDC7F66-DED9-D660-204A-8C0F603DD9BC}"/>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659826-3F45-47F4-90F4-7D13092EAF3C}" type="slidenum">
              <a:rPr lang="fr-FR" altLang="en-US" sz="1200" b="1" smtClean="0"/>
              <a:pPr>
                <a:spcBef>
                  <a:spcPct val="0"/>
                </a:spcBef>
                <a:buFontTx/>
                <a:buNone/>
              </a:pPr>
              <a:t>92</a:t>
            </a:fld>
            <a:endParaRPr lang="fr-FR" altLang="en-US" sz="1200" b="1"/>
          </a:p>
        </p:txBody>
      </p:sp>
      <p:sp>
        <p:nvSpPr>
          <p:cNvPr id="6" name="Rettangolo 5">
            <a:extLst>
              <a:ext uri="{FF2B5EF4-FFF2-40B4-BE49-F238E27FC236}">
                <a16:creationId xmlns:a16="http://schemas.microsoft.com/office/drawing/2014/main" id="{5536E58F-7AD4-6038-AA24-E0BBD4C9F07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C27A71B-94DF-F2F3-E4C7-F9DCF328A521}"/>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257030" name="Picture 35">
            <a:extLst>
              <a:ext uri="{FF2B5EF4-FFF2-40B4-BE49-F238E27FC236}">
                <a16:creationId xmlns:a16="http://schemas.microsoft.com/office/drawing/2014/main" id="{A45F14B8-75F2-D77E-CC2C-C2B209E65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Immagine 2">
            <a:extLst>
              <a:ext uri="{FF2B5EF4-FFF2-40B4-BE49-F238E27FC236}">
                <a16:creationId xmlns:a16="http://schemas.microsoft.com/office/drawing/2014/main" id="{01FE828A-2442-01DD-799B-3DB01366F1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32" name="Picture 2">
            <a:extLst>
              <a:ext uri="{FF2B5EF4-FFF2-40B4-BE49-F238E27FC236}">
                <a16:creationId xmlns:a16="http://schemas.microsoft.com/office/drawing/2014/main" id="{54D58FAB-1874-FD95-1F7F-67C52E2812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3" name="Rettangolo 1">
            <a:extLst>
              <a:ext uri="{FF2B5EF4-FFF2-40B4-BE49-F238E27FC236}">
                <a16:creationId xmlns:a16="http://schemas.microsoft.com/office/drawing/2014/main" id="{1807FF92-44CB-67FC-0AB6-79E2EA169E0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Picture 2" descr="Potrebbe essere un'immagine raffigurante grattacielo">
            <a:extLst>
              <a:ext uri="{FF2B5EF4-FFF2-40B4-BE49-F238E27FC236}">
                <a16:creationId xmlns:a16="http://schemas.microsoft.com/office/drawing/2014/main" id="{1D7D9656-9654-9298-8A53-0FA156531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8FFA5C99-9189-2C5A-89AB-77DD918C1C5D}"/>
              </a:ext>
            </a:extLst>
          </p:cNvPr>
          <p:cNvSpPr txBox="1"/>
          <p:nvPr/>
        </p:nvSpPr>
        <p:spPr>
          <a:xfrm>
            <a:off x="251520" y="6275973"/>
            <a:ext cx="3339629"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After a bombing in Gaza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3">
            <a:extLst>
              <a:ext uri="{FF2B5EF4-FFF2-40B4-BE49-F238E27FC236}">
                <a16:creationId xmlns:a16="http://schemas.microsoft.com/office/drawing/2014/main" id="{6308A37A-0D0A-408D-70D1-EE78978AB792}"/>
              </a:ext>
            </a:extLst>
          </p:cNvPr>
          <p:cNvSpPr>
            <a:spLocks noGrp="1"/>
          </p:cNvSpPr>
          <p:nvPr>
            <p:ph type="sldNum" sz="quarter" idx="12"/>
          </p:nvPr>
        </p:nvSpPr>
        <p:spPr>
          <a:xfrm>
            <a:off x="7956550" y="6100763"/>
            <a:ext cx="5857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21065F-7E45-4D3B-9384-034CE578BA23}" type="slidenum">
              <a:rPr lang="it-IT" altLang="it-CH" sz="1400" b="1" smtClean="0">
                <a:solidFill>
                  <a:srgbClr val="FFFFFF"/>
                </a:solidFill>
              </a:rPr>
              <a:pPr>
                <a:spcBef>
                  <a:spcPct val="0"/>
                </a:spcBef>
                <a:buFontTx/>
                <a:buNone/>
              </a:pPr>
              <a:t>93</a:t>
            </a:fld>
            <a:endParaRPr lang="it-IT" altLang="it-CH" sz="1400" b="1">
              <a:solidFill>
                <a:srgbClr val="FFFFFF"/>
              </a:solidFill>
            </a:endParaRPr>
          </a:p>
        </p:txBody>
      </p:sp>
      <p:pic>
        <p:nvPicPr>
          <p:cNvPr id="6" name="Picture 5" descr="C:\Users\Enrico\Enrico\Documenti\AA Enrico nuovo\Palestina\A Foto\Mappe\mappe dal 48\4 cartine verdi buone jpeg.jpg">
            <a:extLst>
              <a:ext uri="{FF2B5EF4-FFF2-40B4-BE49-F238E27FC236}">
                <a16:creationId xmlns:a16="http://schemas.microsoft.com/office/drawing/2014/main" id="{EEBD27E0-E31D-258C-E9AD-C9EE037D0C82}"/>
              </a:ext>
            </a:extLst>
          </p:cNvPr>
          <p:cNvPicPr>
            <a:picLocks noChangeAspect="1" noChangeArrowheads="1"/>
          </p:cNvPicPr>
          <p:nvPr/>
        </p:nvPicPr>
        <p:blipFill rotWithShape="1">
          <a:blip r:embed="rId3"/>
          <a:srcRect t="4724"/>
          <a:stretch/>
        </p:blipFill>
        <p:spPr bwMode="auto">
          <a:xfrm>
            <a:off x="295275" y="404813"/>
            <a:ext cx="8553450" cy="5589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28355" name="Text Box 3">
            <a:extLst>
              <a:ext uri="{FF2B5EF4-FFF2-40B4-BE49-F238E27FC236}">
                <a16:creationId xmlns:a16="http://schemas.microsoft.com/office/drawing/2014/main" id="{2F4E8932-64BB-AEF5-F1C0-EE2398FEA59B}"/>
              </a:ext>
            </a:extLst>
          </p:cNvPr>
          <p:cNvSpPr txBox="1">
            <a:spLocks noChangeArrowheads="1"/>
          </p:cNvSpPr>
          <p:nvPr/>
        </p:nvSpPr>
        <p:spPr bwMode="auto">
          <a:xfrm>
            <a:off x="1908175" y="6102350"/>
            <a:ext cx="5688013"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altLang="it-CH" dirty="0"/>
              <a:t>The reality: the loss of Palestinian land since 1947</a:t>
            </a:r>
            <a:endParaRPr lang="it-IT" altLang="it-CH" dirty="0"/>
          </a:p>
        </p:txBody>
      </p:sp>
      <p:cxnSp>
        <p:nvCxnSpPr>
          <p:cNvPr id="258053" name="Connettore diritto 2">
            <a:extLst>
              <a:ext uri="{FF2B5EF4-FFF2-40B4-BE49-F238E27FC236}">
                <a16:creationId xmlns:a16="http://schemas.microsoft.com/office/drawing/2014/main" id="{E534553D-1906-CD18-84F6-CDC04CDB7663}"/>
              </a:ext>
            </a:extLst>
          </p:cNvPr>
          <p:cNvCxnSpPr>
            <a:cxnSpLocks noChangeShapeType="1"/>
          </p:cNvCxnSpPr>
          <p:nvPr/>
        </p:nvCxnSpPr>
        <p:spPr bwMode="auto">
          <a:xfrm>
            <a:off x="279400" y="404813"/>
            <a:ext cx="8569325"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58054" name="Rettangolo 1">
            <a:extLst>
              <a:ext uri="{FF2B5EF4-FFF2-40B4-BE49-F238E27FC236}">
                <a16:creationId xmlns:a16="http://schemas.microsoft.com/office/drawing/2014/main" id="{6E885B6A-4461-6495-AB24-758D315487D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75DBE65C-420E-D68C-9172-AC9085B99240}"/>
              </a:ext>
            </a:extLst>
          </p:cNvPr>
          <p:cNvSpPr/>
          <p:nvPr/>
        </p:nvSpPr>
        <p:spPr>
          <a:xfrm>
            <a:off x="250825" y="476250"/>
            <a:ext cx="8640763" cy="5695950"/>
          </a:xfrm>
          <a:prstGeom prst="rect">
            <a:avLst/>
          </a:prstGeom>
          <a:solidFill>
            <a:srgbClr val="B4DDFD"/>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099" name="Segnaposto numero diapositiva 5">
            <a:extLst>
              <a:ext uri="{FF2B5EF4-FFF2-40B4-BE49-F238E27FC236}">
                <a16:creationId xmlns:a16="http://schemas.microsoft.com/office/drawing/2014/main" id="{C83FAB3A-CEDA-F0DA-3CC2-4C2B0A3F2D97}"/>
              </a:ext>
            </a:extLst>
          </p:cNvPr>
          <p:cNvSpPr>
            <a:spLocks noGrp="1" noChangeArrowheads="1"/>
          </p:cNvSpPr>
          <p:nvPr>
            <p:ph type="sldNum" sz="quarter" idx="12"/>
          </p:nvPr>
        </p:nvSpPr>
        <p:spPr>
          <a:xfrm>
            <a:off x="7885113" y="6381750"/>
            <a:ext cx="698500"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73F8C2-151E-497B-A99B-C4575C01C6E3}" type="slidenum">
              <a:rPr lang="it-IT" altLang="en-US" sz="1400" b="1" smtClean="0"/>
              <a:pPr>
                <a:spcBef>
                  <a:spcPct val="0"/>
                </a:spcBef>
                <a:buFontTx/>
                <a:buNone/>
              </a:pPr>
              <a:t>94</a:t>
            </a:fld>
            <a:endParaRPr lang="it-IT" altLang="en-US" sz="1400" b="1"/>
          </a:p>
        </p:txBody>
      </p:sp>
      <p:sp>
        <p:nvSpPr>
          <p:cNvPr id="61443" name="Text Box 3">
            <a:extLst>
              <a:ext uri="{FF2B5EF4-FFF2-40B4-BE49-F238E27FC236}">
                <a16:creationId xmlns:a16="http://schemas.microsoft.com/office/drawing/2014/main" id="{AB4C3CFF-0254-5EF4-325B-B1A8A0D29B5A}"/>
              </a:ext>
            </a:extLst>
          </p:cNvPr>
          <p:cNvSpPr txBox="1">
            <a:spLocks noChangeArrowheads="1"/>
          </p:cNvSpPr>
          <p:nvPr/>
        </p:nvSpPr>
        <p:spPr bwMode="auto">
          <a:xfrm>
            <a:off x="504825" y="785813"/>
            <a:ext cx="4606925" cy="830262"/>
          </a:xfrm>
          <a:prstGeom prst="rect">
            <a:avLst/>
          </a:prstGeom>
          <a:solidFill>
            <a:srgbClr val="FFFF00"/>
          </a:solidFill>
          <a:ln w="9525">
            <a:solidFill>
              <a:schemeClr val="accent4">
                <a:lumMod val="10000"/>
              </a:schemeClr>
            </a:solidFill>
            <a:miter lim="800000"/>
            <a:headEnd/>
            <a:tailEnd/>
          </a:ln>
          <a:effectLst/>
        </p:spPr>
        <p:txBody>
          <a:bodyPr>
            <a:spAutoFit/>
          </a:bodyPr>
          <a:lstStyle/>
          <a:p>
            <a:pPr algn="ctr" eaLnBrk="1" hangingPunct="1">
              <a:defRPr/>
            </a:pPr>
            <a:r>
              <a:rPr lang="en-US" altLang="x-none" sz="2400" b="1" dirty="0">
                <a:solidFill>
                  <a:schemeClr val="accent4">
                    <a:lumMod val="10000"/>
                  </a:schemeClr>
                </a:solidFill>
                <a:latin typeface="Arial" charset="0"/>
              </a:rPr>
              <a:t>Area and population of Israel and the occupied territories</a:t>
            </a:r>
            <a:endParaRPr lang="it-IT" altLang="x-none" sz="2400" b="1" dirty="0">
              <a:solidFill>
                <a:schemeClr val="accent4">
                  <a:lumMod val="10000"/>
                </a:schemeClr>
              </a:solidFill>
              <a:latin typeface="Arial" charset="0"/>
            </a:endParaRPr>
          </a:p>
        </p:txBody>
      </p:sp>
      <p:graphicFrame>
        <p:nvGraphicFramePr>
          <p:cNvPr id="61445" name="Object 5">
            <a:extLst>
              <a:ext uri="{FF2B5EF4-FFF2-40B4-BE49-F238E27FC236}">
                <a16:creationId xmlns:a16="http://schemas.microsoft.com/office/drawing/2014/main" id="{24D1027E-0726-C6D9-06CF-E5C529DB77FE}"/>
              </a:ext>
            </a:extLst>
          </p:cNvPr>
          <p:cNvGraphicFramePr>
            <a:graphicFrameLocks noChangeAspect="1"/>
          </p:cNvGraphicFramePr>
          <p:nvPr/>
        </p:nvGraphicFramePr>
        <p:xfrm>
          <a:off x="5365750" y="785813"/>
          <a:ext cx="3219450" cy="5002212"/>
        </p:xfrm>
        <a:graphic>
          <a:graphicData uri="http://schemas.openxmlformats.org/presentationml/2006/ole">
            <mc:AlternateContent xmlns:mc="http://schemas.openxmlformats.org/markup-compatibility/2006">
              <mc:Choice xmlns:v="urn:schemas-microsoft-com:vml" Requires="v">
                <p:oleObj name="Fotografia di Photo Editor" r:id="rId3" imgW="2476190" imgH="3877216" progId="MSPhotoEd.3">
                  <p:embed/>
                </p:oleObj>
              </mc:Choice>
              <mc:Fallback>
                <p:oleObj name="Fotografia di Photo Editor" r:id="rId3" imgW="2476190" imgH="3877216"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785813"/>
                        <a:ext cx="3219450" cy="5002212"/>
                      </a:xfrm>
                      <a:prstGeom prst="rect">
                        <a:avLst/>
                      </a:prstGeom>
                      <a:noFill/>
                      <a:ln w="28575">
                        <a:solidFill>
                          <a:srgbClr val="16161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a:extLst>
              <a:ext uri="{FF2B5EF4-FFF2-40B4-BE49-F238E27FC236}">
                <a16:creationId xmlns:a16="http://schemas.microsoft.com/office/drawing/2014/main" id="{F83D5CB9-3287-B71C-F192-A0786AE323E2}"/>
              </a:ext>
            </a:extLst>
          </p:cNvPr>
          <p:cNvSpPr/>
          <p:nvPr/>
        </p:nvSpPr>
        <p:spPr bwMode="auto">
          <a:xfrm>
            <a:off x="476250" y="2757488"/>
            <a:ext cx="4608513" cy="3030537"/>
          </a:xfrm>
          <a:prstGeom prst="rect">
            <a:avLst/>
          </a:prstGeom>
          <a:solidFill>
            <a:srgbClr val="E0C3A7"/>
          </a:solidFill>
          <a:ln w="3810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7" name="Connettore diritto 6">
            <a:extLst>
              <a:ext uri="{FF2B5EF4-FFF2-40B4-BE49-F238E27FC236}">
                <a16:creationId xmlns:a16="http://schemas.microsoft.com/office/drawing/2014/main" id="{CAE411D5-3590-36D6-5DCF-C669932DAAA7}"/>
              </a:ext>
            </a:extLst>
          </p:cNvPr>
          <p:cNvCxnSpPr>
            <a:cxnSpLocks/>
          </p:cNvCxnSpPr>
          <p:nvPr/>
        </p:nvCxnSpPr>
        <p:spPr bwMode="auto">
          <a:xfrm>
            <a:off x="503238" y="3213100"/>
            <a:ext cx="4608512"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8" name="Connettore diritto 7">
            <a:extLst>
              <a:ext uri="{FF2B5EF4-FFF2-40B4-BE49-F238E27FC236}">
                <a16:creationId xmlns:a16="http://schemas.microsoft.com/office/drawing/2014/main" id="{57A9B2FC-3522-1531-1235-04F78E2DC5F6}"/>
              </a:ext>
            </a:extLst>
          </p:cNvPr>
          <p:cNvCxnSpPr>
            <a:cxnSpLocks/>
          </p:cNvCxnSpPr>
          <p:nvPr/>
        </p:nvCxnSpPr>
        <p:spPr bwMode="auto">
          <a:xfrm>
            <a:off x="476250" y="38385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9" name="Connettore diritto 8">
            <a:extLst>
              <a:ext uri="{FF2B5EF4-FFF2-40B4-BE49-F238E27FC236}">
                <a16:creationId xmlns:a16="http://schemas.microsoft.com/office/drawing/2014/main" id="{002273E6-6690-D97A-8398-58109C7D56DE}"/>
              </a:ext>
            </a:extLst>
          </p:cNvPr>
          <p:cNvCxnSpPr>
            <a:cxnSpLocks/>
          </p:cNvCxnSpPr>
          <p:nvPr/>
        </p:nvCxnSpPr>
        <p:spPr bwMode="auto">
          <a:xfrm>
            <a:off x="476250" y="4500563"/>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0" name="Connettore diritto 9">
            <a:extLst>
              <a:ext uri="{FF2B5EF4-FFF2-40B4-BE49-F238E27FC236}">
                <a16:creationId xmlns:a16="http://schemas.microsoft.com/office/drawing/2014/main" id="{2367CB77-E015-9B0F-622A-E891A539E22D}"/>
              </a:ext>
            </a:extLst>
          </p:cNvPr>
          <p:cNvCxnSpPr>
            <a:cxnSpLocks/>
          </p:cNvCxnSpPr>
          <p:nvPr/>
        </p:nvCxnSpPr>
        <p:spPr bwMode="auto">
          <a:xfrm>
            <a:off x="476250" y="51339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1" name="Connettore diritto 10">
            <a:extLst>
              <a:ext uri="{FF2B5EF4-FFF2-40B4-BE49-F238E27FC236}">
                <a16:creationId xmlns:a16="http://schemas.microsoft.com/office/drawing/2014/main" id="{F61994EE-4A61-A20F-E830-21D0D943B3F3}"/>
              </a:ext>
            </a:extLst>
          </p:cNvPr>
          <p:cNvCxnSpPr>
            <a:cxnSpLocks/>
          </p:cNvCxnSpPr>
          <p:nvPr/>
        </p:nvCxnSpPr>
        <p:spPr bwMode="auto">
          <a:xfrm flipV="1">
            <a:off x="1411288"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2" name="Connettore diritto 11">
            <a:extLst>
              <a:ext uri="{FF2B5EF4-FFF2-40B4-BE49-F238E27FC236}">
                <a16:creationId xmlns:a16="http://schemas.microsoft.com/office/drawing/2014/main" id="{F3E64C81-76F0-3D01-1E54-FB9146BDEFBE}"/>
              </a:ext>
            </a:extLst>
          </p:cNvPr>
          <p:cNvCxnSpPr>
            <a:cxnSpLocks/>
          </p:cNvCxnSpPr>
          <p:nvPr/>
        </p:nvCxnSpPr>
        <p:spPr bwMode="auto">
          <a:xfrm flipV="1">
            <a:off x="25638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3" name="Connettore diritto 12">
            <a:extLst>
              <a:ext uri="{FF2B5EF4-FFF2-40B4-BE49-F238E27FC236}">
                <a16:creationId xmlns:a16="http://schemas.microsoft.com/office/drawing/2014/main" id="{0EB65F48-4DE6-CA30-6A2B-4973CACFFF0D}"/>
              </a:ext>
            </a:extLst>
          </p:cNvPr>
          <p:cNvCxnSpPr>
            <a:cxnSpLocks/>
          </p:cNvCxnSpPr>
          <p:nvPr/>
        </p:nvCxnSpPr>
        <p:spPr bwMode="auto">
          <a:xfrm flipV="1">
            <a:off x="38592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sp>
        <p:nvSpPr>
          <p:cNvPr id="14" name="CasellaDiTesto 13">
            <a:extLst>
              <a:ext uri="{FF2B5EF4-FFF2-40B4-BE49-F238E27FC236}">
                <a16:creationId xmlns:a16="http://schemas.microsoft.com/office/drawing/2014/main" id="{BD9B5F43-5DAB-0544-0D55-0ADDD80EDA3B}"/>
              </a:ext>
            </a:extLst>
          </p:cNvPr>
          <p:cNvSpPr txBox="1"/>
          <p:nvPr/>
        </p:nvSpPr>
        <p:spPr>
          <a:xfrm>
            <a:off x="668338" y="2836863"/>
            <a:ext cx="704850" cy="307975"/>
          </a:xfrm>
          <a:prstGeom prst="rect">
            <a:avLst/>
          </a:prstGeom>
          <a:noFill/>
        </p:spPr>
        <p:txBody>
          <a:bodyPr>
            <a:spAutoFit/>
          </a:bodyPr>
          <a:lstStyle/>
          <a:p>
            <a:pPr>
              <a:defRPr/>
            </a:pPr>
            <a:r>
              <a:rPr lang="en-US" sz="1400" b="1" u="sng" dirty="0">
                <a:solidFill>
                  <a:schemeClr val="accent4">
                    <a:lumMod val="10000"/>
                  </a:schemeClr>
                </a:solidFill>
              </a:rPr>
              <a:t>Place</a:t>
            </a:r>
          </a:p>
        </p:txBody>
      </p:sp>
      <p:sp>
        <p:nvSpPr>
          <p:cNvPr id="15" name="CasellaDiTesto 14">
            <a:extLst>
              <a:ext uri="{FF2B5EF4-FFF2-40B4-BE49-F238E27FC236}">
                <a16:creationId xmlns:a16="http://schemas.microsoft.com/office/drawing/2014/main" id="{F40D19B8-4C2E-5863-1175-F1A6C42B744F}"/>
              </a:ext>
            </a:extLst>
          </p:cNvPr>
          <p:cNvSpPr txBox="1"/>
          <p:nvPr/>
        </p:nvSpPr>
        <p:spPr>
          <a:xfrm>
            <a:off x="2824163" y="2835275"/>
            <a:ext cx="744537" cy="307975"/>
          </a:xfrm>
          <a:prstGeom prst="rect">
            <a:avLst/>
          </a:prstGeom>
          <a:noFill/>
        </p:spPr>
        <p:txBody>
          <a:bodyPr>
            <a:spAutoFit/>
          </a:bodyPr>
          <a:lstStyle/>
          <a:p>
            <a:pPr>
              <a:defRPr/>
            </a:pPr>
            <a:r>
              <a:rPr lang="en-US" sz="1400" b="1" u="sng" dirty="0">
                <a:solidFill>
                  <a:schemeClr val="accent4">
                    <a:lumMod val="10000"/>
                  </a:schemeClr>
                </a:solidFill>
              </a:rPr>
              <a:t>Israeli</a:t>
            </a:r>
          </a:p>
        </p:txBody>
      </p:sp>
      <p:sp>
        <p:nvSpPr>
          <p:cNvPr id="16" name="CasellaDiTesto 15">
            <a:extLst>
              <a:ext uri="{FF2B5EF4-FFF2-40B4-BE49-F238E27FC236}">
                <a16:creationId xmlns:a16="http://schemas.microsoft.com/office/drawing/2014/main" id="{C4C57777-B4AB-605B-38DE-5646D62CF89E}"/>
              </a:ext>
            </a:extLst>
          </p:cNvPr>
          <p:cNvSpPr txBox="1"/>
          <p:nvPr/>
        </p:nvSpPr>
        <p:spPr>
          <a:xfrm>
            <a:off x="1597025" y="2836863"/>
            <a:ext cx="844550" cy="307975"/>
          </a:xfrm>
          <a:prstGeom prst="rect">
            <a:avLst/>
          </a:prstGeom>
          <a:noFill/>
        </p:spPr>
        <p:txBody>
          <a:bodyPr>
            <a:spAutoFit/>
          </a:bodyPr>
          <a:lstStyle/>
          <a:p>
            <a:pPr>
              <a:defRPr/>
            </a:pPr>
            <a:r>
              <a:rPr lang="en-US" sz="1400" b="1" u="sng" dirty="0">
                <a:solidFill>
                  <a:schemeClr val="accent4">
                    <a:lumMod val="10000"/>
                  </a:schemeClr>
                </a:solidFill>
              </a:rPr>
              <a:t>Area</a:t>
            </a:r>
          </a:p>
        </p:txBody>
      </p:sp>
      <p:sp>
        <p:nvSpPr>
          <p:cNvPr id="17" name="CasellaDiTesto 16">
            <a:extLst>
              <a:ext uri="{FF2B5EF4-FFF2-40B4-BE49-F238E27FC236}">
                <a16:creationId xmlns:a16="http://schemas.microsoft.com/office/drawing/2014/main" id="{3F8D2FBF-8444-454F-F993-58C8A904269F}"/>
              </a:ext>
            </a:extLst>
          </p:cNvPr>
          <p:cNvSpPr txBox="1"/>
          <p:nvPr/>
        </p:nvSpPr>
        <p:spPr>
          <a:xfrm>
            <a:off x="4151313" y="2851150"/>
            <a:ext cx="712787" cy="307975"/>
          </a:xfrm>
          <a:prstGeom prst="rect">
            <a:avLst/>
          </a:prstGeom>
          <a:noFill/>
        </p:spPr>
        <p:txBody>
          <a:bodyPr>
            <a:spAutoFit/>
          </a:bodyPr>
          <a:lstStyle/>
          <a:p>
            <a:pPr>
              <a:defRPr/>
            </a:pPr>
            <a:r>
              <a:rPr lang="en-US" sz="1400" b="1" u="sng" dirty="0">
                <a:solidFill>
                  <a:schemeClr val="accent4">
                    <a:lumMod val="10000"/>
                  </a:schemeClr>
                </a:solidFill>
              </a:rPr>
              <a:t>Arabs</a:t>
            </a:r>
          </a:p>
        </p:txBody>
      </p:sp>
      <p:sp>
        <p:nvSpPr>
          <p:cNvPr id="18" name="CasellaDiTesto 17">
            <a:extLst>
              <a:ext uri="{FF2B5EF4-FFF2-40B4-BE49-F238E27FC236}">
                <a16:creationId xmlns:a16="http://schemas.microsoft.com/office/drawing/2014/main" id="{761CC2BE-CEBA-DE41-631C-41B5EB9A04BB}"/>
              </a:ext>
            </a:extLst>
          </p:cNvPr>
          <p:cNvSpPr txBox="1"/>
          <p:nvPr/>
        </p:nvSpPr>
        <p:spPr>
          <a:xfrm>
            <a:off x="642938" y="5241925"/>
            <a:ext cx="755650" cy="461963"/>
          </a:xfrm>
          <a:prstGeom prst="rect">
            <a:avLst/>
          </a:prstGeom>
          <a:noFill/>
        </p:spPr>
        <p:txBody>
          <a:bodyPr>
            <a:spAutoFit/>
          </a:bodyPr>
          <a:lstStyle/>
          <a:p>
            <a:pPr>
              <a:defRPr/>
            </a:pPr>
            <a:r>
              <a:rPr lang="en-US" sz="1400" b="1" u="sng" dirty="0">
                <a:solidFill>
                  <a:schemeClr val="accent4">
                    <a:lumMod val="10000"/>
                  </a:schemeClr>
                </a:solidFill>
              </a:rPr>
              <a:t>Golan</a:t>
            </a:r>
          </a:p>
          <a:p>
            <a:pPr>
              <a:defRPr/>
            </a:pPr>
            <a:r>
              <a:rPr lang="en-US" sz="1000" dirty="0">
                <a:solidFill>
                  <a:schemeClr val="accent4">
                    <a:lumMod val="10000"/>
                  </a:schemeClr>
                </a:solidFill>
              </a:rPr>
              <a:t>(Israel)</a:t>
            </a:r>
          </a:p>
        </p:txBody>
      </p:sp>
      <p:sp>
        <p:nvSpPr>
          <p:cNvPr id="19" name="CasellaDiTesto 18">
            <a:extLst>
              <a:ext uri="{FF2B5EF4-FFF2-40B4-BE49-F238E27FC236}">
                <a16:creationId xmlns:a16="http://schemas.microsoft.com/office/drawing/2014/main" id="{88F4877F-88FE-57A4-142F-C7FC1603F1E3}"/>
              </a:ext>
            </a:extLst>
          </p:cNvPr>
          <p:cNvSpPr txBox="1"/>
          <p:nvPr/>
        </p:nvSpPr>
        <p:spPr>
          <a:xfrm>
            <a:off x="652463" y="4545013"/>
            <a:ext cx="735012" cy="522287"/>
          </a:xfrm>
          <a:prstGeom prst="rect">
            <a:avLst/>
          </a:prstGeom>
          <a:noFill/>
        </p:spPr>
        <p:txBody>
          <a:bodyPr>
            <a:spAutoFit/>
          </a:bodyPr>
          <a:lstStyle/>
          <a:p>
            <a:pPr>
              <a:defRPr/>
            </a:pPr>
            <a:r>
              <a:rPr lang="en-US" sz="1400" b="1" u="sng" dirty="0">
                <a:solidFill>
                  <a:schemeClr val="accent4">
                    <a:lumMod val="10000"/>
                  </a:schemeClr>
                </a:solidFill>
              </a:rPr>
              <a:t>Gaza Strip</a:t>
            </a:r>
          </a:p>
        </p:txBody>
      </p:sp>
      <p:sp>
        <p:nvSpPr>
          <p:cNvPr id="21" name="CasellaDiTesto 20">
            <a:extLst>
              <a:ext uri="{FF2B5EF4-FFF2-40B4-BE49-F238E27FC236}">
                <a16:creationId xmlns:a16="http://schemas.microsoft.com/office/drawing/2014/main" id="{406C7EF5-DC92-FC66-5A72-5A6764A5A0A8}"/>
              </a:ext>
            </a:extLst>
          </p:cNvPr>
          <p:cNvSpPr txBox="1"/>
          <p:nvPr/>
        </p:nvSpPr>
        <p:spPr>
          <a:xfrm>
            <a:off x="635000" y="3903663"/>
            <a:ext cx="676275" cy="523875"/>
          </a:xfrm>
          <a:prstGeom prst="rect">
            <a:avLst/>
          </a:prstGeom>
          <a:noFill/>
        </p:spPr>
        <p:txBody>
          <a:bodyPr>
            <a:spAutoFit/>
          </a:bodyPr>
          <a:lstStyle/>
          <a:p>
            <a:pPr>
              <a:defRPr/>
            </a:pPr>
            <a:r>
              <a:rPr lang="en-US" sz="1400" b="1" u="sng" dirty="0">
                <a:solidFill>
                  <a:schemeClr val="accent4">
                    <a:lumMod val="10000"/>
                  </a:schemeClr>
                </a:solidFill>
              </a:rPr>
              <a:t>West Bank</a:t>
            </a:r>
          </a:p>
        </p:txBody>
      </p:sp>
      <p:sp>
        <p:nvSpPr>
          <p:cNvPr id="22" name="CasellaDiTesto 21">
            <a:extLst>
              <a:ext uri="{FF2B5EF4-FFF2-40B4-BE49-F238E27FC236}">
                <a16:creationId xmlns:a16="http://schemas.microsoft.com/office/drawing/2014/main" id="{188BDABE-F4C9-046B-2EF5-AE42BCC63487}"/>
              </a:ext>
            </a:extLst>
          </p:cNvPr>
          <p:cNvSpPr txBox="1"/>
          <p:nvPr/>
        </p:nvSpPr>
        <p:spPr>
          <a:xfrm>
            <a:off x="649288" y="3333750"/>
            <a:ext cx="784225" cy="306388"/>
          </a:xfrm>
          <a:prstGeom prst="rect">
            <a:avLst/>
          </a:prstGeom>
          <a:noFill/>
        </p:spPr>
        <p:txBody>
          <a:bodyPr>
            <a:spAutoFit/>
          </a:bodyPr>
          <a:lstStyle/>
          <a:p>
            <a:pPr>
              <a:defRPr/>
            </a:pPr>
            <a:r>
              <a:rPr lang="en-US" sz="1400" b="1" u="sng" dirty="0">
                <a:solidFill>
                  <a:schemeClr val="accent4">
                    <a:lumMod val="10000"/>
                  </a:schemeClr>
                </a:solidFill>
              </a:rPr>
              <a:t>Israel</a:t>
            </a:r>
          </a:p>
        </p:txBody>
      </p:sp>
      <p:sp>
        <p:nvSpPr>
          <p:cNvPr id="23" name="CasellaDiTesto 22">
            <a:extLst>
              <a:ext uri="{FF2B5EF4-FFF2-40B4-BE49-F238E27FC236}">
                <a16:creationId xmlns:a16="http://schemas.microsoft.com/office/drawing/2014/main" id="{F0BA72A9-B2F0-606C-92FC-E16AAEA2B30D}"/>
              </a:ext>
            </a:extLst>
          </p:cNvPr>
          <p:cNvSpPr txBox="1"/>
          <p:nvPr/>
        </p:nvSpPr>
        <p:spPr>
          <a:xfrm>
            <a:off x="1466850" y="4640263"/>
            <a:ext cx="1065213" cy="307975"/>
          </a:xfrm>
          <a:prstGeom prst="rect">
            <a:avLst/>
          </a:prstGeom>
          <a:noFill/>
        </p:spPr>
        <p:txBody>
          <a:bodyPr>
            <a:spAutoFit/>
          </a:bodyPr>
          <a:lstStyle/>
          <a:p>
            <a:pPr>
              <a:defRPr/>
            </a:pPr>
            <a:r>
              <a:rPr lang="en-US" sz="1400" b="1" dirty="0">
                <a:solidFill>
                  <a:schemeClr val="accent4">
                    <a:lumMod val="10000"/>
                  </a:schemeClr>
                </a:solidFill>
              </a:rPr>
              <a:t>378 sq km</a:t>
            </a:r>
            <a:endParaRPr lang="en-US" sz="1400" dirty="0">
              <a:solidFill>
                <a:schemeClr val="accent4">
                  <a:lumMod val="10000"/>
                </a:schemeClr>
              </a:solidFill>
            </a:endParaRPr>
          </a:p>
        </p:txBody>
      </p:sp>
      <p:sp>
        <p:nvSpPr>
          <p:cNvPr id="24" name="CasellaDiTesto 23">
            <a:extLst>
              <a:ext uri="{FF2B5EF4-FFF2-40B4-BE49-F238E27FC236}">
                <a16:creationId xmlns:a16="http://schemas.microsoft.com/office/drawing/2014/main" id="{CD7F5104-659F-7168-5C81-861C1973FCF0}"/>
              </a:ext>
            </a:extLst>
          </p:cNvPr>
          <p:cNvSpPr txBox="1"/>
          <p:nvPr/>
        </p:nvSpPr>
        <p:spPr>
          <a:xfrm>
            <a:off x="1408113" y="4003675"/>
            <a:ext cx="1244600" cy="307975"/>
          </a:xfrm>
          <a:prstGeom prst="rect">
            <a:avLst/>
          </a:prstGeom>
          <a:noFill/>
        </p:spPr>
        <p:txBody>
          <a:bodyPr>
            <a:spAutoFit/>
          </a:bodyPr>
          <a:lstStyle/>
          <a:p>
            <a:pPr>
              <a:defRPr/>
            </a:pPr>
            <a:r>
              <a:rPr lang="en-US" sz="1400" b="1" dirty="0">
                <a:solidFill>
                  <a:schemeClr val="accent4">
                    <a:lumMod val="10000"/>
                  </a:schemeClr>
                </a:solidFill>
              </a:rPr>
              <a:t>5’500 sq km</a:t>
            </a:r>
            <a:endParaRPr lang="en-US" sz="700" dirty="0">
              <a:solidFill>
                <a:schemeClr val="accent4">
                  <a:lumMod val="10000"/>
                </a:schemeClr>
              </a:solidFill>
            </a:endParaRPr>
          </a:p>
        </p:txBody>
      </p:sp>
      <p:sp>
        <p:nvSpPr>
          <p:cNvPr id="25" name="CasellaDiTesto 24">
            <a:extLst>
              <a:ext uri="{FF2B5EF4-FFF2-40B4-BE49-F238E27FC236}">
                <a16:creationId xmlns:a16="http://schemas.microsoft.com/office/drawing/2014/main" id="{60138108-2AD1-125A-B4F2-6CB1C74C52EE}"/>
              </a:ext>
            </a:extLst>
          </p:cNvPr>
          <p:cNvSpPr txBox="1"/>
          <p:nvPr/>
        </p:nvSpPr>
        <p:spPr>
          <a:xfrm>
            <a:off x="1398588" y="3333750"/>
            <a:ext cx="1252537" cy="306388"/>
          </a:xfrm>
          <a:prstGeom prst="rect">
            <a:avLst/>
          </a:prstGeom>
          <a:noFill/>
        </p:spPr>
        <p:txBody>
          <a:bodyPr>
            <a:spAutoFit/>
          </a:bodyPr>
          <a:lstStyle/>
          <a:p>
            <a:pPr>
              <a:defRPr/>
            </a:pPr>
            <a:r>
              <a:rPr lang="en-US" sz="1400" b="1" dirty="0">
                <a:solidFill>
                  <a:schemeClr val="accent4">
                    <a:lumMod val="10000"/>
                  </a:schemeClr>
                </a:solidFill>
              </a:rPr>
              <a:t>20’000 </a:t>
            </a:r>
            <a:r>
              <a:rPr lang="en-US" sz="1200" b="1" dirty="0">
                <a:solidFill>
                  <a:schemeClr val="accent4">
                    <a:lumMod val="10000"/>
                  </a:schemeClr>
                </a:solidFill>
              </a:rPr>
              <a:t>sq km </a:t>
            </a:r>
            <a:endParaRPr lang="en-US" sz="700" dirty="0">
              <a:solidFill>
                <a:schemeClr val="accent4">
                  <a:lumMod val="10000"/>
                </a:schemeClr>
              </a:solidFill>
            </a:endParaRPr>
          </a:p>
        </p:txBody>
      </p:sp>
      <p:sp>
        <p:nvSpPr>
          <p:cNvPr id="26" name="CasellaDiTesto 25">
            <a:extLst>
              <a:ext uri="{FF2B5EF4-FFF2-40B4-BE49-F238E27FC236}">
                <a16:creationId xmlns:a16="http://schemas.microsoft.com/office/drawing/2014/main" id="{36CBAE16-8914-CBD5-9A34-8A71F64139E4}"/>
              </a:ext>
            </a:extLst>
          </p:cNvPr>
          <p:cNvSpPr txBox="1"/>
          <p:nvPr/>
        </p:nvSpPr>
        <p:spPr>
          <a:xfrm>
            <a:off x="3033713" y="4614863"/>
            <a:ext cx="355600" cy="246062"/>
          </a:xfrm>
          <a:prstGeom prst="rect">
            <a:avLst/>
          </a:prstGeom>
          <a:noFill/>
        </p:spPr>
        <p:txBody>
          <a:bodyPr>
            <a:spAutoFit/>
          </a:bodyPr>
          <a:lstStyle/>
          <a:p>
            <a:pPr>
              <a:defRPr/>
            </a:pPr>
            <a:r>
              <a:rPr lang="en-US" sz="1000" b="1" dirty="0">
                <a:solidFill>
                  <a:schemeClr val="accent4">
                    <a:lumMod val="10000"/>
                  </a:schemeClr>
                </a:solidFill>
              </a:rPr>
              <a:t>_</a:t>
            </a:r>
          </a:p>
        </p:txBody>
      </p:sp>
      <p:sp>
        <p:nvSpPr>
          <p:cNvPr id="27" name="CasellaDiTesto 26">
            <a:extLst>
              <a:ext uri="{FF2B5EF4-FFF2-40B4-BE49-F238E27FC236}">
                <a16:creationId xmlns:a16="http://schemas.microsoft.com/office/drawing/2014/main" id="{A6EFD5AC-40EC-9885-CF26-170A9D0FB415}"/>
              </a:ext>
            </a:extLst>
          </p:cNvPr>
          <p:cNvSpPr txBox="1"/>
          <p:nvPr/>
        </p:nvSpPr>
        <p:spPr>
          <a:xfrm>
            <a:off x="2814638" y="3929063"/>
            <a:ext cx="892175" cy="522287"/>
          </a:xfrm>
          <a:prstGeom prst="rect">
            <a:avLst/>
          </a:prstGeom>
          <a:noFill/>
        </p:spPr>
        <p:txBody>
          <a:bodyPr>
            <a:spAutoFit/>
          </a:bodyPr>
          <a:lstStyle/>
          <a:p>
            <a:pPr algn="ctr">
              <a:defRPr/>
            </a:pPr>
            <a:r>
              <a:rPr lang="en-US" sz="1400" b="1" dirty="0">
                <a:solidFill>
                  <a:schemeClr val="accent4">
                    <a:lumMod val="10000"/>
                  </a:schemeClr>
                </a:solidFill>
              </a:rPr>
              <a:t>About 600’000</a:t>
            </a:r>
          </a:p>
        </p:txBody>
      </p:sp>
      <p:sp>
        <p:nvSpPr>
          <p:cNvPr id="28" name="CasellaDiTesto 27">
            <a:extLst>
              <a:ext uri="{FF2B5EF4-FFF2-40B4-BE49-F238E27FC236}">
                <a16:creationId xmlns:a16="http://schemas.microsoft.com/office/drawing/2014/main" id="{DD039175-EC0D-E3C0-7FC5-096F4F10214A}"/>
              </a:ext>
            </a:extLst>
          </p:cNvPr>
          <p:cNvSpPr txBox="1"/>
          <p:nvPr/>
        </p:nvSpPr>
        <p:spPr>
          <a:xfrm>
            <a:off x="2555875" y="3238500"/>
            <a:ext cx="1387475" cy="615950"/>
          </a:xfrm>
          <a:prstGeom prst="rect">
            <a:avLst/>
          </a:prstGeom>
          <a:noFill/>
        </p:spPr>
        <p:txBody>
          <a:bodyPr>
            <a:spAutoFit/>
          </a:bodyPr>
          <a:lstStyle/>
          <a:p>
            <a:pPr algn="ctr">
              <a:defRPr/>
            </a:pPr>
            <a:r>
              <a:rPr lang="it-CH" sz="1400" b="1" dirty="0">
                <a:solidFill>
                  <a:schemeClr val="accent4">
                    <a:lumMod val="10000"/>
                  </a:schemeClr>
                </a:solidFill>
              </a:rPr>
              <a:t>About 7 mio </a:t>
            </a:r>
            <a:r>
              <a:rPr lang="it-CH" sz="1000" dirty="0">
                <a:solidFill>
                  <a:schemeClr val="accent4">
                    <a:lumMod val="10000"/>
                  </a:schemeClr>
                </a:solidFill>
              </a:rPr>
              <a:t>(</a:t>
            </a:r>
            <a:r>
              <a:rPr lang="it-CH" sz="1000" dirty="0" err="1">
                <a:solidFill>
                  <a:schemeClr val="accent4">
                    <a:lumMod val="10000"/>
                  </a:schemeClr>
                </a:solidFill>
              </a:rPr>
              <a:t>Jews</a:t>
            </a:r>
            <a:r>
              <a:rPr lang="it-CH" sz="1000" dirty="0">
                <a:solidFill>
                  <a:schemeClr val="accent4">
                    <a:lumMod val="10000"/>
                  </a:schemeClr>
                </a:solidFill>
              </a:rPr>
              <a:t>) </a:t>
            </a:r>
          </a:p>
          <a:p>
            <a:pPr algn="ctr">
              <a:defRPr/>
            </a:pPr>
            <a:r>
              <a:rPr lang="it-CH" sz="1000" dirty="0">
                <a:solidFill>
                  <a:schemeClr val="accent4">
                    <a:lumMod val="10000"/>
                  </a:schemeClr>
                </a:solidFill>
              </a:rPr>
              <a:t>+ </a:t>
            </a:r>
            <a:r>
              <a:rPr lang="it-CH" sz="1000" b="1" dirty="0">
                <a:solidFill>
                  <a:schemeClr val="accent4">
                    <a:lumMod val="10000"/>
                  </a:schemeClr>
                </a:solidFill>
              </a:rPr>
              <a:t>0.5 mio </a:t>
            </a:r>
            <a:r>
              <a:rPr lang="it-CH" sz="1000" dirty="0">
                <a:solidFill>
                  <a:schemeClr val="accent4">
                    <a:lumMod val="10000"/>
                  </a:schemeClr>
                </a:solidFill>
              </a:rPr>
              <a:t>non </a:t>
            </a:r>
            <a:r>
              <a:rPr lang="it-CH" sz="1000" dirty="0" err="1">
                <a:solidFill>
                  <a:schemeClr val="accent4">
                    <a:lumMod val="10000"/>
                  </a:schemeClr>
                </a:solidFill>
              </a:rPr>
              <a:t>Jews</a:t>
            </a:r>
            <a:endParaRPr lang="it-CH" sz="1000" dirty="0">
              <a:solidFill>
                <a:schemeClr val="accent4">
                  <a:lumMod val="10000"/>
                </a:schemeClr>
              </a:solidFill>
            </a:endParaRPr>
          </a:p>
        </p:txBody>
      </p:sp>
      <p:sp>
        <p:nvSpPr>
          <p:cNvPr id="29" name="CasellaDiTesto 28">
            <a:extLst>
              <a:ext uri="{FF2B5EF4-FFF2-40B4-BE49-F238E27FC236}">
                <a16:creationId xmlns:a16="http://schemas.microsoft.com/office/drawing/2014/main" id="{8548F4DE-E4D6-3B99-DD67-1F52524A485A}"/>
              </a:ext>
            </a:extLst>
          </p:cNvPr>
          <p:cNvSpPr txBox="1"/>
          <p:nvPr/>
        </p:nvSpPr>
        <p:spPr>
          <a:xfrm>
            <a:off x="4117975" y="5145088"/>
            <a:ext cx="920750" cy="677862"/>
          </a:xfrm>
          <a:prstGeom prst="rect">
            <a:avLst/>
          </a:prstGeom>
          <a:noFill/>
        </p:spPr>
        <p:txBody>
          <a:bodyPr>
            <a:spAutoFit/>
          </a:bodyPr>
          <a:lstStyle/>
          <a:p>
            <a:pPr>
              <a:defRPr/>
            </a:pPr>
            <a:r>
              <a:rPr lang="en-US" sz="1400" b="1" dirty="0">
                <a:solidFill>
                  <a:schemeClr val="accent4">
                    <a:lumMod val="10000"/>
                  </a:schemeClr>
                </a:solidFill>
              </a:rPr>
              <a:t>About </a:t>
            </a:r>
          </a:p>
          <a:p>
            <a:pPr>
              <a:defRPr/>
            </a:pPr>
            <a:r>
              <a:rPr lang="en-US" sz="1400" b="1" dirty="0">
                <a:solidFill>
                  <a:schemeClr val="accent4">
                    <a:lumMod val="10000"/>
                  </a:schemeClr>
                </a:solidFill>
              </a:rPr>
              <a:t>20’000 </a:t>
            </a:r>
            <a:r>
              <a:rPr lang="en-US" sz="1000" dirty="0">
                <a:solidFill>
                  <a:schemeClr val="accent4">
                    <a:lumMod val="10000"/>
                  </a:schemeClr>
                </a:solidFill>
              </a:rPr>
              <a:t>(</a:t>
            </a:r>
            <a:r>
              <a:rPr lang="en-US" sz="1000" dirty="0" err="1">
                <a:solidFill>
                  <a:schemeClr val="accent4">
                    <a:lumMod val="10000"/>
                  </a:schemeClr>
                </a:solidFill>
              </a:rPr>
              <a:t>Druzes</a:t>
            </a:r>
            <a:r>
              <a:rPr lang="en-US" sz="1000" dirty="0">
                <a:solidFill>
                  <a:schemeClr val="accent4">
                    <a:lumMod val="10000"/>
                  </a:schemeClr>
                </a:solidFill>
              </a:rPr>
              <a:t>)</a:t>
            </a:r>
          </a:p>
        </p:txBody>
      </p:sp>
      <p:sp>
        <p:nvSpPr>
          <p:cNvPr id="30" name="CasellaDiTesto 29">
            <a:extLst>
              <a:ext uri="{FF2B5EF4-FFF2-40B4-BE49-F238E27FC236}">
                <a16:creationId xmlns:a16="http://schemas.microsoft.com/office/drawing/2014/main" id="{EC5AC542-DC6F-C116-2F46-C597DDCDE610}"/>
              </a:ext>
            </a:extLst>
          </p:cNvPr>
          <p:cNvSpPr txBox="1"/>
          <p:nvPr/>
        </p:nvSpPr>
        <p:spPr>
          <a:xfrm>
            <a:off x="3851275" y="3357563"/>
            <a:ext cx="1235075" cy="307975"/>
          </a:xfrm>
          <a:prstGeom prst="rect">
            <a:avLst/>
          </a:prstGeom>
          <a:noFill/>
        </p:spPr>
        <p:txBody>
          <a:bodyPr>
            <a:spAutoFit/>
          </a:bodyPr>
          <a:lstStyle/>
          <a:p>
            <a:pPr>
              <a:defRPr/>
            </a:pPr>
            <a:r>
              <a:rPr lang="en-US" sz="1400" b="1" dirty="0">
                <a:solidFill>
                  <a:schemeClr val="accent4">
                    <a:lumMod val="10000"/>
                  </a:schemeClr>
                </a:solidFill>
              </a:rPr>
              <a:t>About 2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31" name="CasellaDiTesto 30">
            <a:extLst>
              <a:ext uri="{FF2B5EF4-FFF2-40B4-BE49-F238E27FC236}">
                <a16:creationId xmlns:a16="http://schemas.microsoft.com/office/drawing/2014/main" id="{B21F390B-745F-14E8-5CD2-940D341013F2}"/>
              </a:ext>
            </a:extLst>
          </p:cNvPr>
          <p:cNvSpPr txBox="1"/>
          <p:nvPr/>
        </p:nvSpPr>
        <p:spPr>
          <a:xfrm>
            <a:off x="3886200" y="3990975"/>
            <a:ext cx="1233488" cy="307975"/>
          </a:xfrm>
          <a:prstGeom prst="rect">
            <a:avLst/>
          </a:prstGeom>
          <a:noFill/>
        </p:spPr>
        <p:txBody>
          <a:bodyPr>
            <a:spAutoFit/>
          </a:bodyPr>
          <a:lstStyle/>
          <a:p>
            <a:pPr>
              <a:defRPr/>
            </a:pPr>
            <a:r>
              <a:rPr lang="en-US" sz="1400" b="1" dirty="0">
                <a:solidFill>
                  <a:schemeClr val="accent4">
                    <a:lumMod val="10000"/>
                  </a:schemeClr>
                </a:solidFill>
              </a:rPr>
              <a:t>About 3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61440" name="CasellaDiTesto 61439">
            <a:extLst>
              <a:ext uri="{FF2B5EF4-FFF2-40B4-BE49-F238E27FC236}">
                <a16:creationId xmlns:a16="http://schemas.microsoft.com/office/drawing/2014/main" id="{C6DC3283-DA48-D637-801C-F3A81C648377}"/>
              </a:ext>
            </a:extLst>
          </p:cNvPr>
          <p:cNvSpPr txBox="1"/>
          <p:nvPr/>
        </p:nvSpPr>
        <p:spPr>
          <a:xfrm>
            <a:off x="3863975" y="4652963"/>
            <a:ext cx="1243013" cy="306387"/>
          </a:xfrm>
          <a:prstGeom prst="rect">
            <a:avLst/>
          </a:prstGeom>
          <a:noFill/>
        </p:spPr>
        <p:txBody>
          <a:bodyPr>
            <a:spAutoFit/>
          </a:bodyPr>
          <a:lstStyle/>
          <a:p>
            <a:pPr>
              <a:defRPr/>
            </a:pPr>
            <a:r>
              <a:rPr lang="en-US" sz="1400" b="1" dirty="0">
                <a:solidFill>
                  <a:schemeClr val="accent4">
                    <a:lumMod val="10000"/>
                  </a:schemeClr>
                </a:solidFill>
              </a:rPr>
              <a:t>About 2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61441" name="CasellaDiTesto 61440">
            <a:extLst>
              <a:ext uri="{FF2B5EF4-FFF2-40B4-BE49-F238E27FC236}">
                <a16:creationId xmlns:a16="http://schemas.microsoft.com/office/drawing/2014/main" id="{9A971777-8EC3-806A-0BF8-D87D6D2BB0BB}"/>
              </a:ext>
            </a:extLst>
          </p:cNvPr>
          <p:cNvSpPr txBox="1"/>
          <p:nvPr/>
        </p:nvSpPr>
        <p:spPr>
          <a:xfrm>
            <a:off x="2817813" y="5184775"/>
            <a:ext cx="920750" cy="522288"/>
          </a:xfrm>
          <a:prstGeom prst="rect">
            <a:avLst/>
          </a:prstGeom>
          <a:noFill/>
        </p:spPr>
        <p:txBody>
          <a:bodyPr>
            <a:spAutoFit/>
          </a:bodyPr>
          <a:lstStyle/>
          <a:p>
            <a:pPr>
              <a:defRPr/>
            </a:pPr>
            <a:r>
              <a:rPr lang="en-US" sz="1400" b="1" dirty="0">
                <a:solidFill>
                  <a:schemeClr val="accent4">
                    <a:lumMod val="10000"/>
                  </a:schemeClr>
                </a:solidFill>
              </a:rPr>
              <a:t>About 25’000</a:t>
            </a:r>
          </a:p>
        </p:txBody>
      </p:sp>
      <p:sp>
        <p:nvSpPr>
          <p:cNvPr id="61442" name="CasellaDiTesto 61441">
            <a:extLst>
              <a:ext uri="{FF2B5EF4-FFF2-40B4-BE49-F238E27FC236}">
                <a16:creationId xmlns:a16="http://schemas.microsoft.com/office/drawing/2014/main" id="{B34B66BB-0F62-B94D-7C7F-3FD5B0CBA54A}"/>
              </a:ext>
            </a:extLst>
          </p:cNvPr>
          <p:cNvSpPr txBox="1"/>
          <p:nvPr/>
        </p:nvSpPr>
        <p:spPr>
          <a:xfrm>
            <a:off x="1398588" y="5264150"/>
            <a:ext cx="1152525" cy="306388"/>
          </a:xfrm>
          <a:prstGeom prst="rect">
            <a:avLst/>
          </a:prstGeom>
          <a:noFill/>
        </p:spPr>
        <p:txBody>
          <a:bodyPr>
            <a:spAutoFit/>
          </a:bodyPr>
          <a:lstStyle/>
          <a:p>
            <a:pPr>
              <a:defRPr/>
            </a:pPr>
            <a:r>
              <a:rPr lang="en-US" sz="1400" b="1" dirty="0">
                <a:solidFill>
                  <a:schemeClr val="accent4">
                    <a:lumMod val="10000"/>
                  </a:schemeClr>
                </a:solidFill>
              </a:rPr>
              <a:t>1154 sq km</a:t>
            </a:r>
          </a:p>
        </p:txBody>
      </p:sp>
      <p:sp>
        <p:nvSpPr>
          <p:cNvPr id="61447" name="CasellaDiTesto 61446">
            <a:extLst>
              <a:ext uri="{FF2B5EF4-FFF2-40B4-BE49-F238E27FC236}">
                <a16:creationId xmlns:a16="http://schemas.microsoft.com/office/drawing/2014/main" id="{C2266498-0DC6-67E5-9CA4-30755C2718BE}"/>
              </a:ext>
            </a:extLst>
          </p:cNvPr>
          <p:cNvSpPr txBox="1"/>
          <p:nvPr/>
        </p:nvSpPr>
        <p:spPr>
          <a:xfrm>
            <a:off x="423863" y="1865313"/>
            <a:ext cx="5219700" cy="522287"/>
          </a:xfrm>
          <a:prstGeom prst="rect">
            <a:avLst/>
          </a:prstGeom>
          <a:noFill/>
        </p:spPr>
        <p:txBody>
          <a:bodyPr>
            <a:spAutoFit/>
          </a:bodyPr>
          <a:lstStyle/>
          <a:p>
            <a:pPr>
              <a:defRPr/>
            </a:pPr>
            <a:r>
              <a:rPr lang="en-US" sz="1400" b="1" dirty="0">
                <a:solidFill>
                  <a:schemeClr val="accent4">
                    <a:lumMod val="10000"/>
                  </a:schemeClr>
                </a:solidFill>
              </a:rPr>
              <a:t>Palestine 1948:  0.7 </a:t>
            </a:r>
            <a:r>
              <a:rPr lang="en-US" sz="1400" b="1" dirty="0" err="1">
                <a:solidFill>
                  <a:schemeClr val="accent4">
                    <a:lumMod val="10000"/>
                  </a:schemeClr>
                </a:solidFill>
              </a:rPr>
              <a:t>mio</a:t>
            </a:r>
            <a:r>
              <a:rPr lang="en-US" sz="1400" b="1" dirty="0">
                <a:solidFill>
                  <a:schemeClr val="accent4">
                    <a:lumMod val="10000"/>
                  </a:schemeClr>
                </a:solidFill>
              </a:rPr>
              <a:t> Jews / 1.7 </a:t>
            </a:r>
            <a:r>
              <a:rPr lang="en-US" sz="1400" b="1" dirty="0" err="1">
                <a:solidFill>
                  <a:schemeClr val="accent4">
                    <a:lumMod val="10000"/>
                  </a:schemeClr>
                </a:solidFill>
              </a:rPr>
              <a:t>mio</a:t>
            </a:r>
            <a:r>
              <a:rPr lang="en-US" sz="1400" b="1" dirty="0">
                <a:solidFill>
                  <a:schemeClr val="accent4">
                    <a:lumMod val="10000"/>
                  </a:schemeClr>
                </a:solidFill>
              </a:rPr>
              <a:t> Arabs</a:t>
            </a:r>
          </a:p>
          <a:p>
            <a:pPr>
              <a:defRPr/>
            </a:pPr>
            <a:r>
              <a:rPr lang="en-US" sz="1400" b="1" dirty="0">
                <a:solidFill>
                  <a:schemeClr val="accent4">
                    <a:lumMod val="10000"/>
                  </a:schemeClr>
                </a:solidFill>
              </a:rPr>
              <a:t>World: about 17 </a:t>
            </a:r>
            <a:r>
              <a:rPr lang="en-US" sz="1400" b="1" dirty="0" err="1">
                <a:solidFill>
                  <a:schemeClr val="accent4">
                    <a:lumMod val="10000"/>
                  </a:schemeClr>
                </a:solidFill>
              </a:rPr>
              <a:t>mio</a:t>
            </a:r>
            <a:r>
              <a:rPr lang="en-US" sz="1400" b="1" dirty="0">
                <a:solidFill>
                  <a:schemeClr val="accent4">
                    <a:lumMod val="10000"/>
                  </a:schemeClr>
                </a:solidFill>
              </a:rPr>
              <a:t> Jews / about 14 </a:t>
            </a:r>
            <a:r>
              <a:rPr lang="en-US" sz="1400" b="1" dirty="0" err="1">
                <a:solidFill>
                  <a:schemeClr val="accent4">
                    <a:lumMod val="10000"/>
                  </a:schemeClr>
                </a:solidFill>
              </a:rPr>
              <a:t>mio</a:t>
            </a:r>
            <a:r>
              <a:rPr lang="en-US" sz="1400" b="1" dirty="0">
                <a:solidFill>
                  <a:schemeClr val="accent4">
                    <a:lumMod val="10000"/>
                  </a:schemeClr>
                </a:solidFill>
              </a:rPr>
              <a:t> Palestinians</a:t>
            </a:r>
          </a:p>
        </p:txBody>
      </p:sp>
      <p:sp>
        <p:nvSpPr>
          <p:cNvPr id="2" name="Rettangolo 1">
            <a:extLst>
              <a:ext uri="{FF2B5EF4-FFF2-40B4-BE49-F238E27FC236}">
                <a16:creationId xmlns:a16="http://schemas.microsoft.com/office/drawing/2014/main" id="{4C59A6F9-9001-7501-695E-541EF576F17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132" name="Rettangolo 1">
            <a:extLst>
              <a:ext uri="{FF2B5EF4-FFF2-40B4-BE49-F238E27FC236}">
                <a16:creationId xmlns:a16="http://schemas.microsoft.com/office/drawing/2014/main" id="{66EED59E-07F0-C159-927A-76C04C24C8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right)">
                                      <p:cBhvr>
                                        <p:cTn id="7" dur="10"/>
                                        <p:tgtEl>
                                          <p:spTgt spid="61445"/>
                                        </p:tgtEl>
                                      </p:cBhvr>
                                    </p:animEffect>
                                  </p:childTnLst>
                                </p:cTn>
                              </p:par>
                              <p:par>
                                <p:cTn id="8" presetID="55" presetClass="entr" presetSubtype="0" fill="hold" nodeType="withEffect">
                                  <p:stCondLst>
                                    <p:cond delay="0"/>
                                  </p:stCondLst>
                                  <p:childTnLst>
                                    <p:set>
                                      <p:cBhvr>
                                        <p:cTn id="9" dur="1" fill="hold">
                                          <p:stCondLst>
                                            <p:cond delay="0"/>
                                          </p:stCondLst>
                                        </p:cTn>
                                        <p:tgtEl>
                                          <p:spTgt spid="61443"/>
                                        </p:tgtEl>
                                        <p:attrNameLst>
                                          <p:attrName>style.visibility</p:attrName>
                                        </p:attrNameLst>
                                      </p:cBhvr>
                                      <p:to>
                                        <p:strVal val="visible"/>
                                      </p:to>
                                    </p:set>
                                    <p:anim calcmode="lin" valueType="num">
                                      <p:cBhvr>
                                        <p:cTn id="10" dur="10" fill="hold"/>
                                        <p:tgtEl>
                                          <p:spTgt spid="61443"/>
                                        </p:tgtEl>
                                        <p:attrNameLst>
                                          <p:attrName>ppt_w</p:attrName>
                                        </p:attrNameLst>
                                      </p:cBhvr>
                                      <p:tavLst>
                                        <p:tav tm="0">
                                          <p:val>
                                            <p:strVal val="#ppt_w*0.70"/>
                                          </p:val>
                                        </p:tav>
                                        <p:tav tm="100000">
                                          <p:val>
                                            <p:strVal val="#ppt_w"/>
                                          </p:val>
                                        </p:tav>
                                      </p:tavLst>
                                    </p:anim>
                                    <p:anim calcmode="lin" valueType="num">
                                      <p:cBhvr>
                                        <p:cTn id="11" dur="10" fill="hold"/>
                                        <p:tgtEl>
                                          <p:spTgt spid="61443"/>
                                        </p:tgtEl>
                                        <p:attrNameLst>
                                          <p:attrName>ppt_h</p:attrName>
                                        </p:attrNameLst>
                                      </p:cBhvr>
                                      <p:tavLst>
                                        <p:tav tm="0">
                                          <p:val>
                                            <p:strVal val="#ppt_h"/>
                                          </p:val>
                                        </p:tav>
                                        <p:tav tm="100000">
                                          <p:val>
                                            <p:strVal val="#ppt_h"/>
                                          </p:val>
                                        </p:tav>
                                      </p:tavLst>
                                    </p:anim>
                                    <p:animEffect transition="in" filter="fade">
                                      <p:cBhvr>
                                        <p:cTn id="12" dur="1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Slide Number Placeholder 1">
            <a:extLst>
              <a:ext uri="{FF2B5EF4-FFF2-40B4-BE49-F238E27FC236}">
                <a16:creationId xmlns:a16="http://schemas.microsoft.com/office/drawing/2014/main" id="{E9F77B8D-B21A-4634-E660-6B937479784E}"/>
              </a:ext>
            </a:extLst>
          </p:cNvPr>
          <p:cNvSpPr>
            <a:spLocks noGrp="1"/>
          </p:cNvSpPr>
          <p:nvPr>
            <p:ph type="sldNum" sz="quarter" idx="12"/>
          </p:nvPr>
        </p:nvSpPr>
        <p:spPr>
          <a:xfrm>
            <a:off x="7651750" y="6342063"/>
            <a:ext cx="1116013" cy="26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E2C7E5-D6C3-4F0D-815D-7C7C5380C4EC}" type="slidenum">
              <a:rPr lang="it-IT" altLang="it-CH" sz="1400" smtClean="0">
                <a:solidFill>
                  <a:srgbClr val="000000"/>
                </a:solidFill>
              </a:rPr>
              <a:pPr>
                <a:spcBef>
                  <a:spcPct val="0"/>
                </a:spcBef>
                <a:buFontTx/>
                <a:buNone/>
              </a:pPr>
              <a:t>95</a:t>
            </a:fld>
            <a:endParaRPr lang="it-IT" altLang="it-CH" sz="1400">
              <a:solidFill>
                <a:srgbClr val="000000"/>
              </a:solidFill>
            </a:endParaRPr>
          </a:p>
        </p:txBody>
      </p:sp>
      <p:sp>
        <p:nvSpPr>
          <p:cNvPr id="262147" name="TextBox 4">
            <a:extLst>
              <a:ext uri="{FF2B5EF4-FFF2-40B4-BE49-F238E27FC236}">
                <a16:creationId xmlns:a16="http://schemas.microsoft.com/office/drawing/2014/main" id="{2FB11C1A-2C32-5E52-4567-C7CEDE0804E1}"/>
              </a:ext>
            </a:extLst>
          </p:cNvPr>
          <p:cNvSpPr txBox="1">
            <a:spLocks noChangeArrowheads="1"/>
          </p:cNvSpPr>
          <p:nvPr/>
        </p:nvSpPr>
        <p:spPr bwMode="auto">
          <a:xfrm>
            <a:off x="1382713" y="2690813"/>
            <a:ext cx="3025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Israeli and Palestinian children killed</a:t>
            </a:r>
          </a:p>
          <a:p>
            <a:pPr eaLnBrk="1" hangingPunct="1">
              <a:spcBef>
                <a:spcPct val="0"/>
              </a:spcBef>
              <a:buFontTx/>
              <a:buNone/>
            </a:pPr>
            <a:r>
              <a:rPr lang="en-US" altLang="it-CH" sz="1200" b="1">
                <a:solidFill>
                  <a:srgbClr val="000000"/>
                </a:solidFill>
              </a:rPr>
              <a:t>From September 2000 – 2023</a:t>
            </a:r>
          </a:p>
        </p:txBody>
      </p:sp>
      <p:sp>
        <p:nvSpPr>
          <p:cNvPr id="262148" name="TextBox 10">
            <a:extLst>
              <a:ext uri="{FF2B5EF4-FFF2-40B4-BE49-F238E27FC236}">
                <a16:creationId xmlns:a16="http://schemas.microsoft.com/office/drawing/2014/main" id="{7834B26C-EF7F-94B6-A60D-2D34A10AAEE6}"/>
              </a:ext>
            </a:extLst>
          </p:cNvPr>
          <p:cNvSpPr txBox="1">
            <a:spLocks noChangeArrowheads="1"/>
          </p:cNvSpPr>
          <p:nvPr/>
        </p:nvSpPr>
        <p:spPr bwMode="auto">
          <a:xfrm>
            <a:off x="5202238" y="2686050"/>
            <a:ext cx="2493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Israelis and Palestinians killed</a:t>
            </a:r>
          </a:p>
          <a:p>
            <a:pPr eaLnBrk="1" hangingPunct="1">
              <a:spcBef>
                <a:spcPct val="0"/>
              </a:spcBef>
              <a:buFontTx/>
              <a:buNone/>
            </a:pPr>
            <a:r>
              <a:rPr lang="en-US" altLang="it-CH" sz="1200" b="1">
                <a:solidFill>
                  <a:srgbClr val="000000"/>
                </a:solidFill>
              </a:rPr>
              <a:t>From September 2000 – 2023</a:t>
            </a:r>
            <a:endParaRPr lang="fr-CH" altLang="it-CH" sz="1200" b="1">
              <a:solidFill>
                <a:srgbClr val="000000"/>
              </a:solidFill>
            </a:endParaRPr>
          </a:p>
        </p:txBody>
      </p:sp>
      <p:sp>
        <p:nvSpPr>
          <p:cNvPr id="262149" name="TextBox 12">
            <a:extLst>
              <a:ext uri="{FF2B5EF4-FFF2-40B4-BE49-F238E27FC236}">
                <a16:creationId xmlns:a16="http://schemas.microsoft.com/office/drawing/2014/main" id="{763B4F6E-6209-514F-B3E4-94894E34FFC2}"/>
              </a:ext>
            </a:extLst>
          </p:cNvPr>
          <p:cNvSpPr txBox="1">
            <a:spLocks noChangeArrowheads="1"/>
          </p:cNvSpPr>
          <p:nvPr/>
        </p:nvSpPr>
        <p:spPr bwMode="auto">
          <a:xfrm>
            <a:off x="1373188" y="6227763"/>
            <a:ext cx="303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Wounded Israelis and Palestinians</a:t>
            </a:r>
          </a:p>
          <a:p>
            <a:pPr eaLnBrk="1" hangingPunct="1">
              <a:spcBef>
                <a:spcPct val="0"/>
              </a:spcBef>
              <a:buFontTx/>
              <a:buNone/>
            </a:pPr>
            <a:r>
              <a:rPr lang="en-US" altLang="it-CH" sz="1200" b="1">
                <a:solidFill>
                  <a:srgbClr val="000000"/>
                </a:solidFill>
              </a:rPr>
              <a:t>From September 2000 – 2023</a:t>
            </a:r>
          </a:p>
        </p:txBody>
      </p:sp>
      <p:sp>
        <p:nvSpPr>
          <p:cNvPr id="262150" name="TextBox 15">
            <a:extLst>
              <a:ext uri="{FF2B5EF4-FFF2-40B4-BE49-F238E27FC236}">
                <a16:creationId xmlns:a16="http://schemas.microsoft.com/office/drawing/2014/main" id="{2B3D71BB-22A9-C1B9-704B-DE3E92BF1A94}"/>
              </a:ext>
            </a:extLst>
          </p:cNvPr>
          <p:cNvSpPr txBox="1">
            <a:spLocks noChangeArrowheads="1"/>
          </p:cNvSpPr>
          <p:nvPr/>
        </p:nvSpPr>
        <p:spPr bwMode="auto">
          <a:xfrm>
            <a:off x="5275263" y="6156325"/>
            <a:ext cx="255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Demolition of Israeli and Palestinian homes, 1967–2023</a:t>
            </a:r>
            <a:endParaRPr lang="fr-CH" altLang="it-CH" sz="1200" b="1">
              <a:solidFill>
                <a:srgbClr val="000000"/>
              </a:solidFill>
            </a:endParaRPr>
          </a:p>
        </p:txBody>
      </p:sp>
      <p:sp>
        <p:nvSpPr>
          <p:cNvPr id="262151" name="CasellaDiTesto 1">
            <a:extLst>
              <a:ext uri="{FF2B5EF4-FFF2-40B4-BE49-F238E27FC236}">
                <a16:creationId xmlns:a16="http://schemas.microsoft.com/office/drawing/2014/main" id="{416059E5-3119-78DC-0252-746C311A894E}"/>
              </a:ext>
            </a:extLst>
          </p:cNvPr>
          <p:cNvSpPr txBox="1">
            <a:spLocks noChangeArrowheads="1"/>
          </p:cNvSpPr>
          <p:nvPr/>
        </p:nvSpPr>
        <p:spPr bwMode="auto">
          <a:xfrm>
            <a:off x="2895600" y="6611938"/>
            <a:ext cx="300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solidFill>
                  <a:srgbClr val="000000"/>
                </a:solidFill>
              </a:rPr>
              <a:t>Source: http://www.ifamericansknew.org/</a:t>
            </a:r>
          </a:p>
        </p:txBody>
      </p:sp>
      <p:sp>
        <p:nvSpPr>
          <p:cNvPr id="262152" name="Rettangolo 11">
            <a:extLst>
              <a:ext uri="{FF2B5EF4-FFF2-40B4-BE49-F238E27FC236}">
                <a16:creationId xmlns:a16="http://schemas.microsoft.com/office/drawing/2014/main" id="{76FBFA23-9020-872B-6591-3FC0D9C04C6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52DB6AB1-9ED2-D922-9F95-994D3FF68DB0}"/>
              </a:ext>
            </a:extLst>
          </p:cNvPr>
          <p:cNvSpPr txBox="1"/>
          <p:nvPr/>
        </p:nvSpPr>
        <p:spPr>
          <a:xfrm>
            <a:off x="2906713" y="3201988"/>
            <a:ext cx="3003550" cy="368300"/>
          </a:xfrm>
          <a:prstGeom prst="rect">
            <a:avLst/>
          </a:prstGeom>
          <a:solidFill>
            <a:srgbClr val="FFFF00"/>
          </a:solidFill>
          <a:ln w="19050">
            <a:solidFill>
              <a:schemeClr val="tx1">
                <a:lumMod val="95000"/>
                <a:lumOff val="5000"/>
              </a:schemeClr>
            </a:solidFill>
          </a:ln>
        </p:spPr>
        <p:txBody>
          <a:bodyPr>
            <a:spAutoFit/>
          </a:bodyPr>
          <a:lstStyle/>
          <a:p>
            <a:pPr algn="ctr">
              <a:defRPr/>
            </a:pPr>
            <a:r>
              <a:rPr lang="en-US" b="1" dirty="0"/>
              <a:t>Casualties and damages</a:t>
            </a:r>
          </a:p>
        </p:txBody>
      </p:sp>
      <p:pic>
        <p:nvPicPr>
          <p:cNvPr id="3" name="Immagine 2">
            <a:extLst>
              <a:ext uri="{FF2B5EF4-FFF2-40B4-BE49-F238E27FC236}">
                <a16:creationId xmlns:a16="http://schemas.microsoft.com/office/drawing/2014/main" id="{77BDB8C1-A3A1-E134-BCA1-4E1D6AC457D7}"/>
              </a:ext>
            </a:extLst>
          </p:cNvPr>
          <p:cNvPicPr>
            <a:picLocks noChangeAspect="1"/>
          </p:cNvPicPr>
          <p:nvPr/>
        </p:nvPicPr>
        <p:blipFill rotWithShape="1">
          <a:blip r:embed="rId4"/>
          <a:srcRect r="65962"/>
          <a:stretch/>
        </p:blipFill>
        <p:spPr bwMode="auto">
          <a:xfrm>
            <a:off x="1187450" y="192088"/>
            <a:ext cx="2520950" cy="23764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0A9556EB-8EE7-529F-563B-5BEE7D6F26E0}"/>
              </a:ext>
            </a:extLst>
          </p:cNvPr>
          <p:cNvPicPr>
            <a:picLocks noChangeAspect="1"/>
          </p:cNvPicPr>
          <p:nvPr/>
        </p:nvPicPr>
        <p:blipFill rotWithShape="1">
          <a:blip r:embed="rId5"/>
          <a:srcRect r="66493"/>
          <a:stretch/>
        </p:blipFill>
        <p:spPr bwMode="auto">
          <a:xfrm>
            <a:off x="5232400" y="3702050"/>
            <a:ext cx="2570163" cy="2379663"/>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A80474AA-87A1-C002-6992-8A39ED0281E2}"/>
              </a:ext>
            </a:extLst>
          </p:cNvPr>
          <p:cNvPicPr>
            <a:picLocks noChangeAspect="1"/>
          </p:cNvPicPr>
          <p:nvPr/>
        </p:nvPicPr>
        <p:blipFill>
          <a:blip r:embed="rId6"/>
          <a:stretch>
            <a:fillRect/>
          </a:stretch>
        </p:blipFill>
        <p:spPr>
          <a:xfrm>
            <a:off x="5232400" y="192088"/>
            <a:ext cx="2566988" cy="2379662"/>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32220BC8-5D20-1D49-78BF-7219979EE88F}"/>
              </a:ext>
            </a:extLst>
          </p:cNvPr>
          <p:cNvPicPr>
            <a:picLocks noChangeAspect="1"/>
          </p:cNvPicPr>
          <p:nvPr/>
        </p:nvPicPr>
        <p:blipFill>
          <a:blip r:embed="rId7"/>
          <a:stretch>
            <a:fillRect/>
          </a:stretch>
        </p:blipFill>
        <p:spPr>
          <a:xfrm>
            <a:off x="1187450" y="3689350"/>
            <a:ext cx="2520950" cy="24415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DCD7410C-4D1A-B091-168A-32DF02840FD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egnaposto numero diapositiva 2">
            <a:extLst>
              <a:ext uri="{FF2B5EF4-FFF2-40B4-BE49-F238E27FC236}">
                <a16:creationId xmlns:a16="http://schemas.microsoft.com/office/drawing/2014/main" id="{DD71106D-1174-21DA-CBEC-589E80C9048C}"/>
              </a:ext>
            </a:extLst>
          </p:cNvPr>
          <p:cNvSpPr>
            <a:spLocks noGrp="1" noChangeArrowheads="1"/>
          </p:cNvSpPr>
          <p:nvPr>
            <p:ph type="sldNum" sz="quarter" idx="12"/>
          </p:nvPr>
        </p:nvSpPr>
        <p:spPr>
          <a:xfrm>
            <a:off x="7545388" y="5765800"/>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F4F7CC-7FD6-42F4-8DE3-FED7E02E6F3F}" type="slidenum">
              <a:rPr lang="it-IT" altLang="en-US" sz="1400" b="1" smtClean="0">
                <a:solidFill>
                  <a:srgbClr val="FFFFFF"/>
                </a:solidFill>
              </a:rPr>
              <a:pPr>
                <a:spcBef>
                  <a:spcPct val="0"/>
                </a:spcBef>
                <a:buFontTx/>
                <a:buNone/>
              </a:pPr>
              <a:t>96</a:t>
            </a:fld>
            <a:endParaRPr lang="it-IT" altLang="en-US" sz="1400" b="1">
              <a:solidFill>
                <a:srgbClr val="FFFFFF"/>
              </a:solidFill>
            </a:endParaRPr>
          </a:p>
        </p:txBody>
      </p:sp>
      <p:pic>
        <p:nvPicPr>
          <p:cNvPr id="6" name="Picture 3" descr="conferenza pace Madrid 1991">
            <a:extLst>
              <a:ext uri="{FF2B5EF4-FFF2-40B4-BE49-F238E27FC236}">
                <a16:creationId xmlns:a16="http://schemas.microsoft.com/office/drawing/2014/main" id="{E74D79D7-D64A-9CC3-7557-519F119BFE08}"/>
              </a:ext>
            </a:extLst>
          </p:cNvPr>
          <p:cNvPicPr>
            <a:picLocks noChangeAspect="1" noChangeArrowheads="1"/>
          </p:cNvPicPr>
          <p:nvPr/>
        </p:nvPicPr>
        <p:blipFill>
          <a:blip r:embed="rId3"/>
          <a:srcRect/>
          <a:stretch>
            <a:fillRect/>
          </a:stretch>
        </p:blipFill>
        <p:spPr>
          <a:xfrm>
            <a:off x="1157288" y="509588"/>
            <a:ext cx="2116137" cy="1419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4" descr="Oslo tratt foto buona">
            <a:extLst>
              <a:ext uri="{FF2B5EF4-FFF2-40B4-BE49-F238E27FC236}">
                <a16:creationId xmlns:a16="http://schemas.microsoft.com/office/drawing/2014/main" id="{1470C806-F674-5572-AC3B-3358F0F7E647}"/>
              </a:ext>
            </a:extLst>
          </p:cNvPr>
          <p:cNvPicPr>
            <a:picLocks noChangeAspect="1" noChangeArrowheads="1"/>
          </p:cNvPicPr>
          <p:nvPr/>
        </p:nvPicPr>
        <p:blipFill>
          <a:blip r:embed="rId4"/>
          <a:srcRect b="4181"/>
          <a:stretch>
            <a:fillRect/>
          </a:stretch>
        </p:blipFill>
        <p:spPr>
          <a:xfrm>
            <a:off x="3554413" y="519113"/>
            <a:ext cx="1995487"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5" descr="Wye Plantatione 1998">
            <a:extLst>
              <a:ext uri="{FF2B5EF4-FFF2-40B4-BE49-F238E27FC236}">
                <a16:creationId xmlns:a16="http://schemas.microsoft.com/office/drawing/2014/main" id="{096A23B4-99AF-66DD-5BCC-711EAA2DADFF}"/>
              </a:ext>
            </a:extLst>
          </p:cNvPr>
          <p:cNvPicPr>
            <a:picLocks noChangeAspect="1" noChangeArrowheads="1"/>
          </p:cNvPicPr>
          <p:nvPr/>
        </p:nvPicPr>
        <p:blipFill>
          <a:blip r:embed="rId5"/>
          <a:srcRect/>
          <a:stretch>
            <a:fillRect/>
          </a:stretch>
        </p:blipFill>
        <p:spPr>
          <a:xfrm>
            <a:off x="5764213" y="509588"/>
            <a:ext cx="2279650"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4" descr="Sharm el-Sheikh 2000">
            <a:extLst>
              <a:ext uri="{FF2B5EF4-FFF2-40B4-BE49-F238E27FC236}">
                <a16:creationId xmlns:a16="http://schemas.microsoft.com/office/drawing/2014/main" id="{6CBFA3F1-ACE0-10B3-72CB-BFAE2216C068}"/>
              </a:ext>
            </a:extLst>
          </p:cNvPr>
          <p:cNvPicPr>
            <a:picLocks noChangeAspect="1" noChangeArrowheads="1"/>
          </p:cNvPicPr>
          <p:nvPr/>
        </p:nvPicPr>
        <p:blipFill>
          <a:blip r:embed="rId6"/>
          <a:srcRect/>
          <a:stretch>
            <a:fillRect/>
          </a:stretch>
        </p:blipFill>
        <p:spPr bwMode="auto">
          <a:xfrm>
            <a:off x="1143000" y="4160838"/>
            <a:ext cx="2016125" cy="133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sharm vertice 2005">
            <a:extLst>
              <a:ext uri="{FF2B5EF4-FFF2-40B4-BE49-F238E27FC236}">
                <a16:creationId xmlns:a16="http://schemas.microsoft.com/office/drawing/2014/main" id="{C5B95772-691A-5CC1-6CC1-6BD51E52C39D}"/>
              </a:ext>
            </a:extLst>
          </p:cNvPr>
          <p:cNvPicPr>
            <a:picLocks noChangeAspect="1" noChangeArrowheads="1"/>
          </p:cNvPicPr>
          <p:nvPr/>
        </p:nvPicPr>
        <p:blipFill>
          <a:blip r:embed="rId7"/>
          <a:srcRect/>
          <a:stretch>
            <a:fillRect/>
          </a:stretch>
        </p:blipFill>
        <p:spPr bwMode="auto">
          <a:xfrm>
            <a:off x="3276600" y="4173538"/>
            <a:ext cx="2170113" cy="1317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0407" name="Picture 7" descr="Failed Israeli-Palestinian Peace Talks May Sink Obama&amp;#39;s Middle East  Strategy | BROOKS FOREIGN POLICY REVIEW">
            <a:extLst>
              <a:ext uri="{FF2B5EF4-FFF2-40B4-BE49-F238E27FC236}">
                <a16:creationId xmlns:a16="http://schemas.microsoft.com/office/drawing/2014/main" id="{30E6C9BD-2F8F-837A-368E-A3AA7DAD7846}"/>
              </a:ext>
            </a:extLst>
          </p:cNvPr>
          <p:cNvPicPr>
            <a:picLocks noChangeAspect="1" noChangeArrowheads="1"/>
          </p:cNvPicPr>
          <p:nvPr/>
        </p:nvPicPr>
        <p:blipFill>
          <a:blip r:embed="rId8"/>
          <a:srcRect/>
          <a:stretch>
            <a:fillRect/>
          </a:stretch>
        </p:blipFill>
        <p:spPr bwMode="auto">
          <a:xfrm>
            <a:off x="5564188" y="4181475"/>
            <a:ext cx="2479675" cy="13160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79B4C92A-2C45-D4DD-C53F-C8812D60393D}"/>
              </a:ext>
            </a:extLst>
          </p:cNvPr>
          <p:cNvSpPr>
            <a:spLocks noGrp="1"/>
          </p:cNvSpPr>
          <p:nvPr>
            <p:ph type="title"/>
          </p:nvPr>
        </p:nvSpPr>
        <p:spPr>
          <a:xfrm>
            <a:off x="1641475" y="5649913"/>
            <a:ext cx="5903913" cy="708025"/>
          </a:xfrm>
          <a:solidFill>
            <a:srgbClr val="FFFF00"/>
          </a:solidFill>
          <a:ln w="12700">
            <a:solidFill>
              <a:schemeClr val="accent4">
                <a:lumMod val="10000"/>
              </a:schemeClr>
            </a:solidFill>
          </a:ln>
        </p:spPr>
        <p:txBody>
          <a:bodyPr>
            <a:spAutoFit/>
          </a:bodyPr>
          <a:lstStyle/>
          <a:p>
            <a:pPr>
              <a:defRPr/>
            </a:pPr>
            <a:r>
              <a:rPr lang="en-US" sz="2000" b="1" kern="1200" dirty="0">
                <a:solidFill>
                  <a:schemeClr val="accent4">
                    <a:lumMod val="10000"/>
                  </a:schemeClr>
                </a:solidFill>
                <a:ea typeface="+mn-ea"/>
                <a:cs typeface="Arial" panose="020B0604020202020204" pitchFamily="34" charset="0"/>
              </a:rPr>
              <a:t>The farce of the peace talks serves Israel to buy time and consolidate the occupation</a:t>
            </a:r>
            <a:endParaRPr lang="it-CH" sz="2000" b="1" kern="1200" dirty="0">
              <a:solidFill>
                <a:schemeClr val="accent4">
                  <a:lumMod val="10000"/>
                </a:schemeClr>
              </a:solidFill>
              <a:ea typeface="+mn-ea"/>
              <a:cs typeface="Arial" panose="020B0604020202020204" pitchFamily="34" charset="0"/>
            </a:endParaRPr>
          </a:p>
        </p:txBody>
      </p:sp>
      <p:pic>
        <p:nvPicPr>
          <p:cNvPr id="251908" name="Picture 3" descr="C:\Users\Enrico\Desktop\Colloqui jpeg.jpg">
            <a:extLst>
              <a:ext uri="{FF2B5EF4-FFF2-40B4-BE49-F238E27FC236}">
                <a16:creationId xmlns:a16="http://schemas.microsoft.com/office/drawing/2014/main" id="{680DF8BB-5AFB-771B-15B3-7AB8CC669A23}"/>
              </a:ext>
            </a:extLst>
          </p:cNvPr>
          <p:cNvPicPr>
            <a:picLocks noChangeAspect="1" noChangeArrowheads="1"/>
          </p:cNvPicPr>
          <p:nvPr/>
        </p:nvPicPr>
        <p:blipFill rotWithShape="1">
          <a:blip r:embed="rId9"/>
          <a:srcRect t="46761"/>
          <a:stretch/>
        </p:blipFill>
        <p:spPr bwMode="auto">
          <a:xfrm>
            <a:off x="1143000" y="2060575"/>
            <a:ext cx="6900863" cy="1993900"/>
          </a:xfrm>
          <a:prstGeom prst="rect">
            <a:avLst/>
          </a:prstGeom>
          <a:ln w="28575">
            <a:solidFill>
              <a:schemeClr val="tx1"/>
            </a:solidFill>
          </a:ln>
          <a:effectLst>
            <a:outerShdw blurRad="292100" dist="139700" dir="2700000" algn="tl" rotWithShape="0">
              <a:srgbClr val="333333">
                <a:alpha val="65000"/>
              </a:srgbClr>
            </a:outerShdw>
          </a:effectLst>
        </p:spPr>
      </p:pic>
      <p:sp>
        <p:nvSpPr>
          <p:cNvPr id="264203" name="Rettangolo 1">
            <a:extLst>
              <a:ext uri="{FF2B5EF4-FFF2-40B4-BE49-F238E27FC236}">
                <a16:creationId xmlns:a16="http://schemas.microsoft.com/office/drawing/2014/main" id="{96517178-F639-8B2A-EF99-9BBBBAA0F70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7">
            <a:extLst>
              <a:ext uri="{FF2B5EF4-FFF2-40B4-BE49-F238E27FC236}">
                <a16:creationId xmlns:a16="http://schemas.microsoft.com/office/drawing/2014/main" id="{41F2DA3E-0981-4F46-A8C0-D11AAECBC038}"/>
              </a:ext>
            </a:extLst>
          </p:cNvPr>
          <p:cNvSpPr>
            <a:spLocks noGrp="1"/>
          </p:cNvSpPr>
          <p:nvPr>
            <p:ph type="sldNum" sz="quarter" idx="12"/>
          </p:nvPr>
        </p:nvSpPr>
        <p:spPr>
          <a:xfrm>
            <a:off x="7667625" y="1049338"/>
            <a:ext cx="630238"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FC22E1-5A1F-49F3-B1DD-2DD15F3BBCF7}" type="slidenum">
              <a:rPr lang="it-IT" altLang="it-CH" sz="1400" b="1" smtClean="0">
                <a:solidFill>
                  <a:srgbClr val="FFFFFF"/>
                </a:solidFill>
              </a:rPr>
              <a:pPr>
                <a:spcBef>
                  <a:spcPct val="0"/>
                </a:spcBef>
                <a:buFontTx/>
                <a:buNone/>
              </a:pPr>
              <a:t>97</a:t>
            </a:fld>
            <a:endParaRPr lang="it-IT" altLang="it-CH" sz="1400" b="1">
              <a:solidFill>
                <a:srgbClr val="FFFFFF"/>
              </a:solidFill>
            </a:endParaRPr>
          </a:p>
        </p:txBody>
      </p:sp>
      <p:sp>
        <p:nvSpPr>
          <p:cNvPr id="1028099" name="Rectangle 2">
            <a:extLst>
              <a:ext uri="{FF2B5EF4-FFF2-40B4-BE49-F238E27FC236}">
                <a16:creationId xmlns:a16="http://schemas.microsoft.com/office/drawing/2014/main" id="{23D5A5C0-40B0-1372-CC13-E8CC1F310D3C}"/>
              </a:ext>
            </a:extLst>
          </p:cNvPr>
          <p:cNvSpPr>
            <a:spLocks noGrp="1" noChangeArrowheads="1"/>
          </p:cNvSpPr>
          <p:nvPr>
            <p:ph type="title"/>
          </p:nvPr>
        </p:nvSpPr>
        <p:spPr>
          <a:xfrm>
            <a:off x="3276600" y="1046163"/>
            <a:ext cx="3382963" cy="369887"/>
          </a:xfrm>
          <a:solidFill>
            <a:srgbClr val="FFFF00"/>
          </a:solidFill>
        </p:spPr>
        <p:txBody>
          <a:bodyPr>
            <a:spAutoFit/>
          </a:bodyPr>
          <a:lstStyle/>
          <a:p>
            <a:pPr eaLnBrk="1" hangingPunct="1">
              <a:defRPr/>
            </a:pPr>
            <a:r>
              <a:rPr lang="fr-CH" altLang="it-CH" sz="1800" b="1" kern="1200" dirty="0">
                <a:solidFill>
                  <a:srgbClr val="000000"/>
                </a:solidFill>
                <a:ea typeface="+mn-ea"/>
                <a:cs typeface="Arial" panose="020B0604020202020204" pitchFamily="34" charset="0"/>
              </a:rPr>
              <a:t>The </a:t>
            </a:r>
            <a:r>
              <a:rPr lang="fr-CH" altLang="it-CH" sz="1800" b="1" kern="1200" dirty="0" err="1">
                <a:solidFill>
                  <a:srgbClr val="000000"/>
                </a:solidFill>
                <a:ea typeface="+mn-ea"/>
                <a:cs typeface="Arial" panose="020B0604020202020204" pitchFamily="34" charset="0"/>
              </a:rPr>
              <a:t>Palestinians</a:t>
            </a:r>
            <a:r>
              <a:rPr lang="fr-CH" altLang="it-CH" sz="1800" b="1" kern="1200" dirty="0">
                <a:solidFill>
                  <a:srgbClr val="000000"/>
                </a:solidFill>
                <a:ea typeface="+mn-ea"/>
                <a:cs typeface="Arial" panose="020B0604020202020204" pitchFamily="34" charset="0"/>
              </a:rPr>
              <a:t> must </a:t>
            </a:r>
            <a:r>
              <a:rPr lang="fr-CH" altLang="it-CH" sz="1800" b="1" kern="1200" dirty="0" err="1">
                <a:solidFill>
                  <a:srgbClr val="000000"/>
                </a:solidFill>
                <a:ea typeface="+mn-ea"/>
                <a:cs typeface="Arial" panose="020B0604020202020204" pitchFamily="34" charset="0"/>
              </a:rPr>
              <a:t>leave</a:t>
            </a:r>
            <a:endParaRPr lang="it-IT" altLang="it-CH" sz="1800" b="1" kern="1200" dirty="0">
              <a:solidFill>
                <a:srgbClr val="000000"/>
              </a:solidFill>
              <a:ea typeface="+mn-ea"/>
              <a:cs typeface="Arial" panose="020B0604020202020204" pitchFamily="34" charset="0"/>
            </a:endParaRPr>
          </a:p>
        </p:txBody>
      </p:sp>
      <p:pic>
        <p:nvPicPr>
          <p:cNvPr id="433156" name="Picture 4" descr="all those people are leaving Gaza">
            <a:extLst>
              <a:ext uri="{FF2B5EF4-FFF2-40B4-BE49-F238E27FC236}">
                <a16:creationId xmlns:a16="http://schemas.microsoft.com/office/drawing/2014/main" id="{DF32A0A6-4320-BBBB-698E-73A74EFFE819}"/>
              </a:ext>
            </a:extLst>
          </p:cNvPr>
          <p:cNvPicPr>
            <a:picLocks noGrp="1" noChangeAspect="1" noChangeArrowheads="1"/>
          </p:cNvPicPr>
          <p:nvPr>
            <p:ph sz="half" idx="1"/>
          </p:nvPr>
        </p:nvPicPr>
        <p:blipFill>
          <a:blip r:embed="rId3">
            <a:lum bright="-10000" contrast="10000"/>
          </a:blip>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433157" name="Picture 6" descr="palestinian woman taking her baby into bus as Rafah border, the only place to get out of Gaza Strip open only for 48 hours">
            <a:extLst>
              <a:ext uri="{FF2B5EF4-FFF2-40B4-BE49-F238E27FC236}">
                <a16:creationId xmlns:a16="http://schemas.microsoft.com/office/drawing/2014/main" id="{59216DB0-C17D-5231-4396-60BF41A156D1}"/>
              </a:ext>
            </a:extLst>
          </p:cNvPr>
          <p:cNvPicPr>
            <a:picLocks noGrp="1" noChangeAspect="1" noChangeArrowheads="1"/>
          </p:cNvPicPr>
          <p:nvPr>
            <p:ph sz="quarter" idx="2"/>
          </p:nvPr>
        </p:nvPicPr>
        <p:blipFill>
          <a:blip r:embed="rId4"/>
          <a:srcRect/>
          <a:stretch>
            <a:fillRect/>
          </a:stretch>
        </p:blipFill>
        <p:spPr>
          <a:xfrm>
            <a:off x="411163" y="161925"/>
            <a:ext cx="2190750" cy="3195638"/>
          </a:xfrm>
          <a:ln w="28575">
            <a:solidFill>
              <a:schemeClr val="tx1"/>
            </a:solidFill>
          </a:ln>
          <a:effectLst>
            <a:outerShdw blurRad="292100" dist="139700" dir="2700000" algn="tl" rotWithShape="0">
              <a:srgbClr val="333333">
                <a:alpha val="65000"/>
              </a:srgbClr>
            </a:outerShdw>
          </a:effectLst>
        </p:spPr>
      </p:pic>
      <p:pic>
        <p:nvPicPr>
          <p:cNvPr id="433158" name="Picture 8" descr="no enough seats for the passangers at Rafah border,">
            <a:extLst>
              <a:ext uri="{FF2B5EF4-FFF2-40B4-BE49-F238E27FC236}">
                <a16:creationId xmlns:a16="http://schemas.microsoft.com/office/drawing/2014/main" id="{A9FB54CB-CAB1-0024-E1C3-C4264F7B3739}"/>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266247" name="Text Box 10">
            <a:extLst>
              <a:ext uri="{FF2B5EF4-FFF2-40B4-BE49-F238E27FC236}">
                <a16:creationId xmlns:a16="http://schemas.microsoft.com/office/drawing/2014/main" id="{77045CD2-B7CD-3967-A197-B31E107285CE}"/>
              </a:ext>
            </a:extLst>
          </p:cNvPr>
          <p:cNvSpPr txBox="1">
            <a:spLocks noChangeArrowheads="1"/>
          </p:cNvSpPr>
          <p:nvPr/>
        </p:nvSpPr>
        <p:spPr bwMode="auto">
          <a:xfrm>
            <a:off x="3186113" y="2132013"/>
            <a:ext cx="4824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Due to the extremely difficult living conditions in the occupied territories, more than 100,000 Palestinians emigrate permanently every year</a:t>
            </a:r>
            <a:endParaRPr lang="it-IT" altLang="it-CH" sz="1800">
              <a:solidFill>
                <a:srgbClr val="FFFFFF"/>
              </a:solidFill>
            </a:endParaRPr>
          </a:p>
        </p:txBody>
      </p:sp>
      <p:sp>
        <p:nvSpPr>
          <p:cNvPr id="266248" name="Text Box 11">
            <a:extLst>
              <a:ext uri="{FF2B5EF4-FFF2-40B4-BE49-F238E27FC236}">
                <a16:creationId xmlns:a16="http://schemas.microsoft.com/office/drawing/2014/main" id="{AD7C747D-ED6E-8E80-F4A9-7E3D0FDE95EC}"/>
              </a:ext>
            </a:extLst>
          </p:cNvPr>
          <p:cNvSpPr txBox="1">
            <a:spLocks noChangeArrowheads="1"/>
          </p:cNvSpPr>
          <p:nvPr/>
        </p:nvSpPr>
        <p:spPr bwMode="auto">
          <a:xfrm>
            <a:off x="7740650" y="35734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a:t>
            </a:r>
            <a:endParaRPr lang="it-IT" altLang="it-CH" sz="1400" b="1">
              <a:solidFill>
                <a:srgbClr val="000000"/>
              </a:solidFill>
            </a:endParaRPr>
          </a:p>
        </p:txBody>
      </p:sp>
      <p:sp>
        <p:nvSpPr>
          <p:cNvPr id="266249" name="Rettangolo 8">
            <a:extLst>
              <a:ext uri="{FF2B5EF4-FFF2-40B4-BE49-F238E27FC236}">
                <a16:creationId xmlns:a16="http://schemas.microsoft.com/office/drawing/2014/main" id="{1B1B6945-A843-74B2-2972-4F23220690A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4">
            <a:extLst>
              <a:ext uri="{FF2B5EF4-FFF2-40B4-BE49-F238E27FC236}">
                <a16:creationId xmlns:a16="http://schemas.microsoft.com/office/drawing/2014/main" id="{F0929124-3841-C2E5-D1FC-F0179DC84D0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8680B1-9268-43D7-A3D9-07CBC3749E2F}" type="slidenum">
              <a:rPr lang="it-IT" altLang="it-CH" sz="1400" smtClean="0">
                <a:solidFill>
                  <a:srgbClr val="FFFFFF"/>
                </a:solidFill>
              </a:rPr>
              <a:pPr>
                <a:spcBef>
                  <a:spcPct val="0"/>
                </a:spcBef>
                <a:buFontTx/>
                <a:buNone/>
              </a:pPr>
              <a:t>98</a:t>
            </a:fld>
            <a:endParaRPr lang="it-IT" altLang="it-CH" sz="1400">
              <a:solidFill>
                <a:srgbClr val="FFFFFF"/>
              </a:solidFill>
            </a:endParaRPr>
          </a:p>
        </p:txBody>
      </p:sp>
      <p:pic>
        <p:nvPicPr>
          <p:cNvPr id="254980" name="Picture 5">
            <a:extLst>
              <a:ext uri="{FF2B5EF4-FFF2-40B4-BE49-F238E27FC236}">
                <a16:creationId xmlns:a16="http://schemas.microsoft.com/office/drawing/2014/main" id="{E2947081-428C-4D0E-1EFD-05433419D8D6}"/>
              </a:ext>
            </a:extLst>
          </p:cNvPr>
          <p:cNvPicPr>
            <a:picLocks noChangeAspect="1" noChangeArrowheads="1"/>
          </p:cNvPicPr>
          <p:nvPr/>
        </p:nvPicPr>
        <p:blipFill>
          <a:blip r:embed="rId3"/>
          <a:srcRect/>
          <a:stretch>
            <a:fillRect/>
          </a:stretch>
        </p:blipFill>
        <p:spPr bwMode="auto">
          <a:xfrm>
            <a:off x="323850" y="549275"/>
            <a:ext cx="8531225" cy="5040313"/>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ctangle 2">
            <a:extLst>
              <a:ext uri="{FF2B5EF4-FFF2-40B4-BE49-F238E27FC236}">
                <a16:creationId xmlns:a16="http://schemas.microsoft.com/office/drawing/2014/main" id="{70D34E44-1632-96E8-AE10-BCE52BAB928E}"/>
              </a:ext>
            </a:extLst>
          </p:cNvPr>
          <p:cNvSpPr txBox="1">
            <a:spLocks noChangeArrowheads="1"/>
          </p:cNvSpPr>
          <p:nvPr/>
        </p:nvSpPr>
        <p:spPr bwMode="auto">
          <a:xfrm>
            <a:off x="3149600" y="5737225"/>
            <a:ext cx="2879725" cy="646113"/>
          </a:xfrm>
          <a:prstGeom prst="rect">
            <a:avLst/>
          </a:prstGeom>
          <a:solidFill>
            <a:srgbClr val="FFFF00"/>
          </a:solidFill>
          <a:ln>
            <a:noFill/>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it-CH" sz="1800" b="1" dirty="0">
                <a:solidFill>
                  <a:srgbClr val="000000"/>
                </a:solidFill>
                <a:ea typeface="+mn-ea"/>
                <a:cs typeface="Arial" panose="020B0604020202020204" pitchFamily="34" charset="0"/>
              </a:rPr>
              <a:t>The Palestinian diaspora (without refugee camps)</a:t>
            </a:r>
            <a:endParaRPr lang="it-IT" altLang="it-CH" sz="1800" b="1" dirty="0">
              <a:solidFill>
                <a:srgbClr val="000000"/>
              </a:solidFill>
              <a:ea typeface="+mn-ea"/>
              <a:cs typeface="Arial" panose="020B0604020202020204" pitchFamily="34" charset="0"/>
            </a:endParaRPr>
          </a:p>
        </p:txBody>
      </p:sp>
      <p:sp>
        <p:nvSpPr>
          <p:cNvPr id="268293" name="Rettangolo 1">
            <a:extLst>
              <a:ext uri="{FF2B5EF4-FFF2-40B4-BE49-F238E27FC236}">
                <a16:creationId xmlns:a16="http://schemas.microsoft.com/office/drawing/2014/main" id="{EDE1C51D-7857-83D2-74EB-673BF6277C8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egnaposto numero diapositiva 1">
            <a:extLst>
              <a:ext uri="{FF2B5EF4-FFF2-40B4-BE49-F238E27FC236}">
                <a16:creationId xmlns:a16="http://schemas.microsoft.com/office/drawing/2014/main" id="{9AEBCB3D-0C75-18F4-947C-418A87C892AE}"/>
              </a:ext>
            </a:extLst>
          </p:cNvPr>
          <p:cNvSpPr>
            <a:spLocks noGrp="1"/>
          </p:cNvSpPr>
          <p:nvPr>
            <p:ph type="sldNum" sz="quarter" idx="12"/>
          </p:nvPr>
        </p:nvSpPr>
        <p:spPr>
          <a:xfrm>
            <a:off x="7831138" y="60864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5A0DE0-D4D4-40F1-A8B5-176F6083C78E}" type="slidenum">
              <a:rPr lang="it-IT" altLang="en-US" sz="1400" smtClean="0">
                <a:solidFill>
                  <a:srgbClr val="FFFFFF"/>
                </a:solidFill>
              </a:rPr>
              <a:pPr>
                <a:spcBef>
                  <a:spcPct val="0"/>
                </a:spcBef>
                <a:buFontTx/>
                <a:buNone/>
              </a:pPr>
              <a:t>99</a:t>
            </a:fld>
            <a:endParaRPr lang="it-IT" altLang="en-US" sz="1400">
              <a:solidFill>
                <a:srgbClr val="FFFFFF"/>
              </a:solidFill>
            </a:endParaRPr>
          </a:p>
        </p:txBody>
      </p:sp>
      <p:pic>
        <p:nvPicPr>
          <p:cNvPr id="457731" name="Picture 3" descr="C:\Users\Enrico\Desktop\Yarnuk Siria aprile 2014 profughi palest attendono distr viveri.jpg">
            <a:extLst>
              <a:ext uri="{FF2B5EF4-FFF2-40B4-BE49-F238E27FC236}">
                <a16:creationId xmlns:a16="http://schemas.microsoft.com/office/drawing/2014/main" id="{EF91E4A1-B0D0-D7A5-95D6-5DB76EF82710}"/>
              </a:ext>
            </a:extLst>
          </p:cNvPr>
          <p:cNvPicPr>
            <a:picLocks noChangeAspect="1" noChangeArrowheads="1"/>
          </p:cNvPicPr>
          <p:nvPr/>
        </p:nvPicPr>
        <p:blipFill>
          <a:blip r:embed="rId3"/>
          <a:srcRect/>
          <a:stretch>
            <a:fillRect/>
          </a:stretch>
        </p:blipFill>
        <p:spPr bwMode="auto">
          <a:xfrm>
            <a:off x="735013" y="914400"/>
            <a:ext cx="7673975"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70340" name="CasellaDiTesto 2">
            <a:extLst>
              <a:ext uri="{FF2B5EF4-FFF2-40B4-BE49-F238E27FC236}">
                <a16:creationId xmlns:a16="http://schemas.microsoft.com/office/drawing/2014/main" id="{1F0C446D-64F6-5C54-92E6-9516669A7BB9}"/>
              </a:ext>
            </a:extLst>
          </p:cNvPr>
          <p:cNvSpPr txBox="1">
            <a:spLocks noChangeArrowheads="1"/>
          </p:cNvSpPr>
          <p:nvPr/>
        </p:nvSpPr>
        <p:spPr bwMode="auto">
          <a:xfrm>
            <a:off x="1289050" y="6086475"/>
            <a:ext cx="6545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January 31, 2014. Palestinian refugees await an improbable distribution of food</a:t>
            </a:r>
            <a:r>
              <a:rPr lang="it-CH" altLang="it-CH" sz="1400">
                <a:solidFill>
                  <a:srgbClr val="FFFFFF"/>
                </a:solidFill>
              </a:rPr>
              <a:t>. </a:t>
            </a:r>
          </a:p>
        </p:txBody>
      </p:sp>
      <p:sp>
        <p:nvSpPr>
          <p:cNvPr id="270341" name="CasellaDiTesto 1">
            <a:extLst>
              <a:ext uri="{FF2B5EF4-FFF2-40B4-BE49-F238E27FC236}">
                <a16:creationId xmlns:a16="http://schemas.microsoft.com/office/drawing/2014/main" id="{1FC0F9E3-E1BD-D5FD-4D08-7C5C310D2F30}"/>
              </a:ext>
            </a:extLst>
          </p:cNvPr>
          <p:cNvSpPr txBox="1">
            <a:spLocks noChangeArrowheads="1"/>
          </p:cNvSpPr>
          <p:nvPr/>
        </p:nvSpPr>
        <p:spPr bwMode="auto">
          <a:xfrm>
            <a:off x="714375" y="360363"/>
            <a:ext cx="170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disaster</a:t>
            </a:r>
          </a:p>
        </p:txBody>
      </p:sp>
      <p:sp>
        <p:nvSpPr>
          <p:cNvPr id="270342" name="Rettangolo 5">
            <a:extLst>
              <a:ext uri="{FF2B5EF4-FFF2-40B4-BE49-F238E27FC236}">
                <a16:creationId xmlns:a16="http://schemas.microsoft.com/office/drawing/2014/main" id="{96F15DB0-2EA6-3B29-632A-DA22E6E087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D125259-2766-E7D8-3135-99BBE4EB6DCE}"/>
              </a:ext>
            </a:extLst>
          </p:cNvPr>
          <p:cNvSpPr txBox="1"/>
          <p:nvPr/>
        </p:nvSpPr>
        <p:spPr>
          <a:xfrm>
            <a:off x="2303463" y="360363"/>
            <a:ext cx="5545137" cy="369887"/>
          </a:xfrm>
          <a:prstGeom prst="rect">
            <a:avLst/>
          </a:prstGeom>
          <a:solidFill>
            <a:srgbClr val="FFFF00"/>
          </a:solidFill>
          <a:ln w="12700">
            <a:solidFill>
              <a:schemeClr val="accent4">
                <a:lumMod val="10000"/>
              </a:schemeClr>
            </a:solidFill>
          </a:ln>
        </p:spPr>
        <p:txBody>
          <a:bodyPr>
            <a:spAutoFit/>
          </a:bodyPr>
          <a:lstStyle/>
          <a:p>
            <a:pPr algn="ctr">
              <a:defRPr/>
            </a:pPr>
            <a:r>
              <a:rPr lang="it-CH" b="1" dirty="0">
                <a:solidFill>
                  <a:schemeClr val="accent4">
                    <a:lumMod val="10000"/>
                  </a:schemeClr>
                </a:solidFill>
              </a:rPr>
              <a:t>Al-Yarmouk </a:t>
            </a:r>
            <a:r>
              <a:rPr lang="it-CH" b="1" dirty="0" err="1">
                <a:solidFill>
                  <a:schemeClr val="accent4">
                    <a:lumMod val="10000"/>
                  </a:schemeClr>
                </a:solidFill>
              </a:rPr>
              <a:t>Palestinian</a:t>
            </a:r>
            <a:r>
              <a:rPr lang="it-CH" b="1" dirty="0">
                <a:solidFill>
                  <a:schemeClr val="accent4">
                    <a:lumMod val="10000"/>
                  </a:schemeClr>
                </a:solidFill>
              </a:rPr>
              <a:t> </a:t>
            </a:r>
            <a:r>
              <a:rPr lang="it-CH" b="1" dirty="0" err="1">
                <a:solidFill>
                  <a:schemeClr val="accent4">
                    <a:lumMod val="10000"/>
                  </a:schemeClr>
                </a:solidFill>
              </a:rPr>
              <a:t>refugee</a:t>
            </a:r>
            <a:r>
              <a:rPr lang="it-CH" b="1" dirty="0">
                <a:solidFill>
                  <a:schemeClr val="accent4">
                    <a:lumMod val="10000"/>
                  </a:schemeClr>
                </a:solidFill>
              </a:rPr>
              <a:t> camp, Syria</a:t>
            </a:r>
            <a:endParaRPr lang="en-US" b="1" dirty="0">
              <a:solidFill>
                <a:schemeClr val="accent4">
                  <a:lumMod val="10000"/>
                </a:schemeClr>
              </a:solidFill>
            </a:endParaRPr>
          </a:p>
        </p:txBody>
      </p:sp>
      <p:sp>
        <p:nvSpPr>
          <p:cNvPr id="3" name="Rettangolo 2">
            <a:extLst>
              <a:ext uri="{FF2B5EF4-FFF2-40B4-BE49-F238E27FC236}">
                <a16:creationId xmlns:a16="http://schemas.microsoft.com/office/drawing/2014/main" id="{47CCBD8C-0FD4-D46C-2E3C-293829C2983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33147</TotalTime>
  <Words>11840</Words>
  <Application>Microsoft Office PowerPoint</Application>
  <PresentationFormat>Presentazione su schermo (4:3)</PresentationFormat>
  <Paragraphs>1200</Paragraphs>
  <Slides>101</Slides>
  <Notes>87</Notes>
  <HiddenSlides>0</HiddenSlides>
  <MMClips>0</MMClips>
  <ScaleCrop>false</ScaleCrop>
  <HeadingPairs>
    <vt:vector size="8" baseType="variant">
      <vt:variant>
        <vt:lpstr>Caratteri utilizzati</vt:lpstr>
      </vt:variant>
      <vt:variant>
        <vt:i4>7</vt:i4>
      </vt:variant>
      <vt:variant>
        <vt:lpstr>Tema</vt:lpstr>
      </vt:variant>
      <vt:variant>
        <vt:i4>5</vt:i4>
      </vt:variant>
      <vt:variant>
        <vt:lpstr>Server OLE incorporati</vt:lpstr>
      </vt:variant>
      <vt:variant>
        <vt:i4>1</vt:i4>
      </vt:variant>
      <vt:variant>
        <vt:lpstr>Titoli diapositive</vt:lpstr>
      </vt:variant>
      <vt:variant>
        <vt:i4>101</vt:i4>
      </vt:variant>
    </vt:vector>
  </HeadingPairs>
  <TitlesOfParts>
    <vt:vector size="114" baseType="lpstr">
      <vt:lpstr>GungsuhChe</vt:lpstr>
      <vt:lpstr>Arial</vt:lpstr>
      <vt:lpstr>Arial Black</vt:lpstr>
      <vt:lpstr>Bookman Old Style</vt:lpstr>
      <vt:lpstr>Calibri</vt:lpstr>
      <vt:lpstr>Swis721 Blk BT</vt:lpstr>
      <vt:lpstr>Trebuchet MS</vt:lpstr>
      <vt:lpstr>Struttura predefinita</vt:lpstr>
      <vt:lpstr>1_Struttura predefinita</vt:lpstr>
      <vt:lpstr>2_Struttura predefinita</vt:lpstr>
      <vt:lpstr>8_Struttura predefinita</vt:lpstr>
      <vt:lpstr>20_Struttura predefinita</vt:lpstr>
      <vt:lpstr>Fotografia di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Theodor Herzl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Terrorismo sionista</vt:lpstr>
      <vt:lpstr>Presentazione standard di PowerPoint</vt:lpstr>
      <vt:lpstr>Palestine  Demography 1918 - 1948</vt:lpstr>
      <vt:lpstr>Risoluzione 181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farce of the peace talks serves Israel to buy time and consolidate the occupation</vt:lpstr>
      <vt:lpstr>The Palestinians must leave</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685</cp:revision>
  <dcterms:created xsi:type="dcterms:W3CDTF">2013-09-06T13:12:37Z</dcterms:created>
  <dcterms:modified xsi:type="dcterms:W3CDTF">2024-07-23T20:39:57Z</dcterms:modified>
</cp:coreProperties>
</file>