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2.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3.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4086" r:id="rId3"/>
    <p:sldMasterId id="2147494435" r:id="rId4"/>
    <p:sldMasterId id="2147501088" r:id="rId5"/>
  </p:sldMasterIdLst>
  <p:notesMasterIdLst>
    <p:notesMasterId r:id="rId108"/>
  </p:notesMasterIdLst>
  <p:sldIdLst>
    <p:sldId id="257" r:id="rId6"/>
    <p:sldId id="1798" r:id="rId7"/>
    <p:sldId id="1595" r:id="rId8"/>
    <p:sldId id="259" r:id="rId9"/>
    <p:sldId id="1596" r:id="rId10"/>
    <p:sldId id="266" r:id="rId11"/>
    <p:sldId id="859" r:id="rId12"/>
    <p:sldId id="263" r:id="rId13"/>
    <p:sldId id="1137" r:id="rId14"/>
    <p:sldId id="268" r:id="rId15"/>
    <p:sldId id="470" r:id="rId16"/>
    <p:sldId id="308" r:id="rId17"/>
    <p:sldId id="279" r:id="rId18"/>
    <p:sldId id="1341" r:id="rId19"/>
    <p:sldId id="289" r:id="rId20"/>
    <p:sldId id="288" r:id="rId21"/>
    <p:sldId id="293" r:id="rId22"/>
    <p:sldId id="294" r:id="rId23"/>
    <p:sldId id="301" r:id="rId24"/>
    <p:sldId id="1604" r:id="rId25"/>
    <p:sldId id="349" r:id="rId26"/>
    <p:sldId id="818" r:id="rId27"/>
    <p:sldId id="304" r:id="rId28"/>
    <p:sldId id="303" r:id="rId29"/>
    <p:sldId id="305" r:id="rId30"/>
    <p:sldId id="306" r:id="rId31"/>
    <p:sldId id="463" r:id="rId32"/>
    <p:sldId id="377" r:id="rId33"/>
    <p:sldId id="383" r:id="rId34"/>
    <p:sldId id="317" r:id="rId35"/>
    <p:sldId id="318" r:id="rId36"/>
    <p:sldId id="1599" r:id="rId37"/>
    <p:sldId id="1600" r:id="rId38"/>
    <p:sldId id="322" r:id="rId39"/>
    <p:sldId id="323" r:id="rId40"/>
    <p:sldId id="459" r:id="rId41"/>
    <p:sldId id="399" r:id="rId42"/>
    <p:sldId id="401" r:id="rId43"/>
    <p:sldId id="393" r:id="rId44"/>
    <p:sldId id="1605" r:id="rId45"/>
    <p:sldId id="334" r:id="rId46"/>
    <p:sldId id="442" r:id="rId47"/>
    <p:sldId id="1135" r:id="rId48"/>
    <p:sldId id="455" r:id="rId49"/>
    <p:sldId id="336" r:id="rId50"/>
    <p:sldId id="337" r:id="rId51"/>
    <p:sldId id="335" r:id="rId52"/>
    <p:sldId id="405" r:id="rId53"/>
    <p:sldId id="1340" r:id="rId54"/>
    <p:sldId id="343" r:id="rId55"/>
    <p:sldId id="344" r:id="rId56"/>
    <p:sldId id="1136" r:id="rId57"/>
    <p:sldId id="1338" r:id="rId58"/>
    <p:sldId id="456" r:id="rId59"/>
    <p:sldId id="341" r:id="rId60"/>
    <p:sldId id="348" r:id="rId61"/>
    <p:sldId id="438" r:id="rId62"/>
    <p:sldId id="350" r:id="rId63"/>
    <p:sldId id="353" r:id="rId64"/>
    <p:sldId id="871" r:id="rId65"/>
    <p:sldId id="674" r:id="rId66"/>
    <p:sldId id="1163" r:id="rId67"/>
    <p:sldId id="1594" r:id="rId68"/>
    <p:sldId id="942" r:id="rId69"/>
    <p:sldId id="357" r:id="rId70"/>
    <p:sldId id="1339" r:id="rId71"/>
    <p:sldId id="1346" r:id="rId72"/>
    <p:sldId id="488" r:id="rId73"/>
    <p:sldId id="443" r:id="rId74"/>
    <p:sldId id="389" r:id="rId75"/>
    <p:sldId id="741" r:id="rId76"/>
    <p:sldId id="1342" r:id="rId77"/>
    <p:sldId id="1344" r:id="rId78"/>
    <p:sldId id="938" r:id="rId79"/>
    <p:sldId id="397" r:id="rId80"/>
    <p:sldId id="767" r:id="rId81"/>
    <p:sldId id="398" r:id="rId82"/>
    <p:sldId id="636" r:id="rId83"/>
    <p:sldId id="427" r:id="rId84"/>
    <p:sldId id="352" r:id="rId85"/>
    <p:sldId id="428" r:id="rId86"/>
    <p:sldId id="1602" r:id="rId87"/>
    <p:sldId id="643" r:id="rId88"/>
    <p:sldId id="1343" r:id="rId89"/>
    <p:sldId id="278" r:id="rId90"/>
    <p:sldId id="531" r:id="rId91"/>
    <p:sldId id="545" r:id="rId92"/>
    <p:sldId id="566" r:id="rId93"/>
    <p:sldId id="1112" r:id="rId94"/>
    <p:sldId id="324" r:id="rId95"/>
    <p:sldId id="1779" r:id="rId96"/>
    <p:sldId id="1780" r:id="rId97"/>
    <p:sldId id="827" r:id="rId98"/>
    <p:sldId id="412" r:id="rId99"/>
    <p:sldId id="292" r:id="rId100"/>
    <p:sldId id="931" r:id="rId101"/>
    <p:sldId id="458" r:id="rId102"/>
    <p:sldId id="540" r:id="rId103"/>
    <p:sldId id="415" r:id="rId104"/>
    <p:sldId id="910" r:id="rId105"/>
    <p:sldId id="945" r:id="rId106"/>
    <p:sldId id="542" r:id="rId107"/>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Geil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AE94"/>
    <a:srgbClr val="CCCC00"/>
    <a:srgbClr val="D3E1E7"/>
    <a:srgbClr val="B2A38A"/>
    <a:srgbClr val="A99781"/>
    <a:srgbClr val="E2FF81"/>
    <a:srgbClr val="44B943"/>
    <a:srgbClr val="B4D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39" autoAdjust="0"/>
    <p:restoredTop sz="89130" autoAdjust="0"/>
  </p:normalViewPr>
  <p:slideViewPr>
    <p:cSldViewPr>
      <p:cViewPr varScale="1">
        <p:scale>
          <a:sx n="67" d="100"/>
          <a:sy n="67" d="100"/>
        </p:scale>
        <p:origin x="662" y="62"/>
      </p:cViewPr>
      <p:guideLst>
        <p:guide orient="horz" pos="2160"/>
        <p:guide pos="2880"/>
      </p:guideLst>
    </p:cSldViewPr>
  </p:slideViewPr>
  <p:notesTextViewPr>
    <p:cViewPr>
      <p:scale>
        <a:sx n="1" d="1"/>
        <a:sy n="1" d="1"/>
      </p:scale>
      <p:origin x="0" y="-624"/>
    </p:cViewPr>
  </p:notesTextViewPr>
  <p:sorterViewPr>
    <p:cViewPr>
      <p:scale>
        <a:sx n="100" d="100"/>
        <a:sy n="100" d="100"/>
      </p:scale>
      <p:origin x="0" y="289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commentAuthors" Target="commentAuthor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D42B7151-548B-028D-7378-EB218DD5836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B7C6F928-F993-937F-447A-FB8D7BB8A91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53647DA-399B-499F-89BA-405A2005B4E6}" type="datetimeFigureOut">
              <a:rPr lang="it-CH"/>
              <a:pPr>
                <a:defRPr/>
              </a:pPr>
              <a:t>05.07.2024</a:t>
            </a:fld>
            <a:endParaRPr lang="it-CH"/>
          </a:p>
        </p:txBody>
      </p:sp>
      <p:sp>
        <p:nvSpPr>
          <p:cNvPr id="4" name="Segnaposto immagine diapositiva 3">
            <a:extLst>
              <a:ext uri="{FF2B5EF4-FFF2-40B4-BE49-F238E27FC236}">
                <a16:creationId xmlns:a16="http://schemas.microsoft.com/office/drawing/2014/main" id="{59E5E62E-2CB5-F6EB-B429-96993C09B90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898435F8-1E40-E82B-E217-6A51C1B7032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533AAF11-7362-8D43-A430-BD59CEFB7DD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8D8BD91E-0503-5CDC-2E36-E0977B4D6E0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139BD8B-9699-450E-8230-FBA31C8F456F}"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E55F8202-79DD-0075-181A-CD5E416098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D221A6-1479-41B8-9AA1-64054A30F1EC}" type="slidenum">
              <a:rPr lang="it-IT" altLang="it-CH" smtClean="0">
                <a:solidFill>
                  <a:srgbClr val="000000"/>
                </a:solidFill>
                <a:latin typeface="Arial" panose="020B0604020202020204" pitchFamily="34" charset="0"/>
              </a:rPr>
              <a:pPr>
                <a:spcBef>
                  <a:spcPct val="0"/>
                </a:spcBef>
              </a:pPr>
              <a:t>1</a:t>
            </a:fld>
            <a:endParaRPr lang="it-IT" altLang="it-CH">
              <a:solidFill>
                <a:srgbClr val="000000"/>
              </a:solidFill>
              <a:latin typeface="Arial" panose="020B0604020202020204" pitchFamily="34" charset="0"/>
            </a:endParaRPr>
          </a:p>
        </p:txBody>
      </p:sp>
      <p:sp>
        <p:nvSpPr>
          <p:cNvPr id="90115" name="Rectangle 2">
            <a:extLst>
              <a:ext uri="{FF2B5EF4-FFF2-40B4-BE49-F238E27FC236}">
                <a16:creationId xmlns:a16="http://schemas.microsoft.com/office/drawing/2014/main" id="{9D79DD61-63ED-3A81-ED75-EF6EFE9C4B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a:extLst>
              <a:ext uri="{FF2B5EF4-FFF2-40B4-BE49-F238E27FC236}">
                <a16:creationId xmlns:a16="http://schemas.microsoft.com/office/drawing/2014/main" id="{8B3CA7FA-48E6-CA83-2858-80E61D4C87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sz="2000">
                <a:solidFill>
                  <a:srgbClr val="000000"/>
                </a:solidFill>
                <a:latin typeface="Arial Unicode MS"/>
              </a:rPr>
              <a:t>Vorbereitung eines Vortrags : lesen sie die Notierungen unter </a:t>
            </a:r>
            <a:r>
              <a:rPr lang="fr-CH" altLang="it-CH">
                <a:solidFill>
                  <a:srgbClr val="000000"/>
                </a:solidFill>
                <a:latin typeface="Arial Unicode MS"/>
              </a:rPr>
              <a:t>jeder Dias, lesen sie die Datei «Wichtig» am Anfang der Webseite www.imparalavita.ch und schätzen sie ab ob Sie die vollständige und lange Vorstellung benützen wollen oder (besser) die «kurze Darstellung für die Schule» in betracht kommt. </a:t>
            </a:r>
          </a:p>
          <a:p>
            <a:pPr eaLnBrk="1" hangingPunct="1">
              <a:spcBef>
                <a:spcPct val="0"/>
              </a:spcBef>
            </a:pPr>
            <a:endParaRPr lang="fr-CH" altLang="it-CH">
              <a:solidFill>
                <a:srgbClr val="000000"/>
              </a:solidFill>
              <a:latin typeface="Arial Unicode MS"/>
            </a:endParaRPr>
          </a:p>
          <a:p>
            <a:pPr eaLnBrk="1" hangingPunct="1">
              <a:spcBef>
                <a:spcPct val="0"/>
              </a:spcBef>
            </a:pPr>
            <a:r>
              <a:rPr lang="de-DE" altLang="it-CH">
                <a:solidFill>
                  <a:srgbClr val="333333"/>
                </a:solidFill>
                <a:latin typeface="Arial" panose="020B0604020202020204" pitchFamily="34" charset="0"/>
                <a:cs typeface="Times New Roman" panose="02020603050405020304" pitchFamily="18" charset="0"/>
              </a:rPr>
              <a:t>Bitte warten Sie, bis die Datei geladen ist.</a:t>
            </a:r>
            <a:br>
              <a:rPr lang="de-DE" altLang="it-CH">
                <a:solidFill>
                  <a:srgbClr val="333333"/>
                </a:solidFill>
                <a:latin typeface="Arial" panose="020B0604020202020204" pitchFamily="34" charset="0"/>
                <a:cs typeface="Times New Roman" panose="02020603050405020304" pitchFamily="18" charset="0"/>
              </a:rPr>
            </a:br>
            <a:r>
              <a:rPr lang="de-DE" altLang="it-CH">
                <a:solidFill>
                  <a:srgbClr val="333333"/>
                </a:solidFill>
                <a:latin typeface="Arial" panose="020B0604020202020204" pitchFamily="34" charset="0"/>
                <a:cs typeface="Times New Roman" panose="02020603050405020304" pitchFamily="18" charset="0"/>
              </a:rPr>
              <a:t>Um die Präsentation zu besichtigen, wählen Sie „Zeigen“ und klicken Sie dann auf „Übersicht“.</a:t>
            </a:r>
            <a:br>
              <a:rPr lang="de-DE" altLang="it-CH">
                <a:solidFill>
                  <a:srgbClr val="333333"/>
                </a:solidFill>
                <a:latin typeface="Arial" panose="020B0604020202020204" pitchFamily="34" charset="0"/>
                <a:cs typeface="Times New Roman" panose="02020603050405020304" pitchFamily="18" charset="0"/>
              </a:rPr>
            </a:br>
            <a:r>
              <a:rPr lang="de-DE" altLang="it-CH">
                <a:solidFill>
                  <a:srgbClr val="333333"/>
                </a:solidFill>
                <a:latin typeface="Arial" panose="020B0604020202020204" pitchFamily="34" charset="0"/>
                <a:cs typeface="Times New Roman" panose="02020603050405020304" pitchFamily="18" charset="0"/>
              </a:rPr>
              <a:t>Um die Folien voranzutreiben drücken Sie die Tasten: Page Up oder Page Down.</a:t>
            </a:r>
            <a:br>
              <a:rPr lang="de-DE" altLang="it-CH">
                <a:solidFill>
                  <a:srgbClr val="333333"/>
                </a:solidFill>
                <a:latin typeface="Arial" panose="020B0604020202020204" pitchFamily="34" charset="0"/>
                <a:cs typeface="Times New Roman" panose="02020603050405020304" pitchFamily="18" charset="0"/>
              </a:rPr>
            </a:br>
            <a:r>
              <a:rPr lang="de-DE" altLang="it-CH">
                <a:solidFill>
                  <a:srgbClr val="333333"/>
                </a:solidFill>
                <a:latin typeface="Arial" panose="020B0604020202020204" pitchFamily="34" charset="0"/>
                <a:cs typeface="Times New Roman" panose="02020603050405020304" pitchFamily="18" charset="0"/>
              </a:rPr>
              <a:t>Um die automatische Vorantreibung der Folien zu installieren: View, Framework-Aktivitäten, kleines Dreieck, Transition Slide automatisch nach ... (fügen Sie die erforderliche Anzahl der Sekunden ein), Gilt für alle Folien.</a:t>
            </a:r>
            <a:br>
              <a:rPr lang="de-DE" altLang="it-CH">
                <a:solidFill>
                  <a:srgbClr val="333333"/>
                </a:solidFill>
                <a:latin typeface="Arial" panose="020B0604020202020204" pitchFamily="34" charset="0"/>
                <a:cs typeface="Times New Roman" panose="02020603050405020304" pitchFamily="18" charset="0"/>
              </a:rPr>
            </a:br>
            <a:r>
              <a:rPr lang="de-DE" altLang="it-CH">
                <a:solidFill>
                  <a:srgbClr val="333333"/>
                </a:solidFill>
                <a:latin typeface="Arial" panose="020B0604020202020204" pitchFamily="34" charset="0"/>
                <a:cs typeface="Times New Roman" panose="02020603050405020304" pitchFamily="18" charset="0"/>
              </a:rPr>
              <a:t>Um die Präsentation zu schliessen: suchen sie in der unteren linken Ecke der Dreieck im  kleinen Fenster oder drücken sie die rechte Taste der Mause und wählen Sie dann End Show</a:t>
            </a:r>
            <a:br>
              <a:rPr lang="de-DE" altLang="it-CH">
                <a:solidFill>
                  <a:srgbClr val="333333"/>
                </a:solidFill>
                <a:latin typeface="Arial" panose="020B0604020202020204" pitchFamily="34" charset="0"/>
                <a:cs typeface="Times New Roman" panose="02020603050405020304" pitchFamily="18" charset="0"/>
              </a:rPr>
            </a:br>
            <a:r>
              <a:rPr lang="de-DE" altLang="it-CH">
                <a:solidFill>
                  <a:srgbClr val="333333"/>
                </a:solidFill>
                <a:latin typeface="Arial" panose="020B0604020202020204" pitchFamily="34" charset="0"/>
                <a:cs typeface="Times New Roman" panose="02020603050405020304" pitchFamily="18" charset="0"/>
              </a:rPr>
              <a:t>Um einen Vortrag zu vorbereiten lesen Sie auch Anmerkungen unten der Folien.</a:t>
            </a:r>
          </a:p>
          <a:p>
            <a:pPr eaLnBrk="1" hangingPunct="1">
              <a:spcBef>
                <a:spcPct val="0"/>
              </a:spcBef>
            </a:pPr>
            <a:endParaRPr lang="de-DE" altLang="it-CH">
              <a:solidFill>
                <a:srgbClr val="333333"/>
              </a:solidFill>
              <a:latin typeface="Arial" panose="020B0604020202020204" pitchFamily="34" charset="0"/>
              <a:cs typeface="Times New Roman" panose="02020603050405020304" pitchFamily="18" charset="0"/>
            </a:endParaRPr>
          </a:p>
          <a:p>
            <a:pPr eaLnBrk="1" hangingPunct="1">
              <a:spcBef>
                <a:spcPct val="0"/>
              </a:spcBef>
            </a:pPr>
            <a:r>
              <a:rPr lang="fr-FR" altLang="it-CH">
                <a:solidFill>
                  <a:srgbClr val="000000"/>
                </a:solidFill>
              </a:rPr>
              <a:t>https://de.wikipedia.org/wiki/Geschichte_Pal%C3%A4stinas#Geschichte</a:t>
            </a:r>
          </a:p>
          <a:p>
            <a:pPr eaLnBrk="1" hangingPunct="1">
              <a:spcBef>
                <a:spcPct val="0"/>
              </a:spcBef>
            </a:pPr>
            <a:r>
              <a:rPr lang="fr-FR" altLang="it-CH">
                <a:solidFill>
                  <a:srgbClr val="000000"/>
                </a:solidFill>
              </a:rPr>
              <a:t>https://de.wikipedia.org/wiki/Nahostkonflikt</a:t>
            </a:r>
          </a:p>
          <a:p>
            <a:pPr eaLnBrk="1" hangingPunct="1">
              <a:spcBef>
                <a:spcPct val="0"/>
              </a:spcBef>
            </a:pPr>
            <a:r>
              <a:rPr lang="fr-FR" altLang="it-CH">
                <a:solidFill>
                  <a:srgbClr val="000000"/>
                </a:solidFill>
              </a:rPr>
              <a:t>http://www.plands.org/graphics/index.html</a:t>
            </a:r>
          </a:p>
          <a:p>
            <a:pPr eaLnBrk="1" hangingPunct="1">
              <a:spcBef>
                <a:spcPct val="0"/>
              </a:spcBef>
            </a:pPr>
            <a:r>
              <a:rPr lang="it-CH" altLang="it-CH">
                <a:solidFill>
                  <a:srgbClr val="000000"/>
                </a:solidFill>
                <a:latin typeface="Times New Roman" panose="02020603050405020304" pitchFamily="18" charset="0"/>
                <a:cs typeface="Times New Roman" panose="02020603050405020304" pitchFamily="18" charset="0"/>
              </a:rPr>
              <a:t>http://en.wikipedia.org/wiki/History_of_Palestine</a:t>
            </a:r>
          </a:p>
          <a:p>
            <a:pPr eaLnBrk="1" hangingPunct="1">
              <a:spcBef>
                <a:spcPct val="0"/>
              </a:spcBef>
            </a:pPr>
            <a:endParaRPr lang="it-CH" altLang="it-CH">
              <a:solidFill>
                <a:srgbClr val="000000"/>
              </a:solidFill>
              <a:latin typeface="Times New Roman" panose="02020603050405020304" pitchFamily="18" charset="0"/>
              <a:cs typeface="Times New Roman" panose="02020603050405020304" pitchFamily="18" charset="0"/>
            </a:endParaRPr>
          </a:p>
          <a:p>
            <a:pPr eaLnBrk="1" hangingPunct="1">
              <a:spcBef>
                <a:spcPct val="0"/>
              </a:spcBef>
            </a:pPr>
            <a:r>
              <a:rPr lang="it-CH" altLang="it-CH">
                <a:solidFill>
                  <a:srgbClr val="000000"/>
                </a:solidFill>
                <a:latin typeface="Times New Roman" panose="02020603050405020304" pitchFamily="18" charset="0"/>
                <a:cs typeface="Times New Roman" panose="02020603050405020304" pitchFamily="18" charset="0"/>
              </a:rPr>
              <a:t>Ilan Pappe: Die ethnische Säuberung Palästinas</a:t>
            </a:r>
          </a:p>
          <a:p>
            <a:pPr eaLnBrk="1" hangingPunct="1">
              <a:spcBef>
                <a:spcPct val="0"/>
              </a:spcBef>
            </a:pPr>
            <a:r>
              <a:rPr lang="en-US" altLang="it-CH">
                <a:solidFill>
                  <a:srgbClr val="000000"/>
                </a:solidFill>
              </a:rPr>
              <a:t>Susan Nathan, "The Other Side of Israel", ed. HarperCollins Publishers Ltd.</a:t>
            </a:r>
          </a:p>
          <a:p>
            <a:pPr eaLnBrk="1" hangingPunct="1">
              <a:spcBef>
                <a:spcPct val="0"/>
              </a:spcBef>
            </a:pPr>
            <a:r>
              <a:rPr lang="en-US" altLang="it-CH">
                <a:solidFill>
                  <a:srgbClr val="000000"/>
                </a:solidFill>
              </a:rPr>
              <a:t>Shlomo Sand: The invention of the the Jewish people.</a:t>
            </a:r>
          </a:p>
          <a:p>
            <a:pPr eaLnBrk="1" hangingPunct="1">
              <a:spcBef>
                <a:spcPct val="0"/>
              </a:spcBef>
            </a:pPr>
            <a:r>
              <a:rPr lang="en-US" altLang="it-CH">
                <a:solidFill>
                  <a:srgbClr val="000000"/>
                </a:solidFill>
              </a:rPr>
              <a:t>Norman G. Finkelstein: The Holocaust Industry </a:t>
            </a:r>
          </a:p>
          <a:p>
            <a:pPr eaLnBrk="1" hangingPunct="1">
              <a:spcBef>
                <a:spcPct val="0"/>
              </a:spcBef>
            </a:pPr>
            <a:r>
              <a:rPr lang="en-US" altLang="it-CH">
                <a:solidFill>
                  <a:srgbClr val="000000"/>
                </a:solidFill>
              </a:rPr>
              <a:t>https://www.akevot.org.il/en/</a:t>
            </a:r>
          </a:p>
          <a:p>
            <a:pPr eaLnBrk="1" hangingPunct="1">
              <a:spcBef>
                <a:spcPct val="0"/>
              </a:spcBef>
            </a:pPr>
            <a:r>
              <a:rPr lang="en-US" altLang="it-CH">
                <a:solidFill>
                  <a:srgbClr val="000000"/>
                </a:solidFill>
              </a:rPr>
              <a:t>https://www.palaestina.ch/images/gsp-pdf/BADIL%20Q&amp;A-en.pdf</a:t>
            </a:r>
          </a:p>
          <a:p>
            <a:pPr eaLnBrk="1" hangingPunct="1">
              <a:spcBef>
                <a:spcPct val="0"/>
              </a:spcBef>
            </a:pPr>
            <a:r>
              <a:rPr lang="en-US" altLang="it-CH">
                <a:solidFill>
                  <a:srgbClr val="000000"/>
                </a:solidFill>
              </a:rPr>
              <a:t>https://www.ak-palaestina-bruehl.de/anregungen-zur-vertiefung/literatur/sachb%C3%BCcher/</a:t>
            </a:r>
          </a:p>
          <a:p>
            <a:pPr eaLnBrk="1" hangingPunct="1">
              <a:spcBef>
                <a:spcPct val="0"/>
              </a:spcBef>
            </a:pPr>
            <a:endParaRPr lang="en-US" altLang="it-CH">
              <a:solidFill>
                <a:srgbClr val="000000"/>
              </a:solidFill>
            </a:endParaRPr>
          </a:p>
          <a:p>
            <a:pPr eaLnBrk="1" hangingPunct="1">
              <a:spcBef>
                <a:spcPct val="0"/>
              </a:spcBef>
            </a:pPr>
            <a:r>
              <a:rPr lang="de-DE" altLang="it-CH">
                <a:solidFill>
                  <a:srgbClr val="000000"/>
                </a:solidFill>
              </a:rPr>
              <a:t>Buch von Karin Wetterau : Neuer Antisemitismus? Spurensuche in den Abgründen einer politischen Kampagne</a:t>
            </a:r>
            <a:endParaRPr lang="it-IT" altLang="it-CH">
              <a:solidFill>
                <a:srgbClr val="000000"/>
              </a:solidFill>
              <a:latin typeface="Arial Unicode M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egnaposto immagine diapositiva 1">
            <a:extLst>
              <a:ext uri="{FF2B5EF4-FFF2-40B4-BE49-F238E27FC236}">
                <a16:creationId xmlns:a16="http://schemas.microsoft.com/office/drawing/2014/main" id="{A774FB51-6DC1-F1D7-8AD3-F37A9760B6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Segnaposto note 2">
            <a:extLst>
              <a:ext uri="{FF2B5EF4-FFF2-40B4-BE49-F238E27FC236}">
                <a16:creationId xmlns:a16="http://schemas.microsoft.com/office/drawing/2014/main" id="{C60506E0-18C7-0012-60BD-7742CF764B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http://en.wikipedia.org/wiki/Palestine/Christian</a:t>
            </a:r>
          </a:p>
          <a:p>
            <a:r>
              <a:rPr lang="it-CH" altLang="it-CH">
                <a:solidFill>
                  <a:srgbClr val="000000"/>
                </a:solidFill>
              </a:rPr>
              <a:t>http://en.wikipedia.org/wiki/Haredim</a:t>
            </a:r>
          </a:p>
          <a:p>
            <a:r>
              <a:rPr lang="it-CH" altLang="it-CH">
                <a:solidFill>
                  <a:srgbClr val="000000"/>
                </a:solidFill>
              </a:rPr>
              <a:t>https://de.wikipedia.org/wiki/Torah</a:t>
            </a:r>
          </a:p>
          <a:p>
            <a:r>
              <a:rPr lang="it-CH" altLang="it-CH">
                <a:solidFill>
                  <a:srgbClr val="000000"/>
                </a:solidFill>
              </a:rPr>
              <a:t>http://en.wikipedia.org/wiki/Torah</a:t>
            </a:r>
          </a:p>
          <a:p>
            <a:r>
              <a:rPr lang="it-CH" altLang="it-CH">
                <a:solidFill>
                  <a:srgbClr val="000000"/>
                </a:solidFill>
              </a:rPr>
              <a:t>https://de.wikipedia.org/wiki/Koran</a:t>
            </a:r>
          </a:p>
          <a:p>
            <a:r>
              <a:rPr lang="it-CH" altLang="it-CH">
                <a:solidFill>
                  <a:srgbClr val="000000"/>
                </a:solidFill>
              </a:rPr>
              <a:t>http://en.wikipedia.org/wiki/Koran</a:t>
            </a:r>
          </a:p>
          <a:p>
            <a:endParaRPr lang="it-CH" altLang="it-CH"/>
          </a:p>
          <a:p>
            <a:r>
              <a:rPr lang="en-US" altLang="it-CH"/>
              <a:t>Hans Küng - Judaism: Between Yesterday and Tomorrow (1992), New York: Crossroad ISBN 0-8264-0788-9</a:t>
            </a:r>
          </a:p>
          <a:p>
            <a:r>
              <a:rPr lang="en-US" altLang="it-CH"/>
              <a:t>Hans Küng - Christianity : Its Essence and History (1995) ISBN 0-334-02571-0</a:t>
            </a:r>
          </a:p>
          <a:p>
            <a:r>
              <a:rPr lang="en-US" altLang="it-CH"/>
              <a:t>Hans Küng - Islam: Past, Present and Future (2007) ISBN 978-1-85168-377-2</a:t>
            </a:r>
          </a:p>
          <a:p>
            <a:endParaRPr lang="it-CH" altLang="it-CH"/>
          </a:p>
        </p:txBody>
      </p:sp>
      <p:sp>
        <p:nvSpPr>
          <p:cNvPr id="108548" name="Segnaposto numero diapositiva 3">
            <a:extLst>
              <a:ext uri="{FF2B5EF4-FFF2-40B4-BE49-F238E27FC236}">
                <a16:creationId xmlns:a16="http://schemas.microsoft.com/office/drawing/2014/main" id="{CA923746-CC66-A80F-9F75-F27AF376DC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58ADC2-A168-4955-9903-3C22D2C23388}" type="slidenum">
              <a:rPr lang="it-CH" altLang="en-US" smtClean="0"/>
              <a:pPr>
                <a:spcBef>
                  <a:spcPct val="0"/>
                </a:spcBef>
              </a:pPr>
              <a:t>12</a:t>
            </a:fld>
            <a:endParaRPr lang="it-CH"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egnaposto immagine diapositiva 1">
            <a:extLst>
              <a:ext uri="{FF2B5EF4-FFF2-40B4-BE49-F238E27FC236}">
                <a16:creationId xmlns:a16="http://schemas.microsoft.com/office/drawing/2014/main" id="{DE51478F-10DC-A7E1-7C7F-66EB79DF87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Segnaposto note 2">
            <a:extLst>
              <a:ext uri="{FF2B5EF4-FFF2-40B4-BE49-F238E27FC236}">
                <a16:creationId xmlns:a16="http://schemas.microsoft.com/office/drawing/2014/main" id="{A77268BA-183B-9182-7276-E9C49A59EF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Auf der ersten Plattform wurde die Klagemauer bereits verkörpert: Die Absicht, sich in Palästina und nicht in einem anderen Land niederzulassen, war von Anfang an klar.</a:t>
            </a:r>
          </a:p>
          <a:p>
            <a:r>
              <a:rPr lang="de-DE" altLang="it-CH"/>
              <a:t>Basel in der Schweiz wurde ausgewählt, weil in Deutschland der Zionismus von der Mehrheit der Juden als falsch angesehen wurde.</a:t>
            </a:r>
          </a:p>
          <a:p>
            <a:endParaRPr lang="en-US" altLang="it-CH"/>
          </a:p>
          <a:p>
            <a:r>
              <a:rPr lang="de-DE" altLang="it-CH"/>
              <a:t>Theodor Herzl, Gründer der zionistischen Bewegung, sprach im 1895 über die Araber in Palästina: " Die arme Bevölkerung muss über die Grenze vertrieben werden, indem man ihr Arbeit verweigert. Der Prozess der Enteignung und Vertreibung der Armen muss diskret und umsichtig durchgeführt werden."</a:t>
            </a:r>
            <a:endParaRPr lang="en-US" altLang="it-CH"/>
          </a:p>
          <a:p>
            <a:endParaRPr lang="en-US" altLang="it-CH"/>
          </a:p>
          <a:p>
            <a:r>
              <a:rPr lang="en-US" altLang="it-CH"/>
              <a:t>http://en.wikipedia.org/wiki/History_of_Zionism</a:t>
            </a:r>
          </a:p>
          <a:p>
            <a:r>
              <a:rPr lang="en-US" altLang="it-CH"/>
              <a:t>http://en.wikipedia.org/wiki/Jewish_National_Fund</a:t>
            </a:r>
          </a:p>
          <a:p>
            <a:r>
              <a:rPr lang="en-US" altLang="it-CH"/>
              <a:t>http://en.wikipedia.org/wiki/Zionism_is_racism</a:t>
            </a:r>
          </a:p>
          <a:p>
            <a:r>
              <a:rPr lang="en-US" altLang="it-CH"/>
              <a:t>http://en.wikipedia.org/wiki/Haredim_and_Zionism</a:t>
            </a:r>
          </a:p>
          <a:p>
            <a:r>
              <a:rPr lang="en-US" altLang="it-CH"/>
              <a:t>https://www.routledge.com/Sociological-Knowledge-and-Collective-Identity-S-N-Eisenstadt-and-Israeli/Sinai/p/book/9781138351837</a:t>
            </a:r>
          </a:p>
          <a:p>
            <a:endParaRPr lang="en-US" altLang="it-CH"/>
          </a:p>
          <a:p>
            <a:r>
              <a:rPr lang="en-US" altLang="it-CH"/>
              <a:t>https://www.trtworld.com/magazine/how-theodor-herzl-failed-to-convince-the-ottomans-to-sell-palestine-46991</a:t>
            </a:r>
          </a:p>
          <a:p>
            <a:endParaRPr lang="en-US" altLang="it-CH"/>
          </a:p>
          <a:p>
            <a:r>
              <a:rPr lang="en-US" altLang="it-CH"/>
              <a:t>++++++++++++++++++++++++++++++++++++++++++++++++++++++</a:t>
            </a:r>
          </a:p>
          <a:p>
            <a:endParaRPr lang="en-US" altLang="it-CH"/>
          </a:p>
          <a:p>
            <a:r>
              <a:rPr lang="en-US" altLang="it-CH"/>
              <a:t>www.stopthejnf.org</a:t>
            </a:r>
          </a:p>
          <a:p>
            <a:endParaRPr lang="en-US" altLang="it-CH"/>
          </a:p>
          <a:p>
            <a:r>
              <a:rPr lang="en-US" altLang="it-CH"/>
              <a:t>Since its foundation, the JNF (Jewish National Fund) has been an agency of the Israeli government and the Zionist movement. Many members of the Zionist leadership and the Israeli government are also members of the JNF leadership. The JNF is an instrument of the Zionist colonization of Palestine.</a:t>
            </a:r>
          </a:p>
          <a:p>
            <a:endParaRPr lang="en-US" altLang="it-CH"/>
          </a:p>
          <a:p>
            <a:r>
              <a:rPr lang="en-US" altLang="it-CH"/>
              <a:t>At first, the main task of the JNF was to raise funds to buy land in Palestine for the Zionist settlers. Since the Nakba, the role of the JNF has been to take over real estate stolen from the Israeli army from the Palestinians and to attribute, rent or sell these goods only to Jews and to ensure that these goods remain in Jewish hands forever. In addition, the JNF, using its special brigades, organized the abolition of the Arab character of Palestinian villages and communities by demolishing Arab buildings (e.g. the Arab market in Haifa) and erecting Zionist settlements, buildings or parks in their place, which have a Jewish character and are reserved for the Israelis. This to Judaize Jerusalem and Palestine.</a:t>
            </a:r>
          </a:p>
          <a:p>
            <a:endParaRPr lang="en-US" altLang="it-CH"/>
          </a:p>
          <a:p>
            <a:endParaRPr lang="it-CH" altLang="it-CH"/>
          </a:p>
        </p:txBody>
      </p:sp>
      <p:sp>
        <p:nvSpPr>
          <p:cNvPr id="110596" name="Segnaposto numero diapositiva 3">
            <a:extLst>
              <a:ext uri="{FF2B5EF4-FFF2-40B4-BE49-F238E27FC236}">
                <a16:creationId xmlns:a16="http://schemas.microsoft.com/office/drawing/2014/main" id="{C0519FBD-556B-2B9A-ED12-3EFCD68948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22FD83-C3A8-4A26-A1F5-D2509CAB7298}" type="slidenum">
              <a:rPr lang="it-CH" altLang="en-US" smtClean="0"/>
              <a:pPr>
                <a:spcBef>
                  <a:spcPct val="0"/>
                </a:spcBef>
              </a:pPr>
              <a:t>13</a:t>
            </a:fld>
            <a:endParaRPr lang="it-CH"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egnaposto immagine diapositiva 1">
            <a:extLst>
              <a:ext uri="{FF2B5EF4-FFF2-40B4-BE49-F238E27FC236}">
                <a16:creationId xmlns:a16="http://schemas.microsoft.com/office/drawing/2014/main" id="{4DEAF5DB-6280-D492-E3E8-EE7C5551A5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Segnaposto note 2">
            <a:extLst>
              <a:ext uri="{FF2B5EF4-FFF2-40B4-BE49-F238E27FC236}">
                <a16:creationId xmlns:a16="http://schemas.microsoft.com/office/drawing/2014/main" id="{FD90DFC3-9054-4FF7-15FE-85CD43551F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Balfour-Erklärung wurde Lord Arthur James Balfour von seinem Sekretär, einem gewissen Samuel Herbert, Jude und Zionist, vorgeschlagen ...</a:t>
            </a:r>
          </a:p>
          <a:p>
            <a:pPr eaLnBrk="1" hangingPunct="1">
              <a:spcBef>
                <a:spcPct val="0"/>
              </a:spcBef>
            </a:pPr>
            <a:r>
              <a:rPr lang="de-DE" altLang="it-CH"/>
              <a:t>Mit diesem Schritt hoffte Großbritannien auch, die Vormundschaft für den Suezkanal und einen Brückenkopf im ölreichen Nahen Osten zu erlangen, denn mit dem Ersten Weltkrieg war Öl „strategisch“ geworden.</a:t>
            </a:r>
          </a:p>
          <a:p>
            <a:pPr eaLnBrk="1" hangingPunct="1">
              <a:spcBef>
                <a:spcPct val="0"/>
              </a:spcBef>
            </a:pPr>
            <a:endParaRPr lang="de-DE" altLang="it-CH"/>
          </a:p>
          <a:p>
            <a:pPr eaLnBrk="1" hangingPunct="1">
              <a:spcBef>
                <a:spcPct val="0"/>
              </a:spcBef>
            </a:pPr>
            <a:r>
              <a:rPr lang="de-DE" altLang="it-CH"/>
              <a:t>Einigen Historikern zufolge waren auch Chaim Weizmann und Leopold Amery, ein jüdischer Zionist in der britischen Regierung, der 1917 die Balfour-Erklärung verfasste, an der Balfour-Erklärung beteiligt. Vor dem endgültigen Entwurf änderte Lord Balfour die Erklärung mehrmals.</a:t>
            </a:r>
          </a:p>
          <a:p>
            <a:pPr eaLnBrk="1" hangingPunct="1">
              <a:spcBef>
                <a:spcPct val="0"/>
              </a:spcBef>
            </a:pPr>
            <a:endParaRPr lang="en-US" altLang="it-CH"/>
          </a:p>
          <a:p>
            <a:pPr eaLnBrk="1" hangingPunct="1">
              <a:spcBef>
                <a:spcPct val="0"/>
              </a:spcBef>
            </a:pPr>
            <a:r>
              <a:rPr lang="de-DE" altLang="it-CH"/>
              <a:t>Die Balfour-Erklärung war der Preis, den Großbritannien den Zionisten dafür zahlte, dass sie die USA davon überzeugten, in den Krieg gegen Deutschland einzutreten. Die Zionisten überzeugten US-Präsident Woodrow Wilson, dass Mexiko mit Hilfe Deutschlands die an die USA verlorenen mexikanischen Gebiete zurückerobern wollte. Deshalb treten die USA in den Krieg gegen Deutschland ein. Zur gleichen Zeit erfand ein jüdischer englischer Wissenschaftler einen neuen starken Sprengstoff, der im Krieg hätte eingesetzt werden können: Er gab diese Erfindung der britischen Regierung als Gegenleistung für das Versprechen, Zionisten die Einwanderung nach Palästina zu ermöglichen.</a:t>
            </a:r>
          </a:p>
          <a:p>
            <a:pPr eaLnBrk="1" hangingPunct="1">
              <a:spcBef>
                <a:spcPct val="0"/>
              </a:spcBef>
            </a:pPr>
            <a:endParaRPr lang="en-US" altLang="it-CH"/>
          </a:p>
          <a:p>
            <a:pPr eaLnBrk="1" hangingPunct="1">
              <a:spcBef>
                <a:spcPct val="0"/>
              </a:spcBef>
            </a:pPr>
            <a:r>
              <a:rPr lang="en-US" altLang="it-CH"/>
              <a:t>http://en.wikipedia.org/wiki/Lord_Balfour</a:t>
            </a:r>
          </a:p>
          <a:p>
            <a:pPr eaLnBrk="1" hangingPunct="1">
              <a:spcBef>
                <a:spcPct val="0"/>
              </a:spcBef>
            </a:pPr>
            <a:r>
              <a:rPr lang="en-US" altLang="it-CH"/>
              <a:t>http://en.wikipedia.org/wiki/Balfour_Declaration</a:t>
            </a:r>
          </a:p>
          <a:p>
            <a:pPr eaLnBrk="1" hangingPunct="1">
              <a:spcBef>
                <a:spcPct val="0"/>
              </a:spcBef>
            </a:pPr>
            <a:r>
              <a:rPr lang="en-US" altLang="it-CH"/>
              <a:t>http://ifamericaknew.org/us_ints/balfour.html</a:t>
            </a:r>
          </a:p>
          <a:p>
            <a:pPr eaLnBrk="1" hangingPunct="1">
              <a:spcBef>
                <a:spcPct val="0"/>
              </a:spcBef>
            </a:pPr>
            <a:r>
              <a:rPr lang="en-US" altLang="it-CH"/>
              <a:t>https://israelpalestinenews.org/wrote-balfour-declaration-world-war-connection/</a:t>
            </a:r>
          </a:p>
          <a:p>
            <a:pPr eaLnBrk="1" hangingPunct="1">
              <a:spcBef>
                <a:spcPct val="0"/>
              </a:spcBef>
            </a:pPr>
            <a:r>
              <a:rPr lang="en-US" altLang="it-CH"/>
              <a:t>https://www.jeremyrhammond.com/2018/11/02/how-great-britain-facilitated-the-ethnic-cleansing-of-palestine/</a:t>
            </a:r>
          </a:p>
          <a:p>
            <a:pPr eaLnBrk="1" hangingPunct="1">
              <a:spcBef>
                <a:spcPct val="0"/>
              </a:spcBef>
            </a:pPr>
            <a:r>
              <a:rPr lang="en-US" altLang="it-CH"/>
              <a:t>Sahar Huneidi – The hidden history of the Balfour declaration</a:t>
            </a:r>
          </a:p>
          <a:p>
            <a:pPr eaLnBrk="1" hangingPunct="1">
              <a:spcBef>
                <a:spcPct val="0"/>
              </a:spcBef>
            </a:pPr>
            <a:endParaRPr lang="en-US" altLang="it-CH"/>
          </a:p>
          <a:p>
            <a:pPr eaLnBrk="1" hangingPunct="1">
              <a:spcBef>
                <a:spcPct val="0"/>
              </a:spcBef>
            </a:pPr>
            <a:r>
              <a:rPr lang="en-US" altLang="it-CH"/>
              <a:t>The Palestinian press already warned of the danger of a Zionist invasion of Palestine and the population started uprising. movements.https://en.wikipedia.org/wiki/Arab_Revolt</a:t>
            </a:r>
          </a:p>
          <a:p>
            <a:pPr eaLnBrk="1" hangingPunct="1">
              <a:spcBef>
                <a:spcPct val="0"/>
              </a:spcBef>
            </a:pPr>
            <a:endParaRPr lang="en-US" altLang="it-CH"/>
          </a:p>
        </p:txBody>
      </p:sp>
      <p:sp>
        <p:nvSpPr>
          <p:cNvPr id="113668" name="Segnaposto numero diapositiva 3">
            <a:extLst>
              <a:ext uri="{FF2B5EF4-FFF2-40B4-BE49-F238E27FC236}">
                <a16:creationId xmlns:a16="http://schemas.microsoft.com/office/drawing/2014/main" id="{491550BD-786F-CF06-AA19-E74BA7F925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3AC92D-DC03-4573-9436-40FE888A2632}" type="slidenum">
              <a:rPr lang="it-IT" altLang="it-CH" smtClean="0">
                <a:solidFill>
                  <a:srgbClr val="000000"/>
                </a:solidFill>
                <a:latin typeface="Arial" panose="020B0604020202020204" pitchFamily="34" charset="0"/>
              </a:rPr>
              <a:pPr>
                <a:spcBef>
                  <a:spcPct val="0"/>
                </a:spcBef>
              </a:pPr>
              <a:t>15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egnaposto immagine diapositiva 1">
            <a:extLst>
              <a:ext uri="{FF2B5EF4-FFF2-40B4-BE49-F238E27FC236}">
                <a16:creationId xmlns:a16="http://schemas.microsoft.com/office/drawing/2014/main" id="{7D8903AF-80C8-858D-F6AF-F2ACFD5292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Segnaposto note 2">
            <a:extLst>
              <a:ext uri="{FF2B5EF4-FFF2-40B4-BE49-F238E27FC236}">
                <a16:creationId xmlns:a16="http://schemas.microsoft.com/office/drawing/2014/main" id="{881B1FD3-E9BD-D291-E364-4EA152888E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Von 1917 bis 1922 wurde Palästina durch Militärdekrete von General Allenby regiert.</a:t>
            </a:r>
          </a:p>
          <a:p>
            <a:endParaRPr lang="en-US" altLang="it-CH"/>
          </a:p>
          <a:p>
            <a:r>
              <a:rPr lang="en-US" altLang="it-CH"/>
              <a:t>http://en.wikipedia.org/wiki/Edmund_Allenby,_1st_Viscount_Allenby</a:t>
            </a:r>
          </a:p>
        </p:txBody>
      </p:sp>
      <p:sp>
        <p:nvSpPr>
          <p:cNvPr id="115716" name="Segnaposto numero diapositiva 3">
            <a:extLst>
              <a:ext uri="{FF2B5EF4-FFF2-40B4-BE49-F238E27FC236}">
                <a16:creationId xmlns:a16="http://schemas.microsoft.com/office/drawing/2014/main" id="{2480863A-79D6-79EA-9197-407F3AEA64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0CA27E-6E3C-4AD3-9876-A23DD1A77947}" type="slidenum">
              <a:rPr lang="it-CH" altLang="en-US" smtClean="0"/>
              <a:pPr>
                <a:spcBef>
                  <a:spcPct val="0"/>
                </a:spcBef>
              </a:pPr>
              <a:t>16</a:t>
            </a:fld>
            <a:endParaRPr lang="it-CH"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egnaposto immagine diapositiva 1">
            <a:extLst>
              <a:ext uri="{FF2B5EF4-FFF2-40B4-BE49-F238E27FC236}">
                <a16:creationId xmlns:a16="http://schemas.microsoft.com/office/drawing/2014/main" id="{EC90D1C5-EC52-A3F6-C2E8-C356202A6E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Segnaposto note 2">
            <a:extLst>
              <a:ext uri="{FF2B5EF4-FFF2-40B4-BE49-F238E27FC236}">
                <a16:creationId xmlns:a16="http://schemas.microsoft.com/office/drawing/2014/main" id="{C5EB2AF8-6201-0D8F-EA40-8E2401F945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Herbert Samuel begünstigte die Juden und ihre Geschäfte in jeder möglichen Weise (z. B. Steuerbefreiungen und Steuervergünstigungen für jüdische Geschäfte, die Einführung von Hebräisch und Englisch als Amtssprachen in Palästina, die Vergabe staatlicher oder nicht beanspruchtes Land an Juden, brutal Unterdrückung jeglichen Widerstandes der Araber, Tolerierung einer jüdische Armee, usw..) und gleichzeitig verursachte er an die Araber und ihre Unternehmen alle erdenklichen Schwierigkeiten (z. B. Verpflichtung die abgelaufene Steuern des  "ottomanischen Kaiserreiches noch zu zahlen um die Araber zu zwingen ihr Land den Juden zu verkaufen, usw..).</a:t>
            </a:r>
          </a:p>
          <a:p>
            <a:pPr eaLnBrk="1" hangingPunct="1">
              <a:spcBef>
                <a:spcPct val="0"/>
              </a:spcBef>
            </a:pPr>
            <a:endParaRPr lang="de-DE" altLang="it-CH"/>
          </a:p>
          <a:p>
            <a:pPr eaLnBrk="1" hangingPunct="1">
              <a:spcBef>
                <a:spcPct val="0"/>
              </a:spcBef>
            </a:pPr>
            <a:r>
              <a:rPr lang="de-DE" altLang="it-CH"/>
              <a:t>Völkerbund: Zum ersten Mal in der Geschichte der Menschheit trifft ein supranationaler Organismus Entscheidungen über ganze Völker und Nationen.</a:t>
            </a:r>
          </a:p>
          <a:p>
            <a:pPr eaLnBrk="1" hangingPunct="1">
              <a:spcBef>
                <a:spcPct val="0"/>
              </a:spcBef>
            </a:pPr>
            <a:r>
              <a:rPr lang="en-US" altLang="it-CH"/>
              <a:t> </a:t>
            </a:r>
          </a:p>
          <a:p>
            <a:pPr eaLnBrk="1" hangingPunct="1">
              <a:spcBef>
                <a:spcPct val="0"/>
              </a:spcBef>
            </a:pPr>
            <a:r>
              <a:rPr lang="en-US" altLang="it-CH"/>
              <a:t>http://en.wikipedia.org/wiki/San_Remo_conference    http://en.wikipedia.org/wiki/Herbert_Samuel http://en.wikipedia.org/wiki/British_Mandate_of_Palestine</a:t>
            </a:r>
          </a:p>
          <a:p>
            <a:pPr eaLnBrk="1" hangingPunct="1">
              <a:spcBef>
                <a:spcPct val="0"/>
              </a:spcBef>
            </a:pPr>
            <a:r>
              <a:rPr lang="en-US" altLang="it-CH"/>
              <a:t>http://en.wikipedia.org/wiki/Palestine_Mandate</a:t>
            </a:r>
          </a:p>
          <a:p>
            <a:pPr eaLnBrk="1" hangingPunct="1">
              <a:spcBef>
                <a:spcPct val="0"/>
              </a:spcBef>
            </a:pPr>
            <a:r>
              <a:rPr lang="en-US" altLang="it-CH"/>
              <a:t>https://en.wikipedia.org/wiki/League_of_Nations</a:t>
            </a:r>
          </a:p>
          <a:p>
            <a:pPr eaLnBrk="1" hangingPunct="1">
              <a:spcBef>
                <a:spcPct val="0"/>
              </a:spcBef>
            </a:pPr>
            <a:r>
              <a:rPr lang="en-US" altLang="it-CH"/>
              <a:t>https://en.wikipedia.org/wiki/Herbert_Samuel,_1st_Viscount_Samuel</a:t>
            </a:r>
          </a:p>
          <a:p>
            <a:pPr eaLnBrk="1" hangingPunct="1">
              <a:spcBef>
                <a:spcPct val="0"/>
              </a:spcBef>
            </a:pPr>
            <a:endParaRPr lang="en-US" altLang="it-CH"/>
          </a:p>
          <a:p>
            <a:pPr eaLnBrk="1" hangingPunct="1">
              <a:spcBef>
                <a:spcPct val="0"/>
              </a:spcBef>
            </a:pPr>
            <a:r>
              <a:rPr lang="en-US" altLang="it-CH"/>
              <a:t> "MANDATED LANDSCAPE: BRITISH IMPERIAL RULE IN PALESTINE, 1929–1948" by Roza I.M. El-Eini (2006)</a:t>
            </a:r>
          </a:p>
          <a:p>
            <a:pPr eaLnBrk="1" hangingPunct="1">
              <a:spcBef>
                <a:spcPct val="0"/>
              </a:spcBef>
            </a:pPr>
            <a:endParaRPr lang="en-US" altLang="it-CH"/>
          </a:p>
          <a:p>
            <a:pPr eaLnBrk="1" hangingPunct="1">
              <a:spcBef>
                <a:spcPct val="0"/>
              </a:spcBef>
            </a:pPr>
            <a:endParaRPr lang="it-IT" altLang="it-CH"/>
          </a:p>
        </p:txBody>
      </p:sp>
      <p:sp>
        <p:nvSpPr>
          <p:cNvPr id="117764" name="Segnaposto numero diapositiva 3">
            <a:extLst>
              <a:ext uri="{FF2B5EF4-FFF2-40B4-BE49-F238E27FC236}">
                <a16:creationId xmlns:a16="http://schemas.microsoft.com/office/drawing/2014/main" id="{AB7DDEFB-9926-B614-7F1D-CB818A8D21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ECA46C-57DF-4234-8243-C3068FC3AB8B}" type="slidenum">
              <a:rPr lang="it-IT" altLang="it-CH" smtClean="0">
                <a:solidFill>
                  <a:srgbClr val="000000"/>
                </a:solidFill>
                <a:latin typeface="Arial" panose="020B0604020202020204" pitchFamily="34" charset="0"/>
              </a:rPr>
              <a:pPr>
                <a:spcBef>
                  <a:spcPct val="0"/>
                </a:spcBef>
              </a:pPr>
              <a:t>17</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egnaposto immagine diapositiva 1">
            <a:extLst>
              <a:ext uri="{FF2B5EF4-FFF2-40B4-BE49-F238E27FC236}">
                <a16:creationId xmlns:a16="http://schemas.microsoft.com/office/drawing/2014/main" id="{4EE7906A-99CE-F31E-B979-2667D76F64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Segnaposto note 2">
            <a:extLst>
              <a:ext uri="{FF2B5EF4-FFF2-40B4-BE49-F238E27FC236}">
                <a16:creationId xmlns:a16="http://schemas.microsoft.com/office/drawing/2014/main" id="{54FA964C-67AE-F63B-DEAE-59B5FBDDB8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http://en.wikipedia.org/wiki/Kibbutz</a:t>
            </a:r>
          </a:p>
          <a:p>
            <a:endParaRPr lang="it-CH" altLang="it-CH"/>
          </a:p>
        </p:txBody>
      </p:sp>
      <p:sp>
        <p:nvSpPr>
          <p:cNvPr id="119812" name="Segnaposto numero diapositiva 3">
            <a:extLst>
              <a:ext uri="{FF2B5EF4-FFF2-40B4-BE49-F238E27FC236}">
                <a16:creationId xmlns:a16="http://schemas.microsoft.com/office/drawing/2014/main" id="{5F105151-A58D-7F30-F516-879D273802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CCA8DC-8957-4700-BA90-7F7B52262A0B}" type="slidenum">
              <a:rPr lang="it-CH" altLang="en-US" smtClean="0"/>
              <a:pPr>
                <a:spcBef>
                  <a:spcPct val="0"/>
                </a:spcBef>
              </a:pPr>
              <a:t>18</a:t>
            </a:fld>
            <a:endParaRPr lang="it-CH"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egnaposto immagine diapositiva 1">
            <a:extLst>
              <a:ext uri="{FF2B5EF4-FFF2-40B4-BE49-F238E27FC236}">
                <a16:creationId xmlns:a16="http://schemas.microsoft.com/office/drawing/2014/main" id="{B78681DC-252A-9B8E-33C5-52075EFEA3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Segnaposto note 2">
            <a:extLst>
              <a:ext uri="{FF2B5EF4-FFF2-40B4-BE49-F238E27FC236}">
                <a16:creationId xmlns:a16="http://schemas.microsoft.com/office/drawing/2014/main" id="{503515F2-00A1-0DD4-A0F3-5B937B497E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Note the stamp: Government of Palestine.</a:t>
            </a:r>
          </a:p>
        </p:txBody>
      </p:sp>
      <p:sp>
        <p:nvSpPr>
          <p:cNvPr id="121860" name="Segnaposto numero diapositiva 3">
            <a:extLst>
              <a:ext uri="{FF2B5EF4-FFF2-40B4-BE49-F238E27FC236}">
                <a16:creationId xmlns:a16="http://schemas.microsoft.com/office/drawing/2014/main" id="{E744CC6F-C13B-E3A6-62B4-A37A9E549A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21347A-4567-490F-917A-B9F23179F4C9}" type="slidenum">
              <a:rPr lang="it-CH" altLang="en-US" smtClean="0"/>
              <a:pPr>
                <a:spcBef>
                  <a:spcPct val="0"/>
                </a:spcBef>
              </a:pPr>
              <a:t>19</a:t>
            </a:fld>
            <a:endParaRPr lang="it-CH"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egnaposto immagine diapositiva 1">
            <a:extLst>
              <a:ext uri="{FF2B5EF4-FFF2-40B4-BE49-F238E27FC236}">
                <a16:creationId xmlns:a16="http://schemas.microsoft.com/office/drawing/2014/main" id="{7E0E46C4-A995-9477-4E58-87F2C55AC7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Segnaposto note 2">
            <a:extLst>
              <a:ext uri="{FF2B5EF4-FFF2-40B4-BE49-F238E27FC236}">
                <a16:creationId xmlns:a16="http://schemas.microsoft.com/office/drawing/2014/main" id="{63A188D6-7A5B-AE8C-A7EE-D9A0803BBE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Der palästinensische Pfund entsprach dem britischen Pfund</a:t>
            </a:r>
          </a:p>
          <a:p>
            <a:endParaRPr lang="de-DE" altLang="it-CH"/>
          </a:p>
          <a:p>
            <a:r>
              <a:rPr lang="it-CH" altLang="it-CH">
                <a:solidFill>
                  <a:srgbClr val="000000"/>
                </a:solidFill>
              </a:rPr>
              <a:t>http://en.wikipedia.org/wiki/Palestine_pound</a:t>
            </a:r>
          </a:p>
          <a:p>
            <a:endParaRPr lang="it-CH" altLang="it-CH"/>
          </a:p>
        </p:txBody>
      </p:sp>
      <p:sp>
        <p:nvSpPr>
          <p:cNvPr id="123908" name="Segnaposto numero diapositiva 3">
            <a:extLst>
              <a:ext uri="{FF2B5EF4-FFF2-40B4-BE49-F238E27FC236}">
                <a16:creationId xmlns:a16="http://schemas.microsoft.com/office/drawing/2014/main" id="{5D2E511A-D909-ECDF-DE75-8480404963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01E0C8-E959-4175-89DD-5AC4A511575A}" type="slidenum">
              <a:rPr lang="it-CH" altLang="en-US" smtClean="0"/>
              <a:pPr>
                <a:spcBef>
                  <a:spcPct val="0"/>
                </a:spcBef>
              </a:pPr>
              <a:t>20</a:t>
            </a:fld>
            <a:endParaRPr lang="it-CH"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egnaposto immagine diapositiva 1">
            <a:extLst>
              <a:ext uri="{FF2B5EF4-FFF2-40B4-BE49-F238E27FC236}">
                <a16:creationId xmlns:a16="http://schemas.microsoft.com/office/drawing/2014/main" id="{81D98F2B-47C5-E136-3C15-C71F571475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Segnaposto note 2">
            <a:extLst>
              <a:ext uri="{FF2B5EF4-FFF2-40B4-BE49-F238E27FC236}">
                <a16:creationId xmlns:a16="http://schemas.microsoft.com/office/drawing/2014/main" id="{B20F863E-A6CD-6201-08D0-72DF1C506C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http://en.wikipedia.org/wiki/Nabulsi_soap</a:t>
            </a:r>
          </a:p>
        </p:txBody>
      </p:sp>
      <p:sp>
        <p:nvSpPr>
          <p:cNvPr id="125956" name="Segnaposto numero diapositiva 3">
            <a:extLst>
              <a:ext uri="{FF2B5EF4-FFF2-40B4-BE49-F238E27FC236}">
                <a16:creationId xmlns:a16="http://schemas.microsoft.com/office/drawing/2014/main" id="{A8B4F036-D301-5940-098A-0A249A3A35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AD6588-651B-4CBD-B26C-8D42A4F96634}" type="slidenum">
              <a:rPr lang="it-CH" altLang="en-US" smtClean="0"/>
              <a:pPr>
                <a:spcBef>
                  <a:spcPct val="0"/>
                </a:spcBef>
              </a:pPr>
              <a:t>21</a:t>
            </a:fld>
            <a:endParaRPr lang="it-CH"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egnaposto immagine diapositiva 1">
            <a:extLst>
              <a:ext uri="{FF2B5EF4-FFF2-40B4-BE49-F238E27FC236}">
                <a16:creationId xmlns:a16="http://schemas.microsoft.com/office/drawing/2014/main" id="{4EEDE7F7-3649-40C5-191D-20F34E6370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Segnaposto note 2">
            <a:extLst>
              <a:ext uri="{FF2B5EF4-FFF2-40B4-BE49-F238E27FC236}">
                <a16:creationId xmlns:a16="http://schemas.microsoft.com/office/drawing/2014/main" id="{83C79F3A-C9FE-84FE-9C19-631FCFC273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Bei ihrer Ankunft, haben die zionistischen Juden von den Arabern gelernt, Zitrusfrüchte zu kultivieren. Später haben die Juden fast alle Zitrushaine enteignet.</a:t>
            </a:r>
          </a:p>
          <a:p>
            <a:r>
              <a:rPr lang="de-DE" altLang="it-CH"/>
              <a:t>Die Photo beweist auch dass Palästina nicht das verwüstete Land war, wie die Zionisten es behaupten.</a:t>
            </a:r>
          </a:p>
          <a:p>
            <a:r>
              <a:rPr lang="de-DE" altLang="it-CH"/>
              <a:t>Dokumentarfilm: Die Mechanik der Orange</a:t>
            </a:r>
          </a:p>
          <a:p>
            <a:endParaRPr lang="de-DE" altLang="it-CH"/>
          </a:p>
          <a:p>
            <a:endParaRPr lang="de-DE" altLang="it-CH"/>
          </a:p>
          <a:p>
            <a:r>
              <a:rPr lang="it-CH" altLang="it-CH">
                <a:solidFill>
                  <a:srgbClr val="000000"/>
                </a:solidFill>
              </a:rPr>
              <a:t>http://en.wikipedia.org/wiki/Jaffa_orange</a:t>
            </a:r>
          </a:p>
          <a:p>
            <a:r>
              <a:rPr lang="it-CH" altLang="it-CH">
                <a:solidFill>
                  <a:srgbClr val="000000"/>
                </a:solidFill>
              </a:rPr>
              <a:t>https://de.wikipedia.org/wiki/Jaffa_(Orange)</a:t>
            </a:r>
          </a:p>
          <a:p>
            <a:endParaRPr lang="de-DE" altLang="it-CH"/>
          </a:p>
          <a:p>
            <a:endParaRPr lang="it-CH" altLang="it-CH"/>
          </a:p>
        </p:txBody>
      </p:sp>
      <p:sp>
        <p:nvSpPr>
          <p:cNvPr id="128004" name="Segnaposto numero diapositiva 3">
            <a:extLst>
              <a:ext uri="{FF2B5EF4-FFF2-40B4-BE49-F238E27FC236}">
                <a16:creationId xmlns:a16="http://schemas.microsoft.com/office/drawing/2014/main" id="{A8529FAD-E770-E62E-4D64-74BB89706E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7C75F4-1A18-4652-9141-985177CF7EF2}" type="slidenum">
              <a:rPr lang="it-CH" altLang="en-US" smtClean="0">
                <a:solidFill>
                  <a:srgbClr val="000000"/>
                </a:solidFill>
              </a:rPr>
              <a:pPr>
                <a:spcBef>
                  <a:spcPct val="0"/>
                </a:spcBef>
              </a:pPr>
              <a:t>22</a:t>
            </a:fld>
            <a:endParaRPr lang="it-CH"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37387-FBCC-19B1-9712-8FE50A80973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8F017C7-2486-FDF2-3C1A-432F8928354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46A40F1-74D7-AB5F-A71F-C1E675188FAA}"/>
              </a:ext>
            </a:extLst>
          </p:cNvPr>
          <p:cNvSpPr>
            <a:spLocks noGrp="1"/>
          </p:cNvSpPr>
          <p:nvPr>
            <p:ph type="body" idx="1"/>
          </p:nvPr>
        </p:nvSpPr>
        <p:spPr/>
        <p:txBody>
          <a:bodyPr/>
          <a:lstStyle/>
          <a:p>
            <a:r>
              <a:rPr lang="de-DE" dirty="0"/>
              <a:t>Die von den Zionisten vorgebrachten fadenscheinigen Rechtfertigungen:</a:t>
            </a:r>
          </a:p>
          <a:p>
            <a:endParaRPr lang="de-DE" dirty="0"/>
          </a:p>
          <a:p>
            <a:r>
              <a:rPr lang="de-DE" dirty="0"/>
              <a:t>Antisemitismus - Das jüdische Volk wurde schon immer verfolgt (z.B. Pogrome), also muss es einen sicheren Ort haben, an dem es bleiben kann.</a:t>
            </a:r>
          </a:p>
          <a:p>
            <a:endParaRPr lang="de-DE" dirty="0"/>
          </a:p>
          <a:p>
            <a:r>
              <a:rPr lang="de-DE" dirty="0"/>
              <a:t>Historisches Recht - Palästina wurde von Juden bewohnt, also gehört es den Juden – Im 1900 war Palästina unbewohnt.</a:t>
            </a:r>
          </a:p>
          <a:p>
            <a:endParaRPr lang="de-DE" dirty="0"/>
          </a:p>
          <a:p>
            <a:r>
              <a:rPr lang="de-DE" dirty="0"/>
              <a:t>Göttliches Recht - Palästina wurde den Juden von Gott versprochen; die Juden sind das auserwählte Volk.</a:t>
            </a:r>
          </a:p>
          <a:p>
            <a:endParaRPr lang="de-DE" dirty="0"/>
          </a:p>
          <a:p>
            <a:r>
              <a:rPr lang="de-DE" dirty="0"/>
              <a:t>Balfour-Erklärung, UN 181, usw. usw.</a:t>
            </a:r>
            <a:endParaRPr lang="en-US" dirty="0"/>
          </a:p>
          <a:p>
            <a:endParaRPr lang="en-US" dirty="0"/>
          </a:p>
          <a:p>
            <a:r>
              <a:rPr lang="en-US"/>
              <a:t>https://www.palestineremembered.com/David_Ben_Gurion_To_His_Son_Amos_Written_OCT_5th_1937.html</a:t>
            </a:r>
            <a:endParaRPr lang="en-US" dirty="0"/>
          </a:p>
        </p:txBody>
      </p:sp>
      <p:sp>
        <p:nvSpPr>
          <p:cNvPr id="4" name="Segnaposto numero diapositiva 3">
            <a:extLst>
              <a:ext uri="{FF2B5EF4-FFF2-40B4-BE49-F238E27FC236}">
                <a16:creationId xmlns:a16="http://schemas.microsoft.com/office/drawing/2014/main" id="{45777749-0DE8-8E23-015C-384068873338}"/>
              </a:ext>
            </a:extLst>
          </p:cNvPr>
          <p:cNvSpPr>
            <a:spLocks noGrp="1"/>
          </p:cNvSpPr>
          <p:nvPr>
            <p:ph type="sldNum" sz="quarter" idx="5"/>
          </p:nvPr>
        </p:nvSpPr>
        <p:spPr/>
        <p:txBody>
          <a:bodyPr/>
          <a:lstStyle/>
          <a:p>
            <a:pPr>
              <a:defRPr/>
            </a:pPr>
            <a:fld id="{16F4B3D5-55F6-42F5-BF15-F6F745893273}" type="slidenum">
              <a:rPr lang="it-CH" altLang="en-US" smtClean="0"/>
              <a:pPr>
                <a:defRPr/>
              </a:pPr>
              <a:t>2</a:t>
            </a:fld>
            <a:endParaRPr lang="it-CH" altLang="en-US"/>
          </a:p>
        </p:txBody>
      </p:sp>
    </p:spTree>
    <p:extLst>
      <p:ext uri="{BB962C8B-B14F-4D97-AF65-F5344CB8AC3E}">
        <p14:creationId xmlns:p14="http://schemas.microsoft.com/office/powerpoint/2010/main" val="2684674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egnaposto immagine diapositiva 1">
            <a:extLst>
              <a:ext uri="{FF2B5EF4-FFF2-40B4-BE49-F238E27FC236}">
                <a16:creationId xmlns:a16="http://schemas.microsoft.com/office/drawing/2014/main" id="{A0144EC7-21D2-1674-585D-504E79ADAF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Segnaposto note 2">
            <a:extLst>
              <a:ext uri="{FF2B5EF4-FFF2-40B4-BE49-F238E27FC236}">
                <a16:creationId xmlns:a16="http://schemas.microsoft.com/office/drawing/2014/main" id="{175379AA-D696-989F-B320-A3781A8B80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http://it.wikipedia.org/wiki/Moti_palestinesi_del_1920</a:t>
            </a:r>
          </a:p>
          <a:p>
            <a:r>
              <a:rPr lang="it-CH" altLang="it-CH"/>
              <a:t>http://en.wikipedia.org/wiki/1929_Palestine_riots</a:t>
            </a:r>
          </a:p>
          <a:p>
            <a:r>
              <a:rPr lang="it-CH" altLang="it-CH"/>
              <a:t>http://en.wikipedia.org/wiki/Arab_riots_of_1936</a:t>
            </a:r>
          </a:p>
          <a:p>
            <a:endParaRPr lang="it-CH" altLang="it-CH"/>
          </a:p>
        </p:txBody>
      </p:sp>
      <p:sp>
        <p:nvSpPr>
          <p:cNvPr id="130052" name="Segnaposto numero diapositiva 3">
            <a:extLst>
              <a:ext uri="{FF2B5EF4-FFF2-40B4-BE49-F238E27FC236}">
                <a16:creationId xmlns:a16="http://schemas.microsoft.com/office/drawing/2014/main" id="{DF2A63AC-87C7-5030-9635-C6EB315645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A7B2E9-ABAD-43E2-9299-E5E158CF2AC0}" type="slidenum">
              <a:rPr lang="it-CH" altLang="en-US" smtClean="0"/>
              <a:pPr>
                <a:spcBef>
                  <a:spcPct val="0"/>
                </a:spcBef>
              </a:pPr>
              <a:t>23</a:t>
            </a:fld>
            <a:endParaRPr lang="it-CH"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egnaposto immagine diapositiva 1">
            <a:extLst>
              <a:ext uri="{FF2B5EF4-FFF2-40B4-BE49-F238E27FC236}">
                <a16:creationId xmlns:a16="http://schemas.microsoft.com/office/drawing/2014/main" id="{34CDCF62-E339-F7A2-B07D-49B437CE97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Segnaposto note 2">
            <a:extLst>
              <a:ext uri="{FF2B5EF4-FFF2-40B4-BE49-F238E27FC236}">
                <a16:creationId xmlns:a16="http://schemas.microsoft.com/office/drawing/2014/main" id="{08CE2D21-3B01-B415-6BDB-39FFF0F230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http://en.wikipedia.org/wiki/Defence_(Emergency)_Regulations</a:t>
            </a:r>
          </a:p>
          <a:p>
            <a:r>
              <a:rPr lang="it-CH" altLang="it-CH"/>
              <a:t>http://en.wikipedia.org/wiki/British_Mandate_Palestine</a:t>
            </a:r>
          </a:p>
        </p:txBody>
      </p:sp>
      <p:sp>
        <p:nvSpPr>
          <p:cNvPr id="132100" name="Segnaposto numero diapositiva 3">
            <a:extLst>
              <a:ext uri="{FF2B5EF4-FFF2-40B4-BE49-F238E27FC236}">
                <a16:creationId xmlns:a16="http://schemas.microsoft.com/office/drawing/2014/main" id="{66D6B2E7-2FFB-C803-6144-9C4C84E1F1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9A3BAA-B894-4BAE-A966-4FA55CEB9C53}" type="slidenum">
              <a:rPr lang="it-CH" altLang="en-US" smtClean="0"/>
              <a:pPr>
                <a:spcBef>
                  <a:spcPct val="0"/>
                </a:spcBef>
              </a:pPr>
              <a:t>24</a:t>
            </a:fld>
            <a:endParaRPr lang="it-CH"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immagine diapositiva 1">
            <a:extLst>
              <a:ext uri="{FF2B5EF4-FFF2-40B4-BE49-F238E27FC236}">
                <a16:creationId xmlns:a16="http://schemas.microsoft.com/office/drawing/2014/main" id="{E1D20C44-D108-3CB7-4FE6-ACA60C8DDA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Segnaposto note 2">
            <a:extLst>
              <a:ext uri="{FF2B5EF4-FFF2-40B4-BE49-F238E27FC236}">
                <a16:creationId xmlns:a16="http://schemas.microsoft.com/office/drawing/2014/main" id="{A75997EF-146D-CF65-8424-D1E7D421D8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Die Peel-Kommission war die sechste Kommission, die sich zu den Unruhen in Palästina erkundigte. Der von PEEL vorgeschlagene Teilungsplan war wahrscheinlich der gerechteste aller vorgeschlagenen Pläne.</a:t>
            </a:r>
          </a:p>
          <a:p>
            <a:endParaRPr lang="en-US" altLang="it-CH"/>
          </a:p>
          <a:p>
            <a:r>
              <a:rPr lang="en-US" altLang="it-CH"/>
              <a:t>http://en.wikipedia.org/wiki/Peel_Commission</a:t>
            </a:r>
          </a:p>
        </p:txBody>
      </p:sp>
      <p:sp>
        <p:nvSpPr>
          <p:cNvPr id="134148" name="Segnaposto numero diapositiva 3">
            <a:extLst>
              <a:ext uri="{FF2B5EF4-FFF2-40B4-BE49-F238E27FC236}">
                <a16:creationId xmlns:a16="http://schemas.microsoft.com/office/drawing/2014/main" id="{AE7CA764-9F63-6892-8B5C-75D8E45A69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E47610-F445-4C92-A32D-41016E998A50}" type="slidenum">
              <a:rPr lang="it-CH" altLang="en-US" smtClean="0"/>
              <a:pPr>
                <a:spcBef>
                  <a:spcPct val="0"/>
                </a:spcBef>
              </a:pPr>
              <a:t>25</a:t>
            </a:fld>
            <a:endParaRPr lang="it-CH"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egnaposto immagine diapositiva 1">
            <a:extLst>
              <a:ext uri="{FF2B5EF4-FFF2-40B4-BE49-F238E27FC236}">
                <a16:creationId xmlns:a16="http://schemas.microsoft.com/office/drawing/2014/main" id="{E5B9FD7A-5CAD-DD5C-985A-0D9741D3E2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Segnaposto note 2">
            <a:extLst>
              <a:ext uri="{FF2B5EF4-FFF2-40B4-BE49-F238E27FC236}">
                <a16:creationId xmlns:a16="http://schemas.microsoft.com/office/drawing/2014/main" id="{2E1828C0-126A-F99A-1361-872B8F32A9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Das Einwandererschiff Parita kam am 22. August 1939 an der Küste von Tel Aviv an. Die Briten erteilten den rund 800 zionistischen Einwanderern Einreisevisa für Palästina</a:t>
            </a:r>
          </a:p>
          <a:p>
            <a:endParaRPr lang="de-DE" altLang="it-CH"/>
          </a:p>
          <a:p>
            <a:r>
              <a:rPr lang="en-US" altLang="it-CH"/>
              <a:t>https://he.wikipedia.org/wiki/%D7%A4%D7%90%D7%A8%D7%99%D7%98%D7%94</a:t>
            </a:r>
          </a:p>
          <a:p>
            <a:r>
              <a:rPr lang="en-US" altLang="it-CH"/>
              <a:t>https://he.wikipedia.org/wiki/%D7%95%D7%9C%D7%95%D7%A1_(%D7%90%D7%95%D7%A0%D7%99%D7%99%D7%AA_%D7%9E%D7%A2%D7%A4%D7%99%D7%9C%D7%99%D7%9D)</a:t>
            </a:r>
          </a:p>
          <a:p>
            <a:r>
              <a:rPr lang="en-US" altLang="it-CH"/>
              <a:t>https://he.wikipedia.org/wiki/%D7%94%D7%94%D7%A2%D7%A4%D7%9C%D7%94</a:t>
            </a:r>
          </a:p>
          <a:p>
            <a:endParaRPr lang="en-US" altLang="it-CH"/>
          </a:p>
          <a:p>
            <a:r>
              <a:rPr lang="en-US" altLang="it-CH"/>
              <a:t>http://en.wikipedia.org/wiki/Jewish_Agency_for_Israel</a:t>
            </a:r>
          </a:p>
          <a:p>
            <a:r>
              <a:rPr lang="en-US" altLang="it-CH"/>
              <a:t>http://en.wikipedia.org/wiki/Struma_disaster</a:t>
            </a:r>
          </a:p>
          <a:p>
            <a:r>
              <a:rPr lang="en-US" altLang="it-CH"/>
              <a:t>https://encyclopedia.ushmm.org/content/en/photo/aliyah-bet-illegal-immigration-ship-parita</a:t>
            </a:r>
          </a:p>
          <a:p>
            <a:endParaRPr lang="it-CH" altLang="it-CH"/>
          </a:p>
        </p:txBody>
      </p:sp>
      <p:sp>
        <p:nvSpPr>
          <p:cNvPr id="136196" name="Segnaposto numero diapositiva 3">
            <a:extLst>
              <a:ext uri="{FF2B5EF4-FFF2-40B4-BE49-F238E27FC236}">
                <a16:creationId xmlns:a16="http://schemas.microsoft.com/office/drawing/2014/main" id="{3D3E3C35-15E3-5EF2-7ADE-453D031AF1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BB26F4-21D5-4F46-8778-41EEF57F93C0}" type="slidenum">
              <a:rPr lang="it-CH" altLang="en-US" smtClean="0"/>
              <a:pPr>
                <a:spcBef>
                  <a:spcPct val="0"/>
                </a:spcBef>
              </a:pPr>
              <a:t>26</a:t>
            </a:fld>
            <a:endParaRPr lang="it-CH"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egnaposto immagine diapositiva 1">
            <a:extLst>
              <a:ext uri="{FF2B5EF4-FFF2-40B4-BE49-F238E27FC236}">
                <a16:creationId xmlns:a16="http://schemas.microsoft.com/office/drawing/2014/main" id="{C2878F17-0319-287A-2E84-ADC4A1D40B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Segnaposto note 2">
            <a:extLst>
              <a:ext uri="{FF2B5EF4-FFF2-40B4-BE49-F238E27FC236}">
                <a16:creationId xmlns:a16="http://schemas.microsoft.com/office/drawing/2014/main" id="{4D26C465-FA0F-1838-9DB3-67224A83A8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Heute ist das Gebäude des Alhambra-Kinos Sitz der Scientology-Hauptzentrale</a:t>
            </a:r>
          </a:p>
          <a:p>
            <a:endParaRPr lang="en-US" altLang="it-CH"/>
          </a:p>
          <a:p>
            <a:r>
              <a:rPr lang="en-US" altLang="it-CH"/>
              <a:t>Palästina vor 1948  Video:</a:t>
            </a:r>
          </a:p>
          <a:p>
            <a:r>
              <a:rPr lang="en-US" altLang="it-CH"/>
              <a:t>https://www.youtube.com/watch?v=KxfdR8CwJ5w</a:t>
            </a:r>
          </a:p>
        </p:txBody>
      </p:sp>
      <p:sp>
        <p:nvSpPr>
          <p:cNvPr id="138244" name="Segnaposto numero diapositiva 3">
            <a:extLst>
              <a:ext uri="{FF2B5EF4-FFF2-40B4-BE49-F238E27FC236}">
                <a16:creationId xmlns:a16="http://schemas.microsoft.com/office/drawing/2014/main" id="{EFD5F14C-0B8E-BB0B-F70E-609C0BDB5D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162E64-C12E-4F72-84DF-F6575711D8E4}" type="slidenum">
              <a:rPr lang="it-CH" altLang="en-US" smtClean="0">
                <a:solidFill>
                  <a:srgbClr val="000000"/>
                </a:solidFill>
              </a:rPr>
              <a:pPr>
                <a:spcBef>
                  <a:spcPct val="0"/>
                </a:spcBef>
              </a:pPr>
              <a:t>27</a:t>
            </a:fld>
            <a:endParaRPr lang="it-CH"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immagine diapositiva 1">
            <a:extLst>
              <a:ext uri="{FF2B5EF4-FFF2-40B4-BE49-F238E27FC236}">
                <a16:creationId xmlns:a16="http://schemas.microsoft.com/office/drawing/2014/main" id="{547521BF-E443-A19A-B1E5-1492322EC4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Segnaposto note 2">
            <a:extLst>
              <a:ext uri="{FF2B5EF4-FFF2-40B4-BE49-F238E27FC236}">
                <a16:creationId xmlns:a16="http://schemas.microsoft.com/office/drawing/2014/main" id="{EAE51BE1-8583-8B07-55C4-2E57525DD5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solidFill>
                  <a:srgbClr val="000000"/>
                </a:solidFill>
              </a:rPr>
              <a:t>Die zionistischen Terrorbanden greifften an und terrorisierten systematisch die Palästinenser überall. Selbst die entlegensten Dörfer wurden angegriffen. Im September 1946 attackierten einige Mitglieder der Irgun-Bande einige arabische Banken einschließlich die Ottoman Bank von Jaffa und Tel Aviv und die Barclais Bank.</a:t>
            </a:r>
          </a:p>
          <a:p>
            <a:endParaRPr lang="de-DE" altLang="it-CH">
              <a:solidFill>
                <a:srgbClr val="000000"/>
              </a:solidFill>
            </a:endParaRPr>
          </a:p>
          <a:p>
            <a:r>
              <a:rPr lang="it-CH" altLang="it-CH">
                <a:solidFill>
                  <a:srgbClr val="000000"/>
                </a:solidFill>
              </a:rPr>
              <a:t>https://de.wikipedia.org/wiki/Hagana</a:t>
            </a:r>
          </a:p>
          <a:p>
            <a:r>
              <a:rPr lang="it-CH" altLang="it-CH">
                <a:solidFill>
                  <a:srgbClr val="000000"/>
                </a:solidFill>
              </a:rPr>
              <a:t>http://en.wikipedia.org/wiki/Haganah</a:t>
            </a:r>
          </a:p>
          <a:p>
            <a:r>
              <a:rPr lang="it-CH" altLang="it-CH">
                <a:solidFill>
                  <a:srgbClr val="000000"/>
                </a:solidFill>
              </a:rPr>
              <a:t>https://de.wikipedia.org/wiki/Palmach</a:t>
            </a:r>
          </a:p>
          <a:p>
            <a:r>
              <a:rPr lang="it-CH" altLang="it-CH">
                <a:solidFill>
                  <a:srgbClr val="000000"/>
                </a:solidFill>
              </a:rPr>
              <a:t>http://en.wikipedia.org/wiki/Palmach</a:t>
            </a:r>
          </a:p>
          <a:p>
            <a:r>
              <a:rPr lang="it-CH" altLang="it-CH">
                <a:solidFill>
                  <a:srgbClr val="000000"/>
                </a:solidFill>
              </a:rPr>
              <a:t>https://de.wikipedia.org/wiki/Irgun</a:t>
            </a:r>
          </a:p>
          <a:p>
            <a:r>
              <a:rPr lang="it-CH" altLang="it-CH">
                <a:solidFill>
                  <a:srgbClr val="000000"/>
                </a:solidFill>
              </a:rPr>
              <a:t>http://en.wikipedia.org/wiki/Irgun</a:t>
            </a:r>
          </a:p>
          <a:p>
            <a:r>
              <a:rPr lang="it-CH" altLang="it-CH">
                <a:solidFill>
                  <a:srgbClr val="000000"/>
                </a:solidFill>
              </a:rPr>
              <a:t>https://de.wikipedia.org/wiki/Stern_Gang</a:t>
            </a:r>
          </a:p>
          <a:p>
            <a:r>
              <a:rPr lang="it-CH" altLang="it-CH">
                <a:solidFill>
                  <a:srgbClr val="000000"/>
                </a:solidFill>
              </a:rPr>
              <a:t>http://en.wikipedia.org/wiki/Stern_Gang</a:t>
            </a:r>
          </a:p>
          <a:p>
            <a:r>
              <a:rPr lang="it-CH" altLang="it-CH">
                <a:solidFill>
                  <a:srgbClr val="000000"/>
                </a:solidFill>
              </a:rPr>
              <a:t>http://en.wikipedia.org/wiki/Jewish_insurgency_in_Palestine</a:t>
            </a:r>
          </a:p>
          <a:p>
            <a:r>
              <a:rPr lang="it-CH" altLang="it-CH">
                <a:solidFill>
                  <a:srgbClr val="000000"/>
                </a:solidFill>
              </a:rPr>
              <a:t>http://en.wikipedia.org/wiki/Semiramis_Hotel_bombing</a:t>
            </a:r>
          </a:p>
          <a:p>
            <a:r>
              <a:rPr lang="it-CH" altLang="it-CH">
                <a:solidFill>
                  <a:srgbClr val="000000"/>
                </a:solidFill>
              </a:rPr>
              <a:t>http://cosmos.ucc.ie/cs1064/jabowen/IPSC/php/event.php?eid=5894</a:t>
            </a:r>
          </a:p>
        </p:txBody>
      </p:sp>
      <p:sp>
        <p:nvSpPr>
          <p:cNvPr id="140292" name="Segnaposto numero diapositiva 3">
            <a:extLst>
              <a:ext uri="{FF2B5EF4-FFF2-40B4-BE49-F238E27FC236}">
                <a16:creationId xmlns:a16="http://schemas.microsoft.com/office/drawing/2014/main" id="{53E011BD-8739-6317-07D8-333CE87C68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5C143C-B0E6-4D88-85D6-C4BCED05EA83}" type="slidenum">
              <a:rPr lang="it-CH" altLang="en-US" smtClean="0"/>
              <a:pPr>
                <a:spcBef>
                  <a:spcPct val="0"/>
                </a:spcBef>
              </a:pPr>
              <a:t>28</a:t>
            </a:fld>
            <a:endParaRPr lang="it-CH"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egnaposto immagine diapositiva 1">
            <a:extLst>
              <a:ext uri="{FF2B5EF4-FFF2-40B4-BE49-F238E27FC236}">
                <a16:creationId xmlns:a16="http://schemas.microsoft.com/office/drawing/2014/main" id="{363402A8-7F00-99BE-464A-3CDF245C88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Segnaposto note 2">
            <a:extLst>
              <a:ext uri="{FF2B5EF4-FFF2-40B4-BE49-F238E27FC236}">
                <a16:creationId xmlns:a16="http://schemas.microsoft.com/office/drawing/2014/main" id="{A01EECF1-84FE-B1F8-664A-A0CA7E1B10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http://en.wikipedia.org/wiki/Jewish_National_Fund</a:t>
            </a:r>
          </a:p>
          <a:p>
            <a:endParaRPr lang="it-CH" altLang="it-CH"/>
          </a:p>
        </p:txBody>
      </p:sp>
      <p:sp>
        <p:nvSpPr>
          <p:cNvPr id="142340" name="Segnaposto numero diapositiva 3">
            <a:extLst>
              <a:ext uri="{FF2B5EF4-FFF2-40B4-BE49-F238E27FC236}">
                <a16:creationId xmlns:a16="http://schemas.microsoft.com/office/drawing/2014/main" id="{F02BF75E-2036-68A5-A5C1-CF1984E3A3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FF5D8A-0BA7-4052-8854-A28E4693793A}" type="slidenum">
              <a:rPr lang="it-CH" altLang="en-US" smtClean="0"/>
              <a:pPr>
                <a:spcBef>
                  <a:spcPct val="0"/>
                </a:spcBef>
              </a:pPr>
              <a:t>29</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immagine diapositiva 1">
            <a:extLst>
              <a:ext uri="{FF2B5EF4-FFF2-40B4-BE49-F238E27FC236}">
                <a16:creationId xmlns:a16="http://schemas.microsoft.com/office/drawing/2014/main" id="{2B9BDB0E-587D-3A9E-8A32-462D837073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Segnaposto note 2">
            <a:extLst>
              <a:ext uri="{FF2B5EF4-FFF2-40B4-BE49-F238E27FC236}">
                <a16:creationId xmlns:a16="http://schemas.microsoft.com/office/drawing/2014/main" id="{EC71E574-F7A3-4F27-0C05-D192F7F998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p:txBody>
      </p:sp>
      <p:sp>
        <p:nvSpPr>
          <p:cNvPr id="144388" name="Segnaposto numero diapositiva 3">
            <a:extLst>
              <a:ext uri="{FF2B5EF4-FFF2-40B4-BE49-F238E27FC236}">
                <a16:creationId xmlns:a16="http://schemas.microsoft.com/office/drawing/2014/main" id="{D036D533-6DB1-AF27-39BE-8D9886EE44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A8C7CE-D09D-45B7-87B0-FB7B1B0F91B9}" type="slidenum">
              <a:rPr lang="it-CH" altLang="en-US" smtClean="0"/>
              <a:pPr>
                <a:spcBef>
                  <a:spcPct val="0"/>
                </a:spcBef>
              </a:pPr>
              <a:t>30</a:t>
            </a:fld>
            <a:endParaRPr lang="it-CH"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B303D62F-C7FF-3416-DE72-BDCF0BCA6C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6BC407-027E-42BB-9B12-835940E8DEC0}" type="slidenum">
              <a:rPr lang="it-IT" altLang="it-CH" smtClean="0">
                <a:solidFill>
                  <a:srgbClr val="000000"/>
                </a:solidFill>
                <a:latin typeface="Arial" panose="020B0604020202020204" pitchFamily="34" charset="0"/>
              </a:rPr>
              <a:pPr>
                <a:spcBef>
                  <a:spcPct val="0"/>
                </a:spcBef>
              </a:pPr>
              <a:t>31</a:t>
            </a:fld>
            <a:endParaRPr lang="it-IT" altLang="it-CH">
              <a:solidFill>
                <a:srgbClr val="000000"/>
              </a:solidFill>
              <a:latin typeface="Arial" panose="020B0604020202020204" pitchFamily="34" charset="0"/>
            </a:endParaRPr>
          </a:p>
        </p:txBody>
      </p:sp>
      <p:sp>
        <p:nvSpPr>
          <p:cNvPr id="146435" name="Rectangle 2">
            <a:extLst>
              <a:ext uri="{FF2B5EF4-FFF2-40B4-BE49-F238E27FC236}">
                <a16:creationId xmlns:a16="http://schemas.microsoft.com/office/drawing/2014/main" id="{0215B011-E474-A38C-D85F-06DED61364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a:extLst>
              <a:ext uri="{FF2B5EF4-FFF2-40B4-BE49-F238E27FC236}">
                <a16:creationId xmlns:a16="http://schemas.microsoft.com/office/drawing/2014/main" id="{656C47E7-C23F-26D7-C831-47539418CE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dirty="0"/>
              <a:t>1947 gelang es den Zionisten, die UNSCOP-Kommission zu ihrem Vorteil zu beeinflussen (Exodus-Affäre etc.).</a:t>
            </a:r>
          </a:p>
          <a:p>
            <a:pPr eaLnBrk="1" hangingPunct="1">
              <a:spcBef>
                <a:spcPct val="0"/>
              </a:spcBef>
            </a:pPr>
            <a:r>
              <a:rPr lang="de-DE" altLang="it-CH" dirty="0"/>
              <a:t>Der Minderheitenbericht der UNSCOP machte einen weiteren, gerechteren Vorschlag, der ignoriert wurde.</a:t>
            </a:r>
          </a:p>
          <a:p>
            <a:pPr eaLnBrk="1" hangingPunct="1">
              <a:spcBef>
                <a:spcPct val="0"/>
              </a:spcBef>
            </a:pPr>
            <a:r>
              <a:rPr lang="de-DE" altLang="it-CH" dirty="0"/>
              <a:t>Die UNO bestand aus 56 Ländern. Die Abstimmung wurde zweimal verschoben und zur Annahme des Beschlusses war eine 2/3-Mehrheit (= 38 Stimmen) erforderlich. 33 stimmten dafür, 13 dagegen und 10 enthielten sich. Da die positiven Stimmen nicht ausreichten, wurden die Enthaltungen nicht gezählt!</a:t>
            </a:r>
          </a:p>
          <a:p>
            <a:pPr eaLnBrk="1" hangingPunct="1">
              <a:spcBef>
                <a:spcPct val="0"/>
              </a:spcBef>
            </a:pPr>
            <a:r>
              <a:rPr lang="de-DE" altLang="it-CH" dirty="0"/>
              <a:t>Entgegen ihrer früheren Ankündigung beschlossen Haiti, Liberia und die Philippinen in letzter Minute, mit „Ja“ zu stimmen. Dies geschah als Folge des skandalösen Drucks der USA, die diese Stimmen durch Drohungen und Geldangebote der Zionisten praktisch „kauften“.</a:t>
            </a:r>
          </a:p>
          <a:p>
            <a:pPr eaLnBrk="1" hangingPunct="1">
              <a:spcBef>
                <a:spcPct val="0"/>
              </a:spcBef>
            </a:pPr>
            <a:r>
              <a:rPr lang="de-DE" altLang="it-CH" dirty="0"/>
              <a:t>Mit der UN-Resolution 181 wurde die Teilung Palästinas festgelegt: 56,47 % des Territoriums entfielen auf 500.000 Juden + 325.000 Araber und 43,53 % des Territoriums auf 807.000 Araber + 10.000 Juden. Jerusalem mit etwa 100.000 Juden und 105.000 Arabern sollte unter internationaler Kontrolle bleiben. Darüber hinaus enthält der Beschluss auch einige Regelungen und Rechte + Pflichten der betroffenen Parteien.</a:t>
            </a:r>
          </a:p>
          <a:p>
            <a:pPr eaLnBrk="1" hangingPunct="1">
              <a:spcBef>
                <a:spcPct val="0"/>
              </a:spcBef>
            </a:pPr>
            <a:endParaRPr lang="de-DE" altLang="it-CH" dirty="0"/>
          </a:p>
          <a:p>
            <a:pPr eaLnBrk="1" hangingPunct="1">
              <a:spcBef>
                <a:spcPct val="0"/>
              </a:spcBef>
            </a:pPr>
            <a:r>
              <a:rPr lang="de-DE" altLang="it-CH" b="1" dirty="0">
                <a:latin typeface="Arial" panose="020B0604020202020204" pitchFamily="34" charset="0"/>
                <a:cs typeface="Arial" panose="020B0604020202020204" pitchFamily="34" charset="0"/>
              </a:rPr>
              <a:t>Nur 12 Tage bevor die Zionisten das Teilungsabkommen mit dem König von Jordanien (Transjordanien) unterzeichneten. Dies beweist, dass die Zionisten keinerlei Absicht hatten, die UN-Resolution 181 einzuhalten. Die israelische Propaganda beschuldigt jedoch die Araber, die Resolution 181 abzulehnen haben, und macht sie dafür verantwortlich, dass es bis heute noch keinen palästinensisch-arabischen Staat gibt.</a:t>
            </a:r>
          </a:p>
          <a:p>
            <a:pPr eaLnBrk="1" hangingPunct="1">
              <a:spcBef>
                <a:spcPct val="0"/>
              </a:spcBef>
            </a:pPr>
            <a:endParaRPr lang="en-US" altLang="it-CH" dirty="0"/>
          </a:p>
          <a:p>
            <a:pPr eaLnBrk="1" hangingPunct="1">
              <a:spcBef>
                <a:spcPct val="0"/>
              </a:spcBef>
            </a:pPr>
            <a:r>
              <a:rPr lang="en-US" altLang="it-CH" dirty="0"/>
              <a:t>https://israelpalestinenews.org/real-story-israel-created-wasnt-un</a:t>
            </a:r>
          </a:p>
          <a:p>
            <a:pPr eaLnBrk="1" hangingPunct="1">
              <a:spcBef>
                <a:spcPct val="0"/>
              </a:spcBef>
            </a:pPr>
            <a:r>
              <a:rPr lang="en-US" altLang="it-CH" dirty="0"/>
              <a:t>http://en.wikipedia.org/wiki/1947_partition_plan</a:t>
            </a:r>
          </a:p>
          <a:p>
            <a:pPr eaLnBrk="1" hangingPunct="1">
              <a:spcBef>
                <a:spcPct val="0"/>
              </a:spcBef>
            </a:pPr>
            <a:r>
              <a:rPr lang="en-US" altLang="it-CH" dirty="0"/>
              <a:t>http://en.wikipedia.org/wiki/UNSCOP</a:t>
            </a:r>
          </a:p>
          <a:p>
            <a:pPr eaLnBrk="1" hangingPunct="1">
              <a:spcBef>
                <a:spcPct val="0"/>
              </a:spcBef>
            </a:pPr>
            <a:r>
              <a:rPr lang="en-US" altLang="it-CH" dirty="0"/>
              <a:t>http://www.foreignpolicyjournal.com/2010/10/26/the-myth-of-the-u-n-creation-of-israel/</a:t>
            </a:r>
          </a:p>
          <a:p>
            <a:pPr eaLnBrk="1" hangingPunct="1">
              <a:spcBef>
                <a:spcPct val="0"/>
              </a:spcBef>
            </a:pPr>
            <a:r>
              <a:rPr lang="en-US" altLang="it-CH" dirty="0"/>
              <a:t>http://www.zionism-israel.com/his/Israel_war_independence_1948_timeline.htm</a:t>
            </a:r>
          </a:p>
          <a:p>
            <a:pPr eaLnBrk="1" hangingPunct="1">
              <a:spcBef>
                <a:spcPct val="0"/>
              </a:spcBef>
            </a:pPr>
            <a:endParaRPr lang="en-US" altLang="it-CH" dirty="0"/>
          </a:p>
          <a:p>
            <a:pPr eaLnBrk="1" hangingPunct="1">
              <a:spcBef>
                <a:spcPct val="0"/>
              </a:spcBef>
            </a:pPr>
            <a:endParaRPr lang="en-US" altLang="it-CH" dirty="0"/>
          </a:p>
          <a:p>
            <a:pPr eaLnBrk="1" hangingPunct="1">
              <a:spcBef>
                <a:spcPct val="0"/>
              </a:spcBef>
            </a:pPr>
            <a:r>
              <a:rPr lang="en-US" altLang="it-CH" dirty="0"/>
              <a:t>"Imposed on the U.N. on the 11 May 1949 by the will of the United States, the State of Israel was only admitted on three conditions :</a:t>
            </a:r>
          </a:p>
          <a:p>
            <a:pPr eaLnBrk="1" hangingPunct="1">
              <a:spcBef>
                <a:spcPct val="0"/>
              </a:spcBef>
            </a:pPr>
            <a:r>
              <a:rPr lang="en-US" altLang="it-CH" dirty="0"/>
              <a:t>1 - Not to touch the status of Jerusalem;</a:t>
            </a:r>
          </a:p>
          <a:p>
            <a:pPr eaLnBrk="1" hangingPunct="1">
              <a:spcBef>
                <a:spcPct val="0"/>
              </a:spcBef>
            </a:pPr>
            <a:r>
              <a:rPr lang="en-US" altLang="it-CH" dirty="0"/>
              <a:t>2 - To allow Palestinian Arabs the right of return to their homes;</a:t>
            </a:r>
          </a:p>
          <a:p>
            <a:pPr eaLnBrk="1" hangingPunct="1">
              <a:spcBef>
                <a:spcPct val="0"/>
              </a:spcBef>
            </a:pPr>
            <a:r>
              <a:rPr lang="en-US" altLang="it-CH" dirty="0"/>
              <a:t>3 - To respect the borders fixed by the partition decision.</a:t>
            </a:r>
          </a:p>
          <a:p>
            <a:pPr eaLnBrk="1" hangingPunct="1">
              <a:spcBef>
                <a:spcPct val="0"/>
              </a:spcBef>
            </a:pPr>
            <a:r>
              <a:rPr lang="en-US" altLang="it-CH" dirty="0"/>
              <a:t>Speaking about this U.N. resolution on "sharing", taken well before its admission, Ben Gurion declares:</a:t>
            </a:r>
          </a:p>
          <a:p>
            <a:pPr eaLnBrk="1" hangingPunct="1">
              <a:spcBef>
                <a:spcPct val="0"/>
              </a:spcBef>
            </a:pPr>
            <a:r>
              <a:rPr lang="en-US" altLang="it-CH" dirty="0"/>
              <a:t>"The State of Israel considers the U.N. resolution of 29 November 1947 to be null and void."</a:t>
            </a:r>
          </a:p>
          <a:p>
            <a:pPr eaLnBrk="1" hangingPunct="1">
              <a:spcBef>
                <a:spcPct val="0"/>
              </a:spcBef>
            </a:pPr>
            <a:r>
              <a:rPr lang="en-US" altLang="it-CH" dirty="0"/>
              <a:t>Source : "New York Times", 6 December 1953.</a:t>
            </a:r>
          </a:p>
          <a:p>
            <a:pPr eaLnBrk="1" hangingPunct="1">
              <a:spcBef>
                <a:spcPct val="0"/>
              </a:spcBef>
            </a:pPr>
            <a:endParaRPr lang="en-US" altLang="it-CH" dirty="0"/>
          </a:p>
          <a:p>
            <a:pPr eaLnBrk="1" hangingPunct="1">
              <a:spcBef>
                <a:spcPct val="0"/>
              </a:spcBef>
            </a:pPr>
            <a:r>
              <a:rPr lang="en-US" altLang="it-CH" dirty="0"/>
              <a:t>Policy corresponds precisely to the law of the jungle : the "partition" of Palestine, in line with the U.N. resolution was never respected.</a:t>
            </a:r>
          </a:p>
          <a:p>
            <a:pPr eaLnBrk="1" hangingPunct="1">
              <a:spcBef>
                <a:spcPct val="0"/>
              </a:spcBef>
            </a:pPr>
            <a:endParaRPr lang="en-US" altLang="it-CH" dirty="0"/>
          </a:p>
          <a:p>
            <a:pPr eaLnBrk="1" hangingPunct="1">
              <a:spcBef>
                <a:spcPct val="0"/>
              </a:spcBef>
            </a:pPr>
            <a:r>
              <a:rPr lang="en-US" altLang="it-CH" dirty="0"/>
              <a:t>Already, the resolution on the partition of Palestine, adopted by the General Assembly of the United Nations (at the time composed of a massive majority of western states) on the 29 November 1947, indicated the designs of the West on their "forward stronghold" : On this date the Jews constituted 32% of the population and possessed 5.6% of the land : they would receive 56% of the territory, including the most fertile land. These decisions had been secured under U.S. pressure. President Truman put the State Department under unprecedented pressure. Under- Secretary of State S. Welles wrote:</a:t>
            </a:r>
          </a:p>
          <a:p>
            <a:pPr eaLnBrk="1" hangingPunct="1">
              <a:spcBef>
                <a:spcPct val="0"/>
              </a:spcBef>
            </a:pPr>
            <a:r>
              <a:rPr lang="en-US" altLang="it-CH" dirty="0"/>
              <a:t>"By direct order of the White House American civil servants had to use direct or indirect pressure... To ensure the necessary majority in the final vote."</a:t>
            </a:r>
          </a:p>
          <a:p>
            <a:pPr eaLnBrk="1" hangingPunct="1">
              <a:spcBef>
                <a:spcPct val="0"/>
              </a:spcBef>
            </a:pPr>
            <a:r>
              <a:rPr lang="en-US" altLang="it-CH" dirty="0"/>
              <a:t>Source : S. Welles, "We need not fail" Boston, 1948, p.63</a:t>
            </a:r>
          </a:p>
          <a:p>
            <a:pPr eaLnBrk="1" hangingPunct="1">
              <a:spcBef>
                <a:spcPct val="0"/>
              </a:spcBef>
            </a:pPr>
            <a:endParaRPr lang="en-US" altLang="it-CH" dirty="0"/>
          </a:p>
          <a:p>
            <a:pPr eaLnBrk="1" hangingPunct="1">
              <a:spcBef>
                <a:spcPct val="0"/>
              </a:spcBef>
            </a:pPr>
            <a:r>
              <a:rPr lang="en-US" altLang="it-CH" dirty="0"/>
              <a:t>https://www.middleeastmonitor.com/20191010-israel-has-never-had-any-intention-of-honouring-either-the-1947-partition-plan-or-1967-borders/</a:t>
            </a:r>
          </a:p>
          <a:p>
            <a:pPr eaLnBrk="1" hangingPunct="1">
              <a:spcBef>
                <a:spcPct val="0"/>
              </a:spcBef>
            </a:pPr>
            <a:endParaRPr lang="it-IT" altLang="it-CH"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immagine diapositiva 1">
            <a:extLst>
              <a:ext uri="{FF2B5EF4-FFF2-40B4-BE49-F238E27FC236}">
                <a16:creationId xmlns:a16="http://schemas.microsoft.com/office/drawing/2014/main" id="{CE745C97-D915-73D5-EEF0-18D7AB38F5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Segnaposto note 2">
            <a:extLst>
              <a:ext uri="{FF2B5EF4-FFF2-40B4-BE49-F238E27FC236}">
                <a16:creationId xmlns:a16="http://schemas.microsoft.com/office/drawing/2014/main" id="{FEB1AA5A-5E85-0ADB-A3F6-DEACE4B102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CH"/>
          </a:p>
          <a:p>
            <a:r>
              <a:rPr lang="de-DE" altLang="it-CH"/>
              <a:t>Ben Gurions Behauptung ist in einem Brief an seinen Sohn aus dem Jahr 1937 enthalten:</a:t>
            </a:r>
          </a:p>
          <a:p>
            <a:r>
              <a:rPr lang="de-DE" altLang="it-CH"/>
              <a:t>„Wir werden die Araber vertreiben und an ihre Stelle treten. Deshalb müssen wir die Palästinenser auf einen Haufen Bettler ohne Land reduzieren, indem wir ihr soziales Netzwerk ausfransen, ihre Führer eliminieren und ihre Infrastrukturen zerstören.</a:t>
            </a:r>
            <a:endParaRPr lang="en-US" altLang="it-CH"/>
          </a:p>
          <a:p>
            <a:r>
              <a:rPr lang="de-DE" altLang="it-CH"/>
              <a:t>Diese Konzepte werden bis heute zum Aktionsprogramm der Zionisten. Sie wurden durch eine Reihe von Gesetzen, Richtlinien, Lehren usw. verfeinert. wie die Dahiya-Doktrin, die die Zerstörung der zivilen Infrastruktur des Feindes fördert.</a:t>
            </a:r>
            <a:endParaRPr lang="en-US" altLang="it-CH"/>
          </a:p>
          <a:p>
            <a:endParaRPr lang="it-CH" altLang="it-CH"/>
          </a:p>
          <a:p>
            <a:r>
              <a:rPr lang="it-CH" altLang="it-CH"/>
              <a:t>http://en.wikipedia.org/wiki/Haganah</a:t>
            </a:r>
          </a:p>
          <a:p>
            <a:r>
              <a:rPr lang="it-CH" altLang="it-CH"/>
              <a:t>http://en.wikipedia.org/wiki/Palmach</a:t>
            </a:r>
          </a:p>
          <a:p>
            <a:r>
              <a:rPr lang="it-CH" altLang="it-CH"/>
              <a:t>https://en.wikipedia.org/wiki/Irgun</a:t>
            </a:r>
          </a:p>
          <a:p>
            <a:r>
              <a:rPr lang="it-CH" altLang="it-CH"/>
              <a:t>https://en.wikipedia.org/wiki/1948_Arab%E2%80%93Israeli_War</a:t>
            </a:r>
          </a:p>
          <a:p>
            <a:r>
              <a:rPr lang="it-CH" altLang="it-CH"/>
              <a:t>https://en.wikipedia.org/wiki/Killings_and_massacres_during_the_1948_Palestine_war</a:t>
            </a:r>
          </a:p>
        </p:txBody>
      </p:sp>
      <p:sp>
        <p:nvSpPr>
          <p:cNvPr id="148484" name="Segnaposto numero diapositiva 3">
            <a:extLst>
              <a:ext uri="{FF2B5EF4-FFF2-40B4-BE49-F238E27FC236}">
                <a16:creationId xmlns:a16="http://schemas.microsoft.com/office/drawing/2014/main" id="{F7DF76BA-224A-64C2-6604-72C78C2481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306E2C-A3A0-40DC-A693-BE2B27C26C67}" type="slidenum">
              <a:rPr lang="it-CH" altLang="en-US" smtClean="0"/>
              <a:pPr>
                <a:spcBef>
                  <a:spcPct val="0"/>
                </a:spcBef>
              </a:pPr>
              <a:t>32</a:t>
            </a:fld>
            <a:endParaRPr lang="it-CH"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egnaposto immagine diapositiva 1">
            <a:extLst>
              <a:ext uri="{FF2B5EF4-FFF2-40B4-BE49-F238E27FC236}">
                <a16:creationId xmlns:a16="http://schemas.microsoft.com/office/drawing/2014/main" id="{E3DC8C36-5EF9-EBE7-5CDE-1A7EDA76E2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Segnaposto note 2">
            <a:extLst>
              <a:ext uri="{FF2B5EF4-FFF2-40B4-BE49-F238E27FC236}">
                <a16:creationId xmlns:a16="http://schemas.microsoft.com/office/drawing/2014/main" id="{68FCE695-8CC9-EEA2-CBF9-4883E5DE20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http://en.wikipedia.org/wiki/The_Levant</a:t>
            </a:r>
          </a:p>
          <a:p>
            <a:r>
              <a:rPr lang="it-CH" altLang="it-CH"/>
              <a:t>http://it.wikipedia.org/wiki/Palestina</a:t>
            </a:r>
          </a:p>
          <a:p>
            <a:endParaRPr lang="it-CH" altLang="it-CH"/>
          </a:p>
          <a:p>
            <a:endParaRPr lang="it-CH" altLang="it-CH"/>
          </a:p>
        </p:txBody>
      </p:sp>
      <p:sp>
        <p:nvSpPr>
          <p:cNvPr id="93188" name="Segnaposto numero diapositiva 3">
            <a:extLst>
              <a:ext uri="{FF2B5EF4-FFF2-40B4-BE49-F238E27FC236}">
                <a16:creationId xmlns:a16="http://schemas.microsoft.com/office/drawing/2014/main" id="{D0DD5C8E-D665-E0C9-58D7-15171746AA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7201D5-0205-40A5-8457-CFBF2826B436}" type="slidenum">
              <a:rPr lang="it-CH" altLang="en-US" smtClean="0"/>
              <a:pPr>
                <a:spcBef>
                  <a:spcPct val="0"/>
                </a:spcBef>
              </a:pPr>
              <a:t>4</a:t>
            </a:fld>
            <a:endParaRPr lang="it-CH"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immagine diapositiva 1">
            <a:extLst>
              <a:ext uri="{FF2B5EF4-FFF2-40B4-BE49-F238E27FC236}">
                <a16:creationId xmlns:a16="http://schemas.microsoft.com/office/drawing/2014/main" id="{04CA8640-8C64-5F7C-2B7D-6185BBC90B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Segnaposto note 2">
            <a:extLst>
              <a:ext uri="{FF2B5EF4-FFF2-40B4-BE49-F238E27FC236}">
                <a16:creationId xmlns:a16="http://schemas.microsoft.com/office/drawing/2014/main" id="{B8EEC527-9FF2-D908-84A3-77AE25385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Quellen zufolge wurden in Deir Yassin zwischen 93 und 254 Menschen massakriert. Der Delegierte des Roten Kreuzes zählte rund 200 Leichen. Etwa 50 palästinensische Gefangene wurden in Jerusalem aufgeführt und anschließend ermordet.</a:t>
            </a:r>
          </a:p>
          <a:p>
            <a:endParaRPr lang="de-DE" altLang="it-CH"/>
          </a:p>
          <a:p>
            <a:r>
              <a:rPr lang="de-DE" altLang="it-CH"/>
              <a:t>Neuere Untersuchungen, die auch auf kürzlich freigegebenen britischen Luftbildaufnahmen basieren, haben die Feststellung ermöglicht, dass zwischen 1947 und 1949 etwa 850.000 Palästinenser vertrieben wurden. Im Jahr 1948 und in den folgenden Jahren zogen etwa 700.000 Juden aus arabischen Ländern nach Israel.</a:t>
            </a:r>
          </a:p>
          <a:p>
            <a:endParaRPr lang="it-CH" altLang="it-CH"/>
          </a:p>
          <a:p>
            <a:r>
              <a:rPr lang="it-CH" altLang="it-CH"/>
              <a:t>http://en.wikipedia.org/wiki/Deir_Yassin_massacre</a:t>
            </a:r>
          </a:p>
          <a:p>
            <a:r>
              <a:rPr lang="it-CH" altLang="it-CH"/>
              <a:t>http://mcexcorcism.wordpress.com/2014/09/03/palastina-massengrab-aus-dem-jahr-1948-entdeckt/</a:t>
            </a:r>
          </a:p>
        </p:txBody>
      </p:sp>
      <p:sp>
        <p:nvSpPr>
          <p:cNvPr id="150532" name="Segnaposto numero diapositiva 3">
            <a:extLst>
              <a:ext uri="{FF2B5EF4-FFF2-40B4-BE49-F238E27FC236}">
                <a16:creationId xmlns:a16="http://schemas.microsoft.com/office/drawing/2014/main" id="{571FCDCA-1438-119F-CBEF-F6A5D9C83C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BCB5B6-F48C-4E04-A0EC-3409FE4C2C8E}" type="slidenum">
              <a:rPr lang="it-CH" altLang="en-US" smtClean="0">
                <a:solidFill>
                  <a:srgbClr val="000000"/>
                </a:solidFill>
              </a:rPr>
              <a:pPr>
                <a:spcBef>
                  <a:spcPct val="0"/>
                </a:spcBef>
              </a:pPr>
              <a:t>33</a:t>
            </a:fld>
            <a:endParaRPr lang="it-CH" alt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immagine diapositiva 1">
            <a:extLst>
              <a:ext uri="{FF2B5EF4-FFF2-40B4-BE49-F238E27FC236}">
                <a16:creationId xmlns:a16="http://schemas.microsoft.com/office/drawing/2014/main" id="{318B1B04-ED14-6EDF-3CCD-C46B23FEC4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Segnaposto note 2">
            <a:extLst>
              <a:ext uri="{FF2B5EF4-FFF2-40B4-BE49-F238E27FC236}">
                <a16:creationId xmlns:a16="http://schemas.microsoft.com/office/drawing/2014/main" id="{E9DBBEF1-E791-F41B-C2FC-E01A30A02D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Beachten Sie den allgegenwärtigen Jeep der Hagana: Tatsächlich kaufte ein wohlhabender jüdischer Herr nach dem zweiten viele Jeeps. Weltkrieg und gab sie den Zionisten. Für die zionistischen Milizen war der Jeep ein Trumpf.</a:t>
            </a:r>
          </a:p>
          <a:p>
            <a:endParaRPr lang="en-US" altLang="it-CH"/>
          </a:p>
          <a:p>
            <a:r>
              <a:rPr lang="en-US" altLang="it-CH"/>
              <a:t>http://en.wikipedia.org/wiki/1948_Palestinian_exodus</a:t>
            </a:r>
          </a:p>
          <a:p>
            <a:r>
              <a:rPr lang="en-US" altLang="it-CH"/>
              <a:t>https://en.wikipedia.org/wiki/List_of_Arab_towns_and_villages_depopulated_during_the_1948_Palestinian_exodus</a:t>
            </a:r>
          </a:p>
          <a:p>
            <a:endParaRPr lang="en-US" altLang="it-CH"/>
          </a:p>
          <a:p>
            <a:endParaRPr lang="en-US" altLang="it-CH"/>
          </a:p>
          <a:p>
            <a:endParaRPr lang="it-CH" altLang="it-CH"/>
          </a:p>
        </p:txBody>
      </p:sp>
      <p:sp>
        <p:nvSpPr>
          <p:cNvPr id="152580" name="Segnaposto numero diapositiva 3">
            <a:extLst>
              <a:ext uri="{FF2B5EF4-FFF2-40B4-BE49-F238E27FC236}">
                <a16:creationId xmlns:a16="http://schemas.microsoft.com/office/drawing/2014/main" id="{5D5F8C09-EE34-F1CF-2A03-B25665221E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394906-3305-4ED5-A2A0-FFA60B8A004C}" type="slidenum">
              <a:rPr lang="it-CH" altLang="en-US" smtClean="0"/>
              <a:pPr>
                <a:spcBef>
                  <a:spcPct val="0"/>
                </a:spcBef>
              </a:pPr>
              <a:t>34</a:t>
            </a:fld>
            <a:endParaRPr lang="it-CH"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egnaposto immagine diapositiva 1">
            <a:extLst>
              <a:ext uri="{FF2B5EF4-FFF2-40B4-BE49-F238E27FC236}">
                <a16:creationId xmlns:a16="http://schemas.microsoft.com/office/drawing/2014/main" id="{43232D61-C1D4-0043-3D10-A1BDABD14B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Segnaposto note 2">
            <a:extLst>
              <a:ext uri="{FF2B5EF4-FFF2-40B4-BE49-F238E27FC236}">
                <a16:creationId xmlns:a16="http://schemas.microsoft.com/office/drawing/2014/main" id="{38C3AB1E-7CBA-A94B-4FAB-FC31CAC314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SS Exodus mit ihren 4.500 Passagieren war eine Propagandaoperation der Zionisten, um die Weltöffentlichkeit und UNSCOP, die UN-Kommission für Palästina, zu beeinflussen, die den bekannten Teilungsplan ausarbeitete. Auf Wunsch der Zionisten waren zwei Mitglieder der UNSCOP Zeugen der Ankunft des Exodus im Hafen von Haifa und der Landung der zionistischen Einwanderer. Die 4500 jüdischen Einwanderer wurden von den Briten nach Europa zurückgeschickt und wanderten später auf anderen Wegen nach Palästina aus. 1960 wurde ein Film über die Geschichte gedreht.</a:t>
            </a:r>
          </a:p>
          <a:p>
            <a:pPr eaLnBrk="1" hangingPunct="1">
              <a:spcBef>
                <a:spcPct val="0"/>
              </a:spcBef>
            </a:pPr>
            <a:endParaRPr lang="en-US" altLang="it-CH"/>
          </a:p>
          <a:p>
            <a:pPr eaLnBrk="1" hangingPunct="1">
              <a:spcBef>
                <a:spcPct val="0"/>
              </a:spcBef>
            </a:pPr>
            <a:r>
              <a:rPr lang="de-DE" altLang="it-CH"/>
              <a:t>Auf den Fotos handelt es sich bei den palästinensischen Flüchtlingen hauptsächlich um Frauen und Kinder, da die Männer von den Zionisten inhaftiert oder getötet wurden.</a:t>
            </a:r>
          </a:p>
          <a:p>
            <a:pPr eaLnBrk="1" hangingPunct="1">
              <a:spcBef>
                <a:spcPct val="0"/>
              </a:spcBef>
            </a:pPr>
            <a:r>
              <a:rPr lang="de-DE" altLang="it-CH"/>
              <a:t>Oft mussten palästinensische Gefangene als Sklaven arbeiten, um ihr eigenes Dorf zu zerstören.</a:t>
            </a:r>
          </a:p>
          <a:p>
            <a:pPr eaLnBrk="1" hangingPunct="1">
              <a:spcBef>
                <a:spcPct val="0"/>
              </a:spcBef>
            </a:pPr>
            <a:endParaRPr lang="en-US" altLang="it-CH"/>
          </a:p>
          <a:p>
            <a:pPr eaLnBrk="1" hangingPunct="1">
              <a:spcBef>
                <a:spcPct val="0"/>
              </a:spcBef>
            </a:pPr>
            <a:r>
              <a:rPr lang="de-DE" altLang="it-CH"/>
              <a:t>Die zionistische Propaganda behauptet, die Palästinenser seien auf Befehl ihrer Behörden geflohen. Historische Untersuchungen haben bestätigt, dass die palästinensischen Behörden die Bevölkerung stattdessen dazu aufforderten, an Ort und Stelle zu bleiben. Nur in zwei Dörfern forderten die örtlichen Behörden die Menschen zur Flucht auf. Untersuchungen der BBC, die damals alle Radiosendungen überwachte, bestätigten diese Hypothese. Es wurde auch entdeckt, dass Radiosendungen, die die Palästinenser zur Flucht aufforderten, die Gefahr von Massakern wie dem von Deir Yassin thematisierten und auch den Weg zur Flucht wiesen (den die Zionisten passenderweise freigelassen hatten), von zionistischen Radiosendern in arabischer Sprache ausgestrahlt worden waren.</a:t>
            </a:r>
          </a:p>
          <a:p>
            <a:pPr eaLnBrk="1" hangingPunct="1">
              <a:spcBef>
                <a:spcPct val="0"/>
              </a:spcBef>
            </a:pPr>
            <a:endParaRPr lang="en-US" altLang="it-CH"/>
          </a:p>
          <a:p>
            <a:pPr eaLnBrk="1" hangingPunct="1">
              <a:spcBef>
                <a:spcPct val="0"/>
              </a:spcBef>
            </a:pPr>
            <a:r>
              <a:rPr lang="en-US" altLang="it-CH"/>
              <a:t>http://en.wikipedia.org/wiki/Exodus_(ship)</a:t>
            </a:r>
          </a:p>
          <a:p>
            <a:pPr eaLnBrk="1" hangingPunct="1">
              <a:spcBef>
                <a:spcPct val="0"/>
              </a:spcBef>
            </a:pPr>
            <a:r>
              <a:rPr lang="en-US" altLang="it-CH"/>
              <a:t>http://en.wikipedia.org/wiki/1948_Palestinian_exodus</a:t>
            </a:r>
          </a:p>
          <a:p>
            <a:pPr eaLnBrk="1" hangingPunct="1">
              <a:spcBef>
                <a:spcPct val="0"/>
              </a:spcBef>
            </a:pPr>
            <a:r>
              <a:rPr lang="en-US" altLang="it-CH"/>
              <a:t>https://en.wikipedia.org/wiki/Aliyah</a:t>
            </a:r>
          </a:p>
          <a:p>
            <a:pPr eaLnBrk="1" hangingPunct="1">
              <a:spcBef>
                <a:spcPct val="0"/>
              </a:spcBef>
            </a:pPr>
            <a:endParaRPr lang="en-US" altLang="it-CH"/>
          </a:p>
          <a:p>
            <a:pPr eaLnBrk="1" hangingPunct="1">
              <a:spcBef>
                <a:spcPct val="0"/>
              </a:spcBef>
            </a:pPr>
            <a:endParaRPr lang="en-US" altLang="it-CH"/>
          </a:p>
        </p:txBody>
      </p:sp>
      <p:sp>
        <p:nvSpPr>
          <p:cNvPr id="154628" name="Segnaposto numero diapositiva 3">
            <a:extLst>
              <a:ext uri="{FF2B5EF4-FFF2-40B4-BE49-F238E27FC236}">
                <a16:creationId xmlns:a16="http://schemas.microsoft.com/office/drawing/2014/main" id="{13ADA42E-E0AD-FA6B-87DA-F592ED4B61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B157AE-D56C-48BD-BB4D-1325CFBA434C}" type="slidenum">
              <a:rPr lang="it-CH" altLang="it-CH" smtClean="0">
                <a:solidFill>
                  <a:srgbClr val="000000"/>
                </a:solidFill>
              </a:rPr>
              <a:pPr>
                <a:spcBef>
                  <a:spcPct val="0"/>
                </a:spcBef>
              </a:pPr>
              <a:t>35</a:t>
            </a:fld>
            <a:endParaRPr lang="it-CH" altLang="it-CH">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egnaposto immagine diapositiva 1">
            <a:extLst>
              <a:ext uri="{FF2B5EF4-FFF2-40B4-BE49-F238E27FC236}">
                <a16:creationId xmlns:a16="http://schemas.microsoft.com/office/drawing/2014/main" id="{9132C6F6-DEDD-F999-89F3-0DFD3FD462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Segnaposto note 2">
            <a:extLst>
              <a:ext uri="{FF2B5EF4-FFF2-40B4-BE49-F238E27FC236}">
                <a16:creationId xmlns:a16="http://schemas.microsoft.com/office/drawing/2014/main" id="{EE7DF8B1-303A-7A7E-E1C8-93438443F9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In Gaza in </a:t>
            </a:r>
            <a:r>
              <a:rPr lang="it-CH" altLang="it-CH" dirty="0" err="1"/>
              <a:t>September</a:t>
            </a:r>
            <a:r>
              <a:rPr lang="it-CH" altLang="it-CH" dirty="0"/>
              <a:t> 1948, the office of the interim </a:t>
            </a:r>
            <a:r>
              <a:rPr lang="it-CH" altLang="it-CH" dirty="0" err="1"/>
              <a:t>Palestinian</a:t>
            </a:r>
            <a:r>
              <a:rPr lang="it-CH" altLang="it-CH" dirty="0"/>
              <a:t> government (under </a:t>
            </a:r>
            <a:r>
              <a:rPr lang="it-CH" altLang="it-CH" dirty="0" err="1"/>
              <a:t>Egyptian</a:t>
            </a:r>
            <a:r>
              <a:rPr lang="it-CH" altLang="it-CH" dirty="0"/>
              <a:t> control), </a:t>
            </a:r>
            <a:r>
              <a:rPr lang="it-CH" altLang="it-CH" dirty="0" err="1"/>
              <a:t>is</a:t>
            </a:r>
            <a:r>
              <a:rPr lang="it-CH" altLang="it-CH" dirty="0"/>
              <a:t> </a:t>
            </a:r>
            <a:r>
              <a:rPr lang="it-CH" altLang="it-CH" dirty="0" err="1"/>
              <a:t>recognized</a:t>
            </a:r>
            <a:r>
              <a:rPr lang="it-CH" altLang="it-CH" dirty="0"/>
              <a:t> </a:t>
            </a:r>
            <a:r>
              <a:rPr lang="it-CH" altLang="it-CH" dirty="0" err="1"/>
              <a:t>only</a:t>
            </a:r>
            <a:r>
              <a:rPr lang="it-CH" altLang="it-CH" dirty="0"/>
              <a:t> by the </a:t>
            </a:r>
            <a:r>
              <a:rPr lang="it-CH" altLang="it-CH" dirty="0" err="1"/>
              <a:t>Arab</a:t>
            </a:r>
            <a:r>
              <a:rPr lang="it-CH" altLang="it-CH" dirty="0"/>
              <a:t> </a:t>
            </a:r>
            <a:r>
              <a:rPr lang="it-CH" altLang="it-CH" dirty="0" err="1"/>
              <a:t>states</a:t>
            </a:r>
            <a:r>
              <a:rPr lang="it-CH" altLang="it-CH" dirty="0"/>
              <a:t> </a:t>
            </a:r>
            <a:r>
              <a:rPr lang="it-CH" altLang="it-CH" dirty="0" err="1"/>
              <a:t>except</a:t>
            </a:r>
            <a:r>
              <a:rPr lang="it-CH" altLang="it-CH" dirty="0"/>
              <a:t> </a:t>
            </a:r>
            <a:r>
              <a:rPr lang="it-CH" altLang="it-CH" dirty="0" err="1"/>
              <a:t>Transjordan</a:t>
            </a:r>
            <a:r>
              <a:rPr lang="it-CH" altLang="it-CH" dirty="0"/>
              <a:t>. </a:t>
            </a:r>
            <a:r>
              <a:rPr lang="it-CH" altLang="it-CH" dirty="0" err="1"/>
              <a:t>Later</a:t>
            </a:r>
            <a:r>
              <a:rPr lang="it-CH" altLang="it-CH" dirty="0"/>
              <a:t>, in 1950  </a:t>
            </a:r>
            <a:r>
              <a:rPr lang="it-CH" altLang="it-CH" dirty="0" err="1"/>
              <a:t>also</a:t>
            </a:r>
            <a:r>
              <a:rPr lang="it-CH" altLang="it-CH" dirty="0"/>
              <a:t> in Gaza, the </a:t>
            </a:r>
            <a:r>
              <a:rPr lang="it-CH" altLang="it-CH" dirty="0" err="1"/>
              <a:t>Palestinians</a:t>
            </a:r>
            <a:r>
              <a:rPr lang="it-CH" altLang="it-CH" dirty="0"/>
              <a:t> </a:t>
            </a:r>
            <a:r>
              <a:rPr lang="it-CH" altLang="it-CH" dirty="0" err="1"/>
              <a:t>declared</a:t>
            </a:r>
            <a:r>
              <a:rPr lang="it-CH" altLang="it-CH" dirty="0"/>
              <a:t> an Independent </a:t>
            </a:r>
            <a:r>
              <a:rPr lang="it-CH" altLang="it-CH" dirty="0" err="1"/>
              <a:t>Palestinian</a:t>
            </a:r>
            <a:r>
              <a:rPr lang="it-CH" altLang="it-CH" dirty="0"/>
              <a:t> state.</a:t>
            </a:r>
          </a:p>
          <a:p>
            <a:r>
              <a:rPr lang="it-CH" altLang="it-CH" dirty="0"/>
              <a:t>In 1956, the </a:t>
            </a:r>
            <a:r>
              <a:rPr lang="it-CH" altLang="it-CH" dirty="0" err="1"/>
              <a:t>Israelis</a:t>
            </a:r>
            <a:r>
              <a:rPr lang="it-CH" altLang="it-CH" dirty="0"/>
              <a:t> </a:t>
            </a:r>
            <a:r>
              <a:rPr lang="it-CH" altLang="it-CH" dirty="0" err="1"/>
              <a:t>occupied</a:t>
            </a:r>
            <a:r>
              <a:rPr lang="it-CH" altLang="it-CH" dirty="0"/>
              <a:t> the Gaza Strip and </a:t>
            </a:r>
            <a:r>
              <a:rPr lang="it-CH" altLang="it-CH" dirty="0" err="1"/>
              <a:t>established</a:t>
            </a:r>
            <a:r>
              <a:rPr lang="it-CH" altLang="it-CH" dirty="0"/>
              <a:t> a new government. The </a:t>
            </a:r>
            <a:r>
              <a:rPr lang="it-CH" altLang="it-CH" dirty="0" err="1"/>
              <a:t>legitimate</a:t>
            </a:r>
            <a:r>
              <a:rPr lang="it-CH" altLang="it-CH" dirty="0"/>
              <a:t> </a:t>
            </a:r>
            <a:r>
              <a:rPr lang="it-CH" altLang="it-CH" dirty="0" err="1"/>
              <a:t>Palestinian</a:t>
            </a:r>
            <a:r>
              <a:rPr lang="it-CH" altLang="it-CH" dirty="0"/>
              <a:t> government, by </a:t>
            </a:r>
            <a:r>
              <a:rPr lang="it-CH" altLang="it-CH" dirty="0" err="1"/>
              <a:t>then</a:t>
            </a:r>
            <a:r>
              <a:rPr lang="it-CH" altLang="it-CH" dirty="0"/>
              <a:t> in </a:t>
            </a:r>
            <a:r>
              <a:rPr lang="it-CH" altLang="it-CH" dirty="0" err="1"/>
              <a:t>exile</a:t>
            </a:r>
            <a:r>
              <a:rPr lang="it-CH" altLang="it-CH" dirty="0"/>
              <a:t>, in </a:t>
            </a:r>
            <a:r>
              <a:rPr lang="it-CH" altLang="it-CH" dirty="0" err="1"/>
              <a:t>Egypt</a:t>
            </a:r>
            <a:r>
              <a:rPr lang="it-CH" altLang="it-CH" dirty="0"/>
              <a:t>, </a:t>
            </a:r>
            <a:r>
              <a:rPr lang="it-CH" altLang="it-CH" dirty="0" err="1"/>
              <a:t>dissolved</a:t>
            </a:r>
            <a:r>
              <a:rPr lang="it-CH" altLang="it-CH" dirty="0"/>
              <a:t> in 1959.</a:t>
            </a:r>
          </a:p>
          <a:p>
            <a:endParaRPr lang="it-CH" altLang="it-CH" dirty="0"/>
          </a:p>
          <a:p>
            <a:r>
              <a:rPr lang="it-CH" altLang="it-CH" dirty="0"/>
              <a:t>http://en.wikipedia.org/wiki/Israeli_Declaration_of_Independence</a:t>
            </a:r>
          </a:p>
          <a:p>
            <a:r>
              <a:rPr lang="it-CH" altLang="it-CH" dirty="0"/>
              <a:t>http://en.wikipedia.org/wiki/Gaza_Strip#1948_All-Palestine_government</a:t>
            </a:r>
          </a:p>
          <a:p>
            <a:endParaRPr lang="it-CH" altLang="it-CH" dirty="0"/>
          </a:p>
          <a:p>
            <a:r>
              <a:rPr lang="it-CH" altLang="it-CH" dirty="0"/>
              <a:t>Movie: The </a:t>
            </a:r>
            <a:r>
              <a:rPr lang="it-CH" altLang="it-CH" dirty="0" err="1"/>
              <a:t>origin</a:t>
            </a:r>
            <a:r>
              <a:rPr lang="it-CH" altLang="it-CH" dirty="0"/>
              <a:t> of Israel</a:t>
            </a:r>
          </a:p>
          <a:p>
            <a:r>
              <a:rPr lang="it-CH" altLang="it-CH" dirty="0"/>
              <a:t>https://rutube.ru/video/f179542c8db3c7b822cb0c28419e82be/</a:t>
            </a:r>
          </a:p>
          <a:p>
            <a:endParaRPr lang="it-CH" altLang="it-CH" dirty="0"/>
          </a:p>
          <a:p>
            <a:r>
              <a:rPr lang="it-CH" altLang="it-CH" dirty="0" err="1"/>
              <a:t>Until</a:t>
            </a:r>
            <a:r>
              <a:rPr lang="it-CH" altLang="it-CH" dirty="0"/>
              <a:t> </a:t>
            </a:r>
            <a:r>
              <a:rPr lang="it-CH" altLang="it-CH" dirty="0" err="1"/>
              <a:t>today</a:t>
            </a:r>
            <a:r>
              <a:rPr lang="it-CH" altLang="it-CH" dirty="0"/>
              <a:t> (2019) Israel </a:t>
            </a:r>
            <a:r>
              <a:rPr lang="it-CH" altLang="it-CH" dirty="0" err="1"/>
              <a:t>does</a:t>
            </a:r>
            <a:r>
              <a:rPr lang="it-CH" altLang="it-CH" dirty="0"/>
              <a:t> </a:t>
            </a:r>
            <a:r>
              <a:rPr lang="it-CH" altLang="it-CH" dirty="0" err="1"/>
              <a:t>not</a:t>
            </a:r>
            <a:r>
              <a:rPr lang="it-CH" altLang="it-CH" dirty="0"/>
              <a:t> </a:t>
            </a:r>
            <a:r>
              <a:rPr lang="it-CH" altLang="it-CH" dirty="0" err="1"/>
              <a:t>have</a:t>
            </a:r>
            <a:r>
              <a:rPr lang="it-CH" altLang="it-CH" dirty="0"/>
              <a:t> a </a:t>
            </a:r>
            <a:r>
              <a:rPr lang="it-CH" altLang="it-CH" dirty="0" err="1"/>
              <a:t>Constitution</a:t>
            </a:r>
            <a:r>
              <a:rPr lang="it-CH" altLang="it-CH" dirty="0"/>
              <a:t> </a:t>
            </a:r>
            <a:r>
              <a:rPr lang="it-CH" altLang="it-CH" dirty="0" err="1"/>
              <a:t>but</a:t>
            </a:r>
            <a:r>
              <a:rPr lang="it-CH" altLang="it-CH" dirty="0"/>
              <a:t> </a:t>
            </a:r>
            <a:r>
              <a:rPr lang="it-CH" altLang="it-CH" dirty="0" err="1"/>
              <a:t>since</a:t>
            </a:r>
            <a:r>
              <a:rPr lang="it-CH" altLang="it-CH" dirty="0"/>
              <a:t> 1950 </a:t>
            </a:r>
            <a:r>
              <a:rPr lang="it-CH" altLang="it-CH" dirty="0" err="1"/>
              <a:t>has</a:t>
            </a:r>
            <a:r>
              <a:rPr lang="it-CH" altLang="it-CH" dirty="0"/>
              <a:t> a </a:t>
            </a:r>
            <a:r>
              <a:rPr lang="it-CH" altLang="it-CH" dirty="0" err="1"/>
              <a:t>few</a:t>
            </a:r>
            <a:r>
              <a:rPr lang="it-CH" altLang="it-CH" dirty="0"/>
              <a:t> </a:t>
            </a:r>
            <a:r>
              <a:rPr lang="it-CH" altLang="it-CH" dirty="0" err="1"/>
              <a:t>basic</a:t>
            </a:r>
            <a:r>
              <a:rPr lang="it-CH" altLang="it-CH" dirty="0"/>
              <a:t> </a:t>
            </a:r>
            <a:r>
              <a:rPr lang="it-CH" altLang="it-CH" dirty="0" err="1"/>
              <a:t>laws</a:t>
            </a:r>
            <a:r>
              <a:rPr lang="it-CH" altLang="it-CH" dirty="0"/>
              <a:t>.</a:t>
            </a:r>
          </a:p>
          <a:p>
            <a:r>
              <a:rPr lang="it-CH" altLang="it-CH" dirty="0"/>
              <a:t>https://en.wikipedia.org/wiki/Basic_Laws_of_Israel</a:t>
            </a:r>
          </a:p>
          <a:p>
            <a:r>
              <a:rPr lang="it-CH" altLang="it-CH" dirty="0"/>
              <a:t>https://en.wikipedia.org/wiki/Abba_Eban</a:t>
            </a:r>
          </a:p>
          <a:p>
            <a:endParaRPr lang="it-CH" altLang="it-CH" dirty="0"/>
          </a:p>
          <a:p>
            <a:r>
              <a:rPr lang="it-CH" altLang="it-CH" dirty="0"/>
              <a:t>https://en.wikipedia.org/wiki/First_government_of_Israel</a:t>
            </a:r>
          </a:p>
          <a:p>
            <a:endParaRPr lang="it-CH" altLang="it-CH" dirty="0"/>
          </a:p>
          <a:p>
            <a:r>
              <a:rPr lang="it-CH" altLang="it-CH" dirty="0"/>
              <a:t>In the photo:</a:t>
            </a:r>
          </a:p>
          <a:p>
            <a:r>
              <a:rPr lang="it-CH" altLang="it-CH" dirty="0"/>
              <a:t>First Government of Israel on 1 </a:t>
            </a:r>
            <a:r>
              <a:rPr lang="it-CH" altLang="it-CH" dirty="0" err="1"/>
              <a:t>May</a:t>
            </a:r>
            <a:r>
              <a:rPr lang="it-CH" altLang="it-CH" dirty="0"/>
              <a:t> 1949. Left-</a:t>
            </a:r>
            <a:r>
              <a:rPr lang="it-CH" altLang="it-CH" dirty="0" err="1"/>
              <a:t>right</a:t>
            </a:r>
            <a:r>
              <a:rPr lang="it-CH" altLang="it-CH" dirty="0"/>
              <a:t>: Golda Meir, </a:t>
            </a:r>
            <a:r>
              <a:rPr lang="it-CH" altLang="it-CH" dirty="0" err="1"/>
              <a:t>Zalman</a:t>
            </a:r>
            <a:r>
              <a:rPr lang="it-CH" altLang="it-CH" dirty="0"/>
              <a:t> </a:t>
            </a:r>
            <a:r>
              <a:rPr lang="it-CH" altLang="it-CH" dirty="0" err="1"/>
              <a:t>Shazar</a:t>
            </a:r>
            <a:r>
              <a:rPr lang="it-CH" altLang="it-CH" dirty="0"/>
              <a:t>, </a:t>
            </a:r>
            <a:r>
              <a:rPr lang="it-CH" altLang="it-CH" dirty="0" err="1"/>
              <a:t>Bechor</a:t>
            </a:r>
            <a:r>
              <a:rPr lang="it-CH" altLang="it-CH" dirty="0"/>
              <a:t>-Shalom </a:t>
            </a:r>
            <a:r>
              <a:rPr lang="it-CH" altLang="it-CH" dirty="0" err="1"/>
              <a:t>Sheetrit</a:t>
            </a:r>
            <a:r>
              <a:rPr lang="it-CH" altLang="it-CH" dirty="0"/>
              <a:t>, Zvi </a:t>
            </a:r>
            <a:r>
              <a:rPr lang="it-CH" altLang="it-CH" dirty="0" err="1"/>
              <a:t>Maimon</a:t>
            </a:r>
            <a:r>
              <a:rPr lang="it-CH" altLang="it-CH" dirty="0"/>
              <a:t> (government </a:t>
            </a:r>
            <a:r>
              <a:rPr lang="it-CH" altLang="it-CH" dirty="0" err="1"/>
              <a:t>stenographer</a:t>
            </a:r>
            <a:r>
              <a:rPr lang="it-CH" altLang="it-CH" dirty="0"/>
              <a:t>), </a:t>
            </a:r>
            <a:r>
              <a:rPr lang="it-CH" altLang="it-CH" dirty="0" err="1"/>
              <a:t>Dov</a:t>
            </a:r>
            <a:r>
              <a:rPr lang="it-CH" altLang="it-CH" dirty="0"/>
              <a:t> Yosef, Eliezer Kaplan, Moshe </a:t>
            </a:r>
            <a:r>
              <a:rPr lang="it-CH" altLang="it-CH" dirty="0" err="1"/>
              <a:t>Sharett</a:t>
            </a:r>
            <a:r>
              <a:rPr lang="it-CH" altLang="it-CH" dirty="0"/>
              <a:t>, Prime </a:t>
            </a:r>
            <a:r>
              <a:rPr lang="it-CH" altLang="it-CH" dirty="0" err="1"/>
              <a:t>Minister</a:t>
            </a:r>
            <a:r>
              <a:rPr lang="it-CH" altLang="it-CH" dirty="0"/>
              <a:t> David Ben-Gurion, </a:t>
            </a:r>
            <a:r>
              <a:rPr lang="it-CH" altLang="it-CH" dirty="0" err="1"/>
              <a:t>Ze'ev</a:t>
            </a:r>
            <a:r>
              <a:rPr lang="it-CH" altLang="it-CH" dirty="0"/>
              <a:t> </a:t>
            </a:r>
            <a:r>
              <a:rPr lang="it-CH" altLang="it-CH" dirty="0" err="1"/>
              <a:t>Sherf</a:t>
            </a:r>
            <a:r>
              <a:rPr lang="it-CH" altLang="it-CH" dirty="0"/>
              <a:t> (cabinet </a:t>
            </a:r>
            <a:r>
              <a:rPr lang="it-CH" altLang="it-CH" dirty="0" err="1"/>
              <a:t>secretary</a:t>
            </a:r>
            <a:r>
              <a:rPr lang="it-CH" altLang="it-CH" dirty="0"/>
              <a:t>), Pinchas Rosen, David </a:t>
            </a:r>
            <a:r>
              <a:rPr lang="it-CH" altLang="it-CH" dirty="0" err="1"/>
              <a:t>Remez</a:t>
            </a:r>
            <a:r>
              <a:rPr lang="it-CH" altLang="it-CH" dirty="0"/>
              <a:t>, Haim Moshe Shapira, Yitzhak Meir Levin, Yehuda </a:t>
            </a:r>
            <a:r>
              <a:rPr lang="it-CH" altLang="it-CH" dirty="0" err="1"/>
              <a:t>Leib</a:t>
            </a:r>
            <a:r>
              <a:rPr lang="it-CH" altLang="it-CH" dirty="0"/>
              <a:t> </a:t>
            </a:r>
            <a:r>
              <a:rPr lang="it-CH" altLang="it-CH" dirty="0" err="1"/>
              <a:t>Maimon</a:t>
            </a:r>
            <a:r>
              <a:rPr lang="it-CH" altLang="it-CH" dirty="0"/>
              <a:t>.</a:t>
            </a:r>
          </a:p>
          <a:p>
            <a:endParaRPr lang="it-CH" altLang="it-CH" dirty="0"/>
          </a:p>
          <a:p>
            <a:r>
              <a:rPr lang="de-DE" altLang="it-CH" dirty="0"/>
              <a:t>++++++++++++++++++++++++++++++++++++++++++++++++++++++++++++++++++++++++++++++++++++</a:t>
            </a:r>
          </a:p>
          <a:p>
            <a:endParaRPr lang="de-DE" altLang="it-CH" dirty="0"/>
          </a:p>
          <a:p>
            <a:r>
              <a:rPr lang="de-DE" altLang="it-CH" dirty="0"/>
              <a:t>Frühe Zionisten (Gründer) bis 1948, die auf die eine oder andere Weise, auch zu Unrecht, zur Gründung des Staates Israel vor 1948 beigetragen haben.</a:t>
            </a:r>
          </a:p>
          <a:p>
            <a:endParaRPr lang="de-DE" altLang="it-CH" dirty="0"/>
          </a:p>
          <a:p>
            <a:r>
              <a:rPr lang="de-DE" altLang="it-CH" dirty="0"/>
              <a:t>Theodor Herzl (Journalist, Gründer der zionistischen Bewegung)</a:t>
            </a:r>
          </a:p>
          <a:p>
            <a:r>
              <a:rPr lang="de-DE" altLang="it-CH" dirty="0"/>
              <a:t>Chaim Weizman (Politiker, Präsident der zionistischen Bewegung)</a:t>
            </a:r>
          </a:p>
          <a:p>
            <a:r>
              <a:rPr lang="de-DE" altLang="it-CH" dirty="0"/>
              <a:t>Edmund de Rothschild (Bankier)</a:t>
            </a:r>
          </a:p>
          <a:p>
            <a:r>
              <a:rPr lang="de-DE" altLang="it-CH" dirty="0"/>
              <a:t>Samuel Herbert (1. GB-Kommissar)</a:t>
            </a:r>
          </a:p>
          <a:p>
            <a:r>
              <a:rPr lang="de-DE" altLang="it-CH" dirty="0"/>
              <a:t>Zeev Vladimir </a:t>
            </a:r>
            <a:r>
              <a:rPr lang="de-DE" altLang="it-CH" dirty="0" err="1"/>
              <a:t>Jabotinsky</a:t>
            </a:r>
            <a:r>
              <a:rPr lang="de-DE" altLang="it-CH" dirty="0"/>
              <a:t> (Politiker)</a:t>
            </a:r>
          </a:p>
          <a:p>
            <a:r>
              <a:rPr lang="de-DE" altLang="it-CH" dirty="0"/>
              <a:t>David Ben Gurion (Politiker)</a:t>
            </a:r>
          </a:p>
          <a:p>
            <a:r>
              <a:rPr lang="de-DE" altLang="it-CH" dirty="0"/>
              <a:t>Golda Meir (Gewerkschafterin, Politikerin)</a:t>
            </a:r>
          </a:p>
          <a:p>
            <a:r>
              <a:rPr lang="de-DE" altLang="it-CH" dirty="0"/>
              <a:t>Menachem Begin (</a:t>
            </a:r>
            <a:r>
              <a:rPr lang="de-DE" altLang="it-CH" dirty="0" err="1"/>
              <a:t>Irgun</a:t>
            </a:r>
            <a:r>
              <a:rPr lang="de-DE" altLang="it-CH" dirty="0"/>
              <a:t>-Kämpfer, Politiker) </a:t>
            </a:r>
          </a:p>
          <a:p>
            <a:r>
              <a:rPr lang="de-DE" altLang="it-CH" dirty="0" err="1"/>
              <a:t>Yitzhack</a:t>
            </a:r>
            <a:r>
              <a:rPr lang="de-DE" altLang="it-CH" dirty="0"/>
              <a:t> </a:t>
            </a:r>
            <a:r>
              <a:rPr lang="de-DE" altLang="it-CH" dirty="0" err="1"/>
              <a:t>Shamir</a:t>
            </a:r>
            <a:r>
              <a:rPr lang="de-DE" altLang="it-CH" dirty="0"/>
              <a:t> (Kämpfer, Politiker) </a:t>
            </a:r>
          </a:p>
          <a:p>
            <a:r>
              <a:rPr lang="de-DE" altLang="it-CH" dirty="0" err="1"/>
              <a:t>Avraham</a:t>
            </a:r>
            <a:r>
              <a:rPr lang="de-DE" altLang="it-CH" dirty="0"/>
              <a:t> Stern (Kämpfer) </a:t>
            </a:r>
          </a:p>
          <a:p>
            <a:r>
              <a:rPr lang="de-DE" altLang="it-CH" dirty="0"/>
              <a:t>Abba Eban (Politiker)</a:t>
            </a:r>
          </a:p>
          <a:p>
            <a:endParaRPr lang="de-DE" altLang="it-CH" dirty="0"/>
          </a:p>
          <a:p>
            <a:r>
              <a:rPr lang="de-DE" altLang="it-CH" dirty="0"/>
              <a:t>Befürworter der 1. Stunde, die auf die eine oder andere Weise, auch zu Unrecht, den Zionismus unterstützt und/oder zur Gründung des Staates Israel vor 1948 beigetragen haben.</a:t>
            </a:r>
          </a:p>
          <a:p>
            <a:endParaRPr lang="de-DE" altLang="it-CH" dirty="0"/>
          </a:p>
          <a:p>
            <a:r>
              <a:rPr lang="de-DE" altLang="it-CH" dirty="0"/>
              <a:t>Lord Balfour (britischer Minister)</a:t>
            </a:r>
          </a:p>
          <a:p>
            <a:r>
              <a:rPr lang="de-DE" altLang="it-CH" dirty="0"/>
              <a:t>Winston Churchill (Premierminister GB)</a:t>
            </a:r>
          </a:p>
          <a:p>
            <a:r>
              <a:rPr lang="de-DE" altLang="it-CH" dirty="0"/>
              <a:t>Franklin Delano Roosevelt (US-Präsident)</a:t>
            </a:r>
          </a:p>
          <a:p>
            <a:r>
              <a:rPr lang="de-DE" altLang="it-CH" dirty="0"/>
              <a:t>Harry S. Truman (US-Präsident)</a:t>
            </a:r>
          </a:p>
          <a:p>
            <a:r>
              <a:rPr lang="de-DE" altLang="it-CH" dirty="0"/>
              <a:t>König Abdullah I. von Jordanien</a:t>
            </a:r>
          </a:p>
          <a:p>
            <a:endParaRPr lang="de-DE" altLang="it-CH" dirty="0"/>
          </a:p>
          <a:p>
            <a:endParaRPr lang="it-CH" altLang="it-CH" dirty="0"/>
          </a:p>
          <a:p>
            <a:endParaRPr lang="it-CH" altLang="it-CH" dirty="0"/>
          </a:p>
        </p:txBody>
      </p:sp>
      <p:sp>
        <p:nvSpPr>
          <p:cNvPr id="156676" name="Segnaposto numero diapositiva 3">
            <a:extLst>
              <a:ext uri="{FF2B5EF4-FFF2-40B4-BE49-F238E27FC236}">
                <a16:creationId xmlns:a16="http://schemas.microsoft.com/office/drawing/2014/main" id="{43C8F137-006D-2388-1161-7008A45424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8A9638-3344-446B-A998-D2FACDAA962F}" type="slidenum">
              <a:rPr lang="it-CH" altLang="en-US" smtClean="0">
                <a:solidFill>
                  <a:srgbClr val="000000"/>
                </a:solidFill>
              </a:rPr>
              <a:pPr>
                <a:spcBef>
                  <a:spcPct val="0"/>
                </a:spcBef>
              </a:pPr>
              <a:t>36</a:t>
            </a:fld>
            <a:endParaRPr lang="it-CH" alt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egnaposto immagine diapositiva 1">
            <a:extLst>
              <a:ext uri="{FF2B5EF4-FFF2-40B4-BE49-F238E27FC236}">
                <a16:creationId xmlns:a16="http://schemas.microsoft.com/office/drawing/2014/main" id="{479205C9-BE37-D264-B54C-0C5AD1DC11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Segnaposto note 2">
            <a:extLst>
              <a:ext uri="{FF2B5EF4-FFF2-40B4-BE49-F238E27FC236}">
                <a16:creationId xmlns:a16="http://schemas.microsoft.com/office/drawing/2014/main" id="{D0ED6C46-8311-3C28-A778-AC0E945113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solidFill>
                  <a:srgbClr val="000000"/>
                </a:solidFill>
              </a:rPr>
              <a:t>Die libanesische Armee trat nicht in Palästina ein und beteiligte sich nicht an den Kämpfen.</a:t>
            </a:r>
          </a:p>
          <a:p>
            <a:r>
              <a:rPr lang="de-DE" altLang="it-CH">
                <a:solidFill>
                  <a:srgbClr val="000000"/>
                </a:solidFill>
              </a:rPr>
              <a:t>Auf der Grundlage einer vorherigen Vereinbarung zwischen den zionistischen Führer und König Abdullah I. von Jordanien waren beide Parteien einverstanden untereinander Palästina aufzuteilen und auf eine bewaffnete Konfrontation zu verzichten.</a:t>
            </a:r>
          </a:p>
          <a:p>
            <a:r>
              <a:rPr lang="de-DE" altLang="it-CH">
                <a:solidFill>
                  <a:srgbClr val="000000"/>
                </a:solidFill>
              </a:rPr>
              <a:t>Die irakische Armee wurde unter dem Kommando von Transjordanien gestellt und deshalb hat sie nicht gekämpft.</a:t>
            </a:r>
          </a:p>
          <a:p>
            <a:r>
              <a:rPr lang="de-DE" altLang="it-CH">
                <a:solidFill>
                  <a:srgbClr val="000000"/>
                </a:solidFill>
              </a:rPr>
              <a:t>Die syrische Armee bestand aus wenige ungeübte Soldaten. </a:t>
            </a:r>
          </a:p>
          <a:p>
            <a:r>
              <a:rPr lang="de-DE" altLang="it-CH">
                <a:solidFill>
                  <a:srgbClr val="000000"/>
                </a:solidFill>
              </a:rPr>
              <a:t>Angesichts dieser Situation schrieb Ben Gurion an die israelischen Armeekommandeure, ihre beste Mittel für die  ethnischen Säuberung Palästinas einzusetzen. </a:t>
            </a:r>
          </a:p>
          <a:p>
            <a:endParaRPr lang="de-DE" altLang="it-CH">
              <a:solidFill>
                <a:srgbClr val="000000"/>
              </a:solidFill>
            </a:endParaRPr>
          </a:p>
          <a:p>
            <a:pPr eaLnBrk="1" hangingPunct="1">
              <a:spcBef>
                <a:spcPct val="0"/>
              </a:spcBef>
            </a:pPr>
            <a:r>
              <a:rPr lang="it-CH" altLang="it-CH">
                <a:solidFill>
                  <a:srgbClr val="000000"/>
                </a:solidFill>
              </a:rPr>
              <a:t>http://en.wikipedia.org/wiki/1948_Arab%E2%80%93Israeli_War</a:t>
            </a:r>
          </a:p>
          <a:p>
            <a:pPr eaLnBrk="1" hangingPunct="1">
              <a:spcBef>
                <a:spcPct val="0"/>
              </a:spcBef>
            </a:pPr>
            <a:r>
              <a:rPr lang="it-CH" altLang="it-CH">
                <a:solidFill>
                  <a:srgbClr val="000000"/>
                </a:solidFill>
              </a:rPr>
              <a:t>http://en.wikipedia.org/wiki/Battles_of_Latrun_(1948)</a:t>
            </a:r>
          </a:p>
          <a:p>
            <a:endParaRPr lang="it-CH" altLang="it-CH"/>
          </a:p>
        </p:txBody>
      </p:sp>
      <p:sp>
        <p:nvSpPr>
          <p:cNvPr id="158724" name="Segnaposto numero diapositiva 3">
            <a:extLst>
              <a:ext uri="{FF2B5EF4-FFF2-40B4-BE49-F238E27FC236}">
                <a16:creationId xmlns:a16="http://schemas.microsoft.com/office/drawing/2014/main" id="{A7A7CB1D-9427-B6B9-BD77-A05DF09918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BF887C-FA1D-41A1-A7D5-E06EF1519D1D}" type="slidenum">
              <a:rPr lang="it-CH" altLang="en-US" smtClean="0"/>
              <a:pPr>
                <a:spcBef>
                  <a:spcPct val="0"/>
                </a:spcBef>
              </a:pPr>
              <a:t>37</a:t>
            </a:fld>
            <a:endParaRPr lang="it-CH"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egnaposto immagine diapositiva 1">
            <a:extLst>
              <a:ext uri="{FF2B5EF4-FFF2-40B4-BE49-F238E27FC236}">
                <a16:creationId xmlns:a16="http://schemas.microsoft.com/office/drawing/2014/main" id="{6647D3DB-7765-2266-44CB-7FB06789F1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Segnaposto note 2">
            <a:extLst>
              <a:ext uri="{FF2B5EF4-FFF2-40B4-BE49-F238E27FC236}">
                <a16:creationId xmlns:a16="http://schemas.microsoft.com/office/drawing/2014/main" id="{90B7E946-5D5D-CE1A-45FF-6CFB692D16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CH"/>
          </a:p>
          <a:p>
            <a:r>
              <a:rPr lang="de-DE" altLang="it-CH"/>
              <a:t>Die terroristischen Banden werden zu einer Armee. Was einst in der Nacht und im Verborgenen gemacht wurde, tut jetzt die IDF während des Tages, "offiziell".</a:t>
            </a:r>
          </a:p>
          <a:p>
            <a:r>
              <a:rPr lang="de-DE" altLang="it-CH"/>
              <a:t>Beachten Sie, dass die Uniformen britische Kriegsüberreste sind.</a:t>
            </a:r>
          </a:p>
          <a:p>
            <a:endParaRPr lang="de-DE" altLang="it-CH"/>
          </a:p>
          <a:p>
            <a:r>
              <a:rPr lang="de-DE" altLang="it-CH"/>
              <a:t>https://en.wikipedia.org/wiki/Al-Dawayima_massacre</a:t>
            </a:r>
          </a:p>
          <a:p>
            <a:endParaRPr lang="de-DE" altLang="it-CH"/>
          </a:p>
          <a:p>
            <a:r>
              <a:rPr lang="it-CH" altLang="it-CH">
                <a:solidFill>
                  <a:srgbClr val="000000"/>
                </a:solidFill>
              </a:rPr>
              <a:t>https://de.wikipedia.org/wiki/Israelische_Verteidigungsstreitkr%C3%A4fte</a:t>
            </a:r>
          </a:p>
          <a:p>
            <a:r>
              <a:rPr lang="it-CH" altLang="it-CH">
                <a:solidFill>
                  <a:srgbClr val="000000"/>
                </a:solidFill>
              </a:rPr>
              <a:t>http://en.wikipedia.org/wiki/Israel_Defense_Forces</a:t>
            </a:r>
          </a:p>
          <a:p>
            <a:r>
              <a:rPr lang="it-CH" altLang="it-CH">
                <a:solidFill>
                  <a:srgbClr val="000000"/>
                </a:solidFill>
              </a:rPr>
              <a:t>https://de.wikipedia.org/wiki/Altalena</a:t>
            </a:r>
          </a:p>
          <a:p>
            <a:endParaRPr lang="it-CH" altLang="it-CH">
              <a:solidFill>
                <a:srgbClr val="000000"/>
              </a:solidFill>
            </a:endParaRPr>
          </a:p>
          <a:p>
            <a:r>
              <a:rPr lang="it-CH" altLang="it-CH">
                <a:solidFill>
                  <a:srgbClr val="000000"/>
                </a:solidFill>
              </a:rPr>
              <a:t>https://www.middleeastmonitor.com/20210517-ex-israeli-pilot-our-army-is-a-terrorist-organisation-run-by-war-criminals/</a:t>
            </a:r>
          </a:p>
          <a:p>
            <a:endParaRPr lang="it-CH" altLang="it-CH">
              <a:solidFill>
                <a:srgbClr val="000000"/>
              </a:solidFill>
            </a:endParaRPr>
          </a:p>
          <a:p>
            <a:endParaRPr lang="it-CH" altLang="it-CH"/>
          </a:p>
        </p:txBody>
      </p:sp>
      <p:sp>
        <p:nvSpPr>
          <p:cNvPr id="160772" name="Segnaposto numero diapositiva 3">
            <a:extLst>
              <a:ext uri="{FF2B5EF4-FFF2-40B4-BE49-F238E27FC236}">
                <a16:creationId xmlns:a16="http://schemas.microsoft.com/office/drawing/2014/main" id="{FD0AAB7C-5FDE-B911-B356-B78E1927B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764269-58DE-4C48-A583-17EC689C8894}" type="slidenum">
              <a:rPr lang="it-CH" altLang="en-US" smtClean="0"/>
              <a:pPr>
                <a:spcBef>
                  <a:spcPct val="0"/>
                </a:spcBef>
              </a:pPr>
              <a:t>38</a:t>
            </a:fld>
            <a:endParaRPr lang="it-CH"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egnaposto immagine diapositiva 1">
            <a:extLst>
              <a:ext uri="{FF2B5EF4-FFF2-40B4-BE49-F238E27FC236}">
                <a16:creationId xmlns:a16="http://schemas.microsoft.com/office/drawing/2014/main" id="{1879C303-04AE-5790-63AD-C36EDF89EE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Segnaposto note 2">
            <a:extLst>
              <a:ext uri="{FF2B5EF4-FFF2-40B4-BE49-F238E27FC236}">
                <a16:creationId xmlns:a16="http://schemas.microsoft.com/office/drawing/2014/main" id="{D0991258-F722-A280-BF76-790324986F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CH"/>
          </a:p>
          <a:p>
            <a:r>
              <a:rPr lang="de-DE" altLang="it-CH"/>
              <a:t>Vor dem 14. Mai 1948 hatten die Zionisten bereits rund 220 palästinensische Städte und Dörfer zerstört und etwa 300.000 Palästinenser vertrieben.</a:t>
            </a:r>
          </a:p>
          <a:p>
            <a:endParaRPr lang="en-US" altLang="it-CH"/>
          </a:p>
          <a:p>
            <a:r>
              <a:rPr lang="en-US" altLang="it-CH"/>
              <a:t>http://en.wikipedia.org/wiki/List_of_Arab_towns_and_villages_depopulated_during_the_1948_Palestinian_exodus</a:t>
            </a:r>
          </a:p>
          <a:p>
            <a:r>
              <a:rPr lang="en-US" altLang="it-CH"/>
              <a:t>http://en.wikipedia.org/wiki/Dawaymeh</a:t>
            </a:r>
          </a:p>
          <a:p>
            <a:r>
              <a:rPr lang="en-US" altLang="it-CH"/>
              <a:t>https://en.wikipedia.org/wiki/Lajjun</a:t>
            </a:r>
          </a:p>
          <a:p>
            <a:endParaRPr lang="en-US" altLang="it-CH"/>
          </a:p>
          <a:p>
            <a:endParaRPr lang="en-US" altLang="it-CH"/>
          </a:p>
          <a:p>
            <a:endParaRPr lang="en-US" altLang="it-CH"/>
          </a:p>
          <a:p>
            <a:endParaRPr lang="en-US" altLang="it-CH"/>
          </a:p>
          <a:p>
            <a:endParaRPr lang="en-US" altLang="it-CH"/>
          </a:p>
          <a:p>
            <a:endParaRPr lang="en-US" altLang="it-CH"/>
          </a:p>
          <a:p>
            <a:endParaRPr lang="it-CH" altLang="it-CH"/>
          </a:p>
          <a:p>
            <a:endParaRPr lang="it-CH" altLang="it-CH"/>
          </a:p>
          <a:p>
            <a:endParaRPr lang="it-CH" altLang="it-CH"/>
          </a:p>
          <a:p>
            <a:endParaRPr lang="it-CH" altLang="it-CH"/>
          </a:p>
        </p:txBody>
      </p:sp>
      <p:sp>
        <p:nvSpPr>
          <p:cNvPr id="162820" name="Segnaposto numero diapositiva 3">
            <a:extLst>
              <a:ext uri="{FF2B5EF4-FFF2-40B4-BE49-F238E27FC236}">
                <a16:creationId xmlns:a16="http://schemas.microsoft.com/office/drawing/2014/main" id="{160C48A1-E14F-5C43-B75A-E7ECB9D365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AB21C7-3955-437E-B74A-7E66114FF3F3}" type="slidenum">
              <a:rPr lang="it-CH" altLang="en-US" smtClean="0"/>
              <a:pPr>
                <a:spcBef>
                  <a:spcPct val="0"/>
                </a:spcBef>
              </a:pPr>
              <a:t>39</a:t>
            </a:fld>
            <a:endParaRPr lang="it-CH"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immagine diapositiva 1">
            <a:extLst>
              <a:ext uri="{FF2B5EF4-FFF2-40B4-BE49-F238E27FC236}">
                <a16:creationId xmlns:a16="http://schemas.microsoft.com/office/drawing/2014/main" id="{AD420801-1035-8393-9285-85A57ACFA6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Segnaposto note 2">
            <a:extLst>
              <a:ext uri="{FF2B5EF4-FFF2-40B4-BE49-F238E27FC236}">
                <a16:creationId xmlns:a16="http://schemas.microsoft.com/office/drawing/2014/main" id="{9353E843-7682-7374-6D71-49E49BA5DF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en-US"/>
              <a:t>Das Massaker wurde von der Alexandroni Brigade der Haganah durchgeführt. Zur Zeit war Ariel Sharon ein Unteroffizier: er begann hier seine zionistische Karriere</a:t>
            </a:r>
          </a:p>
          <a:p>
            <a:endParaRPr lang="de-DE" altLang="en-US"/>
          </a:p>
          <a:p>
            <a:r>
              <a:rPr lang="en-US" altLang="en-US"/>
              <a:t>Tantura </a:t>
            </a:r>
          </a:p>
          <a:p>
            <a:r>
              <a:rPr lang="en-US" altLang="en-US"/>
              <a:t>Testimony of Marwan Iqab Al-Yihiya, reported by Mohamed Nimr Al Khatib, in his book, “Al Nakba Events”, 1951. The story was “discovered” by Israeli researcher, Theodore Katz and reported by Reuters and Ma’ariv on 19.1.2000. </a:t>
            </a:r>
          </a:p>
          <a:p>
            <a:endParaRPr lang="en-US" altLang="en-US"/>
          </a:p>
          <a:p>
            <a:r>
              <a:rPr lang="en-US" altLang="en-US"/>
              <a:t>“At midnight of 23 May 1948, the Jews attacked the village from 3 sides. The people resisted till dawn. In the morning, the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We were about 300.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Victims of this massacre are estimated to exceed 200. </a:t>
            </a:r>
          </a:p>
          <a:p>
            <a:endParaRPr lang="de-DE" altLang="en-US"/>
          </a:p>
          <a:p>
            <a:r>
              <a:rPr lang="en-US" altLang="en-US"/>
              <a:t>http://www.palestinechronicle.com/from-1948-until-today-a-history-of-silencing-israeli-army-whistleblowers/</a:t>
            </a:r>
          </a:p>
          <a:p>
            <a:r>
              <a:rPr lang="en-US" altLang="en-US"/>
              <a:t>https://en.wikipedia.org/wiki/Tantura</a:t>
            </a:r>
          </a:p>
          <a:p>
            <a:r>
              <a:rPr lang="en-US" altLang="en-US"/>
              <a:t>https://en.wikipedia.org/wiki/Tantura#Massacre_allegations</a:t>
            </a:r>
          </a:p>
          <a:p>
            <a:r>
              <a:rPr lang="en-US" altLang="en-US"/>
              <a:t>http://it.wikipedia.org/wiki/Massacro_di_Tantura</a:t>
            </a:r>
          </a:p>
          <a:p>
            <a:endParaRPr lang="en-US" altLang="en-US"/>
          </a:p>
          <a:p>
            <a:r>
              <a:rPr lang="en-US" altLang="en-US"/>
              <a:t>See also</a:t>
            </a:r>
          </a:p>
          <a:p>
            <a:r>
              <a:rPr lang="en-US" altLang="en-US"/>
              <a:t>List of Arab towns and villages depopulated during the 1948 Palestinian exodus</a:t>
            </a:r>
          </a:p>
          <a:p>
            <a:r>
              <a:rPr lang="en-US" altLang="en-US"/>
              <a:t>List of massacres committed prior to the 1948 Arab-Israeli war</a:t>
            </a:r>
          </a:p>
          <a:p>
            <a:r>
              <a:rPr lang="en-US" altLang="en-US"/>
              <a:t>Killings and massacres during the 1948 Palestine War</a:t>
            </a:r>
          </a:p>
          <a:p>
            <a:r>
              <a:rPr lang="en-US" altLang="en-US"/>
              <a:t>List of villages depopulated during the Arab–Israeli conflict</a:t>
            </a:r>
          </a:p>
          <a:p>
            <a:endParaRPr lang="en-US" altLang="en-US"/>
          </a:p>
          <a:p>
            <a:r>
              <a:rPr lang="en-US" altLang="en-US"/>
              <a:t>David Grun (AKA David Ben-Gurion) was born in Plonsk, Congress Poland, Russian Empire October 16th, 1886.  72 years ago yesterday, May 15, 1948, this Polish man arrogantly declared a "Jewish" state in Palestine.  Seven days later, by his orders a vicious militia attacked families in the village of Tantura.  The militia killed over 300 villagers that were buried in a mass grave.  The surviving men and teenage boys were kidnapped and held in Zionist run prison camps.  The women and younger children were exiled to a neighboring village and then used as pawns in a "prisoner" exchange with Jordan.  David Grun then "gave" Tantura to the Jewish National Fund (JNF) who then "gifted" the "free" land, homes, furniture, possessions to the "Kibbutz Movement" who established a "kibbutz beach resort" they call Nahsholim.  Less than 7 days later Zionist militia and Polish holocaust survivors moved into the houses belonging to Tantura Palestinian's who until today, most remain living in refugee camps.</a:t>
            </a:r>
          </a:p>
          <a:p>
            <a:endParaRPr lang="en-US" altLang="en-US"/>
          </a:p>
          <a:p>
            <a:endParaRPr lang="en-US" altLang="en-US"/>
          </a:p>
          <a:p>
            <a:endParaRPr lang="en-US" altLang="en-US"/>
          </a:p>
        </p:txBody>
      </p:sp>
      <p:sp>
        <p:nvSpPr>
          <p:cNvPr id="164868" name="Segnaposto numero diapositiva 3">
            <a:extLst>
              <a:ext uri="{FF2B5EF4-FFF2-40B4-BE49-F238E27FC236}">
                <a16:creationId xmlns:a16="http://schemas.microsoft.com/office/drawing/2014/main" id="{7058BBE3-4442-BD98-DEAC-43ED907DB1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4A594E-55E2-4FFF-A4F9-79B087CD291A}" type="slidenum">
              <a:rPr lang="it-CH" altLang="en-US" smtClean="0">
                <a:latin typeface="Calibri" panose="020F0502020204030204" pitchFamily="34" charset="0"/>
              </a:rPr>
              <a:pPr/>
              <a:t>40</a:t>
            </a:fld>
            <a:endParaRPr lang="it-CH" altLang="en-US">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immagine diapositiva 1">
            <a:extLst>
              <a:ext uri="{FF2B5EF4-FFF2-40B4-BE49-F238E27FC236}">
                <a16:creationId xmlns:a16="http://schemas.microsoft.com/office/drawing/2014/main" id="{EEBE17AC-C1C9-F54D-A275-4B1A40DBD2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Segnaposto note 2">
            <a:extLst>
              <a:ext uri="{FF2B5EF4-FFF2-40B4-BE49-F238E27FC236}">
                <a16:creationId xmlns:a16="http://schemas.microsoft.com/office/drawing/2014/main" id="{49DE520E-1A4C-1541-8813-FAB51C7E7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Beachten sie die Haganh Jeep</a:t>
            </a:r>
          </a:p>
        </p:txBody>
      </p:sp>
      <p:sp>
        <p:nvSpPr>
          <p:cNvPr id="166916" name="Segnaposto numero diapositiva 3">
            <a:extLst>
              <a:ext uri="{FF2B5EF4-FFF2-40B4-BE49-F238E27FC236}">
                <a16:creationId xmlns:a16="http://schemas.microsoft.com/office/drawing/2014/main" id="{17FFC53B-D686-8C75-8FE1-7293734342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B76CA0-E7F5-4ABB-BC27-A36DF65C422D}" type="slidenum">
              <a:rPr lang="it-CH" altLang="en-US" smtClean="0"/>
              <a:pPr>
                <a:spcBef>
                  <a:spcPct val="0"/>
                </a:spcBef>
              </a:pPr>
              <a:t>41</a:t>
            </a:fld>
            <a:endParaRPr lang="it-CH"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egnaposto immagine diapositiva 1">
            <a:extLst>
              <a:ext uri="{FF2B5EF4-FFF2-40B4-BE49-F238E27FC236}">
                <a16:creationId xmlns:a16="http://schemas.microsoft.com/office/drawing/2014/main" id="{F9E0815A-0DAA-CAD6-E523-9BB2FBE720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Segnaposto note 2">
            <a:extLst>
              <a:ext uri="{FF2B5EF4-FFF2-40B4-BE49-F238E27FC236}">
                <a16:creationId xmlns:a16="http://schemas.microsoft.com/office/drawing/2014/main" id="{B4D68398-5176-26E3-A741-364BD8E181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http://en.wikipedia.org/wiki/1948_Palestinian_exodus</a:t>
            </a:r>
          </a:p>
        </p:txBody>
      </p:sp>
      <p:sp>
        <p:nvSpPr>
          <p:cNvPr id="168964" name="Segnaposto numero diapositiva 3">
            <a:extLst>
              <a:ext uri="{FF2B5EF4-FFF2-40B4-BE49-F238E27FC236}">
                <a16:creationId xmlns:a16="http://schemas.microsoft.com/office/drawing/2014/main" id="{0D2418FB-0B25-D866-FC16-CB4815F85C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BAF023-27AD-4116-9C31-1E755973E6AB}" type="slidenum">
              <a:rPr lang="it-CH" altLang="en-US" smtClean="0"/>
              <a:pPr>
                <a:spcBef>
                  <a:spcPct val="0"/>
                </a:spcBef>
              </a:pPr>
              <a:t>42</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immagine diapositiva 1">
            <a:extLst>
              <a:ext uri="{FF2B5EF4-FFF2-40B4-BE49-F238E27FC236}">
                <a16:creationId xmlns:a16="http://schemas.microsoft.com/office/drawing/2014/main" id="{473C1CDC-30C0-04FC-18B3-B39BB852FA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Segnaposto note 2">
            <a:extLst>
              <a:ext uri="{FF2B5EF4-FFF2-40B4-BE49-F238E27FC236}">
                <a16:creationId xmlns:a16="http://schemas.microsoft.com/office/drawing/2014/main" id="{1251FF05-04CC-3EB3-96BE-6D93140E1F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https://de.wikipedia.org/wiki/Akkon</a:t>
            </a:r>
          </a:p>
        </p:txBody>
      </p:sp>
      <p:sp>
        <p:nvSpPr>
          <p:cNvPr id="96260" name="Segnaposto numero diapositiva 3">
            <a:extLst>
              <a:ext uri="{FF2B5EF4-FFF2-40B4-BE49-F238E27FC236}">
                <a16:creationId xmlns:a16="http://schemas.microsoft.com/office/drawing/2014/main" id="{7FE3F3E8-1932-A411-EA61-9EC50C167E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C9A6E8-77FC-47EA-9E36-C0111D5FE3C2}" type="slidenum">
              <a:rPr lang="it-CH" altLang="en-US" smtClean="0"/>
              <a:pPr>
                <a:spcBef>
                  <a:spcPct val="0"/>
                </a:spcBef>
              </a:pPr>
              <a:t>6</a:t>
            </a:fld>
            <a:endParaRPr lang="it-CH"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egnaposto immagine diapositiva 1">
            <a:extLst>
              <a:ext uri="{FF2B5EF4-FFF2-40B4-BE49-F238E27FC236}">
                <a16:creationId xmlns:a16="http://schemas.microsoft.com/office/drawing/2014/main" id="{57A5B4DB-C4EC-0140-F555-E145438E0A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Segnaposto note 2">
            <a:extLst>
              <a:ext uri="{FF2B5EF4-FFF2-40B4-BE49-F238E27FC236}">
                <a16:creationId xmlns:a16="http://schemas.microsoft.com/office/drawing/2014/main" id="{0086F70F-86DF-DD91-BC91-BF52F29AD8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http://en.wikipedia.org/wiki/Nahr_el-Bared</a:t>
            </a:r>
          </a:p>
        </p:txBody>
      </p:sp>
      <p:sp>
        <p:nvSpPr>
          <p:cNvPr id="172036" name="Segnaposto numero diapositiva 3">
            <a:extLst>
              <a:ext uri="{FF2B5EF4-FFF2-40B4-BE49-F238E27FC236}">
                <a16:creationId xmlns:a16="http://schemas.microsoft.com/office/drawing/2014/main" id="{4DFB4F24-4ECF-02D4-2FC9-5D15E01253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5AE0CE-9228-43B5-9DEE-AD94C3290D4C}" type="slidenum">
              <a:rPr lang="it-CH" altLang="en-US" smtClean="0"/>
              <a:pPr>
                <a:spcBef>
                  <a:spcPct val="0"/>
                </a:spcBef>
              </a:pPr>
              <a:t>44</a:t>
            </a:fld>
            <a:endParaRPr lang="it-CH"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egnaposto immagine diapositiva 1">
            <a:extLst>
              <a:ext uri="{FF2B5EF4-FFF2-40B4-BE49-F238E27FC236}">
                <a16:creationId xmlns:a16="http://schemas.microsoft.com/office/drawing/2014/main" id="{BB912D6B-C784-B21C-3D30-4B665F4F1A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Segnaposto note 2">
            <a:extLst>
              <a:ext uri="{FF2B5EF4-FFF2-40B4-BE49-F238E27FC236}">
                <a16:creationId xmlns:a16="http://schemas.microsoft.com/office/drawing/2014/main" id="{57AFC37A-6B3C-6A4A-F908-EF7D0F16B8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http://en.wikipedia.org/wiki/Fawwar_(camp)</a:t>
            </a:r>
          </a:p>
          <a:p>
            <a:r>
              <a:rPr lang="it-CH" altLang="it-CH"/>
              <a:t>http://en.wikipedia.org/wiki/Baqa%27a_refugee_camp</a:t>
            </a:r>
          </a:p>
          <a:p>
            <a:r>
              <a:rPr lang="it-CH" altLang="it-CH"/>
              <a:t>http://en.wikipedia.org/wiki/Balata</a:t>
            </a:r>
          </a:p>
          <a:p>
            <a:r>
              <a:rPr lang="it-CH" altLang="it-CH"/>
              <a:t>*</a:t>
            </a:r>
          </a:p>
          <a:p>
            <a:endParaRPr lang="it-CH" altLang="it-CH"/>
          </a:p>
        </p:txBody>
      </p:sp>
      <p:sp>
        <p:nvSpPr>
          <p:cNvPr id="174084" name="Segnaposto numero diapositiva 3">
            <a:extLst>
              <a:ext uri="{FF2B5EF4-FFF2-40B4-BE49-F238E27FC236}">
                <a16:creationId xmlns:a16="http://schemas.microsoft.com/office/drawing/2014/main" id="{133D25CD-70F6-E95C-8B4B-8BC72295A7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25A805-27F1-4A5C-BEDB-D936C5D4B92A}" type="slidenum">
              <a:rPr lang="it-CH" altLang="en-US" smtClean="0"/>
              <a:pPr>
                <a:spcBef>
                  <a:spcPct val="0"/>
                </a:spcBef>
              </a:pPr>
              <a:t>45</a:t>
            </a:fld>
            <a:endParaRPr lang="it-CH"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egnaposto immagine diapositiva 1">
            <a:extLst>
              <a:ext uri="{FF2B5EF4-FFF2-40B4-BE49-F238E27FC236}">
                <a16:creationId xmlns:a16="http://schemas.microsoft.com/office/drawing/2014/main" id="{23C9FB1E-5ED9-3AB5-409C-14B2A82046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Segnaposto note 2">
            <a:extLst>
              <a:ext uri="{FF2B5EF4-FFF2-40B4-BE49-F238E27FC236}">
                <a16:creationId xmlns:a16="http://schemas.microsoft.com/office/drawing/2014/main" id="{C9F8EDEB-9DF9-3A2A-6285-D92EF14B14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Auch der UN-Hochkommissar für Flüchtlinge ist aktiv</a:t>
            </a:r>
            <a:endParaRPr lang="it-CH" altLang="it-CH"/>
          </a:p>
          <a:p>
            <a:endParaRPr lang="it-CH" altLang="it-CH"/>
          </a:p>
          <a:p>
            <a:r>
              <a:rPr lang="it-CH" altLang="it-CH"/>
              <a:t>http://www.1948.org.uk/right-of-return/</a:t>
            </a:r>
          </a:p>
          <a:p>
            <a:endParaRPr lang="it-CH" altLang="it-CH"/>
          </a:p>
        </p:txBody>
      </p:sp>
      <p:sp>
        <p:nvSpPr>
          <p:cNvPr id="176132" name="Segnaposto numero diapositiva 3">
            <a:extLst>
              <a:ext uri="{FF2B5EF4-FFF2-40B4-BE49-F238E27FC236}">
                <a16:creationId xmlns:a16="http://schemas.microsoft.com/office/drawing/2014/main" id="{4464C444-6015-B610-55D7-9EC7A9509F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7CAA04-460B-4BEE-86DA-58D9BFFC17C5}" type="slidenum">
              <a:rPr lang="it-CH" altLang="en-US" smtClean="0"/>
              <a:pPr>
                <a:spcBef>
                  <a:spcPct val="0"/>
                </a:spcBef>
              </a:pPr>
              <a:t>46</a:t>
            </a:fld>
            <a:endParaRPr lang="it-CH"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egnaposto immagine diapositiva 1">
            <a:extLst>
              <a:ext uri="{FF2B5EF4-FFF2-40B4-BE49-F238E27FC236}">
                <a16:creationId xmlns:a16="http://schemas.microsoft.com/office/drawing/2014/main" id="{CA77F629-B52A-A585-E2A5-B4519798F7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Segnaposto note 2">
            <a:extLst>
              <a:ext uri="{FF2B5EF4-FFF2-40B4-BE49-F238E27FC236}">
                <a16:creationId xmlns:a16="http://schemas.microsoft.com/office/drawing/2014/main" id="{2E680A70-3B5A-C19D-498D-E12784B421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http://en.wikipedia.org/wiki/Nakba</a:t>
            </a:r>
          </a:p>
          <a:p>
            <a:r>
              <a:rPr lang="it-CH" altLang="it-CH"/>
              <a:t>http://www.plands.org/graphics/index.html</a:t>
            </a:r>
          </a:p>
          <a:p>
            <a:r>
              <a:rPr lang="it-CH" altLang="it-CH"/>
              <a:t>http://en.wikipedia.org/wiki/Palestinian_refugee_camps</a:t>
            </a:r>
          </a:p>
          <a:p>
            <a:endParaRPr lang="it-CH" altLang="it-CH"/>
          </a:p>
          <a:p>
            <a:endParaRPr lang="it-CH" altLang="it-CH"/>
          </a:p>
          <a:p>
            <a:endParaRPr lang="it-CH" altLang="it-CH"/>
          </a:p>
        </p:txBody>
      </p:sp>
      <p:sp>
        <p:nvSpPr>
          <p:cNvPr id="178180" name="Segnaposto numero diapositiva 3">
            <a:extLst>
              <a:ext uri="{FF2B5EF4-FFF2-40B4-BE49-F238E27FC236}">
                <a16:creationId xmlns:a16="http://schemas.microsoft.com/office/drawing/2014/main" id="{5C0AD8FC-6193-9095-E307-E17A5E0C1B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7F59C8-BCD7-48E2-92BE-FF92771C1E87}" type="slidenum">
              <a:rPr lang="it-CH" altLang="en-US" smtClean="0"/>
              <a:pPr>
                <a:spcBef>
                  <a:spcPct val="0"/>
                </a:spcBef>
              </a:pPr>
              <a:t>47</a:t>
            </a:fld>
            <a:endParaRPr lang="it-CH"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C359E8F7-1E80-101D-2EC0-B497E51A93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F745DD-C02F-40F1-BE30-3ABA9A8C0C6D}" type="slidenum">
              <a:rPr lang="it-IT" altLang="it-CH" smtClean="0">
                <a:solidFill>
                  <a:srgbClr val="000000"/>
                </a:solidFill>
                <a:latin typeface="Arial" panose="020B0604020202020204" pitchFamily="34" charset="0"/>
              </a:rPr>
              <a:pPr>
                <a:spcBef>
                  <a:spcPct val="0"/>
                </a:spcBef>
              </a:pPr>
              <a:t>48</a:t>
            </a:fld>
            <a:endParaRPr lang="it-IT" altLang="it-CH">
              <a:solidFill>
                <a:srgbClr val="000000"/>
              </a:solidFill>
              <a:latin typeface="Arial" panose="020B0604020202020204" pitchFamily="34" charset="0"/>
            </a:endParaRPr>
          </a:p>
        </p:txBody>
      </p:sp>
      <p:sp>
        <p:nvSpPr>
          <p:cNvPr id="180227" name="Rectangle 2">
            <a:extLst>
              <a:ext uri="{FF2B5EF4-FFF2-40B4-BE49-F238E27FC236}">
                <a16:creationId xmlns:a16="http://schemas.microsoft.com/office/drawing/2014/main" id="{9B6B7E4A-114E-DEBA-A442-01B763024A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8" name="Rectangle 3">
            <a:extLst>
              <a:ext uri="{FF2B5EF4-FFF2-40B4-BE49-F238E27FC236}">
                <a16:creationId xmlns:a16="http://schemas.microsoft.com/office/drawing/2014/main" id="{E31040AB-CCA6-1B0A-001D-A19884E95E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http://en.wikipedia.org/wiki/Green_Line_(Israel)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egnaposto immagine diapositiva 1">
            <a:extLst>
              <a:ext uri="{FF2B5EF4-FFF2-40B4-BE49-F238E27FC236}">
                <a16:creationId xmlns:a16="http://schemas.microsoft.com/office/drawing/2014/main" id="{BE2434CF-EA0D-3A79-2490-8149B7B5BB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Segnaposto note 2">
            <a:extLst>
              <a:ext uri="{FF2B5EF4-FFF2-40B4-BE49-F238E27FC236}">
                <a16:creationId xmlns:a16="http://schemas.microsoft.com/office/drawing/2014/main" id="{4FE646D2-6388-BE97-F238-7DC6F8279C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Viele Einwanderer kamen nach 1991 aus Russland an (insgesamt waren es 1,5 Millionen). Sie sagten, sie seien Juden, seien aber nach Israel ausgewandert, in der Hoffnung, später in die USA auszuwandern oder das bessere Wetter im Nahen Osten zu nutzen. Bei ihrer Ankunft wurde weiteres palästinensisches Land enteignet, um sie unterzubringen.</a:t>
            </a:r>
          </a:p>
          <a:p>
            <a:endParaRPr lang="en-US" altLang="it-CH"/>
          </a:p>
          <a:p>
            <a:r>
              <a:rPr lang="de-DE" altLang="it-CH"/>
              <a:t>Seit 1991 fanden russisch-jüdische Einwanderer mit Mafia-Verbindungen im Westjordanland den perfekten Ort für ihre Geldwäsche- und Investitionsgeschäfte.</a:t>
            </a:r>
          </a:p>
          <a:p>
            <a:endParaRPr lang="en-US" altLang="it-CH"/>
          </a:p>
          <a:p>
            <a:r>
              <a:rPr lang="en-US" altLang="it-CH"/>
              <a:t>http://passblue.com/2014/07/11/israeli-settlements-a-timeline-from-1967-to-now/</a:t>
            </a:r>
          </a:p>
          <a:p>
            <a:r>
              <a:rPr lang="en-US" altLang="it-CH"/>
              <a:t>http://en.wikipedia.org/wiki/Russian_Jewish_immigration_to_Israel</a:t>
            </a:r>
          </a:p>
          <a:p>
            <a:endParaRPr lang="en-US" altLang="it-CH"/>
          </a:p>
          <a:p>
            <a:endParaRPr lang="en-US" altLang="it-CH"/>
          </a:p>
          <a:p>
            <a:endParaRPr lang="en-US" altLang="it-CH"/>
          </a:p>
          <a:p>
            <a:endParaRPr lang="it-CH" altLang="it-CH"/>
          </a:p>
        </p:txBody>
      </p:sp>
      <p:sp>
        <p:nvSpPr>
          <p:cNvPr id="183300" name="Segnaposto numero diapositiva 3">
            <a:extLst>
              <a:ext uri="{FF2B5EF4-FFF2-40B4-BE49-F238E27FC236}">
                <a16:creationId xmlns:a16="http://schemas.microsoft.com/office/drawing/2014/main" id="{E873D0FF-12B0-1A0A-F82E-5392D64122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3981DC-259C-4A82-812C-6B8798403573}" type="slidenum">
              <a:rPr lang="it-CH" altLang="en-US" smtClean="0"/>
              <a:pPr>
                <a:spcBef>
                  <a:spcPct val="0"/>
                </a:spcBef>
              </a:pPr>
              <a:t>50</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egnaposto immagine diapositiva 1">
            <a:extLst>
              <a:ext uri="{FF2B5EF4-FFF2-40B4-BE49-F238E27FC236}">
                <a16:creationId xmlns:a16="http://schemas.microsoft.com/office/drawing/2014/main" id="{FD1A014D-9094-E1A0-ECFE-A384CB3B20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Segnaposto note 2">
            <a:extLst>
              <a:ext uri="{FF2B5EF4-FFF2-40B4-BE49-F238E27FC236}">
                <a16:creationId xmlns:a16="http://schemas.microsoft.com/office/drawing/2014/main" id="{8E6B9285-0BFD-6779-E4FE-490BE1116C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85348" name="Segnaposto numero diapositiva 3">
            <a:extLst>
              <a:ext uri="{FF2B5EF4-FFF2-40B4-BE49-F238E27FC236}">
                <a16:creationId xmlns:a16="http://schemas.microsoft.com/office/drawing/2014/main" id="{E4ED3325-5B5A-5FAA-BE5A-9B5C35C5E5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0D0E07-643A-4A2D-82C3-B44A05135CD0}" type="slidenum">
              <a:rPr lang="it-CH" altLang="en-US" smtClean="0"/>
              <a:pPr>
                <a:spcBef>
                  <a:spcPct val="0"/>
                </a:spcBef>
              </a:pPr>
              <a:t>51</a:t>
            </a:fld>
            <a:endParaRPr lang="it-CH"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egnaposto immagine diapositiva 1">
            <a:extLst>
              <a:ext uri="{FF2B5EF4-FFF2-40B4-BE49-F238E27FC236}">
                <a16:creationId xmlns:a16="http://schemas.microsoft.com/office/drawing/2014/main" id="{817430DE-B2D4-98E5-CE0F-4898DA8A99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Segnaposto note 2">
            <a:extLst>
              <a:ext uri="{FF2B5EF4-FFF2-40B4-BE49-F238E27FC236}">
                <a16:creationId xmlns:a16="http://schemas.microsoft.com/office/drawing/2014/main" id="{A3A3EAD1-EBD0-9978-2DE0-51C3DAC808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http://en.wikipedia.org/wiki/Katamon</a:t>
            </a:r>
          </a:p>
          <a:p>
            <a:r>
              <a:rPr lang="it-CH" altLang="it-CH"/>
              <a:t>http://www.jpost.com/Opinion/Op-Ed-Contributors/The-plight-of-Palestinian-Christians</a:t>
            </a:r>
          </a:p>
          <a:p>
            <a:r>
              <a:rPr lang="it-CH" altLang="it-CH"/>
              <a:t>http://www.theheadlines.org/09/23-09-09.shtml</a:t>
            </a:r>
          </a:p>
          <a:p>
            <a:r>
              <a:rPr lang="it-CH" altLang="it-CH"/>
              <a:t>http://angryarab.blogspot.ch/2009/09/for-sale.html</a:t>
            </a:r>
          </a:p>
          <a:p>
            <a:r>
              <a:rPr lang="it-CH" altLang="it-CH"/>
              <a:t>http://www.palestineremembered.com/GeoPoints/Jerusalem_528/Article_12403.html</a:t>
            </a:r>
          </a:p>
          <a:p>
            <a:endParaRPr lang="it-CH" altLang="it-CH"/>
          </a:p>
          <a:p>
            <a:endParaRPr lang="it-CH" altLang="it-CH"/>
          </a:p>
          <a:p>
            <a:endParaRPr lang="it-CH" altLang="it-CH"/>
          </a:p>
          <a:p>
            <a:endParaRPr lang="it-CH" altLang="it-CH"/>
          </a:p>
        </p:txBody>
      </p:sp>
      <p:sp>
        <p:nvSpPr>
          <p:cNvPr id="187396" name="Segnaposto numero diapositiva 3">
            <a:extLst>
              <a:ext uri="{FF2B5EF4-FFF2-40B4-BE49-F238E27FC236}">
                <a16:creationId xmlns:a16="http://schemas.microsoft.com/office/drawing/2014/main" id="{0C5D8335-389D-F8B8-061A-E11CA96912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4760E8-E02F-4E8C-A644-38DC1A17B1FE}" type="slidenum">
              <a:rPr lang="it-CH" altLang="en-US" smtClean="0"/>
              <a:pPr>
                <a:spcBef>
                  <a:spcPct val="0"/>
                </a:spcBef>
              </a:pPr>
              <a:t>52</a:t>
            </a:fld>
            <a:endParaRPr lang="it-CH"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egnaposto immagine diapositiva 1">
            <a:extLst>
              <a:ext uri="{FF2B5EF4-FFF2-40B4-BE49-F238E27FC236}">
                <a16:creationId xmlns:a16="http://schemas.microsoft.com/office/drawing/2014/main" id="{81B3CCF4-72F8-7011-BA0D-4E68FE3A62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Segnaposto note 2">
            <a:extLst>
              <a:ext uri="{FF2B5EF4-FFF2-40B4-BE49-F238E27FC236}">
                <a16:creationId xmlns:a16="http://schemas.microsoft.com/office/drawing/2014/main" id="{E1CABBC8-F85C-AAA6-727C-2A8CAE6A29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en-US"/>
              <a:t>Das Stadtviertel Talbiya im Jahr 1935: eines der angesehensten Viertel in Jerusalem. Viele der reiche Hausbesitzer wurden von der zionistischen Terrorbanden ermordet und die andere wurden vertrieben. Seit 1948 sind alle diese Häuser von zionistischen jüdischen Siedler bewohnt, die aus Europa gebracht wurden. Heute sind einige dieser Gebäude von ausländischen Botschaften besetzt.</a:t>
            </a:r>
          </a:p>
        </p:txBody>
      </p:sp>
      <p:sp>
        <p:nvSpPr>
          <p:cNvPr id="189444" name="Segnaposto numero diapositiva 3">
            <a:extLst>
              <a:ext uri="{FF2B5EF4-FFF2-40B4-BE49-F238E27FC236}">
                <a16:creationId xmlns:a16="http://schemas.microsoft.com/office/drawing/2014/main" id="{3E2DE10E-4106-84F1-159E-6AC0F857B1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E7A90D-A306-45C6-9BC3-D91A315EE813}" type="slidenum">
              <a:rPr lang="it-CH" altLang="en-US" smtClean="0">
                <a:latin typeface="Calibri" panose="020F0502020204030204" pitchFamily="34" charset="0"/>
              </a:rPr>
              <a:pPr/>
              <a:t>53</a:t>
            </a:fld>
            <a:endParaRPr lang="it-CH" altLang="en-US">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egnaposto immagine diapositiva 1">
            <a:extLst>
              <a:ext uri="{FF2B5EF4-FFF2-40B4-BE49-F238E27FC236}">
                <a16:creationId xmlns:a16="http://schemas.microsoft.com/office/drawing/2014/main" id="{CE7AC658-280A-5139-DF90-73DF932D7E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Segnaposto note 2">
            <a:extLst>
              <a:ext uri="{FF2B5EF4-FFF2-40B4-BE49-F238E27FC236}">
                <a16:creationId xmlns:a16="http://schemas.microsoft.com/office/drawing/2014/main" id="{0548AE22-30CB-6955-E0C9-A2C64E0DFF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dirty="0"/>
              <a:t>Vor der UNRWA intervenierte das Internationalen Roten Kreuz und der UN-Hochkommissar für Flüchtlinge. Anfänglich waren es etwa 55 Flüchtlingslager für rund 850.000 palästinensischen Flüchtlinge, in der Westbank, Gaza, Jordanien, Libanon, Syrien und den anderen Ländern des Nahen Ostens verteilt.</a:t>
            </a:r>
          </a:p>
          <a:p>
            <a:endParaRPr lang="en-US" altLang="it-CH" dirty="0"/>
          </a:p>
          <a:p>
            <a:r>
              <a:rPr lang="en-US" altLang="it-CH" dirty="0"/>
              <a:t>https://issuu.com/unrwa/docs/unrwa_book__1_</a:t>
            </a:r>
          </a:p>
          <a:p>
            <a:r>
              <a:rPr lang="en-US" altLang="it-CH" dirty="0"/>
              <a:t>http://www.unrwa.org/who-we-are?tid=86</a:t>
            </a:r>
          </a:p>
          <a:p>
            <a:r>
              <a:rPr lang="en-US" altLang="it-CH" dirty="0"/>
              <a:t>http://en.wikipedia.org/wiki/UNWRA</a:t>
            </a:r>
          </a:p>
          <a:p>
            <a:r>
              <a:rPr lang="en-US" altLang="it-CH" dirty="0"/>
              <a:t>https://www.palaestina.ch/images/gsp-pdf/BADIL%20Q&amp;A-en.pdf</a:t>
            </a:r>
          </a:p>
          <a:p>
            <a:endParaRPr lang="en-US" altLang="it-CH" dirty="0"/>
          </a:p>
          <a:p>
            <a:endParaRPr lang="en-US" altLang="it-CH" dirty="0"/>
          </a:p>
          <a:p>
            <a:endParaRPr lang="it-CH" altLang="it-CH" dirty="0"/>
          </a:p>
        </p:txBody>
      </p:sp>
      <p:sp>
        <p:nvSpPr>
          <p:cNvPr id="191492" name="Segnaposto numero diapositiva 3">
            <a:extLst>
              <a:ext uri="{FF2B5EF4-FFF2-40B4-BE49-F238E27FC236}">
                <a16:creationId xmlns:a16="http://schemas.microsoft.com/office/drawing/2014/main" id="{EC0DF1DD-DF34-C640-52E2-C0D028D437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6E1E2A-5272-4727-A05C-A5DD3CCF8DEB}" type="slidenum">
              <a:rPr lang="it-CH" altLang="en-US" smtClean="0">
                <a:solidFill>
                  <a:srgbClr val="000000"/>
                </a:solidFill>
              </a:rPr>
              <a:pPr>
                <a:spcBef>
                  <a:spcPct val="0"/>
                </a:spcBef>
              </a:pPr>
              <a:t>54</a:t>
            </a:fld>
            <a:endParaRPr lang="it-CH"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immagine diapositiva 1">
            <a:extLst>
              <a:ext uri="{FF2B5EF4-FFF2-40B4-BE49-F238E27FC236}">
                <a16:creationId xmlns:a16="http://schemas.microsoft.com/office/drawing/2014/main" id="{ABB4D4C3-4CF4-2CEE-D588-DAF1B80E76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Segnaposto note 2">
            <a:extLst>
              <a:ext uri="{FF2B5EF4-FFF2-40B4-BE49-F238E27FC236}">
                <a16:creationId xmlns:a16="http://schemas.microsoft.com/office/drawing/2014/main" id="{84FCC231-1309-A1B5-493F-9E4DA5752D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98308" name="Segnaposto numero diapositiva 3">
            <a:extLst>
              <a:ext uri="{FF2B5EF4-FFF2-40B4-BE49-F238E27FC236}">
                <a16:creationId xmlns:a16="http://schemas.microsoft.com/office/drawing/2014/main" id="{780164B3-F3C4-2CB8-B2C9-B6FB0F0FC8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A7E501-7441-47AC-AA9D-EF02B0BF78FE}" type="slidenum">
              <a:rPr lang="it-CH" altLang="en-US" smtClean="0"/>
              <a:pPr>
                <a:spcBef>
                  <a:spcPct val="0"/>
                </a:spcBef>
              </a:pPr>
              <a:t>7</a:t>
            </a:fld>
            <a:endParaRPr lang="it-CH"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B5852E72-9F48-4DA5-A5CB-B6A51FC69D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26FA53-02FE-4AA7-9BB3-6F79E86BF2CC}" type="slidenum">
              <a:rPr lang="it-IT" altLang="it-CH" smtClean="0">
                <a:solidFill>
                  <a:srgbClr val="000000"/>
                </a:solidFill>
                <a:latin typeface="Arial" panose="020B0604020202020204" pitchFamily="34" charset="0"/>
              </a:rPr>
              <a:pPr>
                <a:spcBef>
                  <a:spcPct val="0"/>
                </a:spcBef>
              </a:pPr>
              <a:t>55</a:t>
            </a:fld>
            <a:endParaRPr lang="it-IT" altLang="it-CH">
              <a:solidFill>
                <a:srgbClr val="000000"/>
              </a:solidFill>
              <a:latin typeface="Arial" panose="020B0604020202020204" pitchFamily="34" charset="0"/>
            </a:endParaRPr>
          </a:p>
        </p:txBody>
      </p:sp>
      <p:sp>
        <p:nvSpPr>
          <p:cNvPr id="193539" name="Rectangle 2">
            <a:extLst>
              <a:ext uri="{FF2B5EF4-FFF2-40B4-BE49-F238E27FC236}">
                <a16:creationId xmlns:a16="http://schemas.microsoft.com/office/drawing/2014/main" id="{3569CF63-24EB-6720-7901-473FAD3505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a:extLst>
              <a:ext uri="{FF2B5EF4-FFF2-40B4-BE49-F238E27FC236}">
                <a16:creationId xmlns:a16="http://schemas.microsoft.com/office/drawing/2014/main" id="{CB1016FD-0A66-0EF4-04C4-051E3E8F8B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Even after his death, the israelis would not allow  Arafat to be buried in Jerusalem.</a:t>
            </a:r>
          </a:p>
          <a:p>
            <a:pPr eaLnBrk="1" hangingPunct="1">
              <a:spcBef>
                <a:spcPct val="0"/>
              </a:spcBef>
            </a:pPr>
            <a:r>
              <a:rPr lang="en-US" altLang="it-CH"/>
              <a:t>Research carried out after his death showed that Arafat had been poisoned with Polonium.</a:t>
            </a:r>
          </a:p>
          <a:p>
            <a:pPr eaLnBrk="1" hangingPunct="1">
              <a:spcBef>
                <a:spcPct val="0"/>
              </a:spcBef>
            </a:pPr>
            <a:endParaRPr lang="en-US" altLang="it-CH"/>
          </a:p>
          <a:p>
            <a:pPr eaLnBrk="1" hangingPunct="1">
              <a:spcBef>
                <a:spcPct val="0"/>
              </a:spcBef>
            </a:pPr>
            <a:r>
              <a:rPr lang="en-US" altLang="it-CH"/>
              <a:t>http://en.wikipedia.org/wiki/Yasser_Arafat</a:t>
            </a:r>
          </a:p>
          <a:p>
            <a:pPr eaLnBrk="1" hangingPunct="1">
              <a:spcBef>
                <a:spcPct val="0"/>
              </a:spcBef>
            </a:pPr>
            <a:r>
              <a:rPr lang="en-US" altLang="it-CH"/>
              <a:t>http://www.newworldencyclopedia.org/entry/Yasser_Arafat</a:t>
            </a:r>
          </a:p>
          <a:p>
            <a:pPr eaLnBrk="1" hangingPunct="1">
              <a:spcBef>
                <a:spcPct val="0"/>
              </a:spcBef>
            </a:pPr>
            <a:r>
              <a:rPr lang="en-US" altLang="it-CH"/>
              <a:t>http://it.wikipedia.org/wiki/Kefiah</a:t>
            </a:r>
          </a:p>
          <a:p>
            <a:pPr eaLnBrk="1" hangingPunct="1">
              <a:spcBef>
                <a:spcPct val="0"/>
              </a:spcBef>
            </a:pPr>
            <a:r>
              <a:rPr lang="en-US" altLang="it-CH"/>
              <a:t>http://en.wikipedia.org/wiki/Battle_of_Karameh</a:t>
            </a:r>
          </a:p>
          <a:p>
            <a:pPr eaLnBrk="1" hangingPunct="1">
              <a:spcBef>
                <a:spcPct val="0"/>
              </a:spcBef>
            </a:pPr>
            <a:endParaRPr lang="en-US" altLang="it-CH"/>
          </a:p>
          <a:p>
            <a:pPr eaLnBrk="1" hangingPunct="1">
              <a:spcBef>
                <a:spcPct val="0"/>
              </a:spcBef>
            </a:pPr>
            <a:r>
              <a:rPr lang="en-US" altLang="it-CH"/>
              <a:t>*</a:t>
            </a:r>
          </a:p>
          <a:p>
            <a:pPr eaLnBrk="1" hangingPunct="1">
              <a:spcBef>
                <a:spcPct val="0"/>
              </a:spcBef>
            </a:pPr>
            <a:endParaRPr lang="it-CH" altLang="it-CH"/>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egnaposto immagine diapositiva 1">
            <a:extLst>
              <a:ext uri="{FF2B5EF4-FFF2-40B4-BE49-F238E27FC236}">
                <a16:creationId xmlns:a16="http://schemas.microsoft.com/office/drawing/2014/main" id="{FEC5C6A8-4B1B-A40F-F01D-65D1597F9A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Segnaposto note 2">
            <a:extLst>
              <a:ext uri="{FF2B5EF4-FFF2-40B4-BE49-F238E27FC236}">
                <a16:creationId xmlns:a16="http://schemas.microsoft.com/office/drawing/2014/main" id="{A7EB30B7-1424-9FCF-0773-79A6DDBB1D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Nach Ansicht der Palästinenser war die Schlacht von Karameh ein Sieg, der die Niederlagen der Araber wettmachte.</a:t>
            </a:r>
          </a:p>
          <a:p>
            <a:endParaRPr lang="en-US" altLang="it-CH"/>
          </a:p>
          <a:p>
            <a:r>
              <a:rPr lang="en-US" altLang="it-CH"/>
              <a:t>http://en.wikipedia.org/wiki/Palestinian_fedayeen</a:t>
            </a:r>
          </a:p>
          <a:p>
            <a:r>
              <a:rPr lang="en-US" altLang="it-CH"/>
              <a:t>http://en.wikipedia.org/wiki/Battle_of_Karameh</a:t>
            </a:r>
          </a:p>
          <a:p>
            <a:r>
              <a:rPr lang="en-US" altLang="it-CH"/>
              <a:t>http://en.wikipedia.org/wiki/Black_September_in_Jordan</a:t>
            </a:r>
          </a:p>
          <a:p>
            <a:r>
              <a:rPr lang="en-US" altLang="it-CH"/>
              <a:t>http://en.wikipedia.org/wiki/Dawson%27s_Field_hijackings</a:t>
            </a:r>
          </a:p>
          <a:p>
            <a:r>
              <a:rPr lang="en-US" altLang="it-CH"/>
              <a:t>https://en.wikipedia.org/wiki/Samu_incident</a:t>
            </a:r>
          </a:p>
          <a:p>
            <a:endParaRPr lang="it-CH" altLang="it-CH"/>
          </a:p>
        </p:txBody>
      </p:sp>
      <p:sp>
        <p:nvSpPr>
          <p:cNvPr id="195588" name="Segnaposto numero diapositiva 3">
            <a:extLst>
              <a:ext uri="{FF2B5EF4-FFF2-40B4-BE49-F238E27FC236}">
                <a16:creationId xmlns:a16="http://schemas.microsoft.com/office/drawing/2014/main" id="{AE3FFCB6-DEF7-D01F-0E90-FAAE989C9A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FFC273-C8C3-49B2-B662-349A3CA608CC}" type="slidenum">
              <a:rPr lang="it-CH" altLang="en-US" smtClean="0"/>
              <a:pPr>
                <a:spcBef>
                  <a:spcPct val="0"/>
                </a:spcBef>
              </a:pPr>
              <a:t>56</a:t>
            </a:fld>
            <a:endParaRPr lang="it-CH"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DC8115EE-D45D-684B-14F9-911BB6A136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E30A77-528A-47D3-B33C-3CA4F1E72C0C}" type="slidenum">
              <a:rPr lang="it-IT" altLang="it-CH" smtClean="0">
                <a:solidFill>
                  <a:srgbClr val="000000"/>
                </a:solidFill>
                <a:latin typeface="Arial" panose="020B0604020202020204" pitchFamily="34" charset="0"/>
              </a:rPr>
              <a:pPr>
                <a:spcBef>
                  <a:spcPct val="0"/>
                </a:spcBef>
              </a:pPr>
              <a:t>57</a:t>
            </a:fld>
            <a:endParaRPr lang="it-IT" altLang="it-CH">
              <a:solidFill>
                <a:srgbClr val="000000"/>
              </a:solidFill>
              <a:latin typeface="Arial" panose="020B0604020202020204" pitchFamily="34" charset="0"/>
            </a:endParaRPr>
          </a:p>
        </p:txBody>
      </p:sp>
      <p:sp>
        <p:nvSpPr>
          <p:cNvPr id="197635" name="Rectangle 2">
            <a:extLst>
              <a:ext uri="{FF2B5EF4-FFF2-40B4-BE49-F238E27FC236}">
                <a16:creationId xmlns:a16="http://schemas.microsoft.com/office/drawing/2014/main" id="{3DE24885-1CD8-D727-95C0-A86C84D4FB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a:extLst>
              <a:ext uri="{FF2B5EF4-FFF2-40B4-BE49-F238E27FC236}">
                <a16:creationId xmlns:a16="http://schemas.microsoft.com/office/drawing/2014/main" id="{5E112CF4-6131-C74F-C2ED-DB9C304BE2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Einheit 101 betätigte verschiedenen Massakern an palästinensischen Zivilisten, darunter derjenige im Flüchtlingslager Bureij im Gazastreifen den 28. August 1953, wo 40 Menschen ermordert wurden.</a:t>
            </a:r>
          </a:p>
          <a:p>
            <a:pPr eaLnBrk="1" hangingPunct="1">
              <a:spcBef>
                <a:spcPct val="0"/>
              </a:spcBef>
            </a:pPr>
            <a:r>
              <a:rPr lang="de-DE" altLang="it-CH"/>
              <a:t>http://en.wikipedia.org/wiki/Unit_101</a:t>
            </a:r>
          </a:p>
          <a:p>
            <a:pPr eaLnBrk="1" hangingPunct="1">
              <a:spcBef>
                <a:spcPct val="0"/>
              </a:spcBef>
            </a:pPr>
            <a:r>
              <a:rPr lang="de-DE" altLang="it-CH"/>
              <a:t>Am 29. Oktober 1956 tötete die israelische Grenzpolizei (Magav) 49 Männer des Palästinensischen Dorfes Kafr Qasim.</a:t>
            </a:r>
          </a:p>
          <a:p>
            <a:pPr eaLnBrk="1" hangingPunct="1">
              <a:spcBef>
                <a:spcPct val="0"/>
              </a:spcBef>
            </a:pPr>
            <a:r>
              <a:rPr lang="de-DE" altLang="it-CH"/>
              <a:t>http://occupiedpalestine.wordpress.com/2010/10/29/remembering-the-54th-anniversary-of-the-israeli-massacre-in-kafr-qasim/</a:t>
            </a:r>
          </a:p>
          <a:p>
            <a:pPr eaLnBrk="1" hangingPunct="1">
              <a:spcBef>
                <a:spcPct val="0"/>
              </a:spcBef>
            </a:pPr>
            <a:endParaRPr lang="de-DE" altLang="it-CH"/>
          </a:p>
          <a:p>
            <a:pPr eaLnBrk="1" hangingPunct="1">
              <a:spcBef>
                <a:spcPct val="0"/>
              </a:spcBef>
            </a:pPr>
            <a:r>
              <a:rPr lang="de-DE" altLang="it-CH"/>
              <a:t>Einheit 101 </a:t>
            </a:r>
            <a:br>
              <a:rPr lang="de-DE" altLang="it-CH"/>
            </a:br>
            <a:r>
              <a:rPr lang="de-DE" altLang="it-CH"/>
              <a:t>Während des II. Weltkrieg schufen die Nazis die Einheit 101 mit der Aufgabe der Tötung der Juden. </a:t>
            </a:r>
            <a:br>
              <a:rPr lang="de-DE" altLang="it-CH"/>
            </a:br>
            <a:r>
              <a:rPr lang="de-DE" altLang="it-CH"/>
              <a:t>Nach 1948 hat Israel eine ähnlichen Einheit (101) unter dem Kommando von Ariel Sharon gegründet. Sie beging viele Massaker, z.B. diejenige von Azazema, Qibiya, Bureij Flüchtlingslager und Nehhalin. Die Mitglieder der Einheit 101  durften Zivilkleidung tragen, Cognac trinken während dem Einsatz und es war ihnen erlaubt Munition in jeder Menge  zu verwenden. Die Einheit 101, sagt Gideon Spiro vom 890. paramilitärischen Bataillon“, war ein frühes, primitives Prototyp der ausgeklügelten "Liquidierungseinheiten“ Duvdevan und Shimshon (die während der Intifada ins Leben gebracht wurden). "Viele Tötungen von Zivilisten, wenig echten Kämpfe" </a:t>
            </a:r>
          </a:p>
          <a:p>
            <a:pPr eaLnBrk="1" hangingPunct="1">
              <a:spcBef>
                <a:spcPct val="0"/>
              </a:spcBef>
            </a:pPr>
            <a:endParaRPr lang="en-US" altLang="it-CH"/>
          </a:p>
          <a:p>
            <a:pPr eaLnBrk="1" hangingPunct="1">
              <a:spcBef>
                <a:spcPct val="0"/>
              </a:spcBef>
            </a:pPr>
            <a:r>
              <a:rPr lang="en-GB" altLang="it-CH"/>
              <a:t>http://en.wikipedia.org/wiki/Qibya_massacre</a:t>
            </a:r>
          </a:p>
          <a:p>
            <a:pPr eaLnBrk="1" hangingPunct="1">
              <a:spcBef>
                <a:spcPct val="0"/>
              </a:spcBef>
            </a:pPr>
            <a:r>
              <a:rPr lang="en-GB" altLang="it-CH"/>
              <a:t>http://en.wikipedia.org/wiki/Kafr_Qasim_massacre</a:t>
            </a:r>
          </a:p>
          <a:p>
            <a:pPr eaLnBrk="1" hangingPunct="1">
              <a:spcBef>
                <a:spcPct val="0"/>
              </a:spcBef>
            </a:pPr>
            <a:r>
              <a:rPr lang="en-GB" altLang="it-CH"/>
              <a:t>http://occupiedpalestine.wordpress.com/2010/10/29/remembering-the-54th-anniversary-of-the-israeli-massacre-in-kafr-qasim/</a:t>
            </a:r>
          </a:p>
          <a:p>
            <a:pPr eaLnBrk="1" hangingPunct="1">
              <a:spcBef>
                <a:spcPct val="0"/>
              </a:spcBef>
            </a:pPr>
            <a:r>
              <a:rPr lang="en-GB" altLang="it-CH"/>
              <a:t>http://en.wikipedia.org/wiki/Unit_101</a:t>
            </a:r>
          </a:p>
          <a:p>
            <a:pPr eaLnBrk="1" hangingPunct="1">
              <a:spcBef>
                <a:spcPct val="0"/>
              </a:spcBef>
            </a:pPr>
            <a:r>
              <a:rPr lang="en-GB" altLang="it-CH"/>
              <a:t>http://en.wikipedia.org/wiki/Samson_Unit</a:t>
            </a:r>
          </a:p>
          <a:p>
            <a:pPr eaLnBrk="1" hangingPunct="1">
              <a:spcBef>
                <a:spcPct val="0"/>
              </a:spcBef>
            </a:pPr>
            <a:r>
              <a:rPr lang="en-GB" altLang="it-CH"/>
              <a:t>http://en.wikipedia.org/wiki/Duvdevan_Unit</a:t>
            </a:r>
          </a:p>
          <a:p>
            <a:pPr eaLnBrk="1" hangingPunct="1">
              <a:spcBef>
                <a:spcPct val="0"/>
              </a:spcBef>
            </a:pPr>
            <a:r>
              <a:rPr lang="en-GB" altLang="it-CH"/>
              <a:t>http://en.wikipedia.org/wiki/Mista%27arvim</a:t>
            </a:r>
          </a:p>
          <a:p>
            <a:pPr eaLnBrk="1" hangingPunct="1">
              <a:spcBef>
                <a:spcPct val="0"/>
              </a:spcBef>
            </a:pPr>
            <a:r>
              <a:rPr lang="en-GB" altLang="it-CH"/>
              <a:t>https://en.wikipedia.org/wiki/Israeli_Special_Forces_Units</a:t>
            </a:r>
          </a:p>
          <a:p>
            <a:pPr eaLnBrk="1" hangingPunct="1">
              <a:spcBef>
                <a:spcPct val="0"/>
              </a:spcBef>
            </a:pPr>
            <a:r>
              <a:rPr lang="en-GB" altLang="it-CH"/>
              <a:t>https://www.972mag.com/how-the-media-covers-massacres-lessons-from-1950/</a:t>
            </a:r>
          </a:p>
          <a:p>
            <a:pPr eaLnBrk="1" hangingPunct="1">
              <a:spcBef>
                <a:spcPct val="0"/>
              </a:spcBef>
            </a:pPr>
            <a:endParaRPr lang="en-GB" altLang="it-CH"/>
          </a:p>
          <a:p>
            <a:pPr eaLnBrk="1" hangingPunct="1">
              <a:spcBef>
                <a:spcPct val="0"/>
              </a:spcBef>
            </a:pPr>
            <a:r>
              <a:rPr lang="en-GB" altLang="it-CH"/>
              <a:t>Moshe Sharett, "Yoman Ishi" (personal diary), publisher: Yaakov Sharett, 8 vol. (Tel Aviv: Sifriyat Ma' ariv, 1978).</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egnaposto immagine diapositiva 1">
            <a:extLst>
              <a:ext uri="{FF2B5EF4-FFF2-40B4-BE49-F238E27FC236}">
                <a16:creationId xmlns:a16="http://schemas.microsoft.com/office/drawing/2014/main" id="{02C3604A-F7EF-4D5E-E078-52A586EB4C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Segnaposto note 2">
            <a:extLst>
              <a:ext uri="{FF2B5EF4-FFF2-40B4-BE49-F238E27FC236}">
                <a16:creationId xmlns:a16="http://schemas.microsoft.com/office/drawing/2014/main" id="{10B42E01-A27B-2BD9-8FA4-F3F5758E0D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http://en.wikipedia.org/wiki/Six-Day_War</a:t>
            </a:r>
          </a:p>
          <a:p>
            <a:r>
              <a:rPr lang="it-CH" altLang="it-CH"/>
              <a:t>http://en.wikipedia.org/wiki/Controversies_relating_to_the_Six-Day_War</a:t>
            </a:r>
          </a:p>
          <a:p>
            <a:r>
              <a:rPr lang="it-CH" altLang="it-CH"/>
              <a:t>http://en.wikipedia.org/wiki/USS_Liberty_incident </a:t>
            </a:r>
          </a:p>
        </p:txBody>
      </p:sp>
      <p:sp>
        <p:nvSpPr>
          <p:cNvPr id="199684" name="Segnaposto numero diapositiva 3">
            <a:extLst>
              <a:ext uri="{FF2B5EF4-FFF2-40B4-BE49-F238E27FC236}">
                <a16:creationId xmlns:a16="http://schemas.microsoft.com/office/drawing/2014/main" id="{37415ECA-C11D-544A-2D11-DC87AEA2F7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20F173-4C76-4A4B-83B9-E43968DCD18A}" type="slidenum">
              <a:rPr lang="it-CH" altLang="en-US" smtClean="0"/>
              <a:pPr>
                <a:spcBef>
                  <a:spcPct val="0"/>
                </a:spcBef>
              </a:pPr>
              <a:t>58</a:t>
            </a:fld>
            <a:endParaRPr lang="it-CH"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egnaposto immagine diapositiva 1">
            <a:extLst>
              <a:ext uri="{FF2B5EF4-FFF2-40B4-BE49-F238E27FC236}">
                <a16:creationId xmlns:a16="http://schemas.microsoft.com/office/drawing/2014/main" id="{EB504DF4-1F43-9229-42FD-2C290FB390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Segnaposto note 2">
            <a:extLst>
              <a:ext uri="{FF2B5EF4-FFF2-40B4-BE49-F238E27FC236}">
                <a16:creationId xmlns:a16="http://schemas.microsoft.com/office/drawing/2014/main" id="{7F7A210C-1829-9624-8D6E-79C525561A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r>
              <a:rPr lang="it-CH" altLang="it-CH"/>
              <a:t>http://en.wikipedia.org/wiki/1967_Palestinian_exodus</a:t>
            </a:r>
          </a:p>
          <a:p>
            <a:r>
              <a:rPr lang="it-CH" altLang="it-CH"/>
              <a:t>http://en.wikipedia.org/wiki/Allenby_Bridge</a:t>
            </a:r>
          </a:p>
          <a:p>
            <a:endParaRPr lang="it-CH" altLang="it-CH"/>
          </a:p>
        </p:txBody>
      </p:sp>
      <p:sp>
        <p:nvSpPr>
          <p:cNvPr id="201732" name="Segnaposto numero diapositiva 3">
            <a:extLst>
              <a:ext uri="{FF2B5EF4-FFF2-40B4-BE49-F238E27FC236}">
                <a16:creationId xmlns:a16="http://schemas.microsoft.com/office/drawing/2014/main" id="{249F1751-8D9E-9515-428D-5706541D7D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BCD2AC-2111-4938-ACEF-BBFFCEA1C16F}" type="slidenum">
              <a:rPr lang="it-CH" altLang="en-US" smtClean="0"/>
              <a:pPr>
                <a:spcBef>
                  <a:spcPct val="0"/>
                </a:spcBef>
              </a:pPr>
              <a:t>59</a:t>
            </a:fld>
            <a:endParaRPr lang="it-CH"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egnaposto immagine diapositiva 1">
            <a:extLst>
              <a:ext uri="{FF2B5EF4-FFF2-40B4-BE49-F238E27FC236}">
                <a16:creationId xmlns:a16="http://schemas.microsoft.com/office/drawing/2014/main" id="{0A7660F5-E62F-BD46-8F09-A294082D96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Segnaposto note 2">
            <a:extLst>
              <a:ext uri="{FF2B5EF4-FFF2-40B4-BE49-F238E27FC236}">
                <a16:creationId xmlns:a16="http://schemas.microsoft.com/office/drawing/2014/main" id="{FB82AC6F-C272-C8BE-A2F5-3794BA34AF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http://en.wikipedia.org/wiki/Halhul</a:t>
            </a:r>
          </a:p>
          <a:p>
            <a:r>
              <a:rPr lang="it-CH" altLang="it-CH">
                <a:solidFill>
                  <a:srgbClr val="000000"/>
                </a:solidFill>
              </a:rPr>
              <a:t>http://en.wikipedia.org/wiki/Bayt_Nuba</a:t>
            </a:r>
          </a:p>
          <a:p>
            <a:r>
              <a:rPr lang="it-CH" altLang="it-CH">
                <a:solidFill>
                  <a:srgbClr val="000000"/>
                </a:solidFill>
              </a:rPr>
              <a:t>http://en.wikipedia.org/wiki/Latrun</a:t>
            </a:r>
          </a:p>
          <a:p>
            <a:r>
              <a:rPr lang="it-CH" altLang="it-CH">
                <a:solidFill>
                  <a:srgbClr val="000000"/>
                </a:solidFill>
              </a:rPr>
              <a:t>http://en.wikipedia.org/wiki/Jabalya_Camp</a:t>
            </a:r>
          </a:p>
          <a:p>
            <a:endParaRPr lang="it-CH" altLang="it-CH"/>
          </a:p>
        </p:txBody>
      </p:sp>
      <p:sp>
        <p:nvSpPr>
          <p:cNvPr id="203780" name="Segnaposto numero diapositiva 3">
            <a:extLst>
              <a:ext uri="{FF2B5EF4-FFF2-40B4-BE49-F238E27FC236}">
                <a16:creationId xmlns:a16="http://schemas.microsoft.com/office/drawing/2014/main" id="{4F58667A-8CE7-FC54-EC3C-D25A269D85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B3B4E3-2252-4A68-889E-5DA81FC5CACB}" type="slidenum">
              <a:rPr lang="it-CH" altLang="en-US" smtClean="0"/>
              <a:pPr>
                <a:spcBef>
                  <a:spcPct val="0"/>
                </a:spcBef>
              </a:pPr>
              <a:t>60</a:t>
            </a:fld>
            <a:endParaRPr lang="it-CH"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egnaposto immagine diapositiva 1">
            <a:extLst>
              <a:ext uri="{FF2B5EF4-FFF2-40B4-BE49-F238E27FC236}">
                <a16:creationId xmlns:a16="http://schemas.microsoft.com/office/drawing/2014/main" id="{D069DAF4-C243-06C9-C794-9B2A218577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Segnaposto note 2">
            <a:extLst>
              <a:ext uri="{FF2B5EF4-FFF2-40B4-BE49-F238E27FC236}">
                <a16:creationId xmlns:a16="http://schemas.microsoft.com/office/drawing/2014/main" id="{934F9262-65B0-5C1B-57CC-F571D9CF59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05828" name="Segnaposto numero diapositiva 3">
            <a:extLst>
              <a:ext uri="{FF2B5EF4-FFF2-40B4-BE49-F238E27FC236}">
                <a16:creationId xmlns:a16="http://schemas.microsoft.com/office/drawing/2014/main" id="{1C441B27-33CA-4D65-8B0D-F7C14E1362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3B33C1-5213-4501-8B89-3EEC04C469A9}" type="slidenum">
              <a:rPr lang="it-CH" altLang="en-US" smtClean="0"/>
              <a:pPr>
                <a:spcBef>
                  <a:spcPct val="0"/>
                </a:spcBef>
              </a:pPr>
              <a:t>61</a:t>
            </a:fld>
            <a:endParaRPr lang="it-CH"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immagine diapositiva 1">
            <a:extLst>
              <a:ext uri="{FF2B5EF4-FFF2-40B4-BE49-F238E27FC236}">
                <a16:creationId xmlns:a16="http://schemas.microsoft.com/office/drawing/2014/main" id="{0B7FEE80-46E9-D628-7504-FD3D520E04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Segnaposto note 2">
            <a:extLst>
              <a:ext uri="{FF2B5EF4-FFF2-40B4-BE49-F238E27FC236}">
                <a16:creationId xmlns:a16="http://schemas.microsoft.com/office/drawing/2014/main" id="{CA1BCBA3-C617-48EA-1DF0-AFAFD8B867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r>
              <a:rPr lang="de-DE" altLang="en-US"/>
              <a:t>Schnell werden die illegale Außenposten an die israelische Infrastruktur angeschlossen (Strom, Straße, Wasser, Kanalisation, und falls vorhanden, auch an das Busnetz, Telefon, Sicherheit usw.) und die israelische Regierung „legalisiert“ den Außenposten, was endgültig ist und bleiben wird und weiter ausgebaut.</a:t>
            </a:r>
          </a:p>
          <a:p>
            <a:endParaRPr lang="en-US" altLang="en-US"/>
          </a:p>
          <a:p>
            <a:r>
              <a:rPr lang="en-US" altLang="en-US"/>
              <a:t>https://en.wikipedia.org/wiki/Israeli_outpost</a:t>
            </a:r>
          </a:p>
          <a:p>
            <a:r>
              <a:rPr lang="en-US" altLang="en-US"/>
              <a:t>https://en.wikipedia.org/wiki/As-Sawahira_ash-Sharqiya</a:t>
            </a:r>
          </a:p>
          <a:p>
            <a:r>
              <a:rPr lang="en-US" altLang="en-US"/>
              <a:t>http://www.wafa.ps/Videos/Details/1149</a:t>
            </a:r>
          </a:p>
          <a:p>
            <a:r>
              <a:rPr lang="en-US" altLang="en-US"/>
              <a:t>From : http://www.ifamericansknew.org/</a:t>
            </a:r>
          </a:p>
          <a:p>
            <a:endParaRPr lang="en-US" altLang="en-US"/>
          </a:p>
          <a:p>
            <a:endParaRPr lang="en-US" altLang="en-US"/>
          </a:p>
          <a:p>
            <a:endParaRPr lang="en-US" altLang="en-US"/>
          </a:p>
        </p:txBody>
      </p:sp>
      <p:sp>
        <p:nvSpPr>
          <p:cNvPr id="207876" name="Segnaposto numero diapositiva 3">
            <a:extLst>
              <a:ext uri="{FF2B5EF4-FFF2-40B4-BE49-F238E27FC236}">
                <a16:creationId xmlns:a16="http://schemas.microsoft.com/office/drawing/2014/main" id="{762C5111-5663-F666-7852-4B48EEE81A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3B049B0-957E-4A91-9A1D-6F991726C04E}" type="slidenum">
              <a:rPr lang="it-CH" altLang="en-US" smtClean="0">
                <a:latin typeface="Calibri" panose="020F0502020204030204" pitchFamily="34" charset="0"/>
              </a:rPr>
              <a:pPr/>
              <a:t>62</a:t>
            </a:fld>
            <a:endParaRPr lang="it-CH" altLang="en-US">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egnaposto immagine diapositiva 1">
            <a:extLst>
              <a:ext uri="{FF2B5EF4-FFF2-40B4-BE49-F238E27FC236}">
                <a16:creationId xmlns:a16="http://schemas.microsoft.com/office/drawing/2014/main" id="{C1E0C68B-B23C-C3D3-4A2E-083B847839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Segnaposto note 2">
            <a:extLst>
              <a:ext uri="{FF2B5EF4-FFF2-40B4-BE49-F238E27FC236}">
                <a16:creationId xmlns:a16="http://schemas.microsoft.com/office/drawing/2014/main" id="{274414A2-C855-A448-9315-DE2F76FCE2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https://www.haaretz.com/israel-news/2022-07-27/ty-article/.premium/israels-top-court-legalizes-contentious-west-bank-outpost-in-ruling-reversal/00000182-4077-d9f7-a9e6-d077df8d0000</a:t>
            </a:r>
          </a:p>
          <a:p>
            <a:endParaRPr lang="en-US" altLang="en-US" dirty="0"/>
          </a:p>
          <a:p>
            <a:endParaRPr lang="en-US" altLang="en-US" dirty="0"/>
          </a:p>
        </p:txBody>
      </p:sp>
      <p:sp>
        <p:nvSpPr>
          <p:cNvPr id="208900" name="Segnaposto numero diapositiva 3">
            <a:extLst>
              <a:ext uri="{FF2B5EF4-FFF2-40B4-BE49-F238E27FC236}">
                <a16:creationId xmlns:a16="http://schemas.microsoft.com/office/drawing/2014/main" id="{04CC4C77-8D75-CE96-2507-0B3C153ABD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46DD6F-B07F-4340-BABB-4B575CD526F3}" type="slidenum">
              <a:rPr lang="it-CH" altLang="en-US" smtClean="0">
                <a:latin typeface="Calibri" panose="020F0502020204030204" pitchFamily="34" charset="0"/>
              </a:rPr>
              <a:pPr/>
              <a:t>63</a:t>
            </a:fld>
            <a:endParaRPr lang="it-CH" altLang="en-US">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egnaposto immagine diapositiva 1">
            <a:extLst>
              <a:ext uri="{FF2B5EF4-FFF2-40B4-BE49-F238E27FC236}">
                <a16:creationId xmlns:a16="http://schemas.microsoft.com/office/drawing/2014/main" id="{CBA32EEE-9644-C78A-A144-14D21903E9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Segnaposto note 2">
            <a:extLst>
              <a:ext uri="{FF2B5EF4-FFF2-40B4-BE49-F238E27FC236}">
                <a16:creationId xmlns:a16="http://schemas.microsoft.com/office/drawing/2014/main" id="{3EC59066-45E3-9CB5-1365-DEF16A883D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https://electronicintifada.net/content/how-global-real-estate-giant-remax-profits-stolen-palestinian-land/14765</a:t>
            </a:r>
          </a:p>
          <a:p>
            <a:endParaRPr lang="it-CH" altLang="it-CH" dirty="0"/>
          </a:p>
          <a:p>
            <a:r>
              <a:rPr lang="it-CH" altLang="it-CH" dirty="0"/>
              <a:t>https://www.hrw.org/report/2018/05/29/bankrolling-abuse/israeli-banks-west-bank-settlements</a:t>
            </a:r>
          </a:p>
          <a:p>
            <a:endParaRPr lang="it-CH" altLang="it-CH" dirty="0"/>
          </a:p>
          <a:p>
            <a:r>
              <a:rPr lang="it-CH" altLang="it-CH" dirty="0"/>
              <a:t>Http://en.wikipedia.org/wiki/Israel_settlements</a:t>
            </a:r>
          </a:p>
          <a:p>
            <a:r>
              <a:rPr lang="it-CH" altLang="it-CH" dirty="0"/>
              <a:t>https://en.wikipedia.org/wiki/Israeli_outpost</a:t>
            </a:r>
          </a:p>
          <a:p>
            <a:r>
              <a:rPr lang="it-CH" altLang="it-CH"/>
              <a:t>https://agencemediapalestine.fr/blog/2024/07/04/colonisation-israel-approuve-la-plus-grande-confiscation-de-terres-depuis-trente-ans/</a:t>
            </a:r>
          </a:p>
          <a:p>
            <a:endParaRPr lang="it-CH" altLang="it-CH"/>
          </a:p>
        </p:txBody>
      </p:sp>
      <p:sp>
        <p:nvSpPr>
          <p:cNvPr id="209924" name="Segnaposto numero diapositiva 3">
            <a:extLst>
              <a:ext uri="{FF2B5EF4-FFF2-40B4-BE49-F238E27FC236}">
                <a16:creationId xmlns:a16="http://schemas.microsoft.com/office/drawing/2014/main" id="{C8316905-3EA0-F1AB-C3B6-C23BED2375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3278AA-738B-4C57-934E-B175654C64BB}" type="slidenum">
              <a:rPr lang="it-CH" altLang="en-US" smtClean="0"/>
              <a:pPr>
                <a:spcBef>
                  <a:spcPct val="0"/>
                </a:spcBef>
              </a:pPr>
              <a:t>64</a:t>
            </a:fld>
            <a:endParaRPr lang="it-CH"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egnaposto immagine diapositiva 1">
            <a:extLst>
              <a:ext uri="{FF2B5EF4-FFF2-40B4-BE49-F238E27FC236}">
                <a16:creationId xmlns:a16="http://schemas.microsoft.com/office/drawing/2014/main" id="{3481F3B5-109F-5F06-8A50-9F7F151914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Segnaposto note 2">
            <a:extLst>
              <a:ext uri="{FF2B5EF4-FFF2-40B4-BE49-F238E27FC236}">
                <a16:creationId xmlns:a16="http://schemas.microsoft.com/office/drawing/2014/main" id="{EBEF8A86-89C3-2F32-B39A-C9165E6745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Exodus  3,  8</a:t>
            </a:r>
          </a:p>
          <a:p>
            <a:r>
              <a:rPr lang="it-CH" altLang="it-CH"/>
              <a:t>http://en.wikipedia.org/wiki/Tantura</a:t>
            </a:r>
          </a:p>
          <a:p>
            <a:r>
              <a:rPr lang="it-CH" altLang="it-CH"/>
              <a:t>https://it.wikipedia.org/wiki/Massacro_di_Tantura</a:t>
            </a:r>
          </a:p>
          <a:p>
            <a:r>
              <a:rPr lang="it-CH" altLang="it-CH"/>
              <a:t>http://it.wikipedia.org/wiki/Gerico</a:t>
            </a:r>
          </a:p>
          <a:p>
            <a:r>
              <a:rPr lang="it-CH" altLang="it-CH"/>
              <a:t>http://it.wikipedia.org/wiki/Armageddon</a:t>
            </a:r>
          </a:p>
          <a:p>
            <a:r>
              <a:rPr lang="it-CH" altLang="it-CH"/>
              <a:t>http://en.wikipedia.org/wiki/Jezreel_Valley</a:t>
            </a:r>
          </a:p>
        </p:txBody>
      </p:sp>
      <p:sp>
        <p:nvSpPr>
          <p:cNvPr id="100356" name="Segnaposto numero diapositiva 3">
            <a:extLst>
              <a:ext uri="{FF2B5EF4-FFF2-40B4-BE49-F238E27FC236}">
                <a16:creationId xmlns:a16="http://schemas.microsoft.com/office/drawing/2014/main" id="{44B5F0C4-E403-6421-47A1-BBDE5E490D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FE8965-41D8-47CF-A2F5-4980D8A7C9AD}" type="slidenum">
              <a:rPr lang="it-CH" altLang="en-US" smtClean="0"/>
              <a:pPr>
                <a:spcBef>
                  <a:spcPct val="0"/>
                </a:spcBef>
              </a:pPr>
              <a:t>8</a:t>
            </a:fld>
            <a:endParaRPr lang="it-CH"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egnaposto immagine diapositiva 1">
            <a:extLst>
              <a:ext uri="{FF2B5EF4-FFF2-40B4-BE49-F238E27FC236}">
                <a16:creationId xmlns:a16="http://schemas.microsoft.com/office/drawing/2014/main" id="{6B882E33-AD26-9A57-D796-45499E7123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Segnaposto note 2">
            <a:extLst>
              <a:ext uri="{FF2B5EF4-FFF2-40B4-BE49-F238E27FC236}">
                <a16:creationId xmlns:a16="http://schemas.microsoft.com/office/drawing/2014/main" id="{E73CA7AD-C7C5-0682-3A62-25A351FEB8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Die Siedlung Ariel ist eine der größten israelischen Siedlungen im Westjordanland. Es gibt 20.000 Einwohner mit Schwimmbädern, einer Universität usw. Nach dem Bau der Mauer ist Ariel nun direkt mit israelischem Territorium verbunden.</a:t>
            </a:r>
            <a:endParaRPr lang="en-US" altLang="it-CH"/>
          </a:p>
          <a:p>
            <a:endParaRPr lang="en-US" altLang="it-CH"/>
          </a:p>
          <a:p>
            <a:r>
              <a:rPr lang="en-US" altLang="it-CH"/>
              <a:t>http://en.wikipedia.org/wiki/Ariel_(city)</a:t>
            </a:r>
          </a:p>
          <a:p>
            <a:r>
              <a:rPr lang="en-US" altLang="it-CH"/>
              <a:t>http://en.wikipedia.org/wiki/Salfit</a:t>
            </a:r>
          </a:p>
          <a:p>
            <a:r>
              <a:rPr lang="en-US" altLang="it-CH"/>
              <a:t>http://en.wikipedia.org/wiki/Marda_(village)</a:t>
            </a:r>
          </a:p>
          <a:p>
            <a:endParaRPr lang="it-CH" altLang="it-CH"/>
          </a:p>
        </p:txBody>
      </p:sp>
      <p:sp>
        <p:nvSpPr>
          <p:cNvPr id="211972" name="Segnaposto numero diapositiva 3">
            <a:extLst>
              <a:ext uri="{FF2B5EF4-FFF2-40B4-BE49-F238E27FC236}">
                <a16:creationId xmlns:a16="http://schemas.microsoft.com/office/drawing/2014/main" id="{5CAEA197-B959-4BF0-5590-000D38BFB0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EB5CFA-AFF0-4C61-AC41-E81BBE245353}" type="slidenum">
              <a:rPr lang="it-CH" altLang="en-US" smtClean="0"/>
              <a:pPr>
                <a:spcBef>
                  <a:spcPct val="0"/>
                </a:spcBef>
              </a:pPr>
              <a:t>65</a:t>
            </a:fld>
            <a:endParaRPr lang="it-CH"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egnaposto immagine diapositiva 1">
            <a:extLst>
              <a:ext uri="{FF2B5EF4-FFF2-40B4-BE49-F238E27FC236}">
                <a16:creationId xmlns:a16="http://schemas.microsoft.com/office/drawing/2014/main" id="{1475ABB2-43F7-7CD2-B2CF-24A7A07B0A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Segnaposto note 2">
            <a:extLst>
              <a:ext uri="{FF2B5EF4-FFF2-40B4-BE49-F238E27FC236}">
                <a16:creationId xmlns:a16="http://schemas.microsoft.com/office/drawing/2014/main" id="{1084FED8-9715-FF86-B11E-65454277B1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http://en.wikipedia.org/wiki/Israeli_West_Bank_barrier</a:t>
            </a:r>
          </a:p>
        </p:txBody>
      </p:sp>
      <p:sp>
        <p:nvSpPr>
          <p:cNvPr id="215044" name="Segnaposto numero diapositiva 3">
            <a:extLst>
              <a:ext uri="{FF2B5EF4-FFF2-40B4-BE49-F238E27FC236}">
                <a16:creationId xmlns:a16="http://schemas.microsoft.com/office/drawing/2014/main" id="{DB4D735B-37F0-F5A5-64D7-B9C8A6582B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D97A39-E631-44D8-BD46-138AEF26DA36}" type="slidenum">
              <a:rPr lang="it-CH" altLang="en-US" smtClean="0"/>
              <a:pPr>
                <a:spcBef>
                  <a:spcPct val="0"/>
                </a:spcBef>
              </a:pPr>
              <a:t>67</a:t>
            </a:fld>
            <a:endParaRPr lang="it-CH"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5F9663C3-2F10-3AE3-14AC-212504F1B1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122F07-4072-436F-A1E7-7A451BA9DD5B}" type="slidenum">
              <a:rPr lang="it-IT" altLang="it-CH" smtClean="0">
                <a:solidFill>
                  <a:srgbClr val="000000"/>
                </a:solidFill>
                <a:latin typeface="Arial" panose="020B0604020202020204" pitchFamily="34" charset="0"/>
              </a:rPr>
              <a:pPr>
                <a:spcBef>
                  <a:spcPct val="0"/>
                </a:spcBef>
              </a:pPr>
              <a:t>68</a:t>
            </a:fld>
            <a:endParaRPr lang="it-IT" altLang="it-CH">
              <a:solidFill>
                <a:srgbClr val="000000"/>
              </a:solidFill>
              <a:latin typeface="Arial" panose="020B0604020202020204" pitchFamily="34" charset="0"/>
            </a:endParaRPr>
          </a:p>
        </p:txBody>
      </p:sp>
      <p:sp>
        <p:nvSpPr>
          <p:cNvPr id="217091" name="Rectangle 2">
            <a:extLst>
              <a:ext uri="{FF2B5EF4-FFF2-40B4-BE49-F238E27FC236}">
                <a16:creationId xmlns:a16="http://schemas.microsoft.com/office/drawing/2014/main" id="{23CEBDF3-3848-87D6-D662-07B1B8E4C1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2" name="Rectangle 3">
            <a:extLst>
              <a:ext uri="{FF2B5EF4-FFF2-40B4-BE49-F238E27FC236}">
                <a16:creationId xmlns:a16="http://schemas.microsoft.com/office/drawing/2014/main" id="{C06C6A13-E2CC-DE65-F4A4-7962E054B2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Es gibt weder Wasser noch Dienstleistungen für die wartenden Palästinenser.</a:t>
            </a:r>
          </a:p>
          <a:p>
            <a:pPr eaLnBrk="1" hangingPunct="1">
              <a:spcBef>
                <a:spcPct val="0"/>
              </a:spcBef>
            </a:pPr>
            <a:r>
              <a:rPr lang="de-DE" altLang="it-CH"/>
              <a:t>Dies soll sowohl die Palästinenser demütigen als auch den israelischen Soldaten das Gefühl geben,                                                                                          es mit Tieren und nicht mit Menschen zu tun zu haben.</a:t>
            </a:r>
          </a:p>
          <a:p>
            <a:pPr eaLnBrk="1" hangingPunct="1">
              <a:spcBef>
                <a:spcPct val="0"/>
              </a:spcBef>
            </a:pPr>
            <a:endParaRPr lang="de-DE" altLang="it-CH"/>
          </a:p>
          <a:p>
            <a:pPr eaLnBrk="1" hangingPunct="1">
              <a:spcBef>
                <a:spcPct val="0"/>
              </a:spcBef>
            </a:pPr>
            <a:r>
              <a:rPr lang="it-CH" altLang="it-CH"/>
              <a:t>http://www.youtube.com/watch?v=DOBQLRCxQnk&amp;feature=related</a:t>
            </a:r>
          </a:p>
          <a:p>
            <a:pPr eaLnBrk="1" hangingPunct="1">
              <a:spcBef>
                <a:spcPct val="0"/>
              </a:spcBef>
            </a:pPr>
            <a:r>
              <a:rPr lang="it-CH" altLang="it-CH"/>
              <a:t>http://en.wikipedia.org/wiki/Qalandia</a:t>
            </a:r>
          </a:p>
          <a:p>
            <a:pPr eaLnBrk="1" hangingPunct="1">
              <a:spcBef>
                <a:spcPct val="0"/>
              </a:spcBef>
            </a:pPr>
            <a:r>
              <a:rPr lang="it-CH" altLang="it-CH"/>
              <a:t>http://en.wikipedia.org/wiki/Israeli_checkpoint</a:t>
            </a:r>
          </a:p>
          <a:p>
            <a:pPr eaLnBrk="1" hangingPunct="1">
              <a:spcBef>
                <a:spcPct val="0"/>
              </a:spcBef>
            </a:pPr>
            <a:r>
              <a:rPr lang="it-CH" altLang="it-CH"/>
              <a:t>http://plateforme-palestine.org/Liberte-de-circulation,4107</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egnaposto immagine diapositiva 1">
            <a:extLst>
              <a:ext uri="{FF2B5EF4-FFF2-40B4-BE49-F238E27FC236}">
                <a16:creationId xmlns:a16="http://schemas.microsoft.com/office/drawing/2014/main" id="{E1119254-CF93-4297-820B-AFCBF81D43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Segnaposto note 2">
            <a:extLst>
              <a:ext uri="{FF2B5EF4-FFF2-40B4-BE49-F238E27FC236}">
                <a16:creationId xmlns:a16="http://schemas.microsoft.com/office/drawing/2014/main" id="{88C1B0CC-A9F4-B26D-A0F9-054805586F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Manchmal öffnen Israelis die Tore einige Stunden am Tag.</a:t>
            </a:r>
          </a:p>
          <a:p>
            <a:endParaRPr lang="it-CH" altLang="it-CH"/>
          </a:p>
          <a:p>
            <a:r>
              <a:rPr lang="it-CH" altLang="it-CH"/>
              <a:t>http://en.wikipedia.org/wiki/West_Bank_closures</a:t>
            </a:r>
          </a:p>
          <a:p>
            <a:endParaRPr lang="it-CH" altLang="it-CH"/>
          </a:p>
        </p:txBody>
      </p:sp>
      <p:sp>
        <p:nvSpPr>
          <p:cNvPr id="219140" name="Segnaposto numero diapositiva 3">
            <a:extLst>
              <a:ext uri="{FF2B5EF4-FFF2-40B4-BE49-F238E27FC236}">
                <a16:creationId xmlns:a16="http://schemas.microsoft.com/office/drawing/2014/main" id="{3CBADF60-7218-595E-B806-B26D4CFED5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CDB51F-C7DD-402D-AAE5-79B8110AB1E2}" type="slidenum">
              <a:rPr lang="it-CH" altLang="en-US" smtClean="0"/>
              <a:pPr>
                <a:spcBef>
                  <a:spcPct val="0"/>
                </a:spcBef>
              </a:pPr>
              <a:t>69</a:t>
            </a:fld>
            <a:endParaRPr lang="it-CH"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egnaposto immagine diapositiva 1">
            <a:extLst>
              <a:ext uri="{FF2B5EF4-FFF2-40B4-BE49-F238E27FC236}">
                <a16:creationId xmlns:a16="http://schemas.microsoft.com/office/drawing/2014/main" id="{9C9AB2AE-596E-C37A-D5BF-42BB8F32E0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Segnaposto note 2">
            <a:extLst>
              <a:ext uri="{FF2B5EF4-FFF2-40B4-BE49-F238E27FC236}">
                <a16:creationId xmlns:a16="http://schemas.microsoft.com/office/drawing/2014/main" id="{B7EC2575-0CC7-7F1A-55B6-D453DCAFD0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http://en.wikipedia.org/wiki/Israeli_Prison_Service</a:t>
            </a:r>
          </a:p>
          <a:p>
            <a:r>
              <a:rPr lang="it-CH" altLang="it-CH"/>
              <a:t>http://en.wikipedia.org/wiki/Camp_1391</a:t>
            </a:r>
          </a:p>
          <a:p>
            <a:r>
              <a:rPr lang="it-CH" altLang="it-CH"/>
              <a:t>https://www.anews.com.tr/world/2019/05/12/inmates-face-inhumane-treatment-in-israeli-prisons-report</a:t>
            </a:r>
          </a:p>
          <a:p>
            <a:endParaRPr lang="it-CH" altLang="it-CH"/>
          </a:p>
        </p:txBody>
      </p:sp>
      <p:sp>
        <p:nvSpPr>
          <p:cNvPr id="221188" name="Segnaposto numero diapositiva 3">
            <a:extLst>
              <a:ext uri="{FF2B5EF4-FFF2-40B4-BE49-F238E27FC236}">
                <a16:creationId xmlns:a16="http://schemas.microsoft.com/office/drawing/2014/main" id="{26843431-7B15-CEE0-5460-AD9E037EC8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FFC028-04E8-4495-B98E-E6E20C713B64}" type="slidenum">
              <a:rPr lang="it-CH" altLang="en-US" smtClean="0"/>
              <a:pPr>
                <a:spcBef>
                  <a:spcPct val="0"/>
                </a:spcBef>
              </a:pPr>
              <a:t>70</a:t>
            </a:fld>
            <a:endParaRPr lang="it-CH"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egnaposto immagine diapositiva 1">
            <a:extLst>
              <a:ext uri="{FF2B5EF4-FFF2-40B4-BE49-F238E27FC236}">
                <a16:creationId xmlns:a16="http://schemas.microsoft.com/office/drawing/2014/main" id="{7A9BDB14-0EEC-2930-5602-9D69440716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Segnaposto note 2">
            <a:extLst>
              <a:ext uri="{FF2B5EF4-FFF2-40B4-BE49-F238E27FC236}">
                <a16:creationId xmlns:a16="http://schemas.microsoft.com/office/drawing/2014/main" id="{D43D7E96-2F0C-7268-0BCB-D6A5F99D3B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23236" name="Segnaposto numero diapositiva 3">
            <a:extLst>
              <a:ext uri="{FF2B5EF4-FFF2-40B4-BE49-F238E27FC236}">
                <a16:creationId xmlns:a16="http://schemas.microsoft.com/office/drawing/2014/main" id="{33EC4357-B1E5-344A-C564-0B32F60E4E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67C166-47D3-4EC3-8E53-4B2AF79108E4}" type="slidenum">
              <a:rPr lang="it-CH" altLang="en-US" smtClean="0"/>
              <a:pPr>
                <a:spcBef>
                  <a:spcPct val="0"/>
                </a:spcBef>
              </a:pPr>
              <a:t>71</a:t>
            </a:fld>
            <a:endParaRPr lang="it-CH"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egnaposto immagine diapositiva 1">
            <a:extLst>
              <a:ext uri="{FF2B5EF4-FFF2-40B4-BE49-F238E27FC236}">
                <a16:creationId xmlns:a16="http://schemas.microsoft.com/office/drawing/2014/main" id="{BCF05676-0DA1-565D-40EB-4CA0367030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Segnaposto note 2">
            <a:extLst>
              <a:ext uri="{FF2B5EF4-FFF2-40B4-BE49-F238E27FC236}">
                <a16:creationId xmlns:a16="http://schemas.microsoft.com/office/drawing/2014/main" id="{BCBCBF77-3EF2-0453-C77F-652638F963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https://ceobs.org/new-study-on-infrastructure-damage-in-gaza-and-the-west-bank/</a:t>
            </a:r>
          </a:p>
          <a:p>
            <a:endParaRPr lang="en-US" altLang="en-US"/>
          </a:p>
        </p:txBody>
      </p:sp>
      <p:sp>
        <p:nvSpPr>
          <p:cNvPr id="225284" name="Segnaposto numero diapositiva 3">
            <a:extLst>
              <a:ext uri="{FF2B5EF4-FFF2-40B4-BE49-F238E27FC236}">
                <a16:creationId xmlns:a16="http://schemas.microsoft.com/office/drawing/2014/main" id="{43E7679C-6B9A-3989-C898-F4A4F087E8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144447-A923-4B4C-AC8A-BCE0B3ED71CD}" type="slidenum">
              <a:rPr lang="it-CH" altLang="en-US" smtClean="0">
                <a:latin typeface="Calibri" panose="020F0502020204030204" pitchFamily="34" charset="0"/>
              </a:rPr>
              <a:pPr/>
              <a:t>72</a:t>
            </a:fld>
            <a:endParaRPr lang="it-CH" altLang="en-US">
              <a:latin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egnaposto immagine diapositiva 1">
            <a:extLst>
              <a:ext uri="{FF2B5EF4-FFF2-40B4-BE49-F238E27FC236}">
                <a16:creationId xmlns:a16="http://schemas.microsoft.com/office/drawing/2014/main" id="{84231861-EC66-0E1F-521E-F26AB1AD2B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Segnaposto note 2">
            <a:extLst>
              <a:ext uri="{FF2B5EF4-FFF2-40B4-BE49-F238E27FC236}">
                <a16:creationId xmlns:a16="http://schemas.microsoft.com/office/drawing/2014/main" id="{BD6E2750-612F-22E6-4E04-1C81BCC041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http://www.theaustralian.com.au/news/world/new-demolitions-in-jerusalem-may-leave-15000-palestinians-homeless/story-e6frg6so-1226751596463?nk=61cf2e6bc840d8755eabbd5cf001ab8d</a:t>
            </a:r>
          </a:p>
        </p:txBody>
      </p:sp>
      <p:sp>
        <p:nvSpPr>
          <p:cNvPr id="228356" name="Segnaposto numero diapositiva 3">
            <a:extLst>
              <a:ext uri="{FF2B5EF4-FFF2-40B4-BE49-F238E27FC236}">
                <a16:creationId xmlns:a16="http://schemas.microsoft.com/office/drawing/2014/main" id="{43AE2C1A-E660-62E8-A1F5-A41191C895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D744E1-E447-42BE-A2E1-F1BC819E7C6E}" type="slidenum">
              <a:rPr lang="it-CH" altLang="en-US" smtClean="0">
                <a:solidFill>
                  <a:srgbClr val="000000"/>
                </a:solidFill>
              </a:rPr>
              <a:pPr>
                <a:spcBef>
                  <a:spcPct val="0"/>
                </a:spcBef>
              </a:pPr>
              <a:t>74</a:t>
            </a:fld>
            <a:endParaRPr lang="it-CH" altLang="en-US">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egnaposto immagine diapositiva 1">
            <a:extLst>
              <a:ext uri="{FF2B5EF4-FFF2-40B4-BE49-F238E27FC236}">
                <a16:creationId xmlns:a16="http://schemas.microsoft.com/office/drawing/2014/main" id="{4482CB4A-CA8A-FF4A-6D43-8CE4A283B3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Segnaposto note 2">
            <a:extLst>
              <a:ext uri="{FF2B5EF4-FFF2-40B4-BE49-F238E27FC236}">
                <a16:creationId xmlns:a16="http://schemas.microsoft.com/office/drawing/2014/main" id="{23411995-ACB1-53C9-C241-026FB16264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r>
              <a:rPr lang="it-CH" altLang="it-CH"/>
              <a:t>http://www.youtube.com/watch?v=ey_oP2Goef4</a:t>
            </a:r>
          </a:p>
          <a:p>
            <a:r>
              <a:rPr lang="it-CH" altLang="it-CH"/>
              <a:t>http://en.wikipedia.org/wiki/Baqa%27a_Valley#Land_confiscation_and_settlement_expansion</a:t>
            </a:r>
          </a:p>
          <a:p>
            <a:r>
              <a:rPr lang="it-CH" altLang="it-CH"/>
              <a:t>http://en.wikipedia.org/wiki/Ein_Yabrud#Land_confiscation</a:t>
            </a:r>
          </a:p>
          <a:p>
            <a:r>
              <a:rPr lang="it-CH" altLang="it-CH"/>
              <a:t>http://en.wikipedia.org/wiki/Israeli_land_and_property_laws</a:t>
            </a:r>
          </a:p>
          <a:p>
            <a:r>
              <a:rPr lang="it-CH" altLang="it-CH"/>
              <a:t>http://en.wikipedia.org/wiki/Palestinian_land_laws</a:t>
            </a:r>
          </a:p>
          <a:p>
            <a:r>
              <a:rPr lang="it-CH" altLang="it-CH"/>
              <a:t>http://en.wikipedia.org/wiki/Absentees%27_Property_Laws#The_.27Absentees_Property_Law.27</a:t>
            </a:r>
          </a:p>
          <a:p>
            <a:r>
              <a:rPr lang="it-CH" altLang="it-CH"/>
              <a:t>http://www.aljazeera.com/indepth/opinion/2012/04/201242517713418510.html</a:t>
            </a:r>
          </a:p>
          <a:p>
            <a:r>
              <a:rPr lang="it-CH" altLang="it-CH"/>
              <a:t>http://www.youtube.com/watch?v=ey_oP2Goef4</a:t>
            </a:r>
          </a:p>
          <a:p>
            <a:endParaRPr lang="it-CH" altLang="it-CH"/>
          </a:p>
          <a:p>
            <a:endParaRPr lang="it-CH" altLang="it-CH"/>
          </a:p>
          <a:p>
            <a:endParaRPr lang="it-CH" altLang="it-CH"/>
          </a:p>
          <a:p>
            <a:endParaRPr lang="it-CH" altLang="it-CH"/>
          </a:p>
          <a:p>
            <a:endParaRPr lang="it-CH" altLang="it-CH"/>
          </a:p>
        </p:txBody>
      </p:sp>
      <p:sp>
        <p:nvSpPr>
          <p:cNvPr id="230404" name="Segnaposto numero diapositiva 3">
            <a:extLst>
              <a:ext uri="{FF2B5EF4-FFF2-40B4-BE49-F238E27FC236}">
                <a16:creationId xmlns:a16="http://schemas.microsoft.com/office/drawing/2014/main" id="{0D3CF220-A234-E4F3-C5A4-827E511E5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D2A5A5-2C0F-4080-A095-81D0F4813334}" type="slidenum">
              <a:rPr lang="it-CH" altLang="en-US" smtClean="0"/>
              <a:pPr>
                <a:spcBef>
                  <a:spcPct val="0"/>
                </a:spcBef>
              </a:pPr>
              <a:t>75</a:t>
            </a:fld>
            <a:endParaRPr lang="it-CH"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egnaposto immagine diapositiva 1">
            <a:extLst>
              <a:ext uri="{FF2B5EF4-FFF2-40B4-BE49-F238E27FC236}">
                <a16:creationId xmlns:a16="http://schemas.microsoft.com/office/drawing/2014/main" id="{C57463F2-8C12-5142-B7B7-4017734501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Segnaposto note 2">
            <a:extLst>
              <a:ext uri="{FF2B5EF4-FFF2-40B4-BE49-F238E27FC236}">
                <a16:creationId xmlns:a16="http://schemas.microsoft.com/office/drawing/2014/main" id="{AB9AC1D1-64A0-A01F-5A48-659D77D7C3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it-CH"/>
          </a:p>
          <a:p>
            <a:pPr eaLnBrk="1" hangingPunct="1">
              <a:spcBef>
                <a:spcPct val="0"/>
              </a:spcBef>
            </a:pPr>
            <a:r>
              <a:rPr lang="de-DE" altLang="it-CH"/>
              <a:t>Im Juni 2011 zerstört die israelische Armee erneut das Beduinendorf Al Farasiya im Jordantal und vertreibt schließlich die letzten 113 Einwohner</a:t>
            </a:r>
          </a:p>
          <a:p>
            <a:pPr eaLnBrk="1" hangingPunct="1">
              <a:spcBef>
                <a:spcPct val="0"/>
              </a:spcBef>
            </a:pPr>
            <a:endParaRPr lang="en-US" altLang="it-CH"/>
          </a:p>
          <a:p>
            <a:pPr eaLnBrk="1" hangingPunct="1">
              <a:spcBef>
                <a:spcPct val="0"/>
              </a:spcBef>
            </a:pPr>
            <a:r>
              <a:rPr lang="en-US" altLang="it-CH"/>
              <a:t>http://www.jordanvalleysolidarity.org/index.php/news-2/news2012/509-demolitions-in-al-himma-al-farasiya-and-khirbet-humsa</a:t>
            </a:r>
          </a:p>
          <a:p>
            <a:pPr eaLnBrk="1" hangingPunct="1">
              <a:spcBef>
                <a:spcPct val="0"/>
              </a:spcBef>
            </a:pPr>
            <a:endParaRPr lang="en-US" altLang="it-CH"/>
          </a:p>
          <a:p>
            <a:pPr eaLnBrk="1" hangingPunct="1">
              <a:spcBef>
                <a:spcPct val="0"/>
              </a:spcBef>
            </a:pPr>
            <a:r>
              <a:rPr lang="en-US" altLang="it-CH"/>
              <a:t>http://www.haaretz.com/print-edition/news/idf-destroys-west-bank-village-after-declaring-it-military-zone-1.303098</a:t>
            </a:r>
          </a:p>
          <a:p>
            <a:pPr eaLnBrk="1" hangingPunct="1">
              <a:spcBef>
                <a:spcPct val="0"/>
              </a:spcBef>
            </a:pPr>
            <a:r>
              <a:rPr lang="en-US" altLang="it-CH"/>
              <a:t>http://www.maannews.com/Content.aspx?id=781027</a:t>
            </a:r>
          </a:p>
          <a:p>
            <a:pPr eaLnBrk="1" hangingPunct="1">
              <a:spcBef>
                <a:spcPct val="0"/>
              </a:spcBef>
            </a:pPr>
            <a:r>
              <a:rPr lang="en-US" altLang="it-CH"/>
              <a:t>http://www.maannews.com/Content.aspx?id=781420</a:t>
            </a:r>
          </a:p>
          <a:p>
            <a:pPr eaLnBrk="1" hangingPunct="1">
              <a:spcBef>
                <a:spcPct val="0"/>
              </a:spcBef>
            </a:pPr>
            <a:r>
              <a:rPr lang="en-US" altLang="it-CH"/>
              <a:t>http://www.maannews.com/Content.aspx?id=781057</a:t>
            </a:r>
          </a:p>
          <a:p>
            <a:pPr eaLnBrk="1" hangingPunct="1">
              <a:spcBef>
                <a:spcPct val="0"/>
              </a:spcBef>
            </a:pPr>
            <a:r>
              <a:rPr lang="en-US" altLang="it-CH"/>
              <a:t>http://www.maannews.com/Content.aspx?id=779818</a:t>
            </a:r>
          </a:p>
          <a:p>
            <a:pPr eaLnBrk="1" hangingPunct="1">
              <a:spcBef>
                <a:spcPct val="0"/>
              </a:spcBef>
            </a:pPr>
            <a:r>
              <a:rPr lang="en-US" altLang="it-CH"/>
              <a:t>http://www.maannews.com/Content.aspx?id=779461</a:t>
            </a:r>
          </a:p>
          <a:p>
            <a:pPr eaLnBrk="1" hangingPunct="1">
              <a:spcBef>
                <a:spcPct val="0"/>
              </a:spcBef>
            </a:pPr>
            <a:r>
              <a:rPr lang="en-US" altLang="it-CH"/>
              <a:t>http://www.maannews.com/Content.aspx?id=776943</a:t>
            </a:r>
          </a:p>
          <a:p>
            <a:pPr eaLnBrk="1" hangingPunct="1">
              <a:spcBef>
                <a:spcPct val="0"/>
              </a:spcBef>
            </a:pPr>
            <a:r>
              <a:rPr lang="en-US" altLang="it-CH"/>
              <a:t>http://www.maannews.com/Content.aspx?id=775069</a:t>
            </a:r>
          </a:p>
          <a:p>
            <a:pPr eaLnBrk="1" hangingPunct="1">
              <a:spcBef>
                <a:spcPct val="0"/>
              </a:spcBef>
            </a:pPr>
            <a:r>
              <a:rPr lang="en-US" altLang="it-CH"/>
              <a:t>http://www.maannews.com/Content.aspx?id=773550</a:t>
            </a:r>
          </a:p>
          <a:p>
            <a:pPr eaLnBrk="1" hangingPunct="1">
              <a:spcBef>
                <a:spcPct val="0"/>
              </a:spcBef>
            </a:pPr>
            <a:r>
              <a:rPr lang="en-US" altLang="it-CH"/>
              <a:t>http://www.maannews.com/Content.aspx?id=781498</a:t>
            </a:r>
          </a:p>
          <a:p>
            <a:pPr eaLnBrk="1" hangingPunct="1">
              <a:spcBef>
                <a:spcPct val="0"/>
              </a:spcBef>
            </a:pPr>
            <a:endParaRPr lang="en-US" altLang="it-CH"/>
          </a:p>
          <a:p>
            <a:pPr eaLnBrk="1" hangingPunct="1">
              <a:spcBef>
                <a:spcPct val="0"/>
              </a:spcBef>
            </a:pPr>
            <a:r>
              <a:rPr lang="en-US" altLang="it-CH"/>
              <a:t>https://www.haaretz.com/opinion/.premium-the-dark-side-of-annexing-the-jordan-valley-whitewashing-land-theft-1.8824195</a:t>
            </a:r>
          </a:p>
          <a:p>
            <a:pPr eaLnBrk="1" hangingPunct="1">
              <a:spcBef>
                <a:spcPct val="0"/>
              </a:spcBef>
            </a:pPr>
            <a:endParaRPr lang="en-US" altLang="it-CH"/>
          </a:p>
          <a:p>
            <a:pPr eaLnBrk="1" hangingPunct="1">
              <a:spcBef>
                <a:spcPct val="0"/>
              </a:spcBef>
            </a:pPr>
            <a:r>
              <a:rPr lang="en-US" altLang="it-CH"/>
              <a:t>https://orientxxi.info/magazine/vallee-du-jourdain-nettoyage-ethnique-et-harcelement-des-paysans-palestiniens,3968</a:t>
            </a:r>
          </a:p>
          <a:p>
            <a:pPr eaLnBrk="1" hangingPunct="1">
              <a:spcBef>
                <a:spcPct val="0"/>
              </a:spcBef>
            </a:pPr>
            <a:endParaRPr lang="en-US" altLang="it-CH"/>
          </a:p>
          <a:p>
            <a:pPr eaLnBrk="1" hangingPunct="1">
              <a:spcBef>
                <a:spcPct val="0"/>
              </a:spcBef>
            </a:pPr>
            <a:r>
              <a:rPr lang="en-US" altLang="it-CH"/>
              <a:t>https://english.palinfo.com/news/2020/7/24/Al-Baqi-a-Plain-Fertile-lands-lost-to-Israeli-settlement</a:t>
            </a:r>
          </a:p>
          <a:p>
            <a:pPr eaLnBrk="1" hangingPunct="1">
              <a:spcBef>
                <a:spcPct val="0"/>
              </a:spcBef>
            </a:pPr>
            <a:endParaRPr lang="en-US" altLang="it-CH"/>
          </a:p>
          <a:p>
            <a:pPr eaLnBrk="1" hangingPunct="1">
              <a:spcBef>
                <a:spcPct val="0"/>
              </a:spcBef>
            </a:pPr>
            <a:r>
              <a:rPr lang="en-US" altLang="it-CH"/>
              <a:t>++++++++++++++++++++++++++++++++++++++++++++++++++++++++++++++</a:t>
            </a:r>
          </a:p>
          <a:p>
            <a:pPr eaLnBrk="1" hangingPunct="1">
              <a:spcBef>
                <a:spcPct val="0"/>
              </a:spcBef>
            </a:pPr>
            <a:endParaRPr lang="en-US" altLang="it-CH"/>
          </a:p>
          <a:p>
            <a:pPr eaLnBrk="1" hangingPunct="1">
              <a:spcBef>
                <a:spcPct val="0"/>
              </a:spcBef>
            </a:pPr>
            <a:r>
              <a:rPr lang="en-US" altLang="it-CH"/>
              <a:t>In Negev 15 Bedouin Citizens were Arrested for Protesting Appropriation of their Land</a:t>
            </a:r>
          </a:p>
          <a:p>
            <a:pPr eaLnBrk="1" hangingPunct="1">
              <a:spcBef>
                <a:spcPct val="0"/>
              </a:spcBef>
            </a:pPr>
            <a:r>
              <a:rPr lang="en-US" altLang="it-CH"/>
              <a:t> </a:t>
            </a:r>
          </a:p>
          <a:p>
            <a:pPr eaLnBrk="1" hangingPunct="1">
              <a:spcBef>
                <a:spcPct val="0"/>
              </a:spcBef>
            </a:pPr>
            <a:r>
              <a:rPr lang="en-US" altLang="it-CH"/>
              <a:t>The Human Rights Defenders Fund (HRDF) and the Negev Coexistence Forum for Civil Equality (NCF) wish to update you on the recent arbitrary arrest of 15 Arab Bedouin citizens that protested State tractors ploughing their villages’ land and cutting off a pipe that provides clean drinking water for residents.</a:t>
            </a:r>
          </a:p>
          <a:p>
            <a:pPr eaLnBrk="1" hangingPunct="1">
              <a:spcBef>
                <a:spcPct val="0"/>
              </a:spcBef>
            </a:pPr>
            <a:endParaRPr lang="en-US" altLang="it-CH"/>
          </a:p>
          <a:p>
            <a:pPr eaLnBrk="1" hangingPunct="1">
              <a:spcBef>
                <a:spcPct val="0"/>
              </a:spcBef>
            </a:pPr>
            <a:r>
              <a:rPr lang="en-US" altLang="it-CH"/>
              <a:t>On February 22, 2021, a State operation of land ploughing of 2,800 dunams reached the villages of al-Ġarrah, Al-Ruʾays and Saʿwah (Negev). Residents of nearby villages and supporters participated in a demonstration, calling for recognition of their villages, and requesting the State to stop demolitions and ploughing of lands. The operation was accompanied by large police forces who violently arrested those trying to prevent the tractors from ploughing their soils and from cutting off a pipe providing drinking water for the residents.</a:t>
            </a:r>
          </a:p>
          <a:p>
            <a:pPr eaLnBrk="1" hangingPunct="1">
              <a:spcBef>
                <a:spcPct val="0"/>
              </a:spcBef>
            </a:pPr>
            <a:endParaRPr lang="en-US" altLang="it-CH"/>
          </a:p>
          <a:p>
            <a:pPr eaLnBrk="1" hangingPunct="1">
              <a:spcBef>
                <a:spcPct val="0"/>
              </a:spcBef>
            </a:pPr>
            <a:r>
              <a:rPr lang="en-US" altLang="it-CH"/>
              <a:t>During the demonstration, 11 people including a minor were arrested and detained in a police vehicle from the morning hours until the evening without any food or water. Four other protesters were arrested in the afternoon and taken to the police station. Towards the evening, 11 of the protesters were released, one of them was released by the Court the following day, while three still remain in custody.</a:t>
            </a:r>
          </a:p>
          <a:p>
            <a:pPr eaLnBrk="1" hangingPunct="1">
              <a:spcBef>
                <a:spcPct val="0"/>
              </a:spcBef>
            </a:pPr>
            <a:r>
              <a:rPr lang="en-US" altLang="it-CH"/>
              <a:t> </a:t>
            </a:r>
          </a:p>
          <a:p>
            <a:pPr eaLnBrk="1" hangingPunct="1">
              <a:spcBef>
                <a:spcPct val="0"/>
              </a:spcBef>
            </a:pPr>
            <a:r>
              <a:rPr lang="en-US" altLang="it-CH"/>
              <a:t>Adv. Shahda Ibn Bari from the Human Rights Defenders Fund (HRDF), who was present at the police station where the 15 detainees were taken, stated: “ The basic rights of the arrested residents were breached, being locked up in one police car from the morning until the evening hours and afterwards interrogated at length without access to water or food. They were not given their basic right to consult with a lawyer”.</a:t>
            </a:r>
          </a:p>
          <a:p>
            <a:pPr eaLnBrk="1" hangingPunct="1">
              <a:spcBef>
                <a:spcPct val="0"/>
              </a:spcBef>
            </a:pPr>
            <a:endParaRPr lang="en-US" altLang="it-CH"/>
          </a:p>
          <a:p>
            <a:pPr eaLnBrk="1" hangingPunct="1">
              <a:spcBef>
                <a:spcPct val="0"/>
              </a:spcBef>
            </a:pPr>
            <a:r>
              <a:rPr lang="en-US" altLang="it-CH"/>
              <a:t>We would like to highlight that the Police's conduct toward the Arab Bedouin citizens is unacceptable and constitutes a violation of freedom of expression, breaching international standards recognized in several instruments such as the Universal Declaration of Human Rights, the International Covenant on Civil and Political Rights and the International Convention on the Elimination of All Forms of Racial Discrimination, among others.</a:t>
            </a:r>
          </a:p>
          <a:p>
            <a:pPr eaLnBrk="1" hangingPunct="1">
              <a:spcBef>
                <a:spcPct val="0"/>
              </a:spcBef>
            </a:pPr>
            <a:endParaRPr lang="en-US" altLang="it-CH"/>
          </a:p>
          <a:p>
            <a:pPr eaLnBrk="1" hangingPunct="1">
              <a:spcBef>
                <a:spcPct val="0"/>
              </a:spcBef>
            </a:pPr>
            <a:r>
              <a:rPr lang="en-US" altLang="it-CH"/>
              <a:t>HRDF and NCF will continue to support indigenous Bedouin defenders active in the struggle for land rights, human rights and recognition, who face ongoing legal and physical prosecution. </a:t>
            </a:r>
          </a:p>
          <a:p>
            <a:pPr eaLnBrk="1" hangingPunct="1">
              <a:spcBef>
                <a:spcPct val="0"/>
              </a:spcBef>
            </a:pPr>
            <a:r>
              <a:rPr lang="en-US" altLang="it-CH"/>
              <a:t> </a:t>
            </a:r>
          </a:p>
          <a:p>
            <a:pPr eaLnBrk="1" hangingPunct="1">
              <a:spcBef>
                <a:spcPct val="0"/>
              </a:spcBef>
            </a:pPr>
            <a:r>
              <a:rPr lang="en-US" altLang="it-CH"/>
              <a:t>If you have any further questions regarding these and other matters concerning the valiant struggle of the Bedouin residents of of al-Ġarrah, Al-Ruʾays and Saʿwah and the Bedouin community to continue their traditional way of life on their ancestral land, please contact NCF and HRDF’s International Advocacy Coordinators.   </a:t>
            </a:r>
          </a:p>
          <a:p>
            <a:pPr eaLnBrk="1" hangingPunct="1">
              <a:spcBef>
                <a:spcPct val="0"/>
              </a:spcBef>
            </a:pPr>
            <a:endParaRPr lang="en-US" altLang="it-CH"/>
          </a:p>
          <a:p>
            <a:pPr eaLnBrk="1" hangingPunct="1">
              <a:spcBef>
                <a:spcPct val="0"/>
              </a:spcBef>
            </a:pPr>
            <a:r>
              <a:rPr lang="en-US" altLang="it-CH"/>
              <a:t> </a:t>
            </a:r>
          </a:p>
          <a:p>
            <a:pPr eaLnBrk="1" hangingPunct="1">
              <a:spcBef>
                <a:spcPct val="0"/>
              </a:spcBef>
            </a:pPr>
            <a:endParaRPr lang="en-US" altLang="it-CH"/>
          </a:p>
          <a:p>
            <a:pPr eaLnBrk="1" hangingPunct="1">
              <a:spcBef>
                <a:spcPct val="0"/>
              </a:spcBef>
            </a:pPr>
            <a:r>
              <a:rPr lang="en-US" altLang="it-CH"/>
              <a:t>Elianne Kremer                                                              Noa Amrami                                               Negev Coexistence Forum for Civil Equality                  Human Rights Defenders Fund                  intl.advocacy@dukium.org                                              noa@hrdf.org.il </a:t>
            </a:r>
          </a:p>
          <a:p>
            <a:pPr eaLnBrk="1" hangingPunct="1">
              <a:spcBef>
                <a:spcPct val="0"/>
              </a:spcBef>
            </a:pPr>
            <a:endParaRPr lang="it-CH" altLang="it-CH"/>
          </a:p>
        </p:txBody>
      </p:sp>
      <p:sp>
        <p:nvSpPr>
          <p:cNvPr id="232452" name="Segnaposto numero diapositiva 3">
            <a:extLst>
              <a:ext uri="{FF2B5EF4-FFF2-40B4-BE49-F238E27FC236}">
                <a16:creationId xmlns:a16="http://schemas.microsoft.com/office/drawing/2014/main" id="{701EF9F6-642B-14EA-502C-B3AC5B7EF2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186D28-BED2-4DF5-8A43-77322D5F2D1E}" type="slidenum">
              <a:rPr lang="it-IT" altLang="it-CH" smtClean="0">
                <a:solidFill>
                  <a:srgbClr val="000000"/>
                </a:solidFill>
                <a:latin typeface="Arial" panose="020B0604020202020204" pitchFamily="34" charset="0"/>
              </a:rPr>
              <a:pPr>
                <a:spcBef>
                  <a:spcPct val="0"/>
                </a:spcBef>
              </a:pPr>
              <a:t>76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egnaposto immagine diapositiva 1">
            <a:extLst>
              <a:ext uri="{FF2B5EF4-FFF2-40B4-BE49-F238E27FC236}">
                <a16:creationId xmlns:a16="http://schemas.microsoft.com/office/drawing/2014/main" id="{10EB5DEC-48D9-7F00-7E03-4CD829A4E4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Segnaposto note 2">
            <a:extLst>
              <a:ext uri="{FF2B5EF4-FFF2-40B4-BE49-F238E27FC236}">
                <a16:creationId xmlns:a16="http://schemas.microsoft.com/office/drawing/2014/main" id="{BF56F035-C5E8-CC38-7D52-D6009D1F13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https://en.wikipedia.org/wiki/Jordan_Valley</a:t>
            </a:r>
          </a:p>
        </p:txBody>
      </p:sp>
      <p:sp>
        <p:nvSpPr>
          <p:cNvPr id="102404" name="Segnaposto numero diapositiva 3">
            <a:extLst>
              <a:ext uri="{FF2B5EF4-FFF2-40B4-BE49-F238E27FC236}">
                <a16:creationId xmlns:a16="http://schemas.microsoft.com/office/drawing/2014/main" id="{E05E5B65-ED0B-3317-9A9A-11299CCFD4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164A26-72C3-42B0-AACA-7679AC407786}" type="slidenum">
              <a:rPr lang="it-CH" altLang="en-US" smtClean="0">
                <a:latin typeface="Calibri" panose="020F0502020204030204" pitchFamily="34" charset="0"/>
              </a:rPr>
              <a:pPr/>
              <a:t>9</a:t>
            </a:fld>
            <a:endParaRPr lang="it-CH" altLang="en-US">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egnaposto immagine diapositiva 1">
            <a:extLst>
              <a:ext uri="{FF2B5EF4-FFF2-40B4-BE49-F238E27FC236}">
                <a16:creationId xmlns:a16="http://schemas.microsoft.com/office/drawing/2014/main" id="{C2A774C0-142B-3BD5-5AEB-16506B4F7E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Segnaposto note 2">
            <a:extLst>
              <a:ext uri="{FF2B5EF4-FFF2-40B4-BE49-F238E27FC236}">
                <a16:creationId xmlns:a16="http://schemas.microsoft.com/office/drawing/2014/main" id="{2EA3210C-12A9-EA7B-59B5-F9AA103482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Um den Abriss einiger illegaler Siedlungen durch die israelische Regierung zu rächen (Preisschildpolitik – die Politik des zu zahlenden Preises), zündeten die zionistischen Siedler Olivenhaine, Ernten, Fahrzeuge, Häuser, Moscheen und Kirchen der Palästinenser an und zerstörten sie Tausende von Olivenbäumen, die der palästinensischen Gemeinschaft enormen Schaden zufügen und sogar Menschen töten.</a:t>
            </a:r>
          </a:p>
          <a:p>
            <a:r>
              <a:rPr lang="de-DE" altLang="it-CH"/>
              <a:t>Foto unten links: offenbar von Siedlern gelegte Brände auf dem Land des Dorfes Burin, Distrikt Nablus, 19. Juni 2008.</a:t>
            </a:r>
          </a:p>
          <a:p>
            <a:endParaRPr lang="en-US" altLang="it-CH"/>
          </a:p>
          <a:p>
            <a:r>
              <a:rPr lang="en-US" altLang="it-CH"/>
              <a:t>http://en.wikipedia.org/wiki/Price_tag_policy</a:t>
            </a:r>
          </a:p>
          <a:p>
            <a:r>
              <a:rPr lang="en-US" altLang="it-CH"/>
              <a:t>https://en.wikipedia.org/wiki/List_of_Israeli_price_tag_attacks</a:t>
            </a:r>
          </a:p>
        </p:txBody>
      </p:sp>
      <p:sp>
        <p:nvSpPr>
          <p:cNvPr id="234500" name="Segnaposto numero diapositiva 3">
            <a:extLst>
              <a:ext uri="{FF2B5EF4-FFF2-40B4-BE49-F238E27FC236}">
                <a16:creationId xmlns:a16="http://schemas.microsoft.com/office/drawing/2014/main" id="{D1B59A6A-DC7B-4EFA-A4D9-5C82DA03ED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8D5557-7D63-4EEB-B7E1-60CAE3F016E5}" type="slidenum">
              <a:rPr lang="it-CH" altLang="en-US" smtClean="0"/>
              <a:pPr>
                <a:spcBef>
                  <a:spcPct val="0"/>
                </a:spcBef>
              </a:pPr>
              <a:t>77</a:t>
            </a:fld>
            <a:endParaRPr lang="it-CH"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egnaposto immagine diapositiva 1">
            <a:extLst>
              <a:ext uri="{FF2B5EF4-FFF2-40B4-BE49-F238E27FC236}">
                <a16:creationId xmlns:a16="http://schemas.microsoft.com/office/drawing/2014/main" id="{98CD03B5-E24F-7D6B-175A-8073D24569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Segnaposto note 2">
            <a:extLst>
              <a:ext uri="{FF2B5EF4-FFF2-40B4-BE49-F238E27FC236}">
                <a16:creationId xmlns:a16="http://schemas.microsoft.com/office/drawing/2014/main" id="{B4A68BFF-B995-CCA1-C722-0AE38A4D80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6548" name="Segnaposto numero diapositiva 3">
            <a:extLst>
              <a:ext uri="{FF2B5EF4-FFF2-40B4-BE49-F238E27FC236}">
                <a16:creationId xmlns:a16="http://schemas.microsoft.com/office/drawing/2014/main" id="{680FE660-8EA8-E413-6E19-D53F0D06FF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4DBA3C8-114A-4E0F-9593-B81CBAF17688}" type="slidenum">
              <a:rPr lang="it-CH" altLang="en-US" smtClean="0">
                <a:latin typeface="Calibri" panose="020F0502020204030204" pitchFamily="34" charset="0"/>
              </a:rPr>
              <a:pPr/>
              <a:t>78</a:t>
            </a:fld>
            <a:endParaRPr lang="it-CH" altLang="en-US">
              <a:latin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egnaposto immagine diapositiva 1">
            <a:extLst>
              <a:ext uri="{FF2B5EF4-FFF2-40B4-BE49-F238E27FC236}">
                <a16:creationId xmlns:a16="http://schemas.microsoft.com/office/drawing/2014/main" id="{D6C713A0-6562-1E85-B13A-E647B7E47F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Segnaposto note 2">
            <a:extLst>
              <a:ext uri="{FF2B5EF4-FFF2-40B4-BE49-F238E27FC236}">
                <a16:creationId xmlns:a16="http://schemas.microsoft.com/office/drawing/2014/main" id="{2501DE37-1181-C0C0-9448-19C4FDD86C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http://en.wikipedia.org/wiki/Water_in_Palestine</a:t>
            </a:r>
          </a:p>
          <a:p>
            <a:r>
              <a:rPr lang="it-CH" altLang="it-CH"/>
              <a:t>http://en.wikipedia.org/wiki/National_Water_Carrier_of_Israel</a:t>
            </a:r>
          </a:p>
          <a:p>
            <a:r>
              <a:rPr lang="it-CH" altLang="it-CH"/>
              <a:t>http://en.wikipedia.org/wiki/Water_supply_and_sanitation_in_Israel</a:t>
            </a:r>
          </a:p>
          <a:p>
            <a:r>
              <a:rPr lang="it-CH" altLang="it-CH"/>
              <a:t>http://www.alhaq.org/publications/publications-index/item/water-for-one-people-only-discriminatory-access-and-water-apartheid-in-the-opt</a:t>
            </a:r>
          </a:p>
          <a:p>
            <a:r>
              <a:rPr lang="it-CH" altLang="it-CH"/>
              <a:t>http://www.amnesty.ch/it/attualita/news/2009/israele-discrimina-i-palestinesi-nella-fornitura-d2019acqua-piscine-per-i-coloni-cisterne-distrutte-nei-villaggi?searchterm=acqua+</a:t>
            </a:r>
          </a:p>
          <a:p>
            <a:endParaRPr lang="it-CH" altLang="it-CH"/>
          </a:p>
          <a:p>
            <a:endParaRPr lang="it-CH" altLang="it-CH"/>
          </a:p>
          <a:p>
            <a:endParaRPr lang="it-CH" altLang="it-CH"/>
          </a:p>
        </p:txBody>
      </p:sp>
      <p:sp>
        <p:nvSpPr>
          <p:cNvPr id="238596" name="Segnaposto numero diapositiva 3">
            <a:extLst>
              <a:ext uri="{FF2B5EF4-FFF2-40B4-BE49-F238E27FC236}">
                <a16:creationId xmlns:a16="http://schemas.microsoft.com/office/drawing/2014/main" id="{204C5032-5E14-562E-2DFB-04420EF9DB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402384-A793-46BE-B2AD-C0C35AC526F1}" type="slidenum">
              <a:rPr lang="it-CH" altLang="en-US" smtClean="0"/>
              <a:pPr>
                <a:spcBef>
                  <a:spcPct val="0"/>
                </a:spcBef>
              </a:pPr>
              <a:t>79</a:t>
            </a:fld>
            <a:endParaRPr lang="it-CH"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egnaposto immagine diapositiva 1">
            <a:extLst>
              <a:ext uri="{FF2B5EF4-FFF2-40B4-BE49-F238E27FC236}">
                <a16:creationId xmlns:a16="http://schemas.microsoft.com/office/drawing/2014/main" id="{479221F4-9A03-B0AA-0C6B-11996350F1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Segnaposto note 2">
            <a:extLst>
              <a:ext uri="{FF2B5EF4-FFF2-40B4-BE49-F238E27FC236}">
                <a16:creationId xmlns:a16="http://schemas.microsoft.com/office/drawing/2014/main" id="{FAF92A3D-AF2A-A464-0B10-1207DAA716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Seit 1948 erfolgt die Zerstörung palästinensischer Brunnen und Wasserquellen systematisch.</a:t>
            </a:r>
          </a:p>
          <a:p>
            <a:pPr eaLnBrk="1" hangingPunct="1">
              <a:spcBef>
                <a:spcPct val="0"/>
              </a:spcBef>
            </a:pPr>
            <a:r>
              <a:rPr lang="de-DE" altLang="it-CH"/>
              <a:t>Im Jahr 1948 kam es auch zu einer Vergiftung der Brunnen von Akko durch die Zionisten. Da auch einige englische Soldaten starben, wurden die beiden Verantwortlichen erschossen.</a:t>
            </a:r>
            <a:endParaRPr lang="it-CH" altLang="it-CH"/>
          </a:p>
        </p:txBody>
      </p:sp>
      <p:sp>
        <p:nvSpPr>
          <p:cNvPr id="240644" name="Segnaposto numero diapositiva 3">
            <a:extLst>
              <a:ext uri="{FF2B5EF4-FFF2-40B4-BE49-F238E27FC236}">
                <a16:creationId xmlns:a16="http://schemas.microsoft.com/office/drawing/2014/main" id="{65F0DB8E-ED05-0A3D-1CAD-E519281655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4EFE9E-56BF-4014-A81B-28E75EF412AF}" type="slidenum">
              <a:rPr lang="it-IT" altLang="it-CH" smtClean="0">
                <a:solidFill>
                  <a:srgbClr val="000000"/>
                </a:solidFill>
                <a:latin typeface="Arial" panose="020B0604020202020204" pitchFamily="34" charset="0"/>
              </a:rPr>
              <a:pPr>
                <a:spcBef>
                  <a:spcPct val="0"/>
                </a:spcBef>
              </a:pPr>
              <a:t>80</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a:extLst>
              <a:ext uri="{FF2B5EF4-FFF2-40B4-BE49-F238E27FC236}">
                <a16:creationId xmlns:a16="http://schemas.microsoft.com/office/drawing/2014/main" id="{26E84102-868A-87DF-D025-CB4EA928DF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D4C60A-82C3-498F-95DB-3A8C7C8FEBE3}" type="slidenum">
              <a:rPr lang="it-IT" altLang="it-CH" smtClean="0">
                <a:solidFill>
                  <a:srgbClr val="000000"/>
                </a:solidFill>
                <a:latin typeface="Arial" panose="020B0604020202020204" pitchFamily="34" charset="0"/>
              </a:rPr>
              <a:pPr>
                <a:spcBef>
                  <a:spcPct val="0"/>
                </a:spcBef>
              </a:pPr>
              <a:t>81</a:t>
            </a:fld>
            <a:endParaRPr lang="it-IT" altLang="it-CH">
              <a:solidFill>
                <a:srgbClr val="000000"/>
              </a:solidFill>
              <a:latin typeface="Arial" panose="020B0604020202020204" pitchFamily="34" charset="0"/>
            </a:endParaRPr>
          </a:p>
        </p:txBody>
      </p:sp>
      <p:sp>
        <p:nvSpPr>
          <p:cNvPr id="242691" name="Rectangle 2">
            <a:extLst>
              <a:ext uri="{FF2B5EF4-FFF2-40B4-BE49-F238E27FC236}">
                <a16:creationId xmlns:a16="http://schemas.microsoft.com/office/drawing/2014/main" id="{A0DA3363-68B1-4FBE-0936-9B022AE6AE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2" name="Rectangle 3">
            <a:extLst>
              <a:ext uri="{FF2B5EF4-FFF2-40B4-BE49-F238E27FC236}">
                <a16:creationId xmlns:a16="http://schemas.microsoft.com/office/drawing/2014/main" id="{FCE6CDFB-92C6-8BAC-BD87-AAAF9612AA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en-US"/>
              <a:t>Diagramm des Applied Research Institute of Jerusalem Die Israelis verbrauchen pro Kopf etwa viermal mehr Wasser als die Palästinenser in den besetzten Gebieten. Im Jahr 2010 verurteilte Amnesty International die ungerechtfertigte Aneignung von Wasser durch Israel. Die Grafik zeigt nicht die großen Wassermengen, die Israel durch Entsalzung und Importe aus dem Ausland produziert. Diagramm des Applied Research Institute Jerusalem www.arij.org/pub/wconflict/fig.2.gif - Mengen in mcm/a = Millionen Kubikmeter pro Jahr.</a:t>
            </a:r>
          </a:p>
          <a:p>
            <a:pPr eaLnBrk="1" hangingPunct="1">
              <a:spcBef>
                <a:spcPct val="0"/>
              </a:spcBef>
            </a:pPr>
            <a:endParaRPr lang="en-US" altLang="it-CH"/>
          </a:p>
          <a:p>
            <a:pPr eaLnBrk="1" hangingPunct="1">
              <a:spcBef>
                <a:spcPct val="0"/>
              </a:spcBef>
            </a:pPr>
            <a:r>
              <a:rPr lang="en-US" altLang="it-CH"/>
              <a:t>https://www.amnestyusa.org/pdf/mde150272009en.pdf</a:t>
            </a:r>
          </a:p>
          <a:p>
            <a:pPr eaLnBrk="1" hangingPunct="1">
              <a:spcBef>
                <a:spcPct val="0"/>
              </a:spcBef>
            </a:pPr>
            <a:r>
              <a:rPr lang="en-US" altLang="it-CH"/>
              <a:t>https://en.wikipedia.org/wiki/Water_supply_and_sanitation_in_the_State_of_Palestine</a:t>
            </a:r>
          </a:p>
          <a:p>
            <a:pPr eaLnBrk="1" hangingPunct="1">
              <a:spcBef>
                <a:spcPct val="0"/>
              </a:spcBef>
            </a:pPr>
            <a:endParaRPr lang="en-US" altLang="it-CH"/>
          </a:p>
          <a:p>
            <a:pPr eaLnBrk="1" hangingPunct="1">
              <a:spcBef>
                <a:spcPct val="0"/>
              </a:spcBef>
            </a:pPr>
            <a:r>
              <a:rPr lang="en-US" altLang="it-CH"/>
              <a:t>https://www.youtube.com/watch?v=OQ4bfNulgTM </a:t>
            </a:r>
          </a:p>
          <a:p>
            <a:pPr eaLnBrk="1" hangingPunct="1">
              <a:spcBef>
                <a:spcPct val="0"/>
              </a:spcBef>
            </a:pPr>
            <a:endParaRPr lang="it-IT" altLang="it-CH"/>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egnaposto immagine diapositiva 1">
            <a:extLst>
              <a:ext uri="{FF2B5EF4-FFF2-40B4-BE49-F238E27FC236}">
                <a16:creationId xmlns:a16="http://schemas.microsoft.com/office/drawing/2014/main" id="{7B35D1DF-EA01-6F03-3F9D-E471D9A688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Segnaposto note 2">
            <a:extLst>
              <a:ext uri="{FF2B5EF4-FFF2-40B4-BE49-F238E27FC236}">
                <a16:creationId xmlns:a16="http://schemas.microsoft.com/office/drawing/2014/main" id="{E2361681-EB11-BD31-B3D6-3856804832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764" name="Segnaposto numero diapositiva 3">
            <a:extLst>
              <a:ext uri="{FF2B5EF4-FFF2-40B4-BE49-F238E27FC236}">
                <a16:creationId xmlns:a16="http://schemas.microsoft.com/office/drawing/2014/main" id="{CBA7B2B2-ED72-81D7-EF75-2EE2C261AD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9858C5-F1F9-46FD-8EB4-61EBCA5244AA}" type="slidenum">
              <a:rPr lang="it-CH" altLang="en-US" smtClean="0">
                <a:latin typeface="Calibri" panose="020F0502020204030204" pitchFamily="34" charset="0"/>
              </a:rPr>
              <a:pPr/>
              <a:t>83</a:t>
            </a:fld>
            <a:endParaRPr lang="it-CH" altLang="en-US">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a16="http://schemas.microsoft.com/office/drawing/2014/main" id="{32873C50-88F3-561B-E477-EB87CF2B77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a:extLst>
              <a:ext uri="{FF2B5EF4-FFF2-40B4-BE49-F238E27FC236}">
                <a16:creationId xmlns:a16="http://schemas.microsoft.com/office/drawing/2014/main" id="{A67F3B65-63F0-D584-DCCA-496F6E443B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Im Jahr 2008 hat Israel den Gazastreifen drei Wochen lang ununterbrochen vom Himmel, vom Land und vom Meer aus bombardiert. Das Foto rechts, das zweite von oben, zeigt die Explosion einer weißen Phosphorbombe.</a:t>
            </a:r>
          </a:p>
          <a:p>
            <a:pPr eaLnBrk="1" hangingPunct="1">
              <a:spcBef>
                <a:spcPct val="0"/>
              </a:spcBef>
            </a:pPr>
            <a:r>
              <a:rPr lang="de-DE" altLang="it-CH"/>
              <a:t>Offiziell war das Bombardement eine Vergeltung für die von der Hamas aus dem Gazastreifen abgefeuerten Raketen, aber in Wirklichkeit geschah es, weil eine Wahl bevorstand, eine Operation, die von den Exekutivmitgliedern der Kadima-Partei inszeniert wurde und auch von der Präsidentschaftsvakuum in den USA begünstigt wurde.</a:t>
            </a:r>
          </a:p>
          <a:p>
            <a:pPr eaLnBrk="1" hangingPunct="1">
              <a:spcBef>
                <a:spcPct val="0"/>
              </a:spcBef>
            </a:pPr>
            <a:r>
              <a:rPr lang="de-DE" altLang="it-CH"/>
              <a:t>Im Jahr 2012 bombardierte Israel eine Woche lang den Gazastreifen: 170 Tote und 1200 Verletzte sowie massive Schäden. Israel ist auch auf dem Landweg mit Panzern und gepanzerten Bulldozern in den Gazastreifen einmarschiert.</a:t>
            </a:r>
          </a:p>
          <a:p>
            <a:pPr eaLnBrk="1" hangingPunct="1">
              <a:spcBef>
                <a:spcPct val="0"/>
              </a:spcBef>
            </a:pPr>
            <a:r>
              <a:rPr lang="de-DE" altLang="it-CH"/>
              <a:t>Im Jahr 2014 bombardierte Israel den Gazastreifen einen Monat lang: 2400 Tote, 10.000 Verletzte und massive Schäden.</a:t>
            </a:r>
          </a:p>
          <a:p>
            <a:pPr eaLnBrk="1" hangingPunct="1">
              <a:spcBef>
                <a:spcPct val="0"/>
              </a:spcBef>
            </a:pPr>
            <a:r>
              <a:rPr lang="de-DE" altLang="it-CH"/>
              <a:t>Im Jahr 2023 bombardierte Israel den Gazastreifen fas kontinuerlich: 20‘000 Tote und Totalschaden.</a:t>
            </a:r>
          </a:p>
          <a:p>
            <a:pPr eaLnBrk="1" hangingPunct="1">
              <a:spcBef>
                <a:spcPct val="0"/>
              </a:spcBef>
            </a:pPr>
            <a:endParaRPr lang="it-IT" altLang="it-CH">
              <a:solidFill>
                <a:srgbClr val="000000"/>
              </a:solidFill>
            </a:endParaRPr>
          </a:p>
          <a:p>
            <a:pPr eaLnBrk="1" hangingPunct="1">
              <a:spcBef>
                <a:spcPct val="0"/>
              </a:spcBef>
            </a:pPr>
            <a:r>
              <a:rPr lang="it-IT" altLang="it-CH">
                <a:solidFill>
                  <a:srgbClr val="000000"/>
                </a:solidFill>
              </a:rPr>
              <a:t>http://simple.wikipedia.org/wiki/Gaza_war</a:t>
            </a:r>
          </a:p>
          <a:p>
            <a:pPr eaLnBrk="1" hangingPunct="1">
              <a:spcBef>
                <a:spcPct val="0"/>
              </a:spcBef>
            </a:pPr>
            <a:r>
              <a:rPr lang="it-IT" altLang="it-CH">
                <a:solidFill>
                  <a:srgbClr val="000000"/>
                </a:solidFill>
              </a:rPr>
              <a:t>http://en.wikipedia.org/wiki/2014_Israel%E2%80%93Gaza_conflict</a:t>
            </a:r>
          </a:p>
          <a:p>
            <a:pPr eaLnBrk="1" hangingPunct="1">
              <a:spcBef>
                <a:spcPct val="0"/>
              </a:spcBef>
            </a:pPr>
            <a:r>
              <a:rPr lang="it-IT" altLang="it-CH">
                <a:solidFill>
                  <a:srgbClr val="000000"/>
                </a:solidFill>
              </a:rPr>
              <a:t>http://en.wikipedia.org/wiki/Cast_Lead</a:t>
            </a:r>
          </a:p>
          <a:p>
            <a:pPr eaLnBrk="1" hangingPunct="1">
              <a:spcBef>
                <a:spcPct val="0"/>
              </a:spcBef>
            </a:pPr>
            <a:r>
              <a:rPr lang="it-IT" altLang="it-CH">
                <a:solidFill>
                  <a:srgbClr val="000000"/>
                </a:solidFill>
              </a:rPr>
              <a:t>http://en.wikipedia.org/wiki/Operation_Pillar_of_Cloud</a:t>
            </a:r>
          </a:p>
          <a:p>
            <a:pPr eaLnBrk="1" hangingPunct="1">
              <a:spcBef>
                <a:spcPct val="0"/>
              </a:spcBef>
            </a:pPr>
            <a:r>
              <a:rPr lang="it-IT" altLang="it-CH">
                <a:solidFill>
                  <a:srgbClr val="000000"/>
                </a:solidFill>
              </a:rPr>
              <a:t>http://en.wikipedia.org/wiki/White_phosphorus</a:t>
            </a:r>
          </a:p>
          <a:p>
            <a:pPr eaLnBrk="1" hangingPunct="1">
              <a:spcBef>
                <a:spcPct val="0"/>
              </a:spcBef>
            </a:pPr>
            <a:r>
              <a:rPr lang="it-IT" altLang="it-CH">
                <a:solidFill>
                  <a:srgbClr val="000000"/>
                </a:solidFill>
              </a:rPr>
              <a:t>http://en.wikipedia.org/wiki/Dahiya_doctrine</a:t>
            </a:r>
          </a:p>
          <a:p>
            <a:pPr eaLnBrk="1" hangingPunct="1">
              <a:spcBef>
                <a:spcPct val="0"/>
              </a:spcBef>
            </a:pPr>
            <a:r>
              <a:rPr lang="it-IT" altLang="it-CH">
                <a:solidFill>
                  <a:srgbClr val="000000"/>
                </a:solidFill>
              </a:rPr>
              <a:t>http://en.wikipedia.org/wiki/Hannibal_Directive</a:t>
            </a:r>
          </a:p>
          <a:p>
            <a:pPr eaLnBrk="1" hangingPunct="1">
              <a:spcBef>
                <a:spcPct val="0"/>
              </a:spcBef>
            </a:pPr>
            <a:endParaRPr lang="it-IT" altLang="it-CH">
              <a:solidFill>
                <a:srgbClr val="000000"/>
              </a:solidFill>
            </a:endParaRPr>
          </a:p>
          <a:p>
            <a:pPr eaLnBrk="1" hangingPunct="1">
              <a:spcBef>
                <a:spcPct val="0"/>
              </a:spcBef>
            </a:pPr>
            <a:endParaRPr lang="it-IT" altLang="it-CH"/>
          </a:p>
        </p:txBody>
      </p:sp>
      <p:sp>
        <p:nvSpPr>
          <p:cNvPr id="249860" name="Slide Number Placeholder 3">
            <a:extLst>
              <a:ext uri="{FF2B5EF4-FFF2-40B4-BE49-F238E27FC236}">
                <a16:creationId xmlns:a16="http://schemas.microsoft.com/office/drawing/2014/main" id="{F26897B8-9146-92F3-9930-FA14A23F69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D59B96-6AF7-491C-8E74-B3B0FE5012AB}" type="slidenum">
              <a:rPr lang="it-IT" altLang="it-CH" smtClean="0">
                <a:solidFill>
                  <a:srgbClr val="000000"/>
                </a:solidFill>
                <a:latin typeface="Arial" panose="020B0604020202020204" pitchFamily="34" charset="0"/>
              </a:rPr>
              <a:pPr>
                <a:spcBef>
                  <a:spcPct val="0"/>
                </a:spcBef>
              </a:pPr>
              <a:t>86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Segnaposto immagine diapositiva 1">
            <a:extLst>
              <a:ext uri="{FF2B5EF4-FFF2-40B4-BE49-F238E27FC236}">
                <a16:creationId xmlns:a16="http://schemas.microsoft.com/office/drawing/2014/main" id="{A1B1D69C-3ED8-0869-9D13-FDE4D1E899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7475" name="Segnaposto note 2">
            <a:extLst>
              <a:ext uri="{FF2B5EF4-FFF2-40B4-BE49-F238E27FC236}">
                <a16:creationId xmlns:a16="http://schemas.microsoft.com/office/drawing/2014/main" id="{41F07F35-04CD-4067-F7FA-0FAF581B73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en-US" dirty="0"/>
              <a:t>2023 – Nach einem Angriff der Hamas zwang Israel 1,2 Millionen Menschen zur Flucht in den südlichen Gazastreifen. Dann bombardierte Israel den Norden des Gazastreifens und bombardierte auch den südlichen Gazastreifen und marschierte in den gesamten Streifen ein. Die Bevölkerung ist in den Hungertod verfallen.</a:t>
            </a:r>
            <a:endParaRPr lang="en-US" altLang="en-US" dirty="0"/>
          </a:p>
        </p:txBody>
      </p:sp>
      <p:sp>
        <p:nvSpPr>
          <p:cNvPr id="617476" name="Segnaposto numero diapositiva 3">
            <a:extLst>
              <a:ext uri="{FF2B5EF4-FFF2-40B4-BE49-F238E27FC236}">
                <a16:creationId xmlns:a16="http://schemas.microsoft.com/office/drawing/2014/main" id="{4CFAB274-8D2B-1F5F-487A-5280A0D3BF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92B4B1-2CBF-49D4-BF74-4F082010318D}" type="slidenum">
              <a:rPr lang="it-CH" altLang="en-US" smtClean="0"/>
              <a:pPr/>
              <a:t>91</a:t>
            </a:fld>
            <a:endParaRPr lang="it-CH"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dirty="0"/>
              <a:t>2023 - Der Gazastreifen verwandelt sich in einen Trümmerhaufen – Es gibt mehr als 20.000 Tote</a:t>
            </a:r>
            <a:endParaRPr lang="en-US" dirty="0"/>
          </a:p>
        </p:txBody>
      </p:sp>
      <p:sp>
        <p:nvSpPr>
          <p:cNvPr id="4" name="Segnaposto numero diapositiva 3"/>
          <p:cNvSpPr>
            <a:spLocks noGrp="1"/>
          </p:cNvSpPr>
          <p:nvPr>
            <p:ph type="sldNum" sz="quarter" idx="5"/>
          </p:nvPr>
        </p:nvSpPr>
        <p:spPr/>
        <p:txBody>
          <a:bodyPr/>
          <a:lstStyle/>
          <a:p>
            <a:pPr>
              <a:defRPr/>
            </a:pPr>
            <a:fld id="{F88E493B-0D4D-4521-9308-A592BCE41B74}" type="slidenum">
              <a:rPr lang="it-CH" altLang="en-US" smtClean="0"/>
              <a:pPr>
                <a:defRPr/>
              </a:pPr>
              <a:t>92</a:t>
            </a:fld>
            <a:endParaRPr lang="it-CH" altLang="en-US"/>
          </a:p>
        </p:txBody>
      </p:sp>
    </p:spTree>
    <p:extLst>
      <p:ext uri="{BB962C8B-B14F-4D97-AF65-F5344CB8AC3E}">
        <p14:creationId xmlns:p14="http://schemas.microsoft.com/office/powerpoint/2010/main" val="32423421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egnaposto immagine diapositiva 1">
            <a:extLst>
              <a:ext uri="{FF2B5EF4-FFF2-40B4-BE49-F238E27FC236}">
                <a16:creationId xmlns:a16="http://schemas.microsoft.com/office/drawing/2014/main" id="{5CA78369-50D2-62A9-773A-7F7B945D45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Segnaposto note 2">
            <a:extLst>
              <a:ext uri="{FF2B5EF4-FFF2-40B4-BE49-F238E27FC236}">
                <a16:creationId xmlns:a16="http://schemas.microsoft.com/office/drawing/2014/main" id="{BABA0BD7-BFFC-D1EB-97FB-DFF98CBE9E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Im Jahr 2013 blieben den Palästinensern etwa 9 % des historischen Palästinas.</a:t>
            </a:r>
            <a:endParaRPr lang="it-CH" altLang="it-CH"/>
          </a:p>
        </p:txBody>
      </p:sp>
      <p:sp>
        <p:nvSpPr>
          <p:cNvPr id="257028" name="Segnaposto numero diapositiva 3">
            <a:extLst>
              <a:ext uri="{FF2B5EF4-FFF2-40B4-BE49-F238E27FC236}">
                <a16:creationId xmlns:a16="http://schemas.microsoft.com/office/drawing/2014/main" id="{EAEB4B96-3C3B-9312-BCAF-1A042DE4AC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538463-ACD7-47DD-9D1F-F849A76CBE60}" type="slidenum">
              <a:rPr lang="it-CH" altLang="en-US" smtClean="0"/>
              <a:pPr>
                <a:spcBef>
                  <a:spcPct val="0"/>
                </a:spcBef>
              </a:pPr>
              <a:t>94</a:t>
            </a:fld>
            <a:endParaRPr lang="it-CH"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egnaposto immagine diapositiva 1">
            <a:extLst>
              <a:ext uri="{FF2B5EF4-FFF2-40B4-BE49-F238E27FC236}">
                <a16:creationId xmlns:a16="http://schemas.microsoft.com/office/drawing/2014/main" id="{DAC959FF-E291-EFCE-621C-E380B4E49B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Segnaposto note 2">
            <a:extLst>
              <a:ext uri="{FF2B5EF4-FFF2-40B4-BE49-F238E27FC236}">
                <a16:creationId xmlns:a16="http://schemas.microsoft.com/office/drawing/2014/main" id="{7C0997D1-CB7B-19A2-3CE0-5BA2E2B0B1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https://en.wikipedia.org/wiki/Tel_Aviv</a:t>
            </a:r>
          </a:p>
        </p:txBody>
      </p:sp>
      <p:sp>
        <p:nvSpPr>
          <p:cNvPr id="104452" name="Segnaposto numero diapositiva 3">
            <a:extLst>
              <a:ext uri="{FF2B5EF4-FFF2-40B4-BE49-F238E27FC236}">
                <a16:creationId xmlns:a16="http://schemas.microsoft.com/office/drawing/2014/main" id="{23E2DB29-1D9E-E887-FF92-0F7F14C69A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4FF563-83A7-4AD1-A00A-369468015FF9}" type="slidenum">
              <a:rPr lang="it-CH" altLang="en-US" smtClean="0"/>
              <a:pPr>
                <a:spcBef>
                  <a:spcPct val="0"/>
                </a:spcBef>
              </a:pPr>
              <a:t>10</a:t>
            </a:fld>
            <a:endParaRPr lang="it-CH"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3F52C650-7084-7ADB-EECB-DFD4CFC4CB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B2E3A01-DAB3-40E6-823D-AF2E77E8522A}" type="slidenum">
              <a:rPr lang="it-IT" altLang="en-US" smtClean="0"/>
              <a:pPr/>
              <a:t>95</a:t>
            </a:fld>
            <a:endParaRPr lang="it-IT" altLang="en-US"/>
          </a:p>
        </p:txBody>
      </p:sp>
      <p:sp>
        <p:nvSpPr>
          <p:cNvPr id="259075" name="Rectangle 2">
            <a:extLst>
              <a:ext uri="{FF2B5EF4-FFF2-40B4-BE49-F238E27FC236}">
                <a16:creationId xmlns:a16="http://schemas.microsoft.com/office/drawing/2014/main" id="{9BBB7C9F-1E2F-6FA3-F5FF-4155A6FE5E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6" name="Rectangle 3">
            <a:extLst>
              <a:ext uri="{FF2B5EF4-FFF2-40B4-BE49-F238E27FC236}">
                <a16:creationId xmlns:a16="http://schemas.microsoft.com/office/drawing/2014/main" id="{9F1DCD53-1774-2FB8-0E2E-53B69269A7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de-DE" altLang="en-US"/>
              <a:t>Israel hat eine Fläche von 20.000 Quadratkilometern (etwa halb so groß wie die Schweiz) und hat eine Bevölkerung von 7 Millionen Einwohnern, von denen etwa 20 % Araber mit israelischen Pässen sind.</a:t>
            </a:r>
          </a:p>
          <a:p>
            <a:pPr eaLnBrk="1" hangingPunct="1"/>
            <a:r>
              <a:rPr lang="de-DE" altLang="en-US"/>
              <a:t>Das Westjordanland hat eine Fläche von 5.500 Quadratkilometern (ungefähr doppelt so groß wie der Kanton Tessin) und hat 2,4 Millionen Einwohner; Im Gazastreifen leben 1,4 Millionen Einwohner auf einer Fläche von 378 Quadratkilometern (eine der höchsten Dichten weltweit); Der Golan hat eine Fläche von 1154 km2 und hat 50.000 Einwohner.</a:t>
            </a:r>
            <a:endParaRPr lang="it-IT"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a:extLst>
              <a:ext uri="{FF2B5EF4-FFF2-40B4-BE49-F238E27FC236}">
                <a16:creationId xmlns:a16="http://schemas.microsoft.com/office/drawing/2014/main" id="{FB1C3D41-3A46-F45B-46CD-012CC628DE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a:extLst>
              <a:ext uri="{FF2B5EF4-FFF2-40B4-BE49-F238E27FC236}">
                <a16:creationId xmlns:a16="http://schemas.microsoft.com/office/drawing/2014/main" id="{D037178E-F43E-0C33-2C2E-D8257B5097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http://www.ifamericansknew.org/</a:t>
            </a:r>
          </a:p>
          <a:p>
            <a:pPr eaLnBrk="1" hangingPunct="1">
              <a:spcBef>
                <a:spcPct val="0"/>
              </a:spcBef>
            </a:pPr>
            <a:r>
              <a:rPr lang="en-US" altLang="it-CH"/>
              <a:t>http://en.wikipedia.org/wiki/List_of_Israeli_assassinations</a:t>
            </a:r>
          </a:p>
          <a:p>
            <a:pPr eaLnBrk="1" hangingPunct="1">
              <a:spcBef>
                <a:spcPct val="0"/>
              </a:spcBef>
            </a:pPr>
            <a:endParaRPr lang="en-US" altLang="it-CH"/>
          </a:p>
          <a:p>
            <a:pPr eaLnBrk="1" hangingPunct="1">
              <a:spcBef>
                <a:spcPct val="0"/>
              </a:spcBef>
            </a:pPr>
            <a:endParaRPr lang="en-US" altLang="it-CH"/>
          </a:p>
        </p:txBody>
      </p:sp>
      <p:sp>
        <p:nvSpPr>
          <p:cNvPr id="261124" name="Slide Number Placeholder 3">
            <a:extLst>
              <a:ext uri="{FF2B5EF4-FFF2-40B4-BE49-F238E27FC236}">
                <a16:creationId xmlns:a16="http://schemas.microsoft.com/office/drawing/2014/main" id="{3B036472-769F-A6F7-1361-A98F28A012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6016F2-83C0-453E-9B37-FAB7B223D795}" type="slidenum">
              <a:rPr lang="it-IT" altLang="it-CH" smtClean="0">
                <a:solidFill>
                  <a:srgbClr val="000000"/>
                </a:solidFill>
                <a:latin typeface="Arial" panose="020B0604020202020204" pitchFamily="34" charset="0"/>
              </a:rPr>
              <a:pPr>
                <a:spcBef>
                  <a:spcPct val="0"/>
                </a:spcBef>
              </a:pPr>
              <a:t>96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egnaposto immagine diapositiva 1">
            <a:extLst>
              <a:ext uri="{FF2B5EF4-FFF2-40B4-BE49-F238E27FC236}">
                <a16:creationId xmlns:a16="http://schemas.microsoft.com/office/drawing/2014/main" id="{B28AA5C3-92CA-64A6-F6CE-EEA642DF55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Segnaposto note 2">
            <a:extLst>
              <a:ext uri="{FF2B5EF4-FFF2-40B4-BE49-F238E27FC236}">
                <a16:creationId xmlns:a16="http://schemas.microsoft.com/office/drawing/2014/main" id="{4C4223CC-9BFE-B102-5E5C-6E28EF3719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Konferenz von Lausanne 1949; Camp-David-Abkommen 1978; Madrider Konferenz 1991; Oslo-Abkommen 1993/95; Hebron-Protokoll 1997; Wye River Memorandum 1998; Sharm el-Sheikh-Memorandum 1999; Camp-David-Gipfel (Parameter) 2000; Taba-Gipfel 2001; Straßenkarte 2003; Abkommen über Bewegung und Zugang 2005; Annapolis-Konferenz 2007;</a:t>
            </a:r>
          </a:p>
          <a:p>
            <a:r>
              <a:rPr lang="it-CH" altLang="it-CH"/>
              <a:t>Arabische Friedensinitiative · Jordanische Option · Lieberman-Plan · Genfer Abkommen · Hudna · Israelischer einseitiger Abzugsplan · Israelischer Neuausrichtungsplan</a:t>
            </a:r>
          </a:p>
          <a:p>
            <a:endParaRPr lang="it-CH" altLang="it-CH"/>
          </a:p>
          <a:p>
            <a:r>
              <a:rPr lang="it-CH" altLang="it-CH"/>
              <a:t>http://it.wikipedia.org/wiki/Conferenza_di_Annapolis</a:t>
            </a:r>
          </a:p>
          <a:p>
            <a:r>
              <a:rPr lang="it-CH" altLang="it-CH"/>
              <a:t>http://en.wikipedia.org/wiki/2013_Israel-Palestine_peace_talks</a:t>
            </a:r>
          </a:p>
          <a:p>
            <a:r>
              <a:rPr lang="it-CH" altLang="it-CH"/>
              <a:t>http://en.wikipedia.org/wiki/Arab_Peace_Initiative</a:t>
            </a:r>
          </a:p>
          <a:p>
            <a:endParaRPr lang="it-CH" altLang="it-CH"/>
          </a:p>
          <a:p>
            <a:endParaRPr lang="it-CH" altLang="it-CH"/>
          </a:p>
          <a:p>
            <a:endParaRPr lang="it-CH" altLang="it-CH"/>
          </a:p>
        </p:txBody>
      </p:sp>
      <p:sp>
        <p:nvSpPr>
          <p:cNvPr id="263172" name="Segnaposto numero diapositiva 3">
            <a:extLst>
              <a:ext uri="{FF2B5EF4-FFF2-40B4-BE49-F238E27FC236}">
                <a16:creationId xmlns:a16="http://schemas.microsoft.com/office/drawing/2014/main" id="{EBA2C34C-21A6-9739-35D7-4BC57B6F80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670C49-3D46-490C-88AB-41B3F4B49501}" type="slidenum">
              <a:rPr lang="it-CH" altLang="en-US" smtClean="0">
                <a:solidFill>
                  <a:srgbClr val="000000"/>
                </a:solidFill>
              </a:rPr>
              <a:pPr>
                <a:spcBef>
                  <a:spcPct val="0"/>
                </a:spcBef>
              </a:pPr>
              <a:t>97</a:t>
            </a:fld>
            <a:endParaRPr lang="it-CH" altLang="en-US">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egnaposto immagine diapositiva 1">
            <a:extLst>
              <a:ext uri="{FF2B5EF4-FFF2-40B4-BE49-F238E27FC236}">
                <a16:creationId xmlns:a16="http://schemas.microsoft.com/office/drawing/2014/main" id="{568A90B8-6D1D-923C-58C3-BFF93A7FEC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Segnaposto note 2">
            <a:extLst>
              <a:ext uri="{FF2B5EF4-FFF2-40B4-BE49-F238E27FC236}">
                <a16:creationId xmlns:a16="http://schemas.microsoft.com/office/drawing/2014/main" id="{4D851821-2A11-F9B3-CED3-E0C9018422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https://www.haaretz.com/israel-news/.premium-israel-willing-to-let-gaza-emigrants-fly-out-via-its-territory-official-says-1.7723350</a:t>
            </a:r>
          </a:p>
        </p:txBody>
      </p:sp>
      <p:sp>
        <p:nvSpPr>
          <p:cNvPr id="265220" name="Segnaposto numero diapositiva 3">
            <a:extLst>
              <a:ext uri="{FF2B5EF4-FFF2-40B4-BE49-F238E27FC236}">
                <a16:creationId xmlns:a16="http://schemas.microsoft.com/office/drawing/2014/main" id="{CA7D9529-8A7D-FAFF-A3A3-F44DC066E5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829775-A7A0-4008-BBBD-61B02D9B393C}" type="slidenum">
              <a:rPr lang="it-CH" altLang="en-US" smtClean="0"/>
              <a:pPr>
                <a:spcBef>
                  <a:spcPct val="0"/>
                </a:spcBef>
              </a:pPr>
              <a:t>98</a:t>
            </a:fld>
            <a:endParaRPr lang="it-CH"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a:extLst>
              <a:ext uri="{FF2B5EF4-FFF2-40B4-BE49-F238E27FC236}">
                <a16:creationId xmlns:a16="http://schemas.microsoft.com/office/drawing/2014/main" id="{183BF43C-CA8F-A754-2982-5D6BDD007B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A0A1D9-B9C2-492A-9D49-F7D70E813233}" type="slidenum">
              <a:rPr lang="it-IT" altLang="it-CH" smtClean="0">
                <a:solidFill>
                  <a:srgbClr val="000000"/>
                </a:solidFill>
                <a:latin typeface="Arial" panose="020B0604020202020204" pitchFamily="34" charset="0"/>
              </a:rPr>
              <a:pPr>
                <a:spcBef>
                  <a:spcPct val="0"/>
                </a:spcBef>
              </a:pPr>
              <a:t>99</a:t>
            </a:fld>
            <a:endParaRPr lang="it-IT" altLang="it-CH">
              <a:solidFill>
                <a:srgbClr val="000000"/>
              </a:solidFill>
              <a:latin typeface="Arial" panose="020B0604020202020204" pitchFamily="34" charset="0"/>
            </a:endParaRPr>
          </a:p>
        </p:txBody>
      </p:sp>
      <p:sp>
        <p:nvSpPr>
          <p:cNvPr id="267267" name="Rectangle 2">
            <a:extLst>
              <a:ext uri="{FF2B5EF4-FFF2-40B4-BE49-F238E27FC236}">
                <a16:creationId xmlns:a16="http://schemas.microsoft.com/office/drawing/2014/main" id="{D4578E91-6B6E-5167-361C-70CC82211F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a:extLst>
              <a:ext uri="{FF2B5EF4-FFF2-40B4-BE49-F238E27FC236}">
                <a16:creationId xmlns:a16="http://schemas.microsoft.com/office/drawing/2014/main" id="{277CF6EC-5DAF-47AF-78F9-9F4D4EC3A3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Palästinensische Flüchtlinge unterscheiden sich von anderen Flüchtlingen dadurch, dass sie auch ihre Staatsangehörigkeit verloren haben und staatenlos sind: Tatsächlich existiert ihre Nation nicht mehr und existiert nicht mehr seit dem Ende des britischen Mandats über Palästina, sodass sie kein Land haben, in das sie eines Tages zurückkehren könnten und über keine eigenen international anerkannten Ausweisdokumente verfügen.</a:t>
            </a:r>
          </a:p>
          <a:p>
            <a:pPr eaLnBrk="1" hangingPunct="1">
              <a:spcBef>
                <a:spcPct val="0"/>
              </a:spcBef>
            </a:pPr>
            <a:endParaRPr lang="en-US" altLang="it-CH"/>
          </a:p>
          <a:p>
            <a:pPr eaLnBrk="1" hangingPunct="1">
              <a:spcBef>
                <a:spcPct val="0"/>
              </a:spcBef>
            </a:pPr>
            <a:r>
              <a:rPr lang="en-US" altLang="it-CH"/>
              <a:t>http://en.wikipedia.org/wiki/Palestinian_diaspora</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egnaposto immagine diapositiva 1">
            <a:extLst>
              <a:ext uri="{FF2B5EF4-FFF2-40B4-BE49-F238E27FC236}">
                <a16:creationId xmlns:a16="http://schemas.microsoft.com/office/drawing/2014/main" id="{1AE80811-0EB2-4689-522C-7C7EF16A10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Segnaposto note 2">
            <a:extLst>
              <a:ext uri="{FF2B5EF4-FFF2-40B4-BE49-F238E27FC236}">
                <a16:creationId xmlns:a16="http://schemas.microsoft.com/office/drawing/2014/main" id="{FD71EB0F-BBD3-A40F-63AC-2740A9062B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Zum Zeitpunkt der Aufnahme dieses Fotos befanden sich im Lager Yarmouk noch etwa 15.000 Flüchtlinge (ursprünglich waren es etwa 100.000).</a:t>
            </a:r>
          </a:p>
          <a:p>
            <a:endParaRPr lang="it-CH" altLang="it-CH"/>
          </a:p>
          <a:p>
            <a:r>
              <a:rPr lang="it-CH" altLang="it-CH"/>
              <a:t>http://en.wikipedia.org/wiki/Yarmouk_Camp</a:t>
            </a:r>
          </a:p>
          <a:p>
            <a:r>
              <a:rPr lang="it-CH" altLang="it-CH"/>
              <a:t>http://www.theguardian.com/world/2014/feb/26/queue-food-syria-yarmouk-camp-desperation-refugees</a:t>
            </a:r>
          </a:p>
        </p:txBody>
      </p:sp>
      <p:sp>
        <p:nvSpPr>
          <p:cNvPr id="269316" name="Segnaposto numero diapositiva 3">
            <a:extLst>
              <a:ext uri="{FF2B5EF4-FFF2-40B4-BE49-F238E27FC236}">
                <a16:creationId xmlns:a16="http://schemas.microsoft.com/office/drawing/2014/main" id="{91F8B1EC-0926-B06F-72CB-DFA2C85DC3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22E837-E2DE-4063-AFB9-66BFD2FC0357}" type="slidenum">
              <a:rPr lang="it-CH" altLang="en-US" smtClean="0">
                <a:solidFill>
                  <a:srgbClr val="000000"/>
                </a:solidFill>
              </a:rPr>
              <a:pPr>
                <a:spcBef>
                  <a:spcPct val="0"/>
                </a:spcBef>
              </a:pPr>
              <a:t>100</a:t>
            </a:fld>
            <a:endParaRPr lang="it-CH" altLang="en-US">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egnaposto immagine diapositiva 1">
            <a:extLst>
              <a:ext uri="{FF2B5EF4-FFF2-40B4-BE49-F238E27FC236}">
                <a16:creationId xmlns:a16="http://schemas.microsoft.com/office/drawing/2014/main" id="{FC708A08-7C01-243F-087B-50BB5210C6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Segnaposto note 2">
            <a:extLst>
              <a:ext uri="{FF2B5EF4-FFF2-40B4-BE49-F238E27FC236}">
                <a16:creationId xmlns:a16="http://schemas.microsoft.com/office/drawing/2014/main" id="{4415F98D-D679-14E5-63AC-09A34124F8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Ein großer Teil der in diesem Lager untergebrachten Flüchtlinge sind Syrer, aber es gibt auch viele Palästinenser, die bereits in Syrien Flüchtlinge waren.</a:t>
            </a:r>
          </a:p>
          <a:p>
            <a:endParaRPr lang="it-CH" altLang="it-CH"/>
          </a:p>
          <a:p>
            <a:r>
              <a:rPr lang="it-CH" altLang="it-CH"/>
              <a:t>https://it.wikipedia.org/wiki/Guerra_civile_siriana</a:t>
            </a:r>
          </a:p>
          <a:p>
            <a:r>
              <a:rPr lang="it-CH" altLang="it-CH"/>
              <a:t>https://it.wikipedia.org/wiki/Stato_Islamico</a:t>
            </a:r>
          </a:p>
          <a:p>
            <a:r>
              <a:rPr lang="it-CH" altLang="it-CH"/>
              <a:t>http://archivio.internazionale.it/immagini/giordania/2013/07/19/foto-217051</a:t>
            </a:r>
          </a:p>
          <a:p>
            <a:r>
              <a:rPr lang="it-CH" altLang="it-CH"/>
              <a:t>http://www.ilpost.it/2013/07/19/foto-campo-profughi-zaatari-giordania/</a:t>
            </a:r>
          </a:p>
          <a:p>
            <a:r>
              <a:rPr lang="it-CH" altLang="it-CH"/>
              <a:t>http://www.altd.it/2013/04/01/il-problema-dei-rifugiati-siriani/</a:t>
            </a:r>
          </a:p>
          <a:p>
            <a:endParaRPr lang="it-CH" altLang="it-CH"/>
          </a:p>
          <a:p>
            <a:endParaRPr lang="it-CH" altLang="it-CH"/>
          </a:p>
        </p:txBody>
      </p:sp>
      <p:sp>
        <p:nvSpPr>
          <p:cNvPr id="271364" name="Segnaposto numero diapositiva 3">
            <a:extLst>
              <a:ext uri="{FF2B5EF4-FFF2-40B4-BE49-F238E27FC236}">
                <a16:creationId xmlns:a16="http://schemas.microsoft.com/office/drawing/2014/main" id="{51D42D42-1316-3D7C-F941-A29EADE616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13753D-1CCB-4B79-8698-DF80B03314C4}" type="slidenum">
              <a:rPr lang="it-CH" altLang="en-US" smtClean="0"/>
              <a:pPr>
                <a:spcBef>
                  <a:spcPct val="0"/>
                </a:spcBef>
              </a:pPr>
              <a:t>101</a:t>
            </a:fld>
            <a:endParaRPr lang="it-CH"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egnaposto immagine diapositiva 1">
            <a:extLst>
              <a:ext uri="{FF2B5EF4-FFF2-40B4-BE49-F238E27FC236}">
                <a16:creationId xmlns:a16="http://schemas.microsoft.com/office/drawing/2014/main" id="{60BA2805-8B39-DFC9-C08E-6D76E1D1CD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Segnaposto note 2">
            <a:extLst>
              <a:ext uri="{FF2B5EF4-FFF2-40B4-BE49-F238E27FC236}">
                <a16:creationId xmlns:a16="http://schemas.microsoft.com/office/drawing/2014/main" id="{1DB19C22-39BF-7ABB-A5DF-8A2EE80CE8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http://en.wikipedia.org/wiki/Palestinian_right_of_return</a:t>
            </a:r>
          </a:p>
        </p:txBody>
      </p:sp>
      <p:sp>
        <p:nvSpPr>
          <p:cNvPr id="273412" name="Segnaposto numero diapositiva 3">
            <a:extLst>
              <a:ext uri="{FF2B5EF4-FFF2-40B4-BE49-F238E27FC236}">
                <a16:creationId xmlns:a16="http://schemas.microsoft.com/office/drawing/2014/main" id="{E5B0BDC9-1CA3-A59F-20E6-FF789F8601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6A6ABA-6321-45B7-A1BE-266E61F60FD5}" type="slidenum">
              <a:rPr lang="it-CH" altLang="en-US" smtClean="0"/>
              <a:pPr>
                <a:spcBef>
                  <a:spcPct val="0"/>
                </a:spcBef>
              </a:pPr>
              <a:t>102</a:t>
            </a:fld>
            <a:endParaRPr lang="it-CH"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egnaposto immagine diapositiva 1">
            <a:extLst>
              <a:ext uri="{FF2B5EF4-FFF2-40B4-BE49-F238E27FC236}">
                <a16:creationId xmlns:a16="http://schemas.microsoft.com/office/drawing/2014/main" id="{6A4D47F4-F869-59AF-1F5C-414FC81BDD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Segnaposto note 2">
            <a:extLst>
              <a:ext uri="{FF2B5EF4-FFF2-40B4-BE49-F238E27FC236}">
                <a16:creationId xmlns:a16="http://schemas.microsoft.com/office/drawing/2014/main" id="{43EAAB28-8703-52F4-9B41-CC453D7584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 mentionned: the Ittites, the Mongols, Napoleon, </a:t>
            </a:r>
          </a:p>
        </p:txBody>
      </p:sp>
      <p:sp>
        <p:nvSpPr>
          <p:cNvPr id="106500" name="Segnaposto numero diapositiva 3">
            <a:extLst>
              <a:ext uri="{FF2B5EF4-FFF2-40B4-BE49-F238E27FC236}">
                <a16:creationId xmlns:a16="http://schemas.microsoft.com/office/drawing/2014/main" id="{194B286E-C443-8208-B7F3-F06801570F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F6661B-66E1-49EE-9A7C-FC3468E9DA71}" type="slidenum">
              <a:rPr lang="it-CH" altLang="en-US" smtClean="0">
                <a:latin typeface="Calibri" panose="020F0502020204030204" pitchFamily="34" charset="0"/>
              </a:rPr>
              <a:pPr/>
              <a:t>11</a:t>
            </a:fld>
            <a:endParaRPr lang="it-CH"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a:extLst>
              <a:ext uri="{FF2B5EF4-FFF2-40B4-BE49-F238E27FC236}">
                <a16:creationId xmlns:a16="http://schemas.microsoft.com/office/drawing/2014/main" id="{EAAE7ED1-9ADB-AF4E-8C8D-C429B9991F8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77AEF56-E090-4C5F-A597-127E68DE341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412D1866-FD3B-4479-9D6F-D1E74CD2CECB}"/>
              </a:ext>
            </a:extLst>
          </p:cNvPr>
          <p:cNvSpPr>
            <a:spLocks noGrp="1" noChangeArrowheads="1"/>
          </p:cNvSpPr>
          <p:nvPr>
            <p:ph type="sldNum" sz="quarter" idx="12"/>
          </p:nvPr>
        </p:nvSpPr>
        <p:spPr/>
        <p:txBody>
          <a:bodyPr/>
          <a:lstStyle>
            <a:lvl1pPr>
              <a:defRPr/>
            </a:lvl1pPr>
          </a:lstStyle>
          <a:p>
            <a:pPr>
              <a:defRPr/>
            </a:pPr>
            <a:fld id="{DD741A8E-6C35-4638-88D8-2AB9EFA61756}" type="slidenum">
              <a:rPr lang="fr-FR" altLang="en-US"/>
              <a:pPr>
                <a:defRPr/>
              </a:pPr>
              <a:t>‹N›</a:t>
            </a:fld>
            <a:endParaRPr lang="fr-FR" altLang="en-US"/>
          </a:p>
        </p:txBody>
      </p:sp>
    </p:spTree>
    <p:extLst>
      <p:ext uri="{BB962C8B-B14F-4D97-AF65-F5344CB8AC3E}">
        <p14:creationId xmlns:p14="http://schemas.microsoft.com/office/powerpoint/2010/main" val="170179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226DDC7C-BD09-1AC5-13C0-53DB40B4D11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8D05838D-6B63-C7CE-13C5-2847829F68E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E2E78F5-38F5-69F0-2931-FD337A4C5B8E}"/>
              </a:ext>
            </a:extLst>
          </p:cNvPr>
          <p:cNvSpPr>
            <a:spLocks noGrp="1" noChangeArrowheads="1"/>
          </p:cNvSpPr>
          <p:nvPr>
            <p:ph type="sldNum" sz="quarter" idx="12"/>
          </p:nvPr>
        </p:nvSpPr>
        <p:spPr/>
        <p:txBody>
          <a:bodyPr/>
          <a:lstStyle>
            <a:lvl1pPr>
              <a:defRPr/>
            </a:lvl1pPr>
          </a:lstStyle>
          <a:p>
            <a:pPr>
              <a:defRPr/>
            </a:pPr>
            <a:fld id="{68F8ECA4-FBB3-483C-B215-68569776337C}" type="slidenum">
              <a:rPr lang="fr-FR" altLang="en-US"/>
              <a:pPr>
                <a:defRPr/>
              </a:pPr>
              <a:t>‹N›</a:t>
            </a:fld>
            <a:endParaRPr lang="fr-FR" altLang="en-US"/>
          </a:p>
        </p:txBody>
      </p:sp>
    </p:spTree>
    <p:extLst>
      <p:ext uri="{BB962C8B-B14F-4D97-AF65-F5344CB8AC3E}">
        <p14:creationId xmlns:p14="http://schemas.microsoft.com/office/powerpoint/2010/main" val="189095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BDAFF20B-B158-68EB-1C56-ED6F6FC4B11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A0CFBC28-53FA-9557-8E53-8908E41E72D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05CB8AD-CFD0-0948-BA86-2E65070A6E00}"/>
              </a:ext>
            </a:extLst>
          </p:cNvPr>
          <p:cNvSpPr>
            <a:spLocks noGrp="1" noChangeArrowheads="1"/>
          </p:cNvSpPr>
          <p:nvPr>
            <p:ph type="sldNum" sz="quarter" idx="12"/>
          </p:nvPr>
        </p:nvSpPr>
        <p:spPr/>
        <p:txBody>
          <a:bodyPr/>
          <a:lstStyle>
            <a:lvl1pPr>
              <a:defRPr/>
            </a:lvl1pPr>
          </a:lstStyle>
          <a:p>
            <a:pPr>
              <a:defRPr/>
            </a:pPr>
            <a:fld id="{8BC30EE2-49E8-45D5-AF3D-F14C3FFE81A2}" type="slidenum">
              <a:rPr lang="fr-FR" altLang="en-US"/>
              <a:pPr>
                <a:defRPr/>
              </a:pPr>
              <a:t>‹N›</a:t>
            </a:fld>
            <a:endParaRPr lang="fr-FR" altLang="en-US"/>
          </a:p>
        </p:txBody>
      </p:sp>
    </p:spTree>
    <p:extLst>
      <p:ext uri="{BB962C8B-B14F-4D97-AF65-F5344CB8AC3E}">
        <p14:creationId xmlns:p14="http://schemas.microsoft.com/office/powerpoint/2010/main" val="4243140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575A0EDD-0DC6-B681-0B03-7F803504F0C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2FBC0C98-B79A-D72E-4B65-DCAC40DE9E0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DBFC6425-BD88-216E-6934-F94825DDB138}"/>
              </a:ext>
            </a:extLst>
          </p:cNvPr>
          <p:cNvSpPr>
            <a:spLocks noGrp="1" noChangeArrowheads="1"/>
          </p:cNvSpPr>
          <p:nvPr>
            <p:ph type="sldNum" sz="quarter" idx="12"/>
          </p:nvPr>
        </p:nvSpPr>
        <p:spPr/>
        <p:txBody>
          <a:bodyPr/>
          <a:lstStyle>
            <a:lvl1pPr>
              <a:defRPr/>
            </a:lvl1pPr>
          </a:lstStyle>
          <a:p>
            <a:pPr>
              <a:defRPr/>
            </a:pPr>
            <a:fld id="{A8CD9C1D-B2C9-4DB5-8BBA-DA2D4B24AFCF}" type="slidenum">
              <a:rPr lang="it-IT" altLang="en-US"/>
              <a:pPr>
                <a:defRPr/>
              </a:pPr>
              <a:t>‹N›</a:t>
            </a:fld>
            <a:endParaRPr lang="it-IT" altLang="en-US"/>
          </a:p>
        </p:txBody>
      </p:sp>
    </p:spTree>
    <p:extLst>
      <p:ext uri="{BB962C8B-B14F-4D97-AF65-F5344CB8AC3E}">
        <p14:creationId xmlns:p14="http://schemas.microsoft.com/office/powerpoint/2010/main" val="2673416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9EE7D22-53AB-929D-7BFB-C567ECF64E5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580024BF-0EB8-82C9-6ABA-45394DF3869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3ACDDA4-3999-E2D3-D432-E3C50492DC50}"/>
              </a:ext>
            </a:extLst>
          </p:cNvPr>
          <p:cNvSpPr>
            <a:spLocks noGrp="1" noChangeArrowheads="1"/>
          </p:cNvSpPr>
          <p:nvPr>
            <p:ph type="sldNum" sz="quarter" idx="12"/>
          </p:nvPr>
        </p:nvSpPr>
        <p:spPr/>
        <p:txBody>
          <a:bodyPr/>
          <a:lstStyle>
            <a:lvl1pPr>
              <a:defRPr/>
            </a:lvl1pPr>
          </a:lstStyle>
          <a:p>
            <a:pPr>
              <a:defRPr/>
            </a:pPr>
            <a:fld id="{9C707840-D715-4E22-80D7-CE44143DD41B}" type="slidenum">
              <a:rPr lang="it-IT" altLang="en-US"/>
              <a:pPr>
                <a:defRPr/>
              </a:pPr>
              <a:t>‹N›</a:t>
            </a:fld>
            <a:endParaRPr lang="it-IT" altLang="en-US"/>
          </a:p>
        </p:txBody>
      </p:sp>
    </p:spTree>
    <p:extLst>
      <p:ext uri="{BB962C8B-B14F-4D97-AF65-F5344CB8AC3E}">
        <p14:creationId xmlns:p14="http://schemas.microsoft.com/office/powerpoint/2010/main" val="242357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7E18668-8411-2562-9929-3E85257E22E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A01DACFB-C359-442C-9254-454F4C81CD7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A4714AF-45DE-4CE5-E75D-58B13E25E467}"/>
              </a:ext>
            </a:extLst>
          </p:cNvPr>
          <p:cNvSpPr>
            <a:spLocks noGrp="1" noChangeArrowheads="1"/>
          </p:cNvSpPr>
          <p:nvPr>
            <p:ph type="sldNum" sz="quarter" idx="12"/>
          </p:nvPr>
        </p:nvSpPr>
        <p:spPr/>
        <p:txBody>
          <a:bodyPr/>
          <a:lstStyle>
            <a:lvl1pPr>
              <a:defRPr/>
            </a:lvl1pPr>
          </a:lstStyle>
          <a:p>
            <a:pPr>
              <a:defRPr/>
            </a:pPr>
            <a:fld id="{35AD2D42-AED2-4301-BF6B-3B7A918FC18D}" type="slidenum">
              <a:rPr lang="it-IT" altLang="en-US"/>
              <a:pPr>
                <a:defRPr/>
              </a:pPr>
              <a:t>‹N›</a:t>
            </a:fld>
            <a:endParaRPr lang="it-IT" altLang="en-US"/>
          </a:p>
        </p:txBody>
      </p:sp>
    </p:spTree>
    <p:extLst>
      <p:ext uri="{BB962C8B-B14F-4D97-AF65-F5344CB8AC3E}">
        <p14:creationId xmlns:p14="http://schemas.microsoft.com/office/powerpoint/2010/main" val="334725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B401EF1-E84D-76F6-73AD-C5DD0C9072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39775A1-4EC3-6B3A-BA86-D13C30C4435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56B2737-85EA-933B-3E92-60AF779ED312}"/>
              </a:ext>
            </a:extLst>
          </p:cNvPr>
          <p:cNvSpPr>
            <a:spLocks noGrp="1" noChangeArrowheads="1"/>
          </p:cNvSpPr>
          <p:nvPr>
            <p:ph type="sldNum" sz="quarter" idx="12"/>
          </p:nvPr>
        </p:nvSpPr>
        <p:spPr/>
        <p:txBody>
          <a:bodyPr/>
          <a:lstStyle>
            <a:lvl1pPr>
              <a:defRPr/>
            </a:lvl1pPr>
          </a:lstStyle>
          <a:p>
            <a:pPr>
              <a:defRPr/>
            </a:pPr>
            <a:fld id="{A91B5CB2-7B19-4C50-88D2-F8C453133A0F}" type="slidenum">
              <a:rPr lang="it-IT" altLang="en-US"/>
              <a:pPr>
                <a:defRPr/>
              </a:pPr>
              <a:t>‹N›</a:t>
            </a:fld>
            <a:endParaRPr lang="it-IT" altLang="en-US"/>
          </a:p>
        </p:txBody>
      </p:sp>
    </p:spTree>
    <p:extLst>
      <p:ext uri="{BB962C8B-B14F-4D97-AF65-F5344CB8AC3E}">
        <p14:creationId xmlns:p14="http://schemas.microsoft.com/office/powerpoint/2010/main" val="1115420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17E9B4B-69B4-9C3F-3BB1-9B38BC4DBB4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8014CE1A-BC5E-C936-7378-3A8A3AC196A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654523C4-C106-8CD9-DD03-48ACBD31EC96}"/>
              </a:ext>
            </a:extLst>
          </p:cNvPr>
          <p:cNvSpPr>
            <a:spLocks noGrp="1" noChangeArrowheads="1"/>
          </p:cNvSpPr>
          <p:nvPr>
            <p:ph type="sldNum" sz="quarter" idx="12"/>
          </p:nvPr>
        </p:nvSpPr>
        <p:spPr/>
        <p:txBody>
          <a:bodyPr/>
          <a:lstStyle>
            <a:lvl1pPr>
              <a:defRPr/>
            </a:lvl1pPr>
          </a:lstStyle>
          <a:p>
            <a:pPr>
              <a:defRPr/>
            </a:pPr>
            <a:fld id="{EDDB21D4-AB82-4301-B3D8-1572704177AC}" type="slidenum">
              <a:rPr lang="fr-FR" altLang="en-US"/>
              <a:pPr>
                <a:defRPr/>
              </a:pPr>
              <a:t>‹N›</a:t>
            </a:fld>
            <a:endParaRPr lang="fr-FR" altLang="en-US"/>
          </a:p>
        </p:txBody>
      </p:sp>
    </p:spTree>
    <p:extLst>
      <p:ext uri="{BB962C8B-B14F-4D97-AF65-F5344CB8AC3E}">
        <p14:creationId xmlns:p14="http://schemas.microsoft.com/office/powerpoint/2010/main" val="2170207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33E708F-98EB-4665-C9A8-C88B3C99E91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1D8888A-3F90-174F-0B08-5243A7D814B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1BA71DD-34CB-8DB1-548E-5A62F2F9EADC}"/>
              </a:ext>
            </a:extLst>
          </p:cNvPr>
          <p:cNvSpPr>
            <a:spLocks noGrp="1" noChangeArrowheads="1"/>
          </p:cNvSpPr>
          <p:nvPr>
            <p:ph type="sldNum" sz="quarter" idx="12"/>
          </p:nvPr>
        </p:nvSpPr>
        <p:spPr/>
        <p:txBody>
          <a:bodyPr/>
          <a:lstStyle>
            <a:lvl1pPr>
              <a:defRPr/>
            </a:lvl1pPr>
          </a:lstStyle>
          <a:p>
            <a:pPr>
              <a:defRPr/>
            </a:pPr>
            <a:fld id="{F623D881-710C-428F-8A86-B4208BBE2021}" type="slidenum">
              <a:rPr lang="fr-FR" altLang="en-US"/>
              <a:pPr>
                <a:defRPr/>
              </a:pPr>
              <a:t>‹N›</a:t>
            </a:fld>
            <a:endParaRPr lang="fr-FR" altLang="en-US"/>
          </a:p>
        </p:txBody>
      </p:sp>
    </p:spTree>
    <p:extLst>
      <p:ext uri="{BB962C8B-B14F-4D97-AF65-F5344CB8AC3E}">
        <p14:creationId xmlns:p14="http://schemas.microsoft.com/office/powerpoint/2010/main" val="2544247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D181B9-B61F-4BB2-E85F-1728EB226D3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78B4692-3B54-A1D3-5588-889863B5E9E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B8CCA1FB-2555-2CDA-9B08-070C35DD934B}"/>
              </a:ext>
            </a:extLst>
          </p:cNvPr>
          <p:cNvSpPr>
            <a:spLocks noGrp="1" noChangeArrowheads="1"/>
          </p:cNvSpPr>
          <p:nvPr>
            <p:ph type="sldNum" sz="quarter" idx="12"/>
          </p:nvPr>
        </p:nvSpPr>
        <p:spPr/>
        <p:txBody>
          <a:bodyPr/>
          <a:lstStyle>
            <a:lvl1pPr>
              <a:defRPr/>
            </a:lvl1pPr>
          </a:lstStyle>
          <a:p>
            <a:pPr>
              <a:defRPr/>
            </a:pPr>
            <a:fld id="{37345194-54E3-4805-BFC8-5A53E130108E}" type="slidenum">
              <a:rPr lang="fr-FR" altLang="en-US"/>
              <a:pPr>
                <a:defRPr/>
              </a:pPr>
              <a:t>‹N›</a:t>
            </a:fld>
            <a:endParaRPr lang="fr-FR" altLang="en-US"/>
          </a:p>
        </p:txBody>
      </p:sp>
    </p:spTree>
    <p:extLst>
      <p:ext uri="{BB962C8B-B14F-4D97-AF65-F5344CB8AC3E}">
        <p14:creationId xmlns:p14="http://schemas.microsoft.com/office/powerpoint/2010/main" val="195121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136237F-89DC-3866-DFD9-A6C04A957B6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9B41B010-69D0-CAB8-7DB7-688ADB4F55B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18280A3-B0DD-6711-49DB-ABB66B93DC3E}"/>
              </a:ext>
            </a:extLst>
          </p:cNvPr>
          <p:cNvSpPr>
            <a:spLocks noGrp="1" noChangeArrowheads="1"/>
          </p:cNvSpPr>
          <p:nvPr>
            <p:ph type="sldNum" sz="quarter" idx="12"/>
          </p:nvPr>
        </p:nvSpPr>
        <p:spPr/>
        <p:txBody>
          <a:bodyPr/>
          <a:lstStyle>
            <a:lvl1pPr>
              <a:defRPr/>
            </a:lvl1pPr>
          </a:lstStyle>
          <a:p>
            <a:pPr>
              <a:defRPr/>
            </a:pPr>
            <a:fld id="{AC36D9AC-E85A-47BA-9EA1-441E48BD6F9D}" type="slidenum">
              <a:rPr lang="fr-FR" altLang="en-US"/>
              <a:pPr>
                <a:defRPr/>
              </a:pPr>
              <a:t>‹N›</a:t>
            </a:fld>
            <a:endParaRPr lang="fr-FR" altLang="en-US"/>
          </a:p>
        </p:txBody>
      </p:sp>
    </p:spTree>
    <p:extLst>
      <p:ext uri="{BB962C8B-B14F-4D97-AF65-F5344CB8AC3E}">
        <p14:creationId xmlns:p14="http://schemas.microsoft.com/office/powerpoint/2010/main" val="4225417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92E1CD2F-BAF7-62C9-FE95-9D563A4D6CC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E0B0942-4E0C-D41D-C470-DF15A919305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25FE6E09-4EC4-4815-3BA1-0F2AD671E22C}"/>
              </a:ext>
            </a:extLst>
          </p:cNvPr>
          <p:cNvSpPr>
            <a:spLocks noGrp="1" noChangeArrowheads="1"/>
          </p:cNvSpPr>
          <p:nvPr>
            <p:ph type="sldNum" sz="quarter" idx="12"/>
          </p:nvPr>
        </p:nvSpPr>
        <p:spPr/>
        <p:txBody>
          <a:bodyPr/>
          <a:lstStyle>
            <a:lvl1pPr>
              <a:defRPr/>
            </a:lvl1pPr>
          </a:lstStyle>
          <a:p>
            <a:pPr>
              <a:defRPr/>
            </a:pPr>
            <a:fld id="{CB4EB0E4-AF55-453A-A1A8-D1E0FCBAB96E}" type="slidenum">
              <a:rPr lang="fr-FR" altLang="en-US"/>
              <a:pPr>
                <a:defRPr/>
              </a:pPr>
              <a:t>‹N›</a:t>
            </a:fld>
            <a:endParaRPr lang="fr-FR" altLang="en-US"/>
          </a:p>
        </p:txBody>
      </p:sp>
    </p:spTree>
    <p:extLst>
      <p:ext uri="{BB962C8B-B14F-4D97-AF65-F5344CB8AC3E}">
        <p14:creationId xmlns:p14="http://schemas.microsoft.com/office/powerpoint/2010/main" val="3093746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DEB0B3D-22EA-6A01-945D-D43F9E5264D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3E5FA12-1788-E6D0-C379-CBCCED5CEE8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97911C28-AEA2-4248-BF49-12F7E2FF079F}"/>
              </a:ext>
            </a:extLst>
          </p:cNvPr>
          <p:cNvSpPr>
            <a:spLocks noGrp="1" noChangeArrowheads="1"/>
          </p:cNvSpPr>
          <p:nvPr>
            <p:ph type="sldNum" sz="quarter" idx="12"/>
          </p:nvPr>
        </p:nvSpPr>
        <p:spPr/>
        <p:txBody>
          <a:bodyPr/>
          <a:lstStyle>
            <a:lvl1pPr>
              <a:defRPr/>
            </a:lvl1pPr>
          </a:lstStyle>
          <a:p>
            <a:pPr>
              <a:defRPr/>
            </a:pPr>
            <a:fld id="{2920F38A-08BF-4DD1-AD99-AF82D4174C4F}" type="slidenum">
              <a:rPr lang="fr-FR" altLang="en-US"/>
              <a:pPr>
                <a:defRPr/>
              </a:pPr>
              <a:t>‹N›</a:t>
            </a:fld>
            <a:endParaRPr lang="fr-FR" altLang="en-US"/>
          </a:p>
        </p:txBody>
      </p:sp>
    </p:spTree>
    <p:extLst>
      <p:ext uri="{BB962C8B-B14F-4D97-AF65-F5344CB8AC3E}">
        <p14:creationId xmlns:p14="http://schemas.microsoft.com/office/powerpoint/2010/main" val="626958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A547A5A-0E1C-4C75-BDB9-937B83FCBB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142579B3-0B45-C3BE-94BB-4A7A30887A1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1DECE253-0805-D90E-7BB8-24146A911FC1}"/>
              </a:ext>
            </a:extLst>
          </p:cNvPr>
          <p:cNvSpPr>
            <a:spLocks noGrp="1" noChangeArrowheads="1"/>
          </p:cNvSpPr>
          <p:nvPr>
            <p:ph type="sldNum" sz="quarter" idx="12"/>
          </p:nvPr>
        </p:nvSpPr>
        <p:spPr/>
        <p:txBody>
          <a:bodyPr/>
          <a:lstStyle>
            <a:lvl1pPr>
              <a:defRPr/>
            </a:lvl1pPr>
          </a:lstStyle>
          <a:p>
            <a:pPr>
              <a:defRPr/>
            </a:pPr>
            <a:fld id="{523D91E5-4930-42FB-B295-3C645404FB5C}" type="slidenum">
              <a:rPr lang="fr-FR" altLang="en-US"/>
              <a:pPr>
                <a:defRPr/>
              </a:pPr>
              <a:t>‹N›</a:t>
            </a:fld>
            <a:endParaRPr lang="fr-FR" altLang="en-US"/>
          </a:p>
        </p:txBody>
      </p:sp>
    </p:spTree>
    <p:extLst>
      <p:ext uri="{BB962C8B-B14F-4D97-AF65-F5344CB8AC3E}">
        <p14:creationId xmlns:p14="http://schemas.microsoft.com/office/powerpoint/2010/main" val="2485815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BEBCFD7-9C5C-067A-9870-24DFFC59E5E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0FE2AC0B-E6D8-124F-46D5-C3DAA16B6A0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C4B6B638-7BC1-63BF-6037-71D1F3FD12DB}"/>
              </a:ext>
            </a:extLst>
          </p:cNvPr>
          <p:cNvSpPr>
            <a:spLocks noGrp="1" noChangeArrowheads="1"/>
          </p:cNvSpPr>
          <p:nvPr>
            <p:ph type="sldNum" sz="quarter" idx="12"/>
          </p:nvPr>
        </p:nvSpPr>
        <p:spPr/>
        <p:txBody>
          <a:bodyPr/>
          <a:lstStyle>
            <a:lvl1pPr>
              <a:defRPr/>
            </a:lvl1pPr>
          </a:lstStyle>
          <a:p>
            <a:pPr>
              <a:defRPr/>
            </a:pPr>
            <a:fld id="{06517C35-5AE4-41FC-A4C1-16E043740792}" type="slidenum">
              <a:rPr lang="fr-FR" altLang="en-US"/>
              <a:pPr>
                <a:defRPr/>
              </a:pPr>
              <a:t>‹N›</a:t>
            </a:fld>
            <a:endParaRPr lang="fr-FR" altLang="en-US"/>
          </a:p>
        </p:txBody>
      </p:sp>
    </p:spTree>
    <p:extLst>
      <p:ext uri="{BB962C8B-B14F-4D97-AF65-F5344CB8AC3E}">
        <p14:creationId xmlns:p14="http://schemas.microsoft.com/office/powerpoint/2010/main" val="65141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5A574B3-9FF3-0AC1-C51F-ACFF67E53B5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E51B94B8-FCFB-02DF-86AD-B37F10E3D1F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9481222D-D10F-ABDA-A349-493D456705AB}"/>
              </a:ext>
            </a:extLst>
          </p:cNvPr>
          <p:cNvSpPr>
            <a:spLocks noGrp="1" noChangeArrowheads="1"/>
          </p:cNvSpPr>
          <p:nvPr>
            <p:ph type="sldNum" sz="quarter" idx="12"/>
          </p:nvPr>
        </p:nvSpPr>
        <p:spPr/>
        <p:txBody>
          <a:bodyPr/>
          <a:lstStyle>
            <a:lvl1pPr>
              <a:defRPr/>
            </a:lvl1pPr>
          </a:lstStyle>
          <a:p>
            <a:pPr>
              <a:defRPr/>
            </a:pPr>
            <a:fld id="{B18BAEB1-9EB0-4ED7-927E-721904C1B329}" type="slidenum">
              <a:rPr lang="fr-FR" altLang="en-US"/>
              <a:pPr>
                <a:defRPr/>
              </a:pPr>
              <a:t>‹N›</a:t>
            </a:fld>
            <a:endParaRPr lang="fr-FR" altLang="en-US"/>
          </a:p>
        </p:txBody>
      </p:sp>
    </p:spTree>
    <p:extLst>
      <p:ext uri="{BB962C8B-B14F-4D97-AF65-F5344CB8AC3E}">
        <p14:creationId xmlns:p14="http://schemas.microsoft.com/office/powerpoint/2010/main" val="2272867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7C7A95E-2D5C-EA50-CF4B-E47ECED53C8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F8C89CDD-CF59-117D-B762-EF17BDDA3E2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E9C11A59-57D5-C066-5762-811AC7652C87}"/>
              </a:ext>
            </a:extLst>
          </p:cNvPr>
          <p:cNvSpPr>
            <a:spLocks noGrp="1" noChangeArrowheads="1"/>
          </p:cNvSpPr>
          <p:nvPr>
            <p:ph type="sldNum" sz="quarter" idx="12"/>
          </p:nvPr>
        </p:nvSpPr>
        <p:spPr/>
        <p:txBody>
          <a:bodyPr/>
          <a:lstStyle>
            <a:lvl1pPr>
              <a:defRPr/>
            </a:lvl1pPr>
          </a:lstStyle>
          <a:p>
            <a:pPr>
              <a:defRPr/>
            </a:pPr>
            <a:fld id="{43C2EDF0-3172-4DD6-A4F0-AAA76637836A}" type="slidenum">
              <a:rPr lang="fr-FR" altLang="en-US"/>
              <a:pPr>
                <a:defRPr/>
              </a:pPr>
              <a:t>‹N›</a:t>
            </a:fld>
            <a:endParaRPr lang="fr-FR" altLang="en-US"/>
          </a:p>
        </p:txBody>
      </p:sp>
    </p:spTree>
    <p:extLst>
      <p:ext uri="{BB962C8B-B14F-4D97-AF65-F5344CB8AC3E}">
        <p14:creationId xmlns:p14="http://schemas.microsoft.com/office/powerpoint/2010/main" val="1604066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7422741-3A54-15F2-B802-300D2BC2A2E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E4E26B27-AF63-D022-00E4-6F1BCEECC01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8F084AD4-9BED-404C-E0AF-04A7E44F7EE0}"/>
              </a:ext>
            </a:extLst>
          </p:cNvPr>
          <p:cNvSpPr>
            <a:spLocks noGrp="1" noChangeArrowheads="1"/>
          </p:cNvSpPr>
          <p:nvPr>
            <p:ph type="sldNum" sz="quarter" idx="12"/>
          </p:nvPr>
        </p:nvSpPr>
        <p:spPr/>
        <p:txBody>
          <a:bodyPr/>
          <a:lstStyle>
            <a:lvl1pPr>
              <a:defRPr/>
            </a:lvl1pPr>
          </a:lstStyle>
          <a:p>
            <a:pPr>
              <a:defRPr/>
            </a:pPr>
            <a:fld id="{E6536BE6-F7AE-44B3-ADA2-BD39D274CD32}" type="slidenum">
              <a:rPr lang="fr-FR" altLang="en-US"/>
              <a:pPr>
                <a:defRPr/>
              </a:pPr>
              <a:t>‹N›</a:t>
            </a:fld>
            <a:endParaRPr lang="fr-FR" altLang="en-US"/>
          </a:p>
        </p:txBody>
      </p:sp>
    </p:spTree>
    <p:extLst>
      <p:ext uri="{BB962C8B-B14F-4D97-AF65-F5344CB8AC3E}">
        <p14:creationId xmlns:p14="http://schemas.microsoft.com/office/powerpoint/2010/main" val="1766696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11C6E5-9CDE-2548-ECD2-AE0AB735AE6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3820D6A-7830-C2D2-DB3C-898A1D5E8E4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2706DD15-F851-AD42-248A-D2570A370F94}"/>
              </a:ext>
            </a:extLst>
          </p:cNvPr>
          <p:cNvSpPr>
            <a:spLocks noGrp="1" noChangeArrowheads="1"/>
          </p:cNvSpPr>
          <p:nvPr>
            <p:ph type="sldNum" sz="quarter" idx="12"/>
          </p:nvPr>
        </p:nvSpPr>
        <p:spPr/>
        <p:txBody>
          <a:bodyPr/>
          <a:lstStyle>
            <a:lvl1pPr>
              <a:defRPr/>
            </a:lvl1pPr>
          </a:lstStyle>
          <a:p>
            <a:pPr>
              <a:defRPr/>
            </a:pPr>
            <a:fld id="{09965546-49DF-4ADC-B659-5014EA9560F1}" type="slidenum">
              <a:rPr lang="fr-FR" altLang="en-US"/>
              <a:pPr>
                <a:defRPr/>
              </a:pPr>
              <a:t>‹N›</a:t>
            </a:fld>
            <a:endParaRPr lang="fr-FR" altLang="en-US"/>
          </a:p>
        </p:txBody>
      </p:sp>
    </p:spTree>
    <p:extLst>
      <p:ext uri="{BB962C8B-B14F-4D97-AF65-F5344CB8AC3E}">
        <p14:creationId xmlns:p14="http://schemas.microsoft.com/office/powerpoint/2010/main" val="2906895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AD0EBD-0F12-720D-AC34-9A8BFAC936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316A2E4-3026-FB0F-AE6A-1675665181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19D6CA4-DC9E-6B47-FD5C-15D8571A229B}"/>
              </a:ext>
            </a:extLst>
          </p:cNvPr>
          <p:cNvSpPr>
            <a:spLocks noGrp="1" noChangeArrowheads="1"/>
          </p:cNvSpPr>
          <p:nvPr>
            <p:ph type="sldNum" sz="quarter" idx="12"/>
          </p:nvPr>
        </p:nvSpPr>
        <p:spPr/>
        <p:txBody>
          <a:bodyPr/>
          <a:lstStyle>
            <a:lvl1pPr>
              <a:defRPr/>
            </a:lvl1pPr>
          </a:lstStyle>
          <a:p>
            <a:pPr>
              <a:defRPr/>
            </a:pPr>
            <a:fld id="{876835F7-E235-4929-8B10-8E99345758B0}" type="slidenum">
              <a:rPr lang="fr-FR" altLang="en-US"/>
              <a:pPr>
                <a:defRPr/>
              </a:pPr>
              <a:t>‹N›</a:t>
            </a:fld>
            <a:endParaRPr lang="fr-FR" altLang="en-US"/>
          </a:p>
        </p:txBody>
      </p:sp>
    </p:spTree>
    <p:extLst>
      <p:ext uri="{BB962C8B-B14F-4D97-AF65-F5344CB8AC3E}">
        <p14:creationId xmlns:p14="http://schemas.microsoft.com/office/powerpoint/2010/main" val="830948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F8E7CD-F5D7-3890-02D9-DC0436AD41E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26BAD73C-9492-70E6-C260-38FF5EC65D0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177FB06-FD70-4606-A598-8478E2017BD0}"/>
              </a:ext>
            </a:extLst>
          </p:cNvPr>
          <p:cNvSpPr>
            <a:spLocks noGrp="1" noChangeArrowheads="1"/>
          </p:cNvSpPr>
          <p:nvPr>
            <p:ph type="sldNum" sz="quarter" idx="12"/>
          </p:nvPr>
        </p:nvSpPr>
        <p:spPr/>
        <p:txBody>
          <a:bodyPr/>
          <a:lstStyle>
            <a:lvl1pPr>
              <a:defRPr/>
            </a:lvl1pPr>
          </a:lstStyle>
          <a:p>
            <a:pPr>
              <a:defRPr/>
            </a:pPr>
            <a:fld id="{C711D009-900E-425F-B49D-C70E3EE7FC08}" type="slidenum">
              <a:rPr lang="fr-FR" altLang="en-US"/>
              <a:pPr>
                <a:defRPr/>
              </a:pPr>
              <a:t>‹N›</a:t>
            </a:fld>
            <a:endParaRPr lang="fr-FR" altLang="en-US"/>
          </a:p>
        </p:txBody>
      </p:sp>
    </p:spTree>
    <p:extLst>
      <p:ext uri="{BB962C8B-B14F-4D97-AF65-F5344CB8AC3E}">
        <p14:creationId xmlns:p14="http://schemas.microsoft.com/office/powerpoint/2010/main" val="3896355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E914854-40E7-40AC-FD64-59BAD74FBC5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CBFF99A7-FFE1-8AC0-86A9-D97B3F9726D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AD64E51B-BE0F-322F-EC02-4F615C3C9DC7}"/>
              </a:ext>
            </a:extLst>
          </p:cNvPr>
          <p:cNvSpPr>
            <a:spLocks noGrp="1" noChangeArrowheads="1"/>
          </p:cNvSpPr>
          <p:nvPr>
            <p:ph type="sldNum" sz="quarter" idx="12"/>
          </p:nvPr>
        </p:nvSpPr>
        <p:spPr/>
        <p:txBody>
          <a:bodyPr/>
          <a:lstStyle>
            <a:lvl1pPr>
              <a:defRPr/>
            </a:lvl1pPr>
          </a:lstStyle>
          <a:p>
            <a:pPr>
              <a:defRPr/>
            </a:pPr>
            <a:fld id="{64960DD9-EA7A-41CC-A26E-05BC2A93CAD3}" type="slidenum">
              <a:rPr lang="fr-FR" altLang="en-US"/>
              <a:pPr>
                <a:defRPr/>
              </a:pPr>
              <a:t>‹N›</a:t>
            </a:fld>
            <a:endParaRPr lang="fr-FR" altLang="en-US"/>
          </a:p>
        </p:txBody>
      </p:sp>
    </p:spTree>
    <p:extLst>
      <p:ext uri="{BB962C8B-B14F-4D97-AF65-F5344CB8AC3E}">
        <p14:creationId xmlns:p14="http://schemas.microsoft.com/office/powerpoint/2010/main" val="1906090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9807953-8C79-5C70-8F30-BBBC518DE73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3016D0D-806A-CC9B-0180-95EF7DE2FBE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FABC85B-0267-C667-6024-34619413BC47}"/>
              </a:ext>
            </a:extLst>
          </p:cNvPr>
          <p:cNvSpPr>
            <a:spLocks noGrp="1" noChangeArrowheads="1"/>
          </p:cNvSpPr>
          <p:nvPr>
            <p:ph type="sldNum" sz="quarter" idx="12"/>
          </p:nvPr>
        </p:nvSpPr>
        <p:spPr/>
        <p:txBody>
          <a:bodyPr/>
          <a:lstStyle>
            <a:lvl1pPr>
              <a:defRPr/>
            </a:lvl1pPr>
          </a:lstStyle>
          <a:p>
            <a:pPr>
              <a:defRPr/>
            </a:pPr>
            <a:fld id="{94A2C457-DD5B-4335-9447-883DBEB6E9CF}" type="slidenum">
              <a:rPr lang="fr-FR" altLang="en-US"/>
              <a:pPr>
                <a:defRPr/>
              </a:pPr>
              <a:t>‹N›</a:t>
            </a:fld>
            <a:endParaRPr lang="fr-FR" altLang="en-US"/>
          </a:p>
        </p:txBody>
      </p:sp>
    </p:spTree>
    <p:extLst>
      <p:ext uri="{BB962C8B-B14F-4D97-AF65-F5344CB8AC3E}">
        <p14:creationId xmlns:p14="http://schemas.microsoft.com/office/powerpoint/2010/main" val="272716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FECDD30-FD94-8F86-0EAD-5CE7339DB81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2C6E547A-0845-3D28-FA4F-1F0B38679D6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3E2F476D-E554-2D4F-D97B-0FACC3B16EEC}"/>
              </a:ext>
            </a:extLst>
          </p:cNvPr>
          <p:cNvSpPr>
            <a:spLocks noGrp="1" noChangeArrowheads="1"/>
          </p:cNvSpPr>
          <p:nvPr>
            <p:ph type="sldNum" sz="quarter" idx="12"/>
          </p:nvPr>
        </p:nvSpPr>
        <p:spPr/>
        <p:txBody>
          <a:bodyPr/>
          <a:lstStyle>
            <a:lvl1pPr>
              <a:defRPr/>
            </a:lvl1pPr>
          </a:lstStyle>
          <a:p>
            <a:pPr>
              <a:defRPr/>
            </a:pPr>
            <a:fld id="{80408BD3-5B9B-4341-8784-E439D58B1AE3}" type="slidenum">
              <a:rPr lang="fr-FR" altLang="en-US"/>
              <a:pPr>
                <a:defRPr/>
              </a:pPr>
              <a:t>‹N›</a:t>
            </a:fld>
            <a:endParaRPr lang="fr-FR" altLang="en-US"/>
          </a:p>
        </p:txBody>
      </p:sp>
    </p:spTree>
    <p:extLst>
      <p:ext uri="{BB962C8B-B14F-4D97-AF65-F5344CB8AC3E}">
        <p14:creationId xmlns:p14="http://schemas.microsoft.com/office/powerpoint/2010/main" val="9202758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679146A-0EAD-7E45-0C77-5AA0317BAB8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3EE8337B-8435-027B-ABFA-8F7743A9FD7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ACCA58FD-415E-BC2B-9EB1-65485A37D1EA}"/>
              </a:ext>
            </a:extLst>
          </p:cNvPr>
          <p:cNvSpPr>
            <a:spLocks noGrp="1" noChangeArrowheads="1"/>
          </p:cNvSpPr>
          <p:nvPr>
            <p:ph type="sldNum" sz="quarter" idx="12"/>
          </p:nvPr>
        </p:nvSpPr>
        <p:spPr/>
        <p:txBody>
          <a:bodyPr/>
          <a:lstStyle>
            <a:lvl1pPr>
              <a:defRPr/>
            </a:lvl1pPr>
          </a:lstStyle>
          <a:p>
            <a:pPr>
              <a:defRPr/>
            </a:pPr>
            <a:fld id="{8159A73A-2368-4673-BD6A-5499438265B1}" type="slidenum">
              <a:rPr lang="fr-FR" altLang="en-US"/>
              <a:pPr>
                <a:defRPr/>
              </a:pPr>
              <a:t>‹N›</a:t>
            </a:fld>
            <a:endParaRPr lang="fr-FR" altLang="en-US"/>
          </a:p>
        </p:txBody>
      </p:sp>
    </p:spTree>
    <p:extLst>
      <p:ext uri="{BB962C8B-B14F-4D97-AF65-F5344CB8AC3E}">
        <p14:creationId xmlns:p14="http://schemas.microsoft.com/office/powerpoint/2010/main" val="2581713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6F4393F-F6E6-8C44-7799-8A4D864CD4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470051FA-5F69-008B-8125-B2F70D2A242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9C3BD11E-98A2-6C73-7CFC-1E4F4B947A41}"/>
              </a:ext>
            </a:extLst>
          </p:cNvPr>
          <p:cNvSpPr>
            <a:spLocks noGrp="1" noChangeArrowheads="1"/>
          </p:cNvSpPr>
          <p:nvPr>
            <p:ph type="sldNum" sz="quarter" idx="12"/>
          </p:nvPr>
        </p:nvSpPr>
        <p:spPr/>
        <p:txBody>
          <a:bodyPr/>
          <a:lstStyle>
            <a:lvl1pPr>
              <a:defRPr/>
            </a:lvl1pPr>
          </a:lstStyle>
          <a:p>
            <a:pPr>
              <a:defRPr/>
            </a:pPr>
            <a:fld id="{B5501348-B176-44EA-AA89-026FAD09C5AF}" type="slidenum">
              <a:rPr lang="fr-FR" altLang="en-US"/>
              <a:pPr>
                <a:defRPr/>
              </a:pPr>
              <a:t>‹N›</a:t>
            </a:fld>
            <a:endParaRPr lang="fr-FR" altLang="en-US"/>
          </a:p>
        </p:txBody>
      </p:sp>
    </p:spTree>
    <p:extLst>
      <p:ext uri="{BB962C8B-B14F-4D97-AF65-F5344CB8AC3E}">
        <p14:creationId xmlns:p14="http://schemas.microsoft.com/office/powerpoint/2010/main" val="24369470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B74E5AC-82BB-9698-7B2F-C7052F64FDD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7412A75-8F4C-D13B-D2A5-87567F227C2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D3FBFA7-79E8-CE3F-FB21-93E05644365D}"/>
              </a:ext>
            </a:extLst>
          </p:cNvPr>
          <p:cNvSpPr>
            <a:spLocks noGrp="1" noChangeArrowheads="1"/>
          </p:cNvSpPr>
          <p:nvPr>
            <p:ph type="sldNum" sz="quarter" idx="12"/>
          </p:nvPr>
        </p:nvSpPr>
        <p:spPr/>
        <p:txBody>
          <a:bodyPr/>
          <a:lstStyle>
            <a:lvl1pPr>
              <a:defRPr/>
            </a:lvl1pPr>
          </a:lstStyle>
          <a:p>
            <a:pPr>
              <a:defRPr/>
            </a:pPr>
            <a:fld id="{ECADA455-040E-4E78-8039-695658E1D897}" type="slidenum">
              <a:rPr lang="it-IT" altLang="en-US"/>
              <a:pPr>
                <a:defRPr/>
              </a:pPr>
              <a:t>‹N›</a:t>
            </a:fld>
            <a:endParaRPr lang="it-IT" altLang="en-US"/>
          </a:p>
        </p:txBody>
      </p:sp>
    </p:spTree>
    <p:extLst>
      <p:ext uri="{BB962C8B-B14F-4D97-AF65-F5344CB8AC3E}">
        <p14:creationId xmlns:p14="http://schemas.microsoft.com/office/powerpoint/2010/main" val="1118761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6402AC-33A7-CE7B-D5FB-7E0A7005E35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7E71D2C-82D4-AEFC-E947-99ED4293517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6C9B141-47AC-0E86-81E1-C5AA61302D12}"/>
              </a:ext>
            </a:extLst>
          </p:cNvPr>
          <p:cNvSpPr>
            <a:spLocks noGrp="1" noChangeArrowheads="1"/>
          </p:cNvSpPr>
          <p:nvPr>
            <p:ph type="sldNum" sz="quarter" idx="12"/>
          </p:nvPr>
        </p:nvSpPr>
        <p:spPr/>
        <p:txBody>
          <a:bodyPr/>
          <a:lstStyle>
            <a:lvl1pPr>
              <a:defRPr/>
            </a:lvl1pPr>
          </a:lstStyle>
          <a:p>
            <a:pPr>
              <a:defRPr/>
            </a:pPr>
            <a:fld id="{A43BD1BC-1D1F-4CC9-AD3C-7AC7A5BA32E0}" type="slidenum">
              <a:rPr lang="it-IT" altLang="en-US"/>
              <a:pPr>
                <a:defRPr/>
              </a:pPr>
              <a:t>‹N›</a:t>
            </a:fld>
            <a:endParaRPr lang="it-IT" altLang="en-US"/>
          </a:p>
        </p:txBody>
      </p:sp>
    </p:spTree>
    <p:extLst>
      <p:ext uri="{BB962C8B-B14F-4D97-AF65-F5344CB8AC3E}">
        <p14:creationId xmlns:p14="http://schemas.microsoft.com/office/powerpoint/2010/main" val="1604320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E30AE85-B3E1-4149-F8EB-1AA80512A31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3DBB0AD-3147-C818-3ECD-6DF717EFBA8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A483193-9A0B-5A3B-7C60-218F77AA6291}"/>
              </a:ext>
            </a:extLst>
          </p:cNvPr>
          <p:cNvSpPr>
            <a:spLocks noGrp="1" noChangeArrowheads="1"/>
          </p:cNvSpPr>
          <p:nvPr>
            <p:ph type="sldNum" sz="quarter" idx="12"/>
          </p:nvPr>
        </p:nvSpPr>
        <p:spPr/>
        <p:txBody>
          <a:bodyPr/>
          <a:lstStyle>
            <a:lvl1pPr>
              <a:defRPr/>
            </a:lvl1pPr>
          </a:lstStyle>
          <a:p>
            <a:pPr>
              <a:defRPr/>
            </a:pPr>
            <a:fld id="{14C7DF07-3DA8-4DEE-B70C-074330448B37}" type="slidenum">
              <a:rPr lang="it-IT" altLang="en-US"/>
              <a:pPr>
                <a:defRPr/>
              </a:pPr>
              <a:t>‹N›</a:t>
            </a:fld>
            <a:endParaRPr lang="it-IT" altLang="en-US"/>
          </a:p>
        </p:txBody>
      </p:sp>
    </p:spTree>
    <p:extLst>
      <p:ext uri="{BB962C8B-B14F-4D97-AF65-F5344CB8AC3E}">
        <p14:creationId xmlns:p14="http://schemas.microsoft.com/office/powerpoint/2010/main" val="1588695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84B8C69-DBDD-97D7-253A-0FCF015BF51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786FEDE-EE6F-1AEE-9DF1-969D30EA594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68CE40C-EC54-47C5-CE5F-37C85301AA35}"/>
              </a:ext>
            </a:extLst>
          </p:cNvPr>
          <p:cNvSpPr>
            <a:spLocks noGrp="1" noChangeArrowheads="1"/>
          </p:cNvSpPr>
          <p:nvPr>
            <p:ph type="sldNum" sz="quarter" idx="12"/>
          </p:nvPr>
        </p:nvSpPr>
        <p:spPr/>
        <p:txBody>
          <a:bodyPr/>
          <a:lstStyle>
            <a:lvl1pPr>
              <a:defRPr/>
            </a:lvl1pPr>
          </a:lstStyle>
          <a:p>
            <a:pPr>
              <a:defRPr/>
            </a:pPr>
            <a:fld id="{9E3E5357-1A1A-475F-A113-167D084A9160}" type="slidenum">
              <a:rPr lang="it-IT" altLang="en-US"/>
              <a:pPr>
                <a:defRPr/>
              </a:pPr>
              <a:t>‹N›</a:t>
            </a:fld>
            <a:endParaRPr lang="it-IT" altLang="en-US"/>
          </a:p>
        </p:txBody>
      </p:sp>
    </p:spTree>
    <p:extLst>
      <p:ext uri="{BB962C8B-B14F-4D97-AF65-F5344CB8AC3E}">
        <p14:creationId xmlns:p14="http://schemas.microsoft.com/office/powerpoint/2010/main" val="36082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94D5611-3A80-9F61-9C37-04C12DCCBFD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088467F-685C-E275-BBA8-948C8F1F4EE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9C00A4BC-6A9E-C597-C3EE-1B3235D92A5B}"/>
              </a:ext>
            </a:extLst>
          </p:cNvPr>
          <p:cNvSpPr>
            <a:spLocks noGrp="1" noChangeArrowheads="1"/>
          </p:cNvSpPr>
          <p:nvPr>
            <p:ph type="sldNum" sz="quarter" idx="12"/>
          </p:nvPr>
        </p:nvSpPr>
        <p:spPr/>
        <p:txBody>
          <a:bodyPr/>
          <a:lstStyle>
            <a:lvl1pPr>
              <a:defRPr/>
            </a:lvl1pPr>
          </a:lstStyle>
          <a:p>
            <a:pPr>
              <a:defRPr/>
            </a:pPr>
            <a:fld id="{D9FFB244-9B9F-4D02-8F40-99EB11E29147}" type="slidenum">
              <a:rPr lang="it-IT" altLang="en-US"/>
              <a:pPr>
                <a:defRPr/>
              </a:pPr>
              <a:t>‹N›</a:t>
            </a:fld>
            <a:endParaRPr lang="it-IT" altLang="en-US"/>
          </a:p>
        </p:txBody>
      </p:sp>
    </p:spTree>
    <p:extLst>
      <p:ext uri="{BB962C8B-B14F-4D97-AF65-F5344CB8AC3E}">
        <p14:creationId xmlns:p14="http://schemas.microsoft.com/office/powerpoint/2010/main" val="6209357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79DDE07-0ADA-F42D-5C7E-15EED4563E2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EDA1A51D-4D59-9EBF-DE1E-1B79F9086AF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F4B0815-7B01-FFAD-A366-7EC9E4C1522B}"/>
              </a:ext>
            </a:extLst>
          </p:cNvPr>
          <p:cNvSpPr>
            <a:spLocks noGrp="1" noChangeArrowheads="1"/>
          </p:cNvSpPr>
          <p:nvPr>
            <p:ph type="sldNum" sz="quarter" idx="12"/>
          </p:nvPr>
        </p:nvSpPr>
        <p:spPr/>
        <p:txBody>
          <a:bodyPr/>
          <a:lstStyle>
            <a:lvl1pPr>
              <a:defRPr/>
            </a:lvl1pPr>
          </a:lstStyle>
          <a:p>
            <a:pPr>
              <a:defRPr/>
            </a:pPr>
            <a:fld id="{6F9318EC-ED75-4181-89C5-00BDD436C035}" type="slidenum">
              <a:rPr lang="it-IT" altLang="en-US"/>
              <a:pPr>
                <a:defRPr/>
              </a:pPr>
              <a:t>‹N›</a:t>
            </a:fld>
            <a:endParaRPr lang="it-IT" altLang="en-US"/>
          </a:p>
        </p:txBody>
      </p:sp>
    </p:spTree>
    <p:extLst>
      <p:ext uri="{BB962C8B-B14F-4D97-AF65-F5344CB8AC3E}">
        <p14:creationId xmlns:p14="http://schemas.microsoft.com/office/powerpoint/2010/main" val="28234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6FF31DF-E572-41BD-4E7F-27156C9FCD6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255DAA88-5AC2-FA57-75C2-A2314AFD3F8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3485BB41-00EE-D704-05CC-30D5E11B7886}"/>
              </a:ext>
            </a:extLst>
          </p:cNvPr>
          <p:cNvSpPr>
            <a:spLocks noGrp="1" noChangeArrowheads="1"/>
          </p:cNvSpPr>
          <p:nvPr>
            <p:ph type="sldNum" sz="quarter" idx="12"/>
          </p:nvPr>
        </p:nvSpPr>
        <p:spPr/>
        <p:txBody>
          <a:bodyPr/>
          <a:lstStyle>
            <a:lvl1pPr>
              <a:defRPr/>
            </a:lvl1pPr>
          </a:lstStyle>
          <a:p>
            <a:pPr>
              <a:defRPr/>
            </a:pPr>
            <a:fld id="{C2BA94DD-4481-461F-B92D-30BBFDA5E84B}" type="slidenum">
              <a:rPr lang="it-IT" altLang="en-US"/>
              <a:pPr>
                <a:defRPr/>
              </a:pPr>
              <a:t>‹N›</a:t>
            </a:fld>
            <a:endParaRPr lang="it-IT" altLang="en-US"/>
          </a:p>
        </p:txBody>
      </p:sp>
    </p:spTree>
    <p:extLst>
      <p:ext uri="{BB962C8B-B14F-4D97-AF65-F5344CB8AC3E}">
        <p14:creationId xmlns:p14="http://schemas.microsoft.com/office/powerpoint/2010/main" val="2750306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38F85027-EC80-0CB8-9441-5FA74887F76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EA94FBC4-A4BC-EB90-39DA-3D6D08A85ED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E8A89B98-822B-9EFE-38A0-8B5DE45F456B}"/>
              </a:ext>
            </a:extLst>
          </p:cNvPr>
          <p:cNvSpPr>
            <a:spLocks noGrp="1" noChangeArrowheads="1"/>
          </p:cNvSpPr>
          <p:nvPr>
            <p:ph type="sldNum" sz="quarter" idx="12"/>
          </p:nvPr>
        </p:nvSpPr>
        <p:spPr/>
        <p:txBody>
          <a:bodyPr/>
          <a:lstStyle>
            <a:lvl1pPr>
              <a:defRPr/>
            </a:lvl1pPr>
          </a:lstStyle>
          <a:p>
            <a:pPr>
              <a:defRPr/>
            </a:pPr>
            <a:fld id="{4386B5F8-D212-49AC-AC02-E6AAE21E1DBA}" type="slidenum">
              <a:rPr lang="fr-FR" altLang="en-US"/>
              <a:pPr>
                <a:defRPr/>
              </a:pPr>
              <a:t>‹N›</a:t>
            </a:fld>
            <a:endParaRPr lang="fr-FR" altLang="en-US"/>
          </a:p>
        </p:txBody>
      </p:sp>
    </p:spTree>
    <p:extLst>
      <p:ext uri="{BB962C8B-B14F-4D97-AF65-F5344CB8AC3E}">
        <p14:creationId xmlns:p14="http://schemas.microsoft.com/office/powerpoint/2010/main" val="335790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38F3732-3050-2BB1-DA03-8B64C95EC16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734A606-9790-E0B1-7A19-7C58636E29B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8839F50-601A-B87C-5997-D9BDB385039E}"/>
              </a:ext>
            </a:extLst>
          </p:cNvPr>
          <p:cNvSpPr>
            <a:spLocks noGrp="1" noChangeArrowheads="1"/>
          </p:cNvSpPr>
          <p:nvPr>
            <p:ph type="sldNum" sz="quarter" idx="12"/>
          </p:nvPr>
        </p:nvSpPr>
        <p:spPr/>
        <p:txBody>
          <a:bodyPr/>
          <a:lstStyle>
            <a:lvl1pPr>
              <a:defRPr/>
            </a:lvl1pPr>
          </a:lstStyle>
          <a:p>
            <a:pPr>
              <a:defRPr/>
            </a:pPr>
            <a:fld id="{83673C92-BB8F-4F29-92CB-DD878A04212E}" type="slidenum">
              <a:rPr lang="it-IT" altLang="en-US"/>
              <a:pPr>
                <a:defRPr/>
              </a:pPr>
              <a:t>‹N›</a:t>
            </a:fld>
            <a:endParaRPr lang="it-IT" altLang="en-US"/>
          </a:p>
        </p:txBody>
      </p:sp>
    </p:spTree>
    <p:extLst>
      <p:ext uri="{BB962C8B-B14F-4D97-AF65-F5344CB8AC3E}">
        <p14:creationId xmlns:p14="http://schemas.microsoft.com/office/powerpoint/2010/main" val="18741890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B9F8AC5-E38D-9DC1-E525-8A5EDE7B893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1CA4D93-67D4-AD61-77CF-AA492B12D57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547D4F0-57B5-8941-1E18-9657005A3C37}"/>
              </a:ext>
            </a:extLst>
          </p:cNvPr>
          <p:cNvSpPr>
            <a:spLocks noGrp="1" noChangeArrowheads="1"/>
          </p:cNvSpPr>
          <p:nvPr>
            <p:ph type="sldNum" sz="quarter" idx="12"/>
          </p:nvPr>
        </p:nvSpPr>
        <p:spPr/>
        <p:txBody>
          <a:bodyPr/>
          <a:lstStyle>
            <a:lvl1pPr>
              <a:defRPr/>
            </a:lvl1pPr>
          </a:lstStyle>
          <a:p>
            <a:pPr>
              <a:defRPr/>
            </a:pPr>
            <a:fld id="{245D9E31-2774-44D8-B163-C44C2151FA83}" type="slidenum">
              <a:rPr lang="it-IT" altLang="en-US"/>
              <a:pPr>
                <a:defRPr/>
              </a:pPr>
              <a:t>‹N›</a:t>
            </a:fld>
            <a:endParaRPr lang="it-IT" altLang="en-US"/>
          </a:p>
        </p:txBody>
      </p:sp>
    </p:spTree>
    <p:extLst>
      <p:ext uri="{BB962C8B-B14F-4D97-AF65-F5344CB8AC3E}">
        <p14:creationId xmlns:p14="http://schemas.microsoft.com/office/powerpoint/2010/main" val="1730325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74EB0F-503B-8669-20C5-FC261E00FF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728E7FC-FE86-C807-F10F-01F7E1FBAC5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ED09EE5-0190-93DC-D0BE-FD877FDFB819}"/>
              </a:ext>
            </a:extLst>
          </p:cNvPr>
          <p:cNvSpPr>
            <a:spLocks noGrp="1" noChangeArrowheads="1"/>
          </p:cNvSpPr>
          <p:nvPr>
            <p:ph type="sldNum" sz="quarter" idx="12"/>
          </p:nvPr>
        </p:nvSpPr>
        <p:spPr/>
        <p:txBody>
          <a:bodyPr/>
          <a:lstStyle>
            <a:lvl1pPr>
              <a:defRPr/>
            </a:lvl1pPr>
          </a:lstStyle>
          <a:p>
            <a:pPr>
              <a:defRPr/>
            </a:pPr>
            <a:fld id="{7C07361C-66A7-4F8A-8D95-289800C681CB}" type="slidenum">
              <a:rPr lang="it-IT" altLang="en-US"/>
              <a:pPr>
                <a:defRPr/>
              </a:pPr>
              <a:t>‹N›</a:t>
            </a:fld>
            <a:endParaRPr lang="it-IT" altLang="en-US"/>
          </a:p>
        </p:txBody>
      </p:sp>
    </p:spTree>
    <p:extLst>
      <p:ext uri="{BB962C8B-B14F-4D97-AF65-F5344CB8AC3E}">
        <p14:creationId xmlns:p14="http://schemas.microsoft.com/office/powerpoint/2010/main" val="2450558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A47603-77BC-8869-1FBE-911E018125C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3A2B0D9-3700-7461-0DB9-9F4D646937E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5468284-5B88-DBB0-AE66-A78BF9603B63}"/>
              </a:ext>
            </a:extLst>
          </p:cNvPr>
          <p:cNvSpPr>
            <a:spLocks noGrp="1" noChangeArrowheads="1"/>
          </p:cNvSpPr>
          <p:nvPr>
            <p:ph type="sldNum" sz="quarter" idx="12"/>
          </p:nvPr>
        </p:nvSpPr>
        <p:spPr/>
        <p:txBody>
          <a:bodyPr/>
          <a:lstStyle>
            <a:lvl1pPr>
              <a:defRPr/>
            </a:lvl1pPr>
          </a:lstStyle>
          <a:p>
            <a:pPr>
              <a:defRPr/>
            </a:pPr>
            <a:fld id="{541BA51C-AA55-4056-B31D-5C1009D747A9}" type="slidenum">
              <a:rPr lang="it-IT" altLang="en-US"/>
              <a:pPr>
                <a:defRPr/>
              </a:pPr>
              <a:t>‹N›</a:t>
            </a:fld>
            <a:endParaRPr lang="it-IT" altLang="en-US"/>
          </a:p>
        </p:txBody>
      </p:sp>
    </p:spTree>
    <p:extLst>
      <p:ext uri="{BB962C8B-B14F-4D97-AF65-F5344CB8AC3E}">
        <p14:creationId xmlns:p14="http://schemas.microsoft.com/office/powerpoint/2010/main" val="655686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779AAA6-1CC6-7BAC-A091-53EB74CBF98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E9D6DCC-D9CA-2F8B-3057-70C3A8837EF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B4BCFAD-CBCF-9E95-82AD-F985D036A109}"/>
              </a:ext>
            </a:extLst>
          </p:cNvPr>
          <p:cNvSpPr>
            <a:spLocks noGrp="1" noChangeArrowheads="1"/>
          </p:cNvSpPr>
          <p:nvPr>
            <p:ph type="sldNum" sz="quarter" idx="12"/>
          </p:nvPr>
        </p:nvSpPr>
        <p:spPr/>
        <p:txBody>
          <a:bodyPr/>
          <a:lstStyle>
            <a:lvl1pPr>
              <a:defRPr/>
            </a:lvl1pPr>
          </a:lstStyle>
          <a:p>
            <a:pPr>
              <a:defRPr/>
            </a:pPr>
            <a:fld id="{E4BEBB3A-BF0F-4673-A601-BF4CEAEBEF14}" type="slidenum">
              <a:rPr lang="it-IT" altLang="en-US"/>
              <a:pPr>
                <a:defRPr/>
              </a:pPr>
              <a:t>‹N›</a:t>
            </a:fld>
            <a:endParaRPr lang="it-IT" altLang="en-US"/>
          </a:p>
        </p:txBody>
      </p:sp>
    </p:spTree>
    <p:extLst>
      <p:ext uri="{BB962C8B-B14F-4D97-AF65-F5344CB8AC3E}">
        <p14:creationId xmlns:p14="http://schemas.microsoft.com/office/powerpoint/2010/main" val="10121101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29A4447-E52D-F8EF-1395-5652C1E73C4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8B3470B8-06EC-EADA-5F1B-91AA2D63E2F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B9192948-F96C-BAB5-6D65-A8ED352506F0}"/>
              </a:ext>
            </a:extLst>
          </p:cNvPr>
          <p:cNvSpPr>
            <a:spLocks noGrp="1" noChangeArrowheads="1"/>
          </p:cNvSpPr>
          <p:nvPr>
            <p:ph type="sldNum" sz="quarter" idx="12"/>
          </p:nvPr>
        </p:nvSpPr>
        <p:spPr/>
        <p:txBody>
          <a:bodyPr/>
          <a:lstStyle>
            <a:lvl1pPr>
              <a:defRPr/>
            </a:lvl1pPr>
          </a:lstStyle>
          <a:p>
            <a:pPr>
              <a:defRPr/>
            </a:pPr>
            <a:fld id="{C9E8A38E-D05B-4E8B-AB10-B850D8C80D37}" type="slidenum">
              <a:rPr lang="it-IT" altLang="en-US"/>
              <a:pPr>
                <a:defRPr/>
              </a:pPr>
              <a:t>‹N›</a:t>
            </a:fld>
            <a:endParaRPr lang="it-IT" altLang="en-US"/>
          </a:p>
        </p:txBody>
      </p:sp>
    </p:spTree>
    <p:extLst>
      <p:ext uri="{BB962C8B-B14F-4D97-AF65-F5344CB8AC3E}">
        <p14:creationId xmlns:p14="http://schemas.microsoft.com/office/powerpoint/2010/main" val="2946220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F0BE2CD-91E5-F7B7-B83A-CB3E001094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09B748D0-ECE9-5F20-65D0-772C76ED209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650C94FB-CBC1-A0C6-040A-3666C6FE62DF}"/>
              </a:ext>
            </a:extLst>
          </p:cNvPr>
          <p:cNvSpPr>
            <a:spLocks noGrp="1" noChangeArrowheads="1"/>
          </p:cNvSpPr>
          <p:nvPr>
            <p:ph type="sldNum" sz="quarter" idx="12"/>
          </p:nvPr>
        </p:nvSpPr>
        <p:spPr/>
        <p:txBody>
          <a:bodyPr/>
          <a:lstStyle>
            <a:lvl1pPr>
              <a:defRPr/>
            </a:lvl1pPr>
          </a:lstStyle>
          <a:p>
            <a:pPr>
              <a:defRPr/>
            </a:pPr>
            <a:fld id="{41EFCFD4-4747-4E48-ABDA-AB9717AF25D9}" type="slidenum">
              <a:rPr lang="it-IT" altLang="en-US"/>
              <a:pPr>
                <a:defRPr/>
              </a:pPr>
              <a:t>‹N›</a:t>
            </a:fld>
            <a:endParaRPr lang="it-IT" altLang="en-US"/>
          </a:p>
        </p:txBody>
      </p:sp>
    </p:spTree>
    <p:extLst>
      <p:ext uri="{BB962C8B-B14F-4D97-AF65-F5344CB8AC3E}">
        <p14:creationId xmlns:p14="http://schemas.microsoft.com/office/powerpoint/2010/main" val="214848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A7D0DF5-2B46-15CF-84DF-1264C21A3EB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CC5BC15C-3ECA-AD81-DEF4-0FD08003375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45A0D864-8686-8F33-F43C-F5C665394B47}"/>
              </a:ext>
            </a:extLst>
          </p:cNvPr>
          <p:cNvSpPr>
            <a:spLocks noGrp="1" noChangeArrowheads="1"/>
          </p:cNvSpPr>
          <p:nvPr>
            <p:ph type="sldNum" sz="quarter" idx="12"/>
          </p:nvPr>
        </p:nvSpPr>
        <p:spPr/>
        <p:txBody>
          <a:bodyPr/>
          <a:lstStyle>
            <a:lvl1pPr>
              <a:defRPr/>
            </a:lvl1pPr>
          </a:lstStyle>
          <a:p>
            <a:pPr>
              <a:defRPr/>
            </a:pPr>
            <a:fld id="{63982DFE-BCA1-4F61-BA57-02BB9A9FC53E}" type="slidenum">
              <a:rPr lang="it-IT" altLang="en-US"/>
              <a:pPr>
                <a:defRPr/>
              </a:pPr>
              <a:t>‹N›</a:t>
            </a:fld>
            <a:endParaRPr lang="it-IT" altLang="en-US"/>
          </a:p>
        </p:txBody>
      </p:sp>
    </p:spTree>
    <p:extLst>
      <p:ext uri="{BB962C8B-B14F-4D97-AF65-F5344CB8AC3E}">
        <p14:creationId xmlns:p14="http://schemas.microsoft.com/office/powerpoint/2010/main" val="20453750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77AE5C5-1703-8D89-B72B-40CF5898CE1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310D75B-746B-2811-8750-097D301E00A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FD501383-7663-878D-F5B7-ED9F0F282095}"/>
              </a:ext>
            </a:extLst>
          </p:cNvPr>
          <p:cNvSpPr>
            <a:spLocks noGrp="1" noChangeArrowheads="1"/>
          </p:cNvSpPr>
          <p:nvPr>
            <p:ph type="sldNum" sz="quarter" idx="12"/>
          </p:nvPr>
        </p:nvSpPr>
        <p:spPr/>
        <p:txBody>
          <a:bodyPr/>
          <a:lstStyle>
            <a:lvl1pPr>
              <a:defRPr/>
            </a:lvl1pPr>
          </a:lstStyle>
          <a:p>
            <a:pPr>
              <a:defRPr/>
            </a:pPr>
            <a:fld id="{F7CE166A-D4CF-4A92-97BB-AB9489DD3C2C}" type="slidenum">
              <a:rPr lang="it-IT" altLang="en-US"/>
              <a:pPr>
                <a:defRPr/>
              </a:pPr>
              <a:t>‹N›</a:t>
            </a:fld>
            <a:endParaRPr lang="it-IT" altLang="en-US"/>
          </a:p>
        </p:txBody>
      </p:sp>
    </p:spTree>
    <p:extLst>
      <p:ext uri="{BB962C8B-B14F-4D97-AF65-F5344CB8AC3E}">
        <p14:creationId xmlns:p14="http://schemas.microsoft.com/office/powerpoint/2010/main" val="36542676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B606AC0-FDAC-6F77-C12C-F7CF7471B67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9873E58A-D904-AE36-14B9-C8774B7DEF4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90CA932-7EB8-AA07-77E6-FC08B488518E}"/>
              </a:ext>
            </a:extLst>
          </p:cNvPr>
          <p:cNvSpPr>
            <a:spLocks noGrp="1" noChangeArrowheads="1"/>
          </p:cNvSpPr>
          <p:nvPr>
            <p:ph type="sldNum" sz="quarter" idx="12"/>
          </p:nvPr>
        </p:nvSpPr>
        <p:spPr/>
        <p:txBody>
          <a:bodyPr/>
          <a:lstStyle>
            <a:lvl1pPr>
              <a:defRPr/>
            </a:lvl1pPr>
          </a:lstStyle>
          <a:p>
            <a:pPr>
              <a:defRPr/>
            </a:pPr>
            <a:fld id="{90E59A13-430F-4D2E-BD55-327AFC9F11B1}" type="slidenum">
              <a:rPr lang="fr-FR" altLang="en-US"/>
              <a:pPr>
                <a:defRPr/>
              </a:pPr>
              <a:t>‹N›</a:t>
            </a:fld>
            <a:endParaRPr lang="fr-FR" altLang="en-US"/>
          </a:p>
        </p:txBody>
      </p:sp>
    </p:spTree>
    <p:extLst>
      <p:ext uri="{BB962C8B-B14F-4D97-AF65-F5344CB8AC3E}">
        <p14:creationId xmlns:p14="http://schemas.microsoft.com/office/powerpoint/2010/main" val="219379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a:extLst>
              <a:ext uri="{FF2B5EF4-FFF2-40B4-BE49-F238E27FC236}">
                <a16:creationId xmlns:a16="http://schemas.microsoft.com/office/drawing/2014/main" id="{6F7DEB93-BEEE-3A03-11D9-43A7CF85CC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A619A350-9F72-960E-2158-DBFECAE6432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3E9E854E-E491-D158-10BB-DD9151273926}"/>
              </a:ext>
            </a:extLst>
          </p:cNvPr>
          <p:cNvSpPr>
            <a:spLocks noGrp="1" noChangeArrowheads="1"/>
          </p:cNvSpPr>
          <p:nvPr>
            <p:ph type="sldNum" sz="quarter" idx="12"/>
          </p:nvPr>
        </p:nvSpPr>
        <p:spPr/>
        <p:txBody>
          <a:bodyPr/>
          <a:lstStyle>
            <a:lvl1pPr>
              <a:defRPr/>
            </a:lvl1pPr>
          </a:lstStyle>
          <a:p>
            <a:pPr>
              <a:defRPr/>
            </a:pPr>
            <a:fld id="{5F5B33AE-E96C-4816-97F7-DC57ADAAF4BE}" type="slidenum">
              <a:rPr lang="fr-FR" altLang="en-US"/>
              <a:pPr>
                <a:defRPr/>
              </a:pPr>
              <a:t>‹N›</a:t>
            </a:fld>
            <a:endParaRPr lang="fr-FR" altLang="en-US"/>
          </a:p>
        </p:txBody>
      </p:sp>
    </p:spTree>
    <p:extLst>
      <p:ext uri="{BB962C8B-B14F-4D97-AF65-F5344CB8AC3E}">
        <p14:creationId xmlns:p14="http://schemas.microsoft.com/office/powerpoint/2010/main" val="737501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55A616-4D73-FB27-553E-541DEA5E1F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56EF241-F0B1-55C1-D5FD-562F241D75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277875E-3BC0-3780-D22B-1724C8DCAEDD}"/>
              </a:ext>
            </a:extLst>
          </p:cNvPr>
          <p:cNvSpPr>
            <a:spLocks noGrp="1" noChangeArrowheads="1"/>
          </p:cNvSpPr>
          <p:nvPr>
            <p:ph type="sldNum" sz="quarter" idx="12"/>
          </p:nvPr>
        </p:nvSpPr>
        <p:spPr/>
        <p:txBody>
          <a:bodyPr/>
          <a:lstStyle>
            <a:lvl1pPr>
              <a:defRPr/>
            </a:lvl1pPr>
          </a:lstStyle>
          <a:p>
            <a:pPr>
              <a:defRPr/>
            </a:pPr>
            <a:fld id="{1E1B2221-324C-469A-BDDD-085549C3346C}" type="slidenum">
              <a:rPr lang="fr-FR" altLang="en-US"/>
              <a:pPr>
                <a:defRPr/>
              </a:pPr>
              <a:t>‹N›</a:t>
            </a:fld>
            <a:endParaRPr lang="fr-FR" altLang="en-US"/>
          </a:p>
        </p:txBody>
      </p:sp>
    </p:spTree>
    <p:extLst>
      <p:ext uri="{BB962C8B-B14F-4D97-AF65-F5344CB8AC3E}">
        <p14:creationId xmlns:p14="http://schemas.microsoft.com/office/powerpoint/2010/main" val="38577992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B67C0CE-5F80-BDF9-1ACD-F1B848FB953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51FCD9D-3E96-7BB8-ACE3-54EE14E2D28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AFABABCF-6BED-32EF-C2C2-650E34740B88}"/>
              </a:ext>
            </a:extLst>
          </p:cNvPr>
          <p:cNvSpPr>
            <a:spLocks noGrp="1" noChangeArrowheads="1"/>
          </p:cNvSpPr>
          <p:nvPr>
            <p:ph type="sldNum" sz="quarter" idx="12"/>
          </p:nvPr>
        </p:nvSpPr>
        <p:spPr/>
        <p:txBody>
          <a:bodyPr/>
          <a:lstStyle>
            <a:lvl1pPr>
              <a:defRPr/>
            </a:lvl1pPr>
          </a:lstStyle>
          <a:p>
            <a:pPr>
              <a:defRPr/>
            </a:pPr>
            <a:fld id="{CA6FF4B6-1FF6-48F6-A0A0-6164861719F8}" type="slidenum">
              <a:rPr lang="fr-FR" altLang="en-US"/>
              <a:pPr>
                <a:defRPr/>
              </a:pPr>
              <a:t>‹N›</a:t>
            </a:fld>
            <a:endParaRPr lang="fr-FR" altLang="en-US"/>
          </a:p>
        </p:txBody>
      </p:sp>
    </p:spTree>
    <p:extLst>
      <p:ext uri="{BB962C8B-B14F-4D97-AF65-F5344CB8AC3E}">
        <p14:creationId xmlns:p14="http://schemas.microsoft.com/office/powerpoint/2010/main" val="33928601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51882AE-1F92-49BA-36DC-AA6F8556C1C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0EA50CE9-1164-FF12-E639-F0E19D41106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AD0B0B55-7372-597A-57A3-58B3E2CB4965}"/>
              </a:ext>
            </a:extLst>
          </p:cNvPr>
          <p:cNvSpPr>
            <a:spLocks noGrp="1" noChangeArrowheads="1"/>
          </p:cNvSpPr>
          <p:nvPr>
            <p:ph type="sldNum" sz="quarter" idx="12"/>
          </p:nvPr>
        </p:nvSpPr>
        <p:spPr/>
        <p:txBody>
          <a:bodyPr/>
          <a:lstStyle>
            <a:lvl1pPr>
              <a:defRPr/>
            </a:lvl1pPr>
          </a:lstStyle>
          <a:p>
            <a:pPr>
              <a:defRPr/>
            </a:pPr>
            <a:fld id="{2A3D13AB-7E60-4EC1-9990-10532774C328}" type="slidenum">
              <a:rPr lang="fr-FR" altLang="en-US"/>
              <a:pPr>
                <a:defRPr/>
              </a:pPr>
              <a:t>‹N›</a:t>
            </a:fld>
            <a:endParaRPr lang="fr-FR" altLang="en-US"/>
          </a:p>
        </p:txBody>
      </p:sp>
    </p:spTree>
    <p:extLst>
      <p:ext uri="{BB962C8B-B14F-4D97-AF65-F5344CB8AC3E}">
        <p14:creationId xmlns:p14="http://schemas.microsoft.com/office/powerpoint/2010/main" val="10374387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A155E43-1F41-407A-FD61-1EB1D4B5806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D5ADBC6A-5E71-C221-AE16-91CE42E37D3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C1E1367D-897C-3DB2-A823-C838340AD2BB}"/>
              </a:ext>
            </a:extLst>
          </p:cNvPr>
          <p:cNvSpPr>
            <a:spLocks noGrp="1" noChangeArrowheads="1"/>
          </p:cNvSpPr>
          <p:nvPr>
            <p:ph type="sldNum" sz="quarter" idx="12"/>
          </p:nvPr>
        </p:nvSpPr>
        <p:spPr/>
        <p:txBody>
          <a:bodyPr/>
          <a:lstStyle>
            <a:lvl1pPr>
              <a:defRPr/>
            </a:lvl1pPr>
          </a:lstStyle>
          <a:p>
            <a:pPr>
              <a:defRPr/>
            </a:pPr>
            <a:fld id="{67EB5992-9EE3-4A69-80EE-A4CDAF4A6944}" type="slidenum">
              <a:rPr lang="fr-FR" altLang="en-US"/>
              <a:pPr>
                <a:defRPr/>
              </a:pPr>
              <a:t>‹N›</a:t>
            </a:fld>
            <a:endParaRPr lang="fr-FR" altLang="en-US"/>
          </a:p>
        </p:txBody>
      </p:sp>
    </p:spTree>
    <p:extLst>
      <p:ext uri="{BB962C8B-B14F-4D97-AF65-F5344CB8AC3E}">
        <p14:creationId xmlns:p14="http://schemas.microsoft.com/office/powerpoint/2010/main" val="8098755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3099C36-F244-0BAA-9F5C-A3AFCFA0880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52D2B038-E202-8ACE-9CCE-18615626A95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7C07789A-A93B-0991-B095-AAA493F35997}"/>
              </a:ext>
            </a:extLst>
          </p:cNvPr>
          <p:cNvSpPr>
            <a:spLocks noGrp="1" noChangeArrowheads="1"/>
          </p:cNvSpPr>
          <p:nvPr>
            <p:ph type="sldNum" sz="quarter" idx="12"/>
          </p:nvPr>
        </p:nvSpPr>
        <p:spPr/>
        <p:txBody>
          <a:bodyPr/>
          <a:lstStyle>
            <a:lvl1pPr>
              <a:defRPr/>
            </a:lvl1pPr>
          </a:lstStyle>
          <a:p>
            <a:pPr>
              <a:defRPr/>
            </a:pPr>
            <a:fld id="{BCD36DB6-876B-4ECE-9D46-19995ECB2EB6}" type="slidenum">
              <a:rPr lang="fr-FR" altLang="en-US"/>
              <a:pPr>
                <a:defRPr/>
              </a:pPr>
              <a:t>‹N›</a:t>
            </a:fld>
            <a:endParaRPr lang="fr-FR" altLang="en-US"/>
          </a:p>
        </p:txBody>
      </p:sp>
    </p:spTree>
    <p:extLst>
      <p:ext uri="{BB962C8B-B14F-4D97-AF65-F5344CB8AC3E}">
        <p14:creationId xmlns:p14="http://schemas.microsoft.com/office/powerpoint/2010/main" val="41299450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3728F34-5FE5-E2B9-ABB9-6BA03101A19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C7B12FBE-E515-9C5B-F1E7-D526A7A7139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01B40D8B-AD0F-5889-1350-A39A8E6028E0}"/>
              </a:ext>
            </a:extLst>
          </p:cNvPr>
          <p:cNvSpPr>
            <a:spLocks noGrp="1" noChangeArrowheads="1"/>
          </p:cNvSpPr>
          <p:nvPr>
            <p:ph type="sldNum" sz="quarter" idx="12"/>
          </p:nvPr>
        </p:nvSpPr>
        <p:spPr/>
        <p:txBody>
          <a:bodyPr/>
          <a:lstStyle>
            <a:lvl1pPr>
              <a:defRPr/>
            </a:lvl1pPr>
          </a:lstStyle>
          <a:p>
            <a:pPr>
              <a:defRPr/>
            </a:pPr>
            <a:fld id="{EF15B400-B23C-4F00-8DEA-5A054E5B1CFE}" type="slidenum">
              <a:rPr lang="fr-FR" altLang="en-US"/>
              <a:pPr>
                <a:defRPr/>
              </a:pPr>
              <a:t>‹N›</a:t>
            </a:fld>
            <a:endParaRPr lang="fr-FR" altLang="en-US"/>
          </a:p>
        </p:txBody>
      </p:sp>
    </p:spTree>
    <p:extLst>
      <p:ext uri="{BB962C8B-B14F-4D97-AF65-F5344CB8AC3E}">
        <p14:creationId xmlns:p14="http://schemas.microsoft.com/office/powerpoint/2010/main" val="24428241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2CCFDA-7D71-E4DE-400C-D44C80D824E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DF71B30-0002-FF96-FDB6-68D18AE03F8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2C846814-EC6D-ACBD-2A82-5D2FBD677CC1}"/>
              </a:ext>
            </a:extLst>
          </p:cNvPr>
          <p:cNvSpPr>
            <a:spLocks noGrp="1" noChangeArrowheads="1"/>
          </p:cNvSpPr>
          <p:nvPr>
            <p:ph type="sldNum" sz="quarter" idx="12"/>
          </p:nvPr>
        </p:nvSpPr>
        <p:spPr/>
        <p:txBody>
          <a:bodyPr/>
          <a:lstStyle>
            <a:lvl1pPr>
              <a:defRPr/>
            </a:lvl1pPr>
          </a:lstStyle>
          <a:p>
            <a:pPr>
              <a:defRPr/>
            </a:pPr>
            <a:fld id="{E54EC44E-8D0E-40FF-8F57-4F581A1AC0D2}" type="slidenum">
              <a:rPr lang="fr-FR" altLang="en-US"/>
              <a:pPr>
                <a:defRPr/>
              </a:pPr>
              <a:t>‹N›</a:t>
            </a:fld>
            <a:endParaRPr lang="fr-FR" altLang="en-US"/>
          </a:p>
        </p:txBody>
      </p:sp>
    </p:spTree>
    <p:extLst>
      <p:ext uri="{BB962C8B-B14F-4D97-AF65-F5344CB8AC3E}">
        <p14:creationId xmlns:p14="http://schemas.microsoft.com/office/powerpoint/2010/main" val="2258226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F26D0BE-3389-06E1-4D94-24D1BF67FE4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CD36F04E-FF20-A701-D0C5-BC780338CEF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182F808B-091D-4999-EF17-D2506E36D42B}"/>
              </a:ext>
            </a:extLst>
          </p:cNvPr>
          <p:cNvSpPr>
            <a:spLocks noGrp="1" noChangeArrowheads="1"/>
          </p:cNvSpPr>
          <p:nvPr>
            <p:ph type="sldNum" sz="quarter" idx="12"/>
          </p:nvPr>
        </p:nvSpPr>
        <p:spPr/>
        <p:txBody>
          <a:bodyPr/>
          <a:lstStyle>
            <a:lvl1pPr>
              <a:defRPr/>
            </a:lvl1pPr>
          </a:lstStyle>
          <a:p>
            <a:pPr>
              <a:defRPr/>
            </a:pPr>
            <a:fld id="{67CBC3C9-2EF1-47AC-AFDE-F6413FFDD6DA}" type="slidenum">
              <a:rPr lang="fr-FR" altLang="en-US"/>
              <a:pPr>
                <a:defRPr/>
              </a:pPr>
              <a:t>‹N›</a:t>
            </a:fld>
            <a:endParaRPr lang="fr-FR" altLang="en-US"/>
          </a:p>
        </p:txBody>
      </p:sp>
    </p:spTree>
    <p:extLst>
      <p:ext uri="{BB962C8B-B14F-4D97-AF65-F5344CB8AC3E}">
        <p14:creationId xmlns:p14="http://schemas.microsoft.com/office/powerpoint/2010/main" val="3032514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07FFCD-9FDC-35F6-47FF-DC0B709A53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37B18A0-1A5D-FDD8-886F-A10743EE8C7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0FEA6A6-D8B8-845C-5D1F-8671A1EDEAAF}"/>
              </a:ext>
            </a:extLst>
          </p:cNvPr>
          <p:cNvSpPr>
            <a:spLocks noGrp="1" noChangeArrowheads="1"/>
          </p:cNvSpPr>
          <p:nvPr>
            <p:ph type="sldNum" sz="quarter" idx="12"/>
          </p:nvPr>
        </p:nvSpPr>
        <p:spPr/>
        <p:txBody>
          <a:bodyPr/>
          <a:lstStyle>
            <a:lvl1pPr>
              <a:defRPr/>
            </a:lvl1pPr>
          </a:lstStyle>
          <a:p>
            <a:pPr>
              <a:defRPr/>
            </a:pPr>
            <a:fld id="{944F09DD-36B7-442A-AB08-B0CEB42100D6}" type="slidenum">
              <a:rPr lang="fr-FR" altLang="en-US"/>
              <a:pPr>
                <a:defRPr/>
              </a:pPr>
              <a:t>‹N›</a:t>
            </a:fld>
            <a:endParaRPr lang="fr-FR" altLang="en-US"/>
          </a:p>
        </p:txBody>
      </p:sp>
    </p:spTree>
    <p:extLst>
      <p:ext uri="{BB962C8B-B14F-4D97-AF65-F5344CB8AC3E}">
        <p14:creationId xmlns:p14="http://schemas.microsoft.com/office/powerpoint/2010/main" val="33409780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33E41A-ED29-B4E9-B372-06C37575BFB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21003FC-153C-4D25-6D93-1EAA4481B39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A1A6B18-9016-2C2C-F151-9513EA44E3C9}"/>
              </a:ext>
            </a:extLst>
          </p:cNvPr>
          <p:cNvSpPr>
            <a:spLocks noGrp="1" noChangeArrowheads="1"/>
          </p:cNvSpPr>
          <p:nvPr>
            <p:ph type="sldNum" sz="quarter" idx="12"/>
          </p:nvPr>
        </p:nvSpPr>
        <p:spPr/>
        <p:txBody>
          <a:bodyPr/>
          <a:lstStyle>
            <a:lvl1pPr>
              <a:defRPr/>
            </a:lvl1pPr>
          </a:lstStyle>
          <a:p>
            <a:pPr>
              <a:defRPr/>
            </a:pPr>
            <a:fld id="{4B9CFFE8-7DCC-4FA4-B9B3-A70289A1C8C3}" type="slidenum">
              <a:rPr lang="fr-FR" altLang="en-US"/>
              <a:pPr>
                <a:defRPr/>
              </a:pPr>
              <a:t>‹N›</a:t>
            </a:fld>
            <a:endParaRPr lang="fr-FR" altLang="en-US"/>
          </a:p>
        </p:txBody>
      </p:sp>
    </p:spTree>
    <p:extLst>
      <p:ext uri="{BB962C8B-B14F-4D97-AF65-F5344CB8AC3E}">
        <p14:creationId xmlns:p14="http://schemas.microsoft.com/office/powerpoint/2010/main" val="3336441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a:extLst>
              <a:ext uri="{FF2B5EF4-FFF2-40B4-BE49-F238E27FC236}">
                <a16:creationId xmlns:a16="http://schemas.microsoft.com/office/drawing/2014/main" id="{C9D86E60-76A1-74B2-DB9D-4504A9FB0F3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48BD2F72-F327-AC90-D483-ACB3DE2A944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F83DF4F3-4317-A28E-A4AF-9ADE70C63FF9}"/>
              </a:ext>
            </a:extLst>
          </p:cNvPr>
          <p:cNvSpPr>
            <a:spLocks noGrp="1" noChangeArrowheads="1"/>
          </p:cNvSpPr>
          <p:nvPr>
            <p:ph type="sldNum" sz="quarter" idx="12"/>
          </p:nvPr>
        </p:nvSpPr>
        <p:spPr/>
        <p:txBody>
          <a:bodyPr/>
          <a:lstStyle>
            <a:lvl1pPr>
              <a:defRPr/>
            </a:lvl1pPr>
          </a:lstStyle>
          <a:p>
            <a:pPr>
              <a:defRPr/>
            </a:pPr>
            <a:fld id="{A51BCBA1-1DE6-47B1-BFF5-8FBC3E10357B}" type="slidenum">
              <a:rPr lang="fr-FR" altLang="en-US"/>
              <a:pPr>
                <a:defRPr/>
              </a:pPr>
              <a:t>‹N›</a:t>
            </a:fld>
            <a:endParaRPr lang="fr-FR" altLang="en-US"/>
          </a:p>
        </p:txBody>
      </p:sp>
    </p:spTree>
    <p:extLst>
      <p:ext uri="{BB962C8B-B14F-4D97-AF65-F5344CB8AC3E}">
        <p14:creationId xmlns:p14="http://schemas.microsoft.com/office/powerpoint/2010/main" val="3144675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C181FBEC-7B64-FE1E-4071-F436928E7E7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76585D9F-8CC5-80F1-8EA5-465A13FE9C4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D78FA284-185F-1A92-347B-288DE3FE8F30}"/>
              </a:ext>
            </a:extLst>
          </p:cNvPr>
          <p:cNvSpPr>
            <a:spLocks noGrp="1" noChangeArrowheads="1"/>
          </p:cNvSpPr>
          <p:nvPr>
            <p:ph type="sldNum" sz="quarter" idx="12"/>
          </p:nvPr>
        </p:nvSpPr>
        <p:spPr/>
        <p:txBody>
          <a:bodyPr/>
          <a:lstStyle>
            <a:lvl1pPr>
              <a:defRPr/>
            </a:lvl1pPr>
          </a:lstStyle>
          <a:p>
            <a:pPr>
              <a:defRPr/>
            </a:pPr>
            <a:fld id="{756E9FBB-D850-4AA5-9CB6-82697CAD84B1}" type="slidenum">
              <a:rPr lang="it-IT" altLang="en-US"/>
              <a:pPr>
                <a:defRPr/>
              </a:pPr>
              <a:t>‹N›</a:t>
            </a:fld>
            <a:endParaRPr lang="it-IT" altLang="en-US"/>
          </a:p>
        </p:txBody>
      </p:sp>
    </p:spTree>
    <p:extLst>
      <p:ext uri="{BB962C8B-B14F-4D97-AF65-F5344CB8AC3E}">
        <p14:creationId xmlns:p14="http://schemas.microsoft.com/office/powerpoint/2010/main" val="1701098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C62D5D7-A88D-DCF7-5CF0-98116756A16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DA1CC5B4-274A-A568-B9ED-279D90857F5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A366B3E-C3FD-BB18-EC70-A1708A9E0D7E}"/>
              </a:ext>
            </a:extLst>
          </p:cNvPr>
          <p:cNvSpPr>
            <a:spLocks noGrp="1" noChangeArrowheads="1"/>
          </p:cNvSpPr>
          <p:nvPr>
            <p:ph type="sldNum" sz="quarter" idx="12"/>
          </p:nvPr>
        </p:nvSpPr>
        <p:spPr/>
        <p:txBody>
          <a:bodyPr/>
          <a:lstStyle>
            <a:lvl1pPr>
              <a:defRPr/>
            </a:lvl1pPr>
          </a:lstStyle>
          <a:p>
            <a:pPr>
              <a:defRPr/>
            </a:pPr>
            <a:fld id="{9DF78D54-7B6E-4C39-BC71-384B9F605D4C}" type="slidenum">
              <a:rPr lang="it-IT" altLang="en-US"/>
              <a:pPr>
                <a:defRPr/>
              </a:pPr>
              <a:t>‹N›</a:t>
            </a:fld>
            <a:endParaRPr lang="it-IT" altLang="en-US"/>
          </a:p>
        </p:txBody>
      </p:sp>
    </p:spTree>
    <p:extLst>
      <p:ext uri="{BB962C8B-B14F-4D97-AF65-F5344CB8AC3E}">
        <p14:creationId xmlns:p14="http://schemas.microsoft.com/office/powerpoint/2010/main" val="2666350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146EED-84A4-65E2-08EE-48BFCBDCCC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3BF8A989-0D62-34AB-4807-A765617CA77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71D2F12E-1CF2-8DEC-F0A8-B189225ABF29}"/>
              </a:ext>
            </a:extLst>
          </p:cNvPr>
          <p:cNvSpPr>
            <a:spLocks noGrp="1" noChangeArrowheads="1"/>
          </p:cNvSpPr>
          <p:nvPr>
            <p:ph type="sldNum" sz="quarter" idx="12"/>
          </p:nvPr>
        </p:nvSpPr>
        <p:spPr/>
        <p:txBody>
          <a:bodyPr/>
          <a:lstStyle>
            <a:lvl1pPr>
              <a:defRPr/>
            </a:lvl1pPr>
          </a:lstStyle>
          <a:p>
            <a:pPr>
              <a:defRPr/>
            </a:pPr>
            <a:fld id="{7883D98E-4819-45E5-98BA-6A211887B6E0}" type="slidenum">
              <a:rPr lang="fr-FR" altLang="en-US"/>
              <a:pPr>
                <a:defRPr/>
              </a:pPr>
              <a:t>‹N›</a:t>
            </a:fld>
            <a:endParaRPr lang="fr-FR" altLang="en-US"/>
          </a:p>
        </p:txBody>
      </p:sp>
    </p:spTree>
    <p:extLst>
      <p:ext uri="{BB962C8B-B14F-4D97-AF65-F5344CB8AC3E}">
        <p14:creationId xmlns:p14="http://schemas.microsoft.com/office/powerpoint/2010/main" val="17489539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9359BB9-7CB5-125F-7AE9-FEC930FF8F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37B5E16-B90B-8DD1-2A81-40954201BD1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ABB4F545-EBD7-7A96-A39B-8F428C6F3723}"/>
              </a:ext>
            </a:extLst>
          </p:cNvPr>
          <p:cNvSpPr>
            <a:spLocks noGrp="1" noChangeArrowheads="1"/>
          </p:cNvSpPr>
          <p:nvPr>
            <p:ph type="sldNum" sz="quarter" idx="12"/>
          </p:nvPr>
        </p:nvSpPr>
        <p:spPr/>
        <p:txBody>
          <a:bodyPr/>
          <a:lstStyle>
            <a:lvl1pPr>
              <a:defRPr/>
            </a:lvl1pPr>
          </a:lstStyle>
          <a:p>
            <a:pPr>
              <a:defRPr/>
            </a:pPr>
            <a:fld id="{75E7B916-CAAC-4A9D-B1ED-4F7206F29D72}" type="slidenum">
              <a:rPr lang="it-IT" altLang="en-US"/>
              <a:pPr>
                <a:defRPr/>
              </a:pPr>
              <a:t>‹N›</a:t>
            </a:fld>
            <a:endParaRPr lang="it-IT" altLang="en-US"/>
          </a:p>
        </p:txBody>
      </p:sp>
    </p:spTree>
    <p:extLst>
      <p:ext uri="{BB962C8B-B14F-4D97-AF65-F5344CB8AC3E}">
        <p14:creationId xmlns:p14="http://schemas.microsoft.com/office/powerpoint/2010/main" val="22892231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93CB7A5-229E-8954-556A-C00561D7445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E70F4F5-B5A1-31BE-E6EC-0BD286EE288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A71C636-9CB4-C7CF-E226-946DEFF39A3D}"/>
              </a:ext>
            </a:extLst>
          </p:cNvPr>
          <p:cNvSpPr>
            <a:spLocks noGrp="1" noChangeArrowheads="1"/>
          </p:cNvSpPr>
          <p:nvPr>
            <p:ph type="sldNum" sz="quarter" idx="12"/>
          </p:nvPr>
        </p:nvSpPr>
        <p:spPr/>
        <p:txBody>
          <a:bodyPr/>
          <a:lstStyle>
            <a:lvl1pPr>
              <a:defRPr/>
            </a:lvl1pPr>
          </a:lstStyle>
          <a:p>
            <a:pPr>
              <a:defRPr/>
            </a:pPr>
            <a:fld id="{67B67EF8-DC08-4AA1-88A5-67D198A672DB}" type="slidenum">
              <a:rPr lang="it-IT" altLang="en-US"/>
              <a:pPr>
                <a:defRPr/>
              </a:pPr>
              <a:t>‹N›</a:t>
            </a:fld>
            <a:endParaRPr lang="it-IT" altLang="en-US"/>
          </a:p>
        </p:txBody>
      </p:sp>
    </p:spTree>
    <p:extLst>
      <p:ext uri="{BB962C8B-B14F-4D97-AF65-F5344CB8AC3E}">
        <p14:creationId xmlns:p14="http://schemas.microsoft.com/office/powerpoint/2010/main" val="37838694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AE9D317-7193-9A74-BF09-0CEA8B29E93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DD05845-0FE0-4A76-590E-7EB7B0D9086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CF4638B-6EC9-1F7F-AC74-09562A4DEDC4}"/>
              </a:ext>
            </a:extLst>
          </p:cNvPr>
          <p:cNvSpPr>
            <a:spLocks noGrp="1" noChangeArrowheads="1"/>
          </p:cNvSpPr>
          <p:nvPr>
            <p:ph type="sldNum" sz="quarter" idx="12"/>
          </p:nvPr>
        </p:nvSpPr>
        <p:spPr/>
        <p:txBody>
          <a:bodyPr/>
          <a:lstStyle>
            <a:lvl1pPr>
              <a:defRPr/>
            </a:lvl1pPr>
          </a:lstStyle>
          <a:p>
            <a:pPr>
              <a:defRPr/>
            </a:pPr>
            <a:fld id="{468AFA99-D478-4AA2-B805-62FA7F7E6936}" type="slidenum">
              <a:rPr lang="fr-FR" altLang="en-US"/>
              <a:pPr>
                <a:defRPr/>
              </a:pPr>
              <a:t>‹N›</a:t>
            </a:fld>
            <a:endParaRPr lang="fr-FR" altLang="en-US"/>
          </a:p>
        </p:txBody>
      </p:sp>
    </p:spTree>
    <p:extLst>
      <p:ext uri="{BB962C8B-B14F-4D97-AF65-F5344CB8AC3E}">
        <p14:creationId xmlns:p14="http://schemas.microsoft.com/office/powerpoint/2010/main" val="1420518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50312C-C090-DC19-9C8A-A385A2C5150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55C144D-EDB4-236C-39C4-8018F1415FA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0EEC08C-CD0F-E651-8C93-24F188BE37C2}"/>
              </a:ext>
            </a:extLst>
          </p:cNvPr>
          <p:cNvSpPr>
            <a:spLocks noGrp="1" noChangeArrowheads="1"/>
          </p:cNvSpPr>
          <p:nvPr>
            <p:ph type="sldNum" sz="quarter" idx="12"/>
          </p:nvPr>
        </p:nvSpPr>
        <p:spPr/>
        <p:txBody>
          <a:bodyPr/>
          <a:lstStyle>
            <a:lvl1pPr>
              <a:defRPr/>
            </a:lvl1pPr>
          </a:lstStyle>
          <a:p>
            <a:pPr>
              <a:defRPr/>
            </a:pPr>
            <a:fld id="{6DE802B1-7489-400D-BDB3-68A35D142054}" type="slidenum">
              <a:rPr lang="fr-FR" altLang="en-US"/>
              <a:pPr>
                <a:defRPr/>
              </a:pPr>
              <a:t>‹N›</a:t>
            </a:fld>
            <a:endParaRPr lang="fr-FR" altLang="en-US"/>
          </a:p>
        </p:txBody>
      </p:sp>
    </p:spTree>
    <p:extLst>
      <p:ext uri="{BB962C8B-B14F-4D97-AF65-F5344CB8AC3E}">
        <p14:creationId xmlns:p14="http://schemas.microsoft.com/office/powerpoint/2010/main" val="26192791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27FD765-F4B3-0F0B-ACF8-A1402856A3F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C71EBAA-A400-292D-7026-ABA2964CB29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DBB7883-C926-64A1-B855-2B69A1F25873}"/>
              </a:ext>
            </a:extLst>
          </p:cNvPr>
          <p:cNvSpPr>
            <a:spLocks noGrp="1" noChangeArrowheads="1"/>
          </p:cNvSpPr>
          <p:nvPr>
            <p:ph type="sldNum" sz="quarter" idx="12"/>
          </p:nvPr>
        </p:nvSpPr>
        <p:spPr/>
        <p:txBody>
          <a:bodyPr/>
          <a:lstStyle>
            <a:lvl1pPr>
              <a:defRPr/>
            </a:lvl1pPr>
          </a:lstStyle>
          <a:p>
            <a:pPr>
              <a:defRPr/>
            </a:pPr>
            <a:fld id="{84370573-EF7B-47A9-895A-641B1360A24C}" type="slidenum">
              <a:rPr lang="fr-FR" altLang="en-US"/>
              <a:pPr>
                <a:defRPr/>
              </a:pPr>
              <a:t>‹N›</a:t>
            </a:fld>
            <a:endParaRPr lang="fr-FR" altLang="en-US"/>
          </a:p>
        </p:txBody>
      </p:sp>
    </p:spTree>
    <p:extLst>
      <p:ext uri="{BB962C8B-B14F-4D97-AF65-F5344CB8AC3E}">
        <p14:creationId xmlns:p14="http://schemas.microsoft.com/office/powerpoint/2010/main" val="40336123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FD78D9-816F-747E-230A-E27FF7DC067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AACBB18C-A397-6AE5-0D14-74207DE58B2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2CF7B11E-F10F-6D08-CC8D-9C11172AC962}"/>
              </a:ext>
            </a:extLst>
          </p:cNvPr>
          <p:cNvSpPr>
            <a:spLocks noGrp="1" noChangeArrowheads="1"/>
          </p:cNvSpPr>
          <p:nvPr>
            <p:ph type="sldNum" sz="quarter" idx="12"/>
          </p:nvPr>
        </p:nvSpPr>
        <p:spPr/>
        <p:txBody>
          <a:bodyPr/>
          <a:lstStyle>
            <a:lvl1pPr>
              <a:defRPr/>
            </a:lvl1pPr>
          </a:lstStyle>
          <a:p>
            <a:pPr>
              <a:defRPr/>
            </a:pPr>
            <a:fld id="{9516D4F4-DDE1-412C-A7F3-BABB27E001C3}" type="slidenum">
              <a:rPr lang="fr-FR" altLang="en-US"/>
              <a:pPr>
                <a:defRPr/>
              </a:pPr>
              <a:t>‹N›</a:t>
            </a:fld>
            <a:endParaRPr lang="fr-FR" altLang="en-US"/>
          </a:p>
        </p:txBody>
      </p:sp>
    </p:spTree>
    <p:extLst>
      <p:ext uri="{BB962C8B-B14F-4D97-AF65-F5344CB8AC3E}">
        <p14:creationId xmlns:p14="http://schemas.microsoft.com/office/powerpoint/2010/main" val="13269491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6AC1986-994E-08C0-93AA-5F9724EA7B0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7D12A414-E4F8-857D-5D15-7AD7F4D745E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5C06A85F-4B3B-DE5E-47A1-17A6BCB22FE4}"/>
              </a:ext>
            </a:extLst>
          </p:cNvPr>
          <p:cNvSpPr>
            <a:spLocks noGrp="1" noChangeArrowheads="1"/>
          </p:cNvSpPr>
          <p:nvPr>
            <p:ph type="sldNum" sz="quarter" idx="12"/>
          </p:nvPr>
        </p:nvSpPr>
        <p:spPr/>
        <p:txBody>
          <a:bodyPr/>
          <a:lstStyle>
            <a:lvl1pPr>
              <a:defRPr/>
            </a:lvl1pPr>
          </a:lstStyle>
          <a:p>
            <a:pPr>
              <a:defRPr/>
            </a:pPr>
            <a:fld id="{5DA7961D-FE24-4403-B50C-88E99C7E5D85}" type="slidenum">
              <a:rPr lang="fr-FR" altLang="en-US"/>
              <a:pPr>
                <a:defRPr/>
              </a:pPr>
              <a:t>‹N›</a:t>
            </a:fld>
            <a:endParaRPr lang="fr-FR" altLang="en-US"/>
          </a:p>
        </p:txBody>
      </p:sp>
    </p:spTree>
    <p:extLst>
      <p:ext uri="{BB962C8B-B14F-4D97-AF65-F5344CB8AC3E}">
        <p14:creationId xmlns:p14="http://schemas.microsoft.com/office/powerpoint/2010/main" val="3546702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F1FB16-904C-F7AA-A03F-BE9F2033379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32C442B9-6811-C100-437E-54FA2E7E130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C9B95E38-609E-7C72-8556-8BBD6B47D1F8}"/>
              </a:ext>
            </a:extLst>
          </p:cNvPr>
          <p:cNvSpPr>
            <a:spLocks noGrp="1" noChangeArrowheads="1"/>
          </p:cNvSpPr>
          <p:nvPr>
            <p:ph type="sldNum" sz="quarter" idx="12"/>
          </p:nvPr>
        </p:nvSpPr>
        <p:spPr/>
        <p:txBody>
          <a:bodyPr/>
          <a:lstStyle>
            <a:lvl1pPr>
              <a:defRPr/>
            </a:lvl1pPr>
          </a:lstStyle>
          <a:p>
            <a:pPr>
              <a:defRPr/>
            </a:pPr>
            <a:fld id="{07282E10-7886-4DC7-ACD8-078E8BB7A20E}" type="slidenum">
              <a:rPr lang="fr-FR" altLang="en-US"/>
              <a:pPr>
                <a:defRPr/>
              </a:pPr>
              <a:t>‹N›</a:t>
            </a:fld>
            <a:endParaRPr lang="fr-FR" altLang="en-US"/>
          </a:p>
        </p:txBody>
      </p:sp>
    </p:spTree>
    <p:extLst>
      <p:ext uri="{BB962C8B-B14F-4D97-AF65-F5344CB8AC3E}">
        <p14:creationId xmlns:p14="http://schemas.microsoft.com/office/powerpoint/2010/main" val="23000259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F35D1B7-7040-BE3D-0D45-7BE2F0DACFA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D7B0A827-F680-6BAB-CEBC-D3049CCBD08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FE6292C1-930D-3AB5-5957-3C407363B80D}"/>
              </a:ext>
            </a:extLst>
          </p:cNvPr>
          <p:cNvSpPr>
            <a:spLocks noGrp="1" noChangeArrowheads="1"/>
          </p:cNvSpPr>
          <p:nvPr>
            <p:ph type="sldNum" sz="quarter" idx="12"/>
          </p:nvPr>
        </p:nvSpPr>
        <p:spPr/>
        <p:txBody>
          <a:bodyPr/>
          <a:lstStyle>
            <a:lvl1pPr>
              <a:defRPr/>
            </a:lvl1pPr>
          </a:lstStyle>
          <a:p>
            <a:pPr>
              <a:defRPr/>
            </a:pPr>
            <a:fld id="{46775654-908E-4A66-9E14-D8D80B1B4DED}" type="slidenum">
              <a:rPr lang="fr-FR" altLang="en-US"/>
              <a:pPr>
                <a:defRPr/>
              </a:pPr>
              <a:t>‹N›</a:t>
            </a:fld>
            <a:endParaRPr lang="fr-FR" altLang="en-US"/>
          </a:p>
        </p:txBody>
      </p:sp>
    </p:spTree>
    <p:extLst>
      <p:ext uri="{BB962C8B-B14F-4D97-AF65-F5344CB8AC3E}">
        <p14:creationId xmlns:p14="http://schemas.microsoft.com/office/powerpoint/2010/main" val="2584523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E99A76-8329-D00C-3F65-B76AFE86112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41F3B1A3-E8E4-A529-CBD6-69F1059B672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9A37F12C-4F70-DFA6-1095-51E0F63F1342}"/>
              </a:ext>
            </a:extLst>
          </p:cNvPr>
          <p:cNvSpPr>
            <a:spLocks noGrp="1" noChangeArrowheads="1"/>
          </p:cNvSpPr>
          <p:nvPr>
            <p:ph type="sldNum" sz="quarter" idx="12"/>
          </p:nvPr>
        </p:nvSpPr>
        <p:spPr/>
        <p:txBody>
          <a:bodyPr/>
          <a:lstStyle>
            <a:lvl1pPr>
              <a:defRPr/>
            </a:lvl1pPr>
          </a:lstStyle>
          <a:p>
            <a:pPr>
              <a:defRPr/>
            </a:pPr>
            <a:fld id="{9E71F74B-9469-43D0-8F70-DC99BF3D11B1}" type="slidenum">
              <a:rPr lang="fr-FR" altLang="en-US"/>
              <a:pPr>
                <a:defRPr/>
              </a:pPr>
              <a:t>‹N›</a:t>
            </a:fld>
            <a:endParaRPr lang="fr-FR" altLang="en-US"/>
          </a:p>
        </p:txBody>
      </p:sp>
    </p:spTree>
    <p:extLst>
      <p:ext uri="{BB962C8B-B14F-4D97-AF65-F5344CB8AC3E}">
        <p14:creationId xmlns:p14="http://schemas.microsoft.com/office/powerpoint/2010/main" val="40571406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3431AF-D168-F130-5C7E-4CF0B0CCDA2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2482746-D9B3-A3B6-9A7A-E8824A6D3BD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67FECEB-454E-2B47-6051-89B5121F31A7}"/>
              </a:ext>
            </a:extLst>
          </p:cNvPr>
          <p:cNvSpPr>
            <a:spLocks noGrp="1" noChangeArrowheads="1"/>
          </p:cNvSpPr>
          <p:nvPr>
            <p:ph type="sldNum" sz="quarter" idx="12"/>
          </p:nvPr>
        </p:nvSpPr>
        <p:spPr/>
        <p:txBody>
          <a:bodyPr/>
          <a:lstStyle>
            <a:lvl1pPr>
              <a:defRPr/>
            </a:lvl1pPr>
          </a:lstStyle>
          <a:p>
            <a:pPr>
              <a:defRPr/>
            </a:pPr>
            <a:fld id="{3DE60A93-4B81-4C55-94B5-FEF9CC3C1248}" type="slidenum">
              <a:rPr lang="fr-FR" altLang="en-US"/>
              <a:pPr>
                <a:defRPr/>
              </a:pPr>
              <a:t>‹N›</a:t>
            </a:fld>
            <a:endParaRPr lang="fr-FR" altLang="en-US"/>
          </a:p>
        </p:txBody>
      </p:sp>
    </p:spTree>
    <p:extLst>
      <p:ext uri="{BB962C8B-B14F-4D97-AF65-F5344CB8AC3E}">
        <p14:creationId xmlns:p14="http://schemas.microsoft.com/office/powerpoint/2010/main" val="41494734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E3C40C-8C75-25B7-F7A2-F5B140899D9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07B3F95-E950-655C-0FEA-AC0C9CA7364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EBC5B507-7985-376D-57B7-3CEB528E6478}"/>
              </a:ext>
            </a:extLst>
          </p:cNvPr>
          <p:cNvSpPr>
            <a:spLocks noGrp="1" noChangeArrowheads="1"/>
          </p:cNvSpPr>
          <p:nvPr>
            <p:ph type="sldNum" sz="quarter" idx="12"/>
          </p:nvPr>
        </p:nvSpPr>
        <p:spPr/>
        <p:txBody>
          <a:bodyPr/>
          <a:lstStyle>
            <a:lvl1pPr>
              <a:defRPr/>
            </a:lvl1pPr>
          </a:lstStyle>
          <a:p>
            <a:pPr>
              <a:defRPr/>
            </a:pPr>
            <a:fld id="{9B2B953C-C791-4AF9-B28D-7ECD433B77F3}" type="slidenum">
              <a:rPr lang="fr-FR" altLang="en-US"/>
              <a:pPr>
                <a:defRPr/>
              </a:pPr>
              <a:t>‹N›</a:t>
            </a:fld>
            <a:endParaRPr lang="fr-FR" altLang="en-US"/>
          </a:p>
        </p:txBody>
      </p:sp>
    </p:spTree>
    <p:extLst>
      <p:ext uri="{BB962C8B-B14F-4D97-AF65-F5344CB8AC3E}">
        <p14:creationId xmlns:p14="http://schemas.microsoft.com/office/powerpoint/2010/main" val="898711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496D3F-2792-A18D-9E44-2EC9632F05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825DC2CA-37EB-0F06-C219-C10E228EE19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E79B8D0-8CD0-E186-8B5E-365C2CD11EE4}"/>
              </a:ext>
            </a:extLst>
          </p:cNvPr>
          <p:cNvSpPr>
            <a:spLocks noGrp="1" noChangeArrowheads="1"/>
          </p:cNvSpPr>
          <p:nvPr>
            <p:ph type="sldNum" sz="quarter" idx="12"/>
          </p:nvPr>
        </p:nvSpPr>
        <p:spPr/>
        <p:txBody>
          <a:bodyPr/>
          <a:lstStyle>
            <a:lvl1pPr>
              <a:defRPr/>
            </a:lvl1pPr>
          </a:lstStyle>
          <a:p>
            <a:pPr>
              <a:defRPr/>
            </a:pPr>
            <a:fld id="{7C43332C-02AE-4478-9993-FD40120AD598}" type="slidenum">
              <a:rPr lang="fr-FR" altLang="en-US"/>
              <a:pPr>
                <a:defRPr/>
              </a:pPr>
              <a:t>‹N›</a:t>
            </a:fld>
            <a:endParaRPr lang="fr-FR" altLang="en-US"/>
          </a:p>
        </p:txBody>
      </p:sp>
    </p:spTree>
    <p:extLst>
      <p:ext uri="{BB962C8B-B14F-4D97-AF65-F5344CB8AC3E}">
        <p14:creationId xmlns:p14="http://schemas.microsoft.com/office/powerpoint/2010/main" val="37645093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A380CE-5E33-049A-88E6-D5E65EA09AD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6C306B4B-601D-A6DE-9653-DC581A2FB19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66F1D60-C98D-2FD0-2243-5A98D546AAD2}"/>
              </a:ext>
            </a:extLst>
          </p:cNvPr>
          <p:cNvSpPr>
            <a:spLocks noGrp="1" noChangeArrowheads="1"/>
          </p:cNvSpPr>
          <p:nvPr>
            <p:ph type="sldNum" sz="quarter" idx="12"/>
          </p:nvPr>
        </p:nvSpPr>
        <p:spPr/>
        <p:txBody>
          <a:bodyPr/>
          <a:lstStyle>
            <a:lvl1pPr>
              <a:defRPr/>
            </a:lvl1pPr>
          </a:lstStyle>
          <a:p>
            <a:pPr>
              <a:defRPr/>
            </a:pPr>
            <a:fld id="{BD8BB732-C901-48D7-BF8D-328E982430B2}" type="slidenum">
              <a:rPr lang="fr-FR" altLang="en-US"/>
              <a:pPr>
                <a:defRPr/>
              </a:pPr>
              <a:t>‹N›</a:t>
            </a:fld>
            <a:endParaRPr lang="fr-FR" altLang="en-US"/>
          </a:p>
        </p:txBody>
      </p:sp>
    </p:spTree>
    <p:extLst>
      <p:ext uri="{BB962C8B-B14F-4D97-AF65-F5344CB8AC3E}">
        <p14:creationId xmlns:p14="http://schemas.microsoft.com/office/powerpoint/2010/main" val="13072901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1B52ACA-09F5-BD8D-6C0B-D287E8C7902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E1662C66-7256-91CB-F08F-DC701601294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7C00E93-0C84-8E8D-A5B2-B305783E9FBB}"/>
              </a:ext>
            </a:extLst>
          </p:cNvPr>
          <p:cNvSpPr>
            <a:spLocks noGrp="1" noChangeArrowheads="1"/>
          </p:cNvSpPr>
          <p:nvPr>
            <p:ph type="sldNum" sz="quarter" idx="12"/>
          </p:nvPr>
        </p:nvSpPr>
        <p:spPr/>
        <p:txBody>
          <a:bodyPr/>
          <a:lstStyle>
            <a:lvl1pPr>
              <a:defRPr/>
            </a:lvl1pPr>
          </a:lstStyle>
          <a:p>
            <a:pPr>
              <a:defRPr/>
            </a:pPr>
            <a:fld id="{824C4E5F-D306-439C-9F87-FB6C64D60558}" type="slidenum">
              <a:rPr lang="fr-FR" altLang="en-US"/>
              <a:pPr>
                <a:defRPr/>
              </a:pPr>
              <a:t>‹N›</a:t>
            </a:fld>
            <a:endParaRPr lang="fr-FR" altLang="en-US"/>
          </a:p>
        </p:txBody>
      </p:sp>
    </p:spTree>
    <p:extLst>
      <p:ext uri="{BB962C8B-B14F-4D97-AF65-F5344CB8AC3E}">
        <p14:creationId xmlns:p14="http://schemas.microsoft.com/office/powerpoint/2010/main" val="38160034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CB27504-E582-4E93-FEBF-AA150FAD33D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29934F15-015F-58E1-020A-001F7A1CA42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999A2441-0729-0C32-90EA-9EC5090E8CEF}"/>
              </a:ext>
            </a:extLst>
          </p:cNvPr>
          <p:cNvSpPr>
            <a:spLocks noGrp="1" noChangeArrowheads="1"/>
          </p:cNvSpPr>
          <p:nvPr>
            <p:ph type="sldNum" sz="quarter" idx="12"/>
          </p:nvPr>
        </p:nvSpPr>
        <p:spPr/>
        <p:txBody>
          <a:bodyPr/>
          <a:lstStyle>
            <a:lvl1pPr>
              <a:defRPr/>
            </a:lvl1pPr>
          </a:lstStyle>
          <a:p>
            <a:pPr>
              <a:defRPr/>
            </a:pPr>
            <a:fld id="{6CDC904E-AD88-47AE-ABF5-436CEF7F5875}" type="slidenum">
              <a:rPr lang="fr-FR" altLang="en-US"/>
              <a:pPr>
                <a:defRPr/>
              </a:pPr>
              <a:t>‹N›</a:t>
            </a:fld>
            <a:endParaRPr lang="fr-FR" altLang="en-US"/>
          </a:p>
        </p:txBody>
      </p:sp>
    </p:spTree>
    <p:extLst>
      <p:ext uri="{BB962C8B-B14F-4D97-AF65-F5344CB8AC3E}">
        <p14:creationId xmlns:p14="http://schemas.microsoft.com/office/powerpoint/2010/main" val="12484789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52F0629-6A01-15DE-B714-EB36194C9E0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F549DC21-E7CC-B605-81CC-8C8A35CCCA1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6B4C4C66-8000-F215-6B13-D220453501E6}"/>
              </a:ext>
            </a:extLst>
          </p:cNvPr>
          <p:cNvSpPr>
            <a:spLocks noGrp="1" noChangeArrowheads="1"/>
          </p:cNvSpPr>
          <p:nvPr>
            <p:ph type="sldNum" sz="quarter" idx="12"/>
          </p:nvPr>
        </p:nvSpPr>
        <p:spPr/>
        <p:txBody>
          <a:bodyPr/>
          <a:lstStyle>
            <a:lvl1pPr>
              <a:defRPr/>
            </a:lvl1pPr>
          </a:lstStyle>
          <a:p>
            <a:pPr>
              <a:defRPr/>
            </a:pPr>
            <a:fld id="{905B6108-D407-4B8D-AFCD-B0FB27C7202D}" type="slidenum">
              <a:rPr lang="fr-FR" altLang="en-US"/>
              <a:pPr>
                <a:defRPr/>
              </a:pPr>
              <a:t>‹N›</a:t>
            </a:fld>
            <a:endParaRPr lang="fr-FR" altLang="en-US"/>
          </a:p>
        </p:txBody>
      </p:sp>
    </p:spTree>
    <p:extLst>
      <p:ext uri="{BB962C8B-B14F-4D97-AF65-F5344CB8AC3E}">
        <p14:creationId xmlns:p14="http://schemas.microsoft.com/office/powerpoint/2010/main" val="3421426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B3C0DBA-4AF1-6919-01C3-1E9D7D74E3D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08558ECA-4F1A-DD0F-F9F1-947C6ABD57C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340D406A-46C3-B03D-6063-4D8410F3BFA9}"/>
              </a:ext>
            </a:extLst>
          </p:cNvPr>
          <p:cNvSpPr>
            <a:spLocks noGrp="1" noChangeArrowheads="1"/>
          </p:cNvSpPr>
          <p:nvPr>
            <p:ph type="sldNum" sz="quarter" idx="12"/>
          </p:nvPr>
        </p:nvSpPr>
        <p:spPr/>
        <p:txBody>
          <a:bodyPr/>
          <a:lstStyle>
            <a:lvl1pPr>
              <a:defRPr/>
            </a:lvl1pPr>
          </a:lstStyle>
          <a:p>
            <a:pPr>
              <a:defRPr/>
            </a:pPr>
            <a:fld id="{36946796-F745-4B7F-94BE-40EC65F9F29B}" type="slidenum">
              <a:rPr lang="fr-FR" altLang="en-US"/>
              <a:pPr>
                <a:defRPr/>
              </a:pPr>
              <a:t>‹N›</a:t>
            </a:fld>
            <a:endParaRPr lang="fr-FR" altLang="en-US"/>
          </a:p>
        </p:txBody>
      </p:sp>
    </p:spTree>
    <p:extLst>
      <p:ext uri="{BB962C8B-B14F-4D97-AF65-F5344CB8AC3E}">
        <p14:creationId xmlns:p14="http://schemas.microsoft.com/office/powerpoint/2010/main" val="1174997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9279D06-E1D3-2462-63F1-536BD3E4C3F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2432F78-EEC1-4196-0757-9CC0C586CE0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30341BB3-B3EB-93ED-65B4-8E9FB549CC48}"/>
              </a:ext>
            </a:extLst>
          </p:cNvPr>
          <p:cNvSpPr>
            <a:spLocks noGrp="1" noChangeArrowheads="1"/>
          </p:cNvSpPr>
          <p:nvPr>
            <p:ph type="sldNum" sz="quarter" idx="12"/>
          </p:nvPr>
        </p:nvSpPr>
        <p:spPr/>
        <p:txBody>
          <a:bodyPr/>
          <a:lstStyle>
            <a:lvl1pPr>
              <a:defRPr/>
            </a:lvl1pPr>
          </a:lstStyle>
          <a:p>
            <a:pPr>
              <a:defRPr/>
            </a:pPr>
            <a:fld id="{F480A246-304D-48AC-AB81-C2B869795F05}" type="slidenum">
              <a:rPr lang="fr-FR" altLang="en-US"/>
              <a:pPr>
                <a:defRPr/>
              </a:pPr>
              <a:t>‹N›</a:t>
            </a:fld>
            <a:endParaRPr lang="fr-FR" altLang="en-US"/>
          </a:p>
        </p:txBody>
      </p:sp>
    </p:spTree>
    <p:extLst>
      <p:ext uri="{BB962C8B-B14F-4D97-AF65-F5344CB8AC3E}">
        <p14:creationId xmlns:p14="http://schemas.microsoft.com/office/powerpoint/2010/main" val="17142356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8FDA845-6A70-08C6-845F-A96614B3964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D9D4A70A-415E-4513-934C-15446DB5968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D84EB033-CB16-1637-C794-F81878A6535D}"/>
              </a:ext>
            </a:extLst>
          </p:cNvPr>
          <p:cNvSpPr>
            <a:spLocks noGrp="1" noChangeArrowheads="1"/>
          </p:cNvSpPr>
          <p:nvPr>
            <p:ph type="sldNum" sz="quarter" idx="12"/>
          </p:nvPr>
        </p:nvSpPr>
        <p:spPr/>
        <p:txBody>
          <a:bodyPr/>
          <a:lstStyle>
            <a:lvl1pPr>
              <a:defRPr/>
            </a:lvl1pPr>
          </a:lstStyle>
          <a:p>
            <a:pPr>
              <a:defRPr/>
            </a:pPr>
            <a:fld id="{B5B1DE3B-1E95-4183-886D-41EF6493B7AC}" type="slidenum">
              <a:rPr lang="fr-FR" altLang="en-US"/>
              <a:pPr>
                <a:defRPr/>
              </a:pPr>
              <a:t>‹N›</a:t>
            </a:fld>
            <a:endParaRPr lang="fr-FR" altLang="en-US"/>
          </a:p>
        </p:txBody>
      </p:sp>
    </p:spTree>
    <p:extLst>
      <p:ext uri="{BB962C8B-B14F-4D97-AF65-F5344CB8AC3E}">
        <p14:creationId xmlns:p14="http://schemas.microsoft.com/office/powerpoint/2010/main" val="2527253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3CF2D7-2630-4FDE-E943-EE0D9A9420E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92F29C8-B3E1-8386-311B-6734D8FEEE3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EA090B9-9853-791D-4E64-362A5F4F87F0}"/>
              </a:ext>
            </a:extLst>
          </p:cNvPr>
          <p:cNvSpPr>
            <a:spLocks noGrp="1" noChangeArrowheads="1"/>
          </p:cNvSpPr>
          <p:nvPr>
            <p:ph type="sldNum" sz="quarter" idx="12"/>
          </p:nvPr>
        </p:nvSpPr>
        <p:spPr/>
        <p:txBody>
          <a:bodyPr/>
          <a:lstStyle>
            <a:lvl1pPr>
              <a:defRPr/>
            </a:lvl1pPr>
          </a:lstStyle>
          <a:p>
            <a:pPr>
              <a:defRPr/>
            </a:pPr>
            <a:fld id="{816922A2-1595-4046-BC0E-5BA05A57115A}" type="slidenum">
              <a:rPr lang="fr-FR" altLang="en-US"/>
              <a:pPr>
                <a:defRPr/>
              </a:pPr>
              <a:t>‹N›</a:t>
            </a:fld>
            <a:endParaRPr lang="fr-FR" altLang="en-US"/>
          </a:p>
        </p:txBody>
      </p:sp>
    </p:spTree>
    <p:extLst>
      <p:ext uri="{BB962C8B-B14F-4D97-AF65-F5344CB8AC3E}">
        <p14:creationId xmlns:p14="http://schemas.microsoft.com/office/powerpoint/2010/main" val="4169487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D1697F-9A4D-D6F1-9F88-B9A36FD2052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it-CH"/>
              <a:t>Fare clic per modificare lo stile del titolo</a:t>
            </a:r>
          </a:p>
        </p:txBody>
      </p:sp>
      <p:sp>
        <p:nvSpPr>
          <p:cNvPr id="1027" name="Rectangle 3">
            <a:extLst>
              <a:ext uri="{FF2B5EF4-FFF2-40B4-BE49-F238E27FC236}">
                <a16:creationId xmlns:a16="http://schemas.microsoft.com/office/drawing/2014/main" id="{61D6450C-401A-57C9-C36D-35FD5CA8011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it-CH"/>
              <a:t>Fare clic per modificare gli stili del testo dello schema</a:t>
            </a:r>
          </a:p>
          <a:p>
            <a:pPr lvl="1"/>
            <a:r>
              <a:rPr lang="fr-FR" altLang="it-CH"/>
              <a:t>Secondo livello</a:t>
            </a:r>
          </a:p>
          <a:p>
            <a:pPr lvl="2"/>
            <a:r>
              <a:rPr lang="fr-FR" altLang="it-CH"/>
              <a:t>Terzo livello</a:t>
            </a:r>
          </a:p>
          <a:p>
            <a:pPr lvl="3"/>
            <a:r>
              <a:rPr lang="fr-FR" altLang="it-CH"/>
              <a:t>Quarto livello</a:t>
            </a:r>
          </a:p>
          <a:p>
            <a:pPr lvl="4"/>
            <a:r>
              <a:rPr lang="fr-FR" altLang="it-CH"/>
              <a:t>Quinto livello</a:t>
            </a:r>
          </a:p>
        </p:txBody>
      </p:sp>
      <p:sp>
        <p:nvSpPr>
          <p:cNvPr id="1028" name="Rectangle 4">
            <a:extLst>
              <a:ext uri="{FF2B5EF4-FFF2-40B4-BE49-F238E27FC236}">
                <a16:creationId xmlns:a16="http://schemas.microsoft.com/office/drawing/2014/main" id="{0C1A592C-9AB6-5ECA-1850-6B8311BE73D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8F7E3C31-A137-3A5D-5993-FE3AC86BE0B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B93AF189-55D8-5C51-F0CB-A1799093172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CC993550-64AD-4623-9D92-C68F7AE0A136}"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4225" r:id="rId1"/>
    <p:sldLayoutId id="2147504226" r:id="rId2"/>
    <p:sldLayoutId id="2147504227" r:id="rId3"/>
    <p:sldLayoutId id="2147504228" r:id="rId4"/>
    <p:sldLayoutId id="2147504229" r:id="rId5"/>
    <p:sldLayoutId id="2147504230" r:id="rId6"/>
    <p:sldLayoutId id="2147504231" r:id="rId7"/>
    <p:sldLayoutId id="2147504232" r:id="rId8"/>
    <p:sldLayoutId id="2147504233" r:id="rId9"/>
    <p:sldLayoutId id="2147504234" r:id="rId10"/>
    <p:sldLayoutId id="2147504235" r:id="rId11"/>
    <p:sldLayoutId id="2147504236" r:id="rId12"/>
    <p:sldLayoutId id="2147504237" r:id="rId13"/>
    <p:sldLayoutId id="2147504238" r:id="rId14"/>
    <p:sldLayoutId id="2147504239" r:id="rId15"/>
    <p:sldLayoutId id="214750424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37947CB-AEF3-298E-AAA5-0CB07AD5C05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A39A11D3-337E-1F9A-86ED-980CF91B975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0DB51278-D541-A71E-0D83-F99BAE8B3D2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2CA70975-1943-E0F4-28E0-A8DFF341765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B486827A-39CA-B540-D791-BD6E10631D4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3F62311-9612-40DA-B1F3-B0CC4016FD93}"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4241" r:id="rId1"/>
    <p:sldLayoutId id="2147504242" r:id="rId2"/>
    <p:sldLayoutId id="2147504243" r:id="rId3"/>
    <p:sldLayoutId id="2147504244" r:id="rId4"/>
    <p:sldLayoutId id="2147504245" r:id="rId5"/>
    <p:sldLayoutId id="2147504246" r:id="rId6"/>
    <p:sldLayoutId id="2147504247" r:id="rId7"/>
    <p:sldLayoutId id="2147504248" r:id="rId8"/>
    <p:sldLayoutId id="2147504249" r:id="rId9"/>
    <p:sldLayoutId id="2147504250" r:id="rId10"/>
    <p:sldLayoutId id="2147504251" r:id="rId11"/>
    <p:sldLayoutId id="2147504252" r:id="rId12"/>
    <p:sldLayoutId id="2147504253" r:id="rId13"/>
    <p:sldLayoutId id="2147504254" r:id="rId14"/>
    <p:sldLayoutId id="2147504255" r:id="rId15"/>
    <p:sldLayoutId id="214750425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97010AF-0551-D176-1CF5-52B45C1136D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ABC04FDF-36F4-D8AF-6FAA-530029223B5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D8B07EAF-E656-EAF7-78F1-3A862F84A4C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D1A60206-6665-CE5D-7A7A-F0C6D327910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2E73652F-BD49-2FCC-B9BE-B844FF48A6D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7AE50501-AA91-41AD-9C42-E41A7BECDC26}"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04257" r:id="rId1"/>
    <p:sldLayoutId id="2147504258" r:id="rId2"/>
    <p:sldLayoutId id="2147504259" r:id="rId3"/>
    <p:sldLayoutId id="2147504260" r:id="rId4"/>
    <p:sldLayoutId id="2147504261" r:id="rId5"/>
    <p:sldLayoutId id="2147504262" r:id="rId6"/>
    <p:sldLayoutId id="2147504263" r:id="rId7"/>
    <p:sldLayoutId id="2147504264" r:id="rId8"/>
    <p:sldLayoutId id="2147504265" r:id="rId9"/>
    <p:sldLayoutId id="2147504266" r:id="rId10"/>
    <p:sldLayoutId id="2147504267" r:id="rId11"/>
    <p:sldLayoutId id="2147504268" r:id="rId12"/>
    <p:sldLayoutId id="2147504269" r:id="rId13"/>
    <p:sldLayoutId id="2147504270" r:id="rId14"/>
    <p:sldLayoutId id="2147504271" r:id="rId15"/>
    <p:sldLayoutId id="2147504272"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3F01536-B221-6A03-9928-54E30D45231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0B3266EF-99F8-F455-BB33-3100352C06C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BC1E1877-80F9-EB1C-53C6-8819D0C6181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81192B83-8CB6-BEF4-2AA2-1C15428EF11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6467D5DC-6E00-1486-D135-86C1BCA5F2E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67FB969F-D202-40BE-A5AD-D532F14E451F}"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4273" r:id="rId1"/>
    <p:sldLayoutId id="2147504274" r:id="rId2"/>
    <p:sldLayoutId id="2147504275" r:id="rId3"/>
    <p:sldLayoutId id="2147504276" r:id="rId4"/>
    <p:sldLayoutId id="2147504277" r:id="rId5"/>
    <p:sldLayoutId id="2147504278" r:id="rId6"/>
    <p:sldLayoutId id="2147504279" r:id="rId7"/>
    <p:sldLayoutId id="2147504280" r:id="rId8"/>
    <p:sldLayoutId id="2147504281" r:id="rId9"/>
    <p:sldLayoutId id="2147504282" r:id="rId10"/>
    <p:sldLayoutId id="2147504283" r:id="rId11"/>
    <p:sldLayoutId id="2147504284" r:id="rId12"/>
    <p:sldLayoutId id="2147504285" r:id="rId13"/>
    <p:sldLayoutId id="2147504286" r:id="rId14"/>
    <p:sldLayoutId id="2147504287" r:id="rId15"/>
    <p:sldLayoutId id="2147504288"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BB78261-CD57-4504-6F0D-10D3E8D2DA7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3E32E04B-8238-C30D-59E0-01B4073EEAB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265495F0-1D86-413E-59E8-E456D55CFB7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BCA769EF-B01D-6CF2-326E-40B25011EBE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C50AF4C6-D81C-B446-F09F-D8458B2EF1A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C6D3834-6143-4BC1-9A86-7BAED45FFD4D}"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4289" r:id="rId1"/>
    <p:sldLayoutId id="2147504290" r:id="rId2"/>
    <p:sldLayoutId id="2147504291" r:id="rId3"/>
    <p:sldLayoutId id="2147504292" r:id="rId4"/>
    <p:sldLayoutId id="2147504293" r:id="rId5"/>
    <p:sldLayoutId id="2147504294" r:id="rId6"/>
    <p:sldLayoutId id="2147504295" r:id="rId7"/>
    <p:sldLayoutId id="2147504296" r:id="rId8"/>
    <p:sldLayoutId id="2147504297" r:id="rId9"/>
    <p:sldLayoutId id="2147504298" r:id="rId10"/>
    <p:sldLayoutId id="2147504299" r:id="rId11"/>
    <p:sldLayoutId id="2147504300" r:id="rId12"/>
    <p:sldLayoutId id="2147504301" r:id="rId13"/>
    <p:sldLayoutId id="2147504302" r:id="rId14"/>
    <p:sldLayoutId id="2147504303" r:id="rId15"/>
    <p:sldLayoutId id="214750430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87.xml"/><Relationship Id="rId1" Type="http://schemas.openxmlformats.org/officeDocument/2006/relationships/slideLayout" Target="../slideLayouts/slideLayout23.xml"/><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1.jp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jp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wmf"/><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40.png"/><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4.xml"/><Relationship Id="rId1" Type="http://schemas.openxmlformats.org/officeDocument/2006/relationships/slideLayout" Target="../slideLayouts/slideLayout5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55.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6.xml"/><Relationship Id="rId1" Type="http://schemas.openxmlformats.org/officeDocument/2006/relationships/slideLayout" Target="../slideLayouts/slideLayout55.xml"/><Relationship Id="rId5" Type="http://schemas.openxmlformats.org/officeDocument/2006/relationships/image" Target="../media/image96.png"/><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98.png"/><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jpg"/><Relationship Id="rId4" Type="http://schemas.openxmlformats.org/officeDocument/2006/relationships/image" Target="../media/image110.jpeg"/></Relationships>
</file>

<file path=ppt/slides/_rels/slide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36.xml"/><Relationship Id="rId4" Type="http://schemas.openxmlformats.org/officeDocument/2006/relationships/image" Target="../media/image115.jpeg"/></Relationships>
</file>

<file path=ppt/slides/_rels/slide3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4.jpeg"/><Relationship Id="rId2" Type="http://schemas.openxmlformats.org/officeDocument/2006/relationships/notesSlide" Target="../notesSlides/notesSlide34.xml"/><Relationship Id="rId1" Type="http://schemas.openxmlformats.org/officeDocument/2006/relationships/slideLayout" Target="../slideLayouts/slideLayout39.xml"/><Relationship Id="rId6" Type="http://schemas.openxmlformats.org/officeDocument/2006/relationships/image" Target="../media/image119.png"/><Relationship Id="rId11" Type="http://schemas.openxmlformats.org/officeDocument/2006/relationships/image" Target="../media/image123.jpeg"/><Relationship Id="rId5" Type="http://schemas.openxmlformats.org/officeDocument/2006/relationships/image" Target="../media/image118.png"/><Relationship Id="rId10" Type="http://schemas.openxmlformats.org/officeDocument/2006/relationships/image" Target="../media/image122.jpeg"/><Relationship Id="rId4" Type="http://schemas.openxmlformats.org/officeDocument/2006/relationships/image" Target="../media/image117.jpeg"/><Relationship Id="rId9" Type="http://schemas.openxmlformats.org/officeDocument/2006/relationships/image" Target="../media/image121.jpeg"/></Relationships>
</file>

<file path=ppt/slides/_rels/slide3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39.xml"/><Relationship Id="rId5" Type="http://schemas.openxmlformats.org/officeDocument/2006/relationships/image" Target="../media/image98.png"/><Relationship Id="rId4" Type="http://schemas.openxmlformats.org/officeDocument/2006/relationships/image" Target="../media/image126.jpeg"/></Relationships>
</file>

<file path=ppt/slides/_rels/slide3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jpeg"/><Relationship Id="rId7" Type="http://schemas.openxmlformats.org/officeDocument/2006/relationships/image" Target="../media/image131.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jpeg"/><Relationship Id="rId9" Type="http://schemas.openxmlformats.org/officeDocument/2006/relationships/image" Target="../media/image133.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34.jpg"/><Relationship Id="rId7" Type="http://schemas.openxmlformats.org/officeDocument/2006/relationships/image" Target="../media/image138.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137.jpg"/><Relationship Id="rId5" Type="http://schemas.openxmlformats.org/officeDocument/2006/relationships/image" Target="../media/image136.png"/><Relationship Id="rId4" Type="http://schemas.openxmlformats.org/officeDocument/2006/relationships/image" Target="../media/image135.png"/></Relationships>
</file>

<file path=ppt/slides/_rels/slide41.xml.rels><?xml version="1.0" encoding="UTF-8" standalone="yes"?>
<Relationships xmlns="http://schemas.openxmlformats.org/package/2006/relationships"><Relationship Id="rId3" Type="http://schemas.openxmlformats.org/officeDocument/2006/relationships/image" Target="../media/image139.jpeg"/><Relationship Id="rId7" Type="http://schemas.microsoft.com/office/2007/relationships/hdphoto" Target="../media/hdphoto1.wdp"/><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jpeg"/><Relationship Id="rId4" Type="http://schemas.openxmlformats.org/officeDocument/2006/relationships/image" Target="../media/image140.jpeg"/></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144.jpeg"/></Relationships>
</file>

<file path=ppt/slides/_rels/slide4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png"/></Relationships>
</file>

<file path=ppt/slides/_rels/slide4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4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6.jpeg"/><Relationship Id="rId7" Type="http://schemas.openxmlformats.org/officeDocument/2006/relationships/image" Target="../media/image158.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98.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 Id="rId9" Type="http://schemas.openxmlformats.org/officeDocument/2006/relationships/image" Target="../media/image166.png"/></Relationships>
</file>

<file path=ppt/slides/_rels/slide5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5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png"/><Relationship Id="rId7" Type="http://schemas.openxmlformats.org/officeDocument/2006/relationships/image" Target="../media/image176.jpeg"/><Relationship Id="rId2" Type="http://schemas.openxmlformats.org/officeDocument/2006/relationships/notesSlide" Target="../notesSlides/notesSlide49.xml"/><Relationship Id="rId1" Type="http://schemas.openxmlformats.org/officeDocument/2006/relationships/slideLayout" Target="../slideLayouts/slideLayout39.xml"/><Relationship Id="rId6" Type="http://schemas.openxmlformats.org/officeDocument/2006/relationships/image" Target="../media/image175.png"/><Relationship Id="rId5" Type="http://schemas.openxmlformats.org/officeDocument/2006/relationships/image" Target="../media/image174.png"/><Relationship Id="rId10" Type="http://schemas.openxmlformats.org/officeDocument/2006/relationships/image" Target="../media/image179.jpeg"/><Relationship Id="rId4" Type="http://schemas.openxmlformats.org/officeDocument/2006/relationships/image" Target="../media/image173.png"/><Relationship Id="rId9" Type="http://schemas.openxmlformats.org/officeDocument/2006/relationships/image" Target="../media/image178.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80.jpeg"/></Relationships>
</file>

<file path=ppt/slides/_rels/slide5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5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image" Target="../media/image188.jpeg"/><Relationship Id="rId4" Type="http://schemas.openxmlformats.org/officeDocument/2006/relationships/image" Target="../media/image187.jpeg"/></Relationships>
</file>

<file path=ppt/slides/_rels/slide5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9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191.jpeg"/><Relationship Id="rId7" Type="http://schemas.openxmlformats.org/officeDocument/2006/relationships/image" Target="../media/image195.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6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s>
</file>

<file path=ppt/slides/_rels/slide6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205.jpeg"/><Relationship Id="rId7" Type="http://schemas.openxmlformats.org/officeDocument/2006/relationships/image" Target="../media/image209.png"/><Relationship Id="rId2" Type="http://schemas.openxmlformats.org/officeDocument/2006/relationships/notesSlide" Target="../notesSlides/notesSlide61.xml"/><Relationship Id="rId1" Type="http://schemas.openxmlformats.org/officeDocument/2006/relationships/slideLayout" Target="../slideLayouts/slideLayout23.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6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62.xml"/><Relationship Id="rId1" Type="http://schemas.openxmlformats.org/officeDocument/2006/relationships/slideLayout" Target="../slideLayouts/slideLayout39.xml"/><Relationship Id="rId6" Type="http://schemas.openxmlformats.org/officeDocument/2006/relationships/image" Target="../media/image213.png"/><Relationship Id="rId5" Type="http://schemas.openxmlformats.org/officeDocument/2006/relationships/image" Target="../media/image212.jpeg"/><Relationship Id="rId4" Type="http://schemas.openxmlformats.org/officeDocument/2006/relationships/image" Target="../media/image211.jpeg"/></Relationships>
</file>

<file path=ppt/slides/_rels/slide69.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png"/><Relationship Id="rId7" Type="http://schemas.openxmlformats.org/officeDocument/2006/relationships/image" Target="../media/image218.png"/><Relationship Id="rId12" Type="http://schemas.openxmlformats.org/officeDocument/2006/relationships/image" Target="../media/image223.png"/><Relationship Id="rId2" Type="http://schemas.openxmlformats.org/officeDocument/2006/relationships/notesSlide" Target="../notesSlides/notesSlide63.xml"/><Relationship Id="rId1" Type="http://schemas.openxmlformats.org/officeDocument/2006/relationships/slideLayout" Target="../slideLayouts/slideLayout36.xml"/><Relationship Id="rId6" Type="http://schemas.openxmlformats.org/officeDocument/2006/relationships/image" Target="../media/image217.png"/><Relationship Id="rId11" Type="http://schemas.openxmlformats.org/officeDocument/2006/relationships/image" Target="../media/image222.png"/><Relationship Id="rId5" Type="http://schemas.openxmlformats.org/officeDocument/2006/relationships/image" Target="../media/image216.png"/><Relationship Id="rId10" Type="http://schemas.openxmlformats.org/officeDocument/2006/relationships/image" Target="../media/image221.png"/><Relationship Id="rId4" Type="http://schemas.openxmlformats.org/officeDocument/2006/relationships/image" Target="../media/image215.png"/><Relationship Id="rId9" Type="http://schemas.openxmlformats.org/officeDocument/2006/relationships/image" Target="../media/image220.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64.xml"/><Relationship Id="rId1" Type="http://schemas.openxmlformats.org/officeDocument/2006/relationships/slideLayout" Target="../slideLayouts/slideLayout39.xml"/><Relationship Id="rId6" Type="http://schemas.openxmlformats.org/officeDocument/2006/relationships/image" Target="../media/image227.jpeg"/><Relationship Id="rId5" Type="http://schemas.openxmlformats.org/officeDocument/2006/relationships/image" Target="../media/image226.png"/><Relationship Id="rId4" Type="http://schemas.openxmlformats.org/officeDocument/2006/relationships/image" Target="../media/image225.jpeg"/></Relationships>
</file>

<file path=ppt/slides/_rels/slide7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66.xml"/><Relationship Id="rId1" Type="http://schemas.openxmlformats.org/officeDocument/2006/relationships/slideLayout" Target="../slideLayouts/slideLayout23.xml"/><Relationship Id="rId6" Type="http://schemas.openxmlformats.org/officeDocument/2006/relationships/image" Target="../media/image232.jpeg"/><Relationship Id="rId5" Type="http://schemas.openxmlformats.org/officeDocument/2006/relationships/image" Target="../media/image231.jpeg"/><Relationship Id="rId4" Type="http://schemas.openxmlformats.org/officeDocument/2006/relationships/image" Target="../media/image230.jpeg"/></Relationships>
</file>

<file path=ppt/slides/_rels/slide73.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67.xml"/><Relationship Id="rId1" Type="http://schemas.openxmlformats.org/officeDocument/2006/relationships/slideLayout" Target="../slideLayouts/slideLayout23.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_rels/slide75.xml.rels><?xml version="1.0" encoding="UTF-8" standalone="yes"?>
<Relationships xmlns="http://schemas.openxmlformats.org/package/2006/relationships"><Relationship Id="rId3" Type="http://schemas.openxmlformats.org/officeDocument/2006/relationships/image" Target="../media/image238.jpeg"/><Relationship Id="rId7" Type="http://schemas.openxmlformats.org/officeDocument/2006/relationships/image" Target="../media/image242.jpeg"/><Relationship Id="rId2" Type="http://schemas.openxmlformats.org/officeDocument/2006/relationships/notesSlide" Target="../notesSlides/notesSlide68.xml"/><Relationship Id="rId1" Type="http://schemas.openxmlformats.org/officeDocument/2006/relationships/slideLayout" Target="../slideLayouts/slideLayout23.xml"/><Relationship Id="rId6" Type="http://schemas.openxmlformats.org/officeDocument/2006/relationships/image" Target="../media/image241.jpeg"/><Relationship Id="rId5" Type="http://schemas.openxmlformats.org/officeDocument/2006/relationships/image" Target="../media/image240.jpeg"/><Relationship Id="rId4" Type="http://schemas.openxmlformats.org/officeDocument/2006/relationships/image" Target="../media/image239.jpeg"/></Relationships>
</file>

<file path=ppt/slides/_rels/slide7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69.xml"/><Relationship Id="rId1" Type="http://schemas.openxmlformats.org/officeDocument/2006/relationships/slideLayout" Target="../slideLayouts/slideLayout17.xml"/><Relationship Id="rId6" Type="http://schemas.openxmlformats.org/officeDocument/2006/relationships/image" Target="../media/image246.jpeg"/><Relationship Id="rId5" Type="http://schemas.openxmlformats.org/officeDocument/2006/relationships/image" Target="../media/image245.png"/><Relationship Id="rId4" Type="http://schemas.openxmlformats.org/officeDocument/2006/relationships/image" Target="../media/image244.jpeg"/></Relationships>
</file>

<file path=ppt/slides/_rels/slide77.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7.jpeg"/><Relationship Id="rId7" Type="http://schemas.openxmlformats.org/officeDocument/2006/relationships/image" Target="../media/image251.jpeg"/><Relationship Id="rId2" Type="http://schemas.openxmlformats.org/officeDocument/2006/relationships/notesSlide" Target="../notesSlides/notesSlide70.xml"/><Relationship Id="rId1" Type="http://schemas.openxmlformats.org/officeDocument/2006/relationships/slideLayout" Target="../slideLayouts/slideLayout23.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jpeg"/></Relationships>
</file>

<file path=ppt/slides/_rels/slide78.xml.rels><?xml version="1.0" encoding="UTF-8" standalone="yes"?>
<Relationships xmlns="http://schemas.openxmlformats.org/package/2006/relationships"><Relationship Id="rId3" Type="http://schemas.openxmlformats.org/officeDocument/2006/relationships/image" Target="../media/image253.jpeg"/><Relationship Id="rId7" Type="http://schemas.openxmlformats.org/officeDocument/2006/relationships/image" Target="../media/image257.png"/><Relationship Id="rId2" Type="http://schemas.openxmlformats.org/officeDocument/2006/relationships/notesSlide" Target="../notesSlides/notesSlide71.xml"/><Relationship Id="rId1" Type="http://schemas.openxmlformats.org/officeDocument/2006/relationships/slideLayout" Target="../slideLayouts/slideLayout23.xml"/><Relationship Id="rId6" Type="http://schemas.openxmlformats.org/officeDocument/2006/relationships/image" Target="../media/image256.png"/><Relationship Id="rId5" Type="http://schemas.openxmlformats.org/officeDocument/2006/relationships/image" Target="../media/image255.jpeg"/><Relationship Id="rId4" Type="http://schemas.openxmlformats.org/officeDocument/2006/relationships/image" Target="../media/image254.png"/></Relationships>
</file>

<file path=ppt/slides/_rels/slide79.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72.xml"/><Relationship Id="rId1" Type="http://schemas.openxmlformats.org/officeDocument/2006/relationships/slideLayout" Target="../slideLayouts/slideLayout23.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262.jpeg"/><Relationship Id="rId7" Type="http://schemas.openxmlformats.org/officeDocument/2006/relationships/image" Target="../media/image266.png"/><Relationship Id="rId2" Type="http://schemas.openxmlformats.org/officeDocument/2006/relationships/notesSlide" Target="../notesSlides/notesSlide73.xml"/><Relationship Id="rId1" Type="http://schemas.openxmlformats.org/officeDocument/2006/relationships/slideLayout" Target="../slideLayouts/slideLayout23.xml"/><Relationship Id="rId6" Type="http://schemas.openxmlformats.org/officeDocument/2006/relationships/image" Target="../media/image265.jpeg"/><Relationship Id="rId5" Type="http://schemas.openxmlformats.org/officeDocument/2006/relationships/image" Target="../media/image264.jpeg"/><Relationship Id="rId4" Type="http://schemas.openxmlformats.org/officeDocument/2006/relationships/image" Target="../media/image263.jpeg"/></Relationships>
</file>

<file path=ppt/slides/_rels/slide8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23.xml"/><Relationship Id="rId5" Type="http://schemas.openxmlformats.org/officeDocument/2006/relationships/image" Target="../media/image271.jpeg"/><Relationship Id="rId4" Type="http://schemas.openxmlformats.org/officeDocument/2006/relationships/image" Target="../media/image270.jpeg"/></Relationships>
</file>

<file path=ppt/slides/_rels/slide83.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75.xml"/><Relationship Id="rId1" Type="http://schemas.openxmlformats.org/officeDocument/2006/relationships/slideLayout" Target="../slideLayouts/slideLayout23.xml"/><Relationship Id="rId4" Type="http://schemas.openxmlformats.org/officeDocument/2006/relationships/image" Target="../media/image273.jpeg"/></Relationships>
</file>

<file path=ppt/slides/_rels/slide84.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8" Type="http://schemas.openxmlformats.org/officeDocument/2006/relationships/image" Target="../media/image281.jpeg"/><Relationship Id="rId3" Type="http://schemas.openxmlformats.org/officeDocument/2006/relationships/image" Target="../media/image276.jpeg"/><Relationship Id="rId7" Type="http://schemas.openxmlformats.org/officeDocument/2006/relationships/image" Target="../media/image280.jpeg"/><Relationship Id="rId2" Type="http://schemas.openxmlformats.org/officeDocument/2006/relationships/notesSlide" Target="../notesSlides/notesSlide76.xml"/><Relationship Id="rId1" Type="http://schemas.openxmlformats.org/officeDocument/2006/relationships/slideLayout" Target="../slideLayouts/slideLayout30.xml"/><Relationship Id="rId6" Type="http://schemas.openxmlformats.org/officeDocument/2006/relationships/image" Target="../media/image279.jpeg"/><Relationship Id="rId11" Type="http://schemas.openxmlformats.org/officeDocument/2006/relationships/image" Target="../media/image284.png"/><Relationship Id="rId5" Type="http://schemas.openxmlformats.org/officeDocument/2006/relationships/image" Target="../media/image278.jpeg"/><Relationship Id="rId10" Type="http://schemas.openxmlformats.org/officeDocument/2006/relationships/image" Target="../media/image283.jpeg"/><Relationship Id="rId4" Type="http://schemas.openxmlformats.org/officeDocument/2006/relationships/image" Target="../media/image277.png"/><Relationship Id="rId9" Type="http://schemas.openxmlformats.org/officeDocument/2006/relationships/image" Target="../media/image282.jpeg"/></Relationships>
</file>

<file path=ppt/slides/_rels/slide87.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77.xml"/><Relationship Id="rId1" Type="http://schemas.openxmlformats.org/officeDocument/2006/relationships/slideLayout" Target="../slideLayouts/slideLayout23.xml"/><Relationship Id="rId5" Type="http://schemas.openxmlformats.org/officeDocument/2006/relationships/image" Target="../media/image291.jpeg"/><Relationship Id="rId4" Type="http://schemas.openxmlformats.org/officeDocument/2006/relationships/image" Target="../media/image290.jpeg"/></Relationships>
</file>

<file path=ppt/slides/_rels/slide92.xml.rels><?xml version="1.0" encoding="UTF-8" standalone="yes"?>
<Relationships xmlns="http://schemas.openxmlformats.org/package/2006/relationships"><Relationship Id="rId3" Type="http://schemas.openxmlformats.org/officeDocument/2006/relationships/image" Target="../media/image292.jpeg"/><Relationship Id="rId7" Type="http://schemas.openxmlformats.org/officeDocument/2006/relationships/image" Target="../media/image296.jpeg"/><Relationship Id="rId2" Type="http://schemas.openxmlformats.org/officeDocument/2006/relationships/notesSlide" Target="../notesSlides/notesSlide78.xml"/><Relationship Id="rId1" Type="http://schemas.openxmlformats.org/officeDocument/2006/relationships/slideLayout" Target="../slideLayouts/slideLayout23.xml"/><Relationship Id="rId6" Type="http://schemas.openxmlformats.org/officeDocument/2006/relationships/image" Target="../media/image295.jpeg"/><Relationship Id="rId5" Type="http://schemas.openxmlformats.org/officeDocument/2006/relationships/image" Target="../media/image294.png"/><Relationship Id="rId4" Type="http://schemas.openxmlformats.org/officeDocument/2006/relationships/image" Target="../media/image293.jpeg"/></Relationships>
</file>

<file path=ppt/slides/_rels/slide93.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23.xml"/><Relationship Id="rId5" Type="http://schemas.openxmlformats.org/officeDocument/2006/relationships/image" Target="../media/image295.jpeg"/><Relationship Id="rId4" Type="http://schemas.openxmlformats.org/officeDocument/2006/relationships/image" Target="../media/image294.png"/></Relationships>
</file>

<file path=ppt/slides/_rels/slide94.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0.xml"/><Relationship Id="rId1" Type="http://schemas.openxmlformats.org/officeDocument/2006/relationships/slideLayout" Target="../slideLayouts/slideLayout17.xml"/><Relationship Id="rId4" Type="http://schemas.openxmlformats.org/officeDocument/2006/relationships/image" Target="../media/image298.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302.png"/><Relationship Id="rId2" Type="http://schemas.openxmlformats.org/officeDocument/2006/relationships/slideLayout" Target="../slideLayouts/slideLayout71.xml"/><Relationship Id="rId1" Type="http://schemas.openxmlformats.org/officeDocument/2006/relationships/themeOverride" Target="../theme/themeOverride3.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png"/></Relationships>
</file>

<file path=ppt/slides/_rels/slide97.xml.rels><?xml version="1.0" encoding="UTF-8" standalone="yes"?>
<Relationships xmlns="http://schemas.openxmlformats.org/package/2006/relationships"><Relationship Id="rId8" Type="http://schemas.openxmlformats.org/officeDocument/2006/relationships/image" Target="../media/image308.jpeg"/><Relationship Id="rId3" Type="http://schemas.openxmlformats.org/officeDocument/2006/relationships/image" Target="../media/image303.jpeg"/><Relationship Id="rId7" Type="http://schemas.openxmlformats.org/officeDocument/2006/relationships/image" Target="../media/image307.jpeg"/><Relationship Id="rId2" Type="http://schemas.openxmlformats.org/officeDocument/2006/relationships/notesSlide" Target="../notesSlides/notesSlide82.xml"/><Relationship Id="rId1" Type="http://schemas.openxmlformats.org/officeDocument/2006/relationships/slideLayout" Target="../slideLayouts/slideLayout38.xml"/><Relationship Id="rId6" Type="http://schemas.openxmlformats.org/officeDocument/2006/relationships/image" Target="../media/image306.jpeg"/><Relationship Id="rId5" Type="http://schemas.openxmlformats.org/officeDocument/2006/relationships/image" Target="../media/image305.jpeg"/><Relationship Id="rId4" Type="http://schemas.openxmlformats.org/officeDocument/2006/relationships/image" Target="../media/image304.png"/><Relationship Id="rId9" Type="http://schemas.openxmlformats.org/officeDocument/2006/relationships/image" Target="../media/image309.jpeg"/></Relationships>
</file>

<file path=ppt/slides/_rels/slide98.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83.xml"/><Relationship Id="rId1" Type="http://schemas.openxmlformats.org/officeDocument/2006/relationships/slideLayout" Target="../slideLayouts/slideLayout31.xml"/><Relationship Id="rId5" Type="http://schemas.openxmlformats.org/officeDocument/2006/relationships/image" Target="../media/image312.jpeg"/><Relationship Id="rId4" Type="http://schemas.openxmlformats.org/officeDocument/2006/relationships/image" Target="../media/image311.jpeg"/></Relationships>
</file>

<file path=ppt/slides/_rels/slide99.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descr="Stuoia">
            <a:extLst>
              <a:ext uri="{FF2B5EF4-FFF2-40B4-BE49-F238E27FC236}">
                <a16:creationId xmlns:a16="http://schemas.microsoft.com/office/drawing/2014/main" id="{179DA5B8-D994-0C95-C37A-CBC288AD53C8}"/>
              </a:ext>
            </a:extLst>
          </p:cNvPr>
          <p:cNvSpPr>
            <a:spLocks noChangeArrowheads="1"/>
          </p:cNvSpPr>
          <p:nvPr/>
        </p:nvSpPr>
        <p:spPr bwMode="auto">
          <a:xfrm>
            <a:off x="250825" y="207963"/>
            <a:ext cx="8642350" cy="6480175"/>
          </a:xfrm>
          <a:prstGeom prst="rect">
            <a:avLst/>
          </a:prstGeom>
          <a:blipFill dpi="0" rotWithShape="1">
            <a:blip r:embed="rId3"/>
            <a:srcRect/>
            <a:tile tx="0" ty="0" sx="100000" sy="100000" flip="none" algn="tl"/>
          </a:blipFill>
          <a:ln w="7620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61444" name="Picture 3" descr="bandiera palestinese">
            <a:extLst>
              <a:ext uri="{FF2B5EF4-FFF2-40B4-BE49-F238E27FC236}">
                <a16:creationId xmlns:a16="http://schemas.microsoft.com/office/drawing/2014/main" id="{4BF58AD0-22D8-2872-8E2E-BC8A17EC0CEF}"/>
              </a:ext>
            </a:extLst>
          </p:cNvPr>
          <p:cNvPicPr>
            <a:picLocks noChangeAspect="1" noChangeArrowheads="1"/>
          </p:cNvPicPr>
          <p:nvPr/>
        </p:nvPicPr>
        <p:blipFill>
          <a:blip r:embed="rId4">
            <a:lum bright="-10000" contrast="10000"/>
          </a:blip>
          <a:srcRect/>
          <a:stretch>
            <a:fillRect/>
          </a:stretch>
        </p:blipFill>
        <p:spPr bwMode="auto">
          <a:xfrm>
            <a:off x="827088" y="549275"/>
            <a:ext cx="3384550" cy="1703388"/>
          </a:xfrm>
          <a:prstGeom prst="rect">
            <a:avLst/>
          </a:prstGeom>
          <a:ln w="19050">
            <a:solidFill>
              <a:schemeClr val="accent4">
                <a:lumMod val="10000"/>
              </a:schemeClr>
            </a:solidFill>
          </a:ln>
          <a:effectLst>
            <a:outerShdw blurRad="292100" dist="139700" dir="2700000" algn="tl" rotWithShape="0">
              <a:srgbClr val="333333">
                <a:alpha val="65000"/>
              </a:srgbClr>
            </a:outerShdw>
          </a:effectLst>
        </p:spPr>
      </p:pic>
      <p:pic>
        <p:nvPicPr>
          <p:cNvPr id="9" name="Picture 4" descr="C:\Users\Enrico\Desktop\4 map.jpg">
            <a:extLst>
              <a:ext uri="{FF2B5EF4-FFF2-40B4-BE49-F238E27FC236}">
                <a16:creationId xmlns:a16="http://schemas.microsoft.com/office/drawing/2014/main" id="{2588BDDE-695A-3142-F93D-6539AEF084FB}"/>
              </a:ext>
            </a:extLst>
          </p:cNvPr>
          <p:cNvPicPr>
            <a:picLocks noChangeAspect="1" noChangeArrowheads="1"/>
          </p:cNvPicPr>
          <p:nvPr/>
        </p:nvPicPr>
        <p:blipFill>
          <a:blip r:embed="rId5"/>
          <a:srcRect/>
          <a:stretch>
            <a:fillRect/>
          </a:stretch>
        </p:blipFill>
        <p:spPr bwMode="auto">
          <a:xfrm>
            <a:off x="827088" y="3767138"/>
            <a:ext cx="3443287" cy="2185987"/>
          </a:xfrm>
          <a:prstGeom prst="rect">
            <a:avLst/>
          </a:prstGeom>
          <a:ln w="19050">
            <a:solidFill>
              <a:schemeClr val="accent4">
                <a:lumMod val="10000"/>
              </a:schemeClr>
            </a:solidFill>
          </a:ln>
          <a:effectLst>
            <a:outerShdw blurRad="292100" dist="139700" dir="2700000" algn="tl" rotWithShape="0">
              <a:srgbClr val="333333">
                <a:alpha val="65000"/>
              </a:srgbClr>
            </a:outerShdw>
          </a:effectLst>
        </p:spPr>
      </p:pic>
      <p:sp>
        <p:nvSpPr>
          <p:cNvPr id="89093" name="CasellaDiTesto 1">
            <a:extLst>
              <a:ext uri="{FF2B5EF4-FFF2-40B4-BE49-F238E27FC236}">
                <a16:creationId xmlns:a16="http://schemas.microsoft.com/office/drawing/2014/main" id="{1FDBC140-48CE-64E1-323A-C82364E5C43E}"/>
              </a:ext>
            </a:extLst>
          </p:cNvPr>
          <p:cNvSpPr txBox="1">
            <a:spLocks noChangeArrowheads="1"/>
          </p:cNvSpPr>
          <p:nvPr/>
        </p:nvSpPr>
        <p:spPr bwMode="auto">
          <a:xfrm>
            <a:off x="4695825" y="4406900"/>
            <a:ext cx="36210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4000" b="1">
                <a:solidFill>
                  <a:srgbClr val="000000"/>
                </a:solidFill>
                <a:latin typeface="Arial Black" panose="020B0A04020102020204" pitchFamily="34" charset="0"/>
              </a:rPr>
              <a:t>IN BILDERN</a:t>
            </a:r>
          </a:p>
        </p:txBody>
      </p:sp>
      <p:sp>
        <p:nvSpPr>
          <p:cNvPr id="89094" name="Text Box 6">
            <a:extLst>
              <a:ext uri="{FF2B5EF4-FFF2-40B4-BE49-F238E27FC236}">
                <a16:creationId xmlns:a16="http://schemas.microsoft.com/office/drawing/2014/main" id="{CB33F442-D7DF-056C-9204-60DFA1736F8B}"/>
              </a:ext>
            </a:extLst>
          </p:cNvPr>
          <p:cNvSpPr txBox="1">
            <a:spLocks noChangeArrowheads="1"/>
          </p:cNvSpPr>
          <p:nvPr/>
        </p:nvSpPr>
        <p:spPr bwMode="auto">
          <a:xfrm>
            <a:off x="4662488" y="708025"/>
            <a:ext cx="41068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4000" b="1">
                <a:solidFill>
                  <a:srgbClr val="000000"/>
                </a:solidFill>
                <a:latin typeface="Arial Black" panose="020B0A04020102020204" pitchFamily="34" charset="0"/>
              </a:rPr>
              <a:t>DIE              GESCHICHTE</a:t>
            </a:r>
            <a:endParaRPr lang="it-IT" altLang="it-CH" sz="4000" b="1">
              <a:solidFill>
                <a:srgbClr val="000000"/>
              </a:solidFill>
              <a:latin typeface="Arial Black" panose="020B0A04020102020204" pitchFamily="34" charset="0"/>
            </a:endParaRPr>
          </a:p>
        </p:txBody>
      </p:sp>
      <p:sp>
        <p:nvSpPr>
          <p:cNvPr id="164871" name="Text Box 5">
            <a:extLst>
              <a:ext uri="{FF2B5EF4-FFF2-40B4-BE49-F238E27FC236}">
                <a16:creationId xmlns:a16="http://schemas.microsoft.com/office/drawing/2014/main" id="{4B3FDC2C-5033-5DD2-F43A-731093B8C431}"/>
              </a:ext>
            </a:extLst>
          </p:cNvPr>
          <p:cNvSpPr txBox="1">
            <a:spLocks noChangeArrowheads="1"/>
          </p:cNvSpPr>
          <p:nvPr/>
        </p:nvSpPr>
        <p:spPr bwMode="auto">
          <a:xfrm>
            <a:off x="825500" y="2606675"/>
            <a:ext cx="7673975" cy="923925"/>
          </a:xfrm>
          <a:prstGeom prst="rect">
            <a:avLst/>
          </a:prstGeom>
          <a:solidFill>
            <a:srgbClr val="FFFF00"/>
          </a:solidFill>
          <a:ln w="38100">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CH" altLang="it-CH" sz="5400" b="1" dirty="0">
                <a:solidFill>
                  <a:srgbClr val="FFFFFF"/>
                </a:solidFill>
                <a:effectLst>
                  <a:outerShdw blurRad="38100" dist="38100" dir="2700000" algn="tl">
                    <a:srgbClr val="000000">
                      <a:alpha val="43137"/>
                    </a:srgbClr>
                  </a:outerShdw>
                </a:effectLst>
                <a:ea typeface="GungsuhChe" pitchFamily="49" charset="-127"/>
                <a:cs typeface="Arial" charset="0"/>
              </a:rPr>
              <a:t>      </a:t>
            </a:r>
            <a:r>
              <a:rPr lang="it-CH" altLang="it-CH" sz="5400" b="1" dirty="0">
                <a:solidFill>
                  <a:schemeClr val="accent4">
                    <a:lumMod val="10000"/>
                  </a:schemeClr>
                </a:solidFill>
                <a:latin typeface="Arial Black" panose="020B0A04020102020204" pitchFamily="34" charset="0"/>
                <a:ea typeface="GungsuhChe" pitchFamily="49" charset="-127"/>
                <a:cs typeface="Arial" charset="0"/>
              </a:rPr>
              <a:t>PALÄSTINAS</a:t>
            </a:r>
            <a:endParaRPr lang="it-IT" altLang="it-CH" sz="5400" b="1" dirty="0">
              <a:solidFill>
                <a:schemeClr val="accent4">
                  <a:lumMod val="10000"/>
                </a:schemeClr>
              </a:solidFill>
              <a:latin typeface="Arial Black" panose="020B0A04020102020204" pitchFamily="34" charset="0"/>
              <a:ea typeface="GungsuhChe" pitchFamily="49" charset="-127"/>
              <a:cs typeface="Arial" charset="0"/>
            </a:endParaRPr>
          </a:p>
        </p:txBody>
      </p:sp>
      <p:pic>
        <p:nvPicPr>
          <p:cNvPr id="89096" name="Picture 4">
            <a:extLst>
              <a:ext uri="{FF2B5EF4-FFF2-40B4-BE49-F238E27FC236}">
                <a16:creationId xmlns:a16="http://schemas.microsoft.com/office/drawing/2014/main" id="{06DB2879-5CA4-1574-BDC2-1DAF3E1403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850" y="2646363"/>
            <a:ext cx="7223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a:extLst>
              <a:ext uri="{FF2B5EF4-FFF2-40B4-BE49-F238E27FC236}">
                <a16:creationId xmlns:a16="http://schemas.microsoft.com/office/drawing/2014/main" id="{133F0BF1-BCFF-97BE-47B6-57382C77F9A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098" name="Slide Number Placeholder 3">
            <a:extLst>
              <a:ext uri="{FF2B5EF4-FFF2-40B4-BE49-F238E27FC236}">
                <a16:creationId xmlns:a16="http://schemas.microsoft.com/office/drawing/2014/main" id="{07BDEFBF-2DE8-CA51-A9E9-A3BE6BE516CC}"/>
              </a:ext>
            </a:extLst>
          </p:cNvPr>
          <p:cNvSpPr>
            <a:spLocks noGrp="1"/>
          </p:cNvSpPr>
          <p:nvPr>
            <p:ph type="sldNum" sz="quarter" idx="12"/>
          </p:nvPr>
        </p:nvSpPr>
        <p:spPr>
          <a:xfrm>
            <a:off x="8045450" y="6059488"/>
            <a:ext cx="542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C3EC62-2C7B-48C9-9E79-0D3EC281D6FA}" type="slidenum">
              <a:rPr lang="it-IT" altLang="it-CH" sz="2000" b="1" smtClean="0">
                <a:solidFill>
                  <a:srgbClr val="000000"/>
                </a:solidFill>
              </a:rPr>
              <a:pPr>
                <a:spcBef>
                  <a:spcPct val="0"/>
                </a:spcBef>
                <a:buFontTx/>
                <a:buNone/>
              </a:pPr>
              <a:t>1</a:t>
            </a:fld>
            <a:endParaRPr lang="it-IT" altLang="it-CH" sz="2000" b="1">
              <a:solidFill>
                <a:srgbClr val="000000"/>
              </a:solidFill>
            </a:endParaRPr>
          </a:p>
        </p:txBody>
      </p:sp>
      <p:sp>
        <p:nvSpPr>
          <p:cNvPr id="2" name="CasellaDiTesto 1">
            <a:extLst>
              <a:ext uri="{FF2B5EF4-FFF2-40B4-BE49-F238E27FC236}">
                <a16:creationId xmlns:a16="http://schemas.microsoft.com/office/drawing/2014/main" id="{424D1955-2E99-94A8-6D10-B9065BC15B75}"/>
              </a:ext>
            </a:extLst>
          </p:cNvPr>
          <p:cNvSpPr txBox="1"/>
          <p:nvPr/>
        </p:nvSpPr>
        <p:spPr>
          <a:xfrm>
            <a:off x="4820593" y="5501481"/>
            <a:ext cx="2990850" cy="400050"/>
          </a:xfrm>
          <a:prstGeom prst="rect">
            <a:avLst/>
          </a:prstGeom>
          <a:solidFill>
            <a:srgbClr val="FFFF00"/>
          </a:solidFill>
          <a:ln w="12700">
            <a:solidFill>
              <a:schemeClr val="accent4">
                <a:lumMod val="10000"/>
              </a:schemeClr>
            </a:solidFill>
          </a:ln>
        </p:spPr>
        <p:txBody>
          <a:bodyPr>
            <a:spAutoFit/>
          </a:bodyPr>
          <a:lstStyle/>
          <a:p>
            <a:pPr algn="ctr">
              <a:defRPr/>
            </a:pPr>
            <a:r>
              <a:rPr lang="de-DE" sz="2000" b="1" dirty="0">
                <a:solidFill>
                  <a:schemeClr val="accent4">
                    <a:lumMod val="10000"/>
                  </a:schemeClr>
                </a:solidFill>
              </a:rPr>
              <a:t>Sehr kurze Darstellung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3">
            <a:extLst>
              <a:ext uri="{FF2B5EF4-FFF2-40B4-BE49-F238E27FC236}">
                <a16:creationId xmlns:a16="http://schemas.microsoft.com/office/drawing/2014/main" id="{CF4934C8-1B9D-0EF9-66E9-45BEEAA90875}"/>
              </a:ext>
            </a:extLst>
          </p:cNvPr>
          <p:cNvSpPr>
            <a:spLocks noGrp="1"/>
          </p:cNvSpPr>
          <p:nvPr>
            <p:ph type="sldNum" sz="quarter" idx="12"/>
          </p:nvPr>
        </p:nvSpPr>
        <p:spPr>
          <a:xfrm>
            <a:off x="7808913" y="6088063"/>
            <a:ext cx="768350" cy="503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A4167ED-36F1-4B2A-A4BB-012D779B7813}" type="slidenum">
              <a:rPr lang="it-IT" altLang="it-CH" sz="1400" smtClean="0">
                <a:solidFill>
                  <a:srgbClr val="FFFFFF"/>
                </a:solidFill>
              </a:rPr>
              <a:pPr>
                <a:spcBef>
                  <a:spcPct val="0"/>
                </a:spcBef>
                <a:buFontTx/>
                <a:buNone/>
              </a:pPr>
              <a:t>10</a:t>
            </a:fld>
            <a:endParaRPr lang="it-IT" altLang="it-CH" sz="1400">
              <a:solidFill>
                <a:srgbClr val="FFFFFF"/>
              </a:solidFill>
            </a:endParaRPr>
          </a:p>
        </p:txBody>
      </p:sp>
      <p:sp>
        <p:nvSpPr>
          <p:cNvPr id="103427" name="Text Box 3">
            <a:extLst>
              <a:ext uri="{FF2B5EF4-FFF2-40B4-BE49-F238E27FC236}">
                <a16:creationId xmlns:a16="http://schemas.microsoft.com/office/drawing/2014/main" id="{2CE5B5AD-F229-248E-46F7-D79E8D3207DB}"/>
              </a:ext>
            </a:extLst>
          </p:cNvPr>
          <p:cNvSpPr txBox="1">
            <a:spLocks noChangeArrowheads="1"/>
          </p:cNvSpPr>
          <p:nvPr/>
        </p:nvSpPr>
        <p:spPr bwMode="auto">
          <a:xfrm>
            <a:off x="6870700" y="685800"/>
            <a:ext cx="165576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Tel Aviv heute</a:t>
            </a:r>
            <a:endParaRPr lang="it-IT" altLang="it-CH" sz="1600" b="1">
              <a:solidFill>
                <a:srgbClr val="FFFFFF"/>
              </a:solidFill>
            </a:endParaRPr>
          </a:p>
        </p:txBody>
      </p:sp>
      <p:pic>
        <p:nvPicPr>
          <p:cNvPr id="210948" name="Picture 6" descr="C:\Users\Enrico\Desktop\Tel Aviv e Jaffa jpeg.jpg">
            <a:extLst>
              <a:ext uri="{FF2B5EF4-FFF2-40B4-BE49-F238E27FC236}">
                <a16:creationId xmlns:a16="http://schemas.microsoft.com/office/drawing/2014/main" id="{508612E2-D9CC-C52E-FDD4-BC2C5DBB1554}"/>
              </a:ext>
            </a:extLst>
          </p:cNvPr>
          <p:cNvPicPr>
            <a:picLocks noChangeAspect="1" noChangeArrowheads="1"/>
          </p:cNvPicPr>
          <p:nvPr/>
        </p:nvPicPr>
        <p:blipFill>
          <a:blip r:embed="rId3"/>
          <a:srcRect/>
          <a:stretch>
            <a:fillRect/>
          </a:stretch>
        </p:blipFill>
        <p:spPr bwMode="auto">
          <a:xfrm>
            <a:off x="0" y="1274763"/>
            <a:ext cx="9144000" cy="4459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3429" name="CasellaDiTesto 1">
            <a:extLst>
              <a:ext uri="{FF2B5EF4-FFF2-40B4-BE49-F238E27FC236}">
                <a16:creationId xmlns:a16="http://schemas.microsoft.com/office/drawing/2014/main" id="{077ABA34-55FA-60D4-B90A-675AF75A63CC}"/>
              </a:ext>
            </a:extLst>
          </p:cNvPr>
          <p:cNvSpPr txBox="1">
            <a:spLocks noChangeArrowheads="1"/>
          </p:cNvSpPr>
          <p:nvPr/>
        </p:nvSpPr>
        <p:spPr bwMode="auto">
          <a:xfrm>
            <a:off x="2411413" y="5943600"/>
            <a:ext cx="2133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1200"/>
              <a:t>Was von Jaffa noch besteht.</a:t>
            </a:r>
            <a:endParaRPr lang="en-US" altLang="en-US" sz="1200"/>
          </a:p>
        </p:txBody>
      </p:sp>
      <p:cxnSp>
        <p:nvCxnSpPr>
          <p:cNvPr id="4" name="Connettore 2 3">
            <a:extLst>
              <a:ext uri="{FF2B5EF4-FFF2-40B4-BE49-F238E27FC236}">
                <a16:creationId xmlns:a16="http://schemas.microsoft.com/office/drawing/2014/main" id="{9F1F149C-D43E-D16C-9DA8-8D3169B2D9F1}"/>
              </a:ext>
            </a:extLst>
          </p:cNvPr>
          <p:cNvCxnSpPr>
            <a:cxnSpLocks/>
            <a:stCxn id="103429" idx="3"/>
          </p:cNvCxnSpPr>
          <p:nvPr/>
        </p:nvCxnSpPr>
        <p:spPr>
          <a:xfrm flipV="1">
            <a:off x="4545013" y="5583238"/>
            <a:ext cx="314325" cy="503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ttangolo 6">
            <a:extLst>
              <a:ext uri="{FF2B5EF4-FFF2-40B4-BE49-F238E27FC236}">
                <a16:creationId xmlns:a16="http://schemas.microsoft.com/office/drawing/2014/main" id="{AE642844-B9E6-3A20-0B6E-910154DC4FA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CasellaDiTesto 7">
            <a:extLst>
              <a:ext uri="{FF2B5EF4-FFF2-40B4-BE49-F238E27FC236}">
                <a16:creationId xmlns:a16="http://schemas.microsoft.com/office/drawing/2014/main" id="{26A1A8AF-BB7F-0E06-2CB4-29362F8526E5}"/>
              </a:ext>
            </a:extLst>
          </p:cNvPr>
          <p:cNvSpPr txBox="1"/>
          <p:nvPr/>
        </p:nvSpPr>
        <p:spPr>
          <a:xfrm>
            <a:off x="301625" y="436563"/>
            <a:ext cx="2089150" cy="460375"/>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PALÄSTINA</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egnaposto numero diapositiva 1">
            <a:extLst>
              <a:ext uri="{FF2B5EF4-FFF2-40B4-BE49-F238E27FC236}">
                <a16:creationId xmlns:a16="http://schemas.microsoft.com/office/drawing/2014/main" id="{7BB7A73A-2B89-2F7B-2E89-F47FCD4BD692}"/>
              </a:ext>
            </a:extLst>
          </p:cNvPr>
          <p:cNvSpPr>
            <a:spLocks noGrp="1"/>
          </p:cNvSpPr>
          <p:nvPr>
            <p:ph type="sldNum" sz="quarter" idx="12"/>
          </p:nvPr>
        </p:nvSpPr>
        <p:spPr>
          <a:xfrm>
            <a:off x="7435850" y="6181725"/>
            <a:ext cx="57785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538575-8737-452D-97E6-D47A375DFCE5}" type="slidenum">
              <a:rPr lang="it-IT" altLang="en-US" sz="1400" b="1" smtClean="0">
                <a:solidFill>
                  <a:srgbClr val="FFFFFF"/>
                </a:solidFill>
              </a:rPr>
              <a:pPr>
                <a:spcBef>
                  <a:spcPct val="0"/>
                </a:spcBef>
                <a:buFontTx/>
                <a:buNone/>
              </a:pPr>
              <a:t>100</a:t>
            </a:fld>
            <a:endParaRPr lang="it-IT" altLang="en-US" sz="1400" b="1">
              <a:solidFill>
                <a:srgbClr val="FFFFFF"/>
              </a:solidFill>
            </a:endParaRPr>
          </a:p>
        </p:txBody>
      </p:sp>
      <p:pic>
        <p:nvPicPr>
          <p:cNvPr id="457731" name="Picture 3" descr="C:\Users\Enrico\Desktop\Yarnuk Siria aprile 2014 profughi palest attendono distr viveri.jpg">
            <a:extLst>
              <a:ext uri="{FF2B5EF4-FFF2-40B4-BE49-F238E27FC236}">
                <a16:creationId xmlns:a16="http://schemas.microsoft.com/office/drawing/2014/main" id="{C32A0449-132A-77F8-FA6D-487465888E15}"/>
              </a:ext>
            </a:extLst>
          </p:cNvPr>
          <p:cNvPicPr>
            <a:picLocks noChangeAspect="1" noChangeArrowheads="1"/>
          </p:cNvPicPr>
          <p:nvPr/>
        </p:nvPicPr>
        <p:blipFill>
          <a:blip r:embed="rId3"/>
          <a:srcRect/>
          <a:stretch>
            <a:fillRect/>
          </a:stretch>
        </p:blipFill>
        <p:spPr bwMode="auto">
          <a:xfrm>
            <a:off x="735013" y="914400"/>
            <a:ext cx="7673975" cy="506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68292" name="CasellaDiTesto 2">
            <a:extLst>
              <a:ext uri="{FF2B5EF4-FFF2-40B4-BE49-F238E27FC236}">
                <a16:creationId xmlns:a16="http://schemas.microsoft.com/office/drawing/2014/main" id="{144BA2E4-3C61-181F-19B0-20FB16DE6006}"/>
              </a:ext>
            </a:extLst>
          </p:cNvPr>
          <p:cNvSpPr txBox="1">
            <a:spLocks noChangeArrowheads="1"/>
          </p:cNvSpPr>
          <p:nvPr/>
        </p:nvSpPr>
        <p:spPr bwMode="auto">
          <a:xfrm>
            <a:off x="2584450" y="6100763"/>
            <a:ext cx="47720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de-DE" altLang="it-CH" sz="1400">
                <a:solidFill>
                  <a:srgbClr val="FFFFFF"/>
                </a:solidFill>
              </a:rPr>
              <a:t>31. Januar 2014. Palästinensische Flüchtlinge erwarten eine unwahrscheinliche Verteilung von Nahrungsmitteln.</a:t>
            </a:r>
            <a:endParaRPr lang="it-CH" altLang="it-CH" sz="1400">
              <a:solidFill>
                <a:srgbClr val="FFFFFF"/>
              </a:solidFill>
            </a:endParaRPr>
          </a:p>
        </p:txBody>
      </p:sp>
      <p:sp>
        <p:nvSpPr>
          <p:cNvPr id="268293" name="CasellaDiTesto 1">
            <a:extLst>
              <a:ext uri="{FF2B5EF4-FFF2-40B4-BE49-F238E27FC236}">
                <a16:creationId xmlns:a16="http://schemas.microsoft.com/office/drawing/2014/main" id="{165F713F-AB67-7108-CFCB-CFBAC84C23B2}"/>
              </a:ext>
            </a:extLst>
          </p:cNvPr>
          <p:cNvSpPr txBox="1">
            <a:spLocks noChangeArrowheads="1"/>
          </p:cNvSpPr>
          <p:nvPr/>
        </p:nvSpPr>
        <p:spPr bwMode="auto">
          <a:xfrm>
            <a:off x="828675" y="6108700"/>
            <a:ext cx="1709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Das Desaster</a:t>
            </a:r>
          </a:p>
        </p:txBody>
      </p:sp>
      <p:sp>
        <p:nvSpPr>
          <p:cNvPr id="268294" name="Rettangolo 5">
            <a:extLst>
              <a:ext uri="{FF2B5EF4-FFF2-40B4-BE49-F238E27FC236}">
                <a16:creationId xmlns:a16="http://schemas.microsoft.com/office/drawing/2014/main" id="{02669BE2-6413-3D28-5AEF-10F0A582E42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F2207809-4E61-3FE0-633A-2EDC0E169464}"/>
              </a:ext>
            </a:extLst>
          </p:cNvPr>
          <p:cNvSpPr txBox="1"/>
          <p:nvPr/>
        </p:nvSpPr>
        <p:spPr>
          <a:xfrm>
            <a:off x="1419225" y="414338"/>
            <a:ext cx="6305550" cy="368300"/>
          </a:xfrm>
          <a:prstGeom prst="rect">
            <a:avLst/>
          </a:prstGeom>
          <a:solidFill>
            <a:srgbClr val="FFFF00"/>
          </a:solidFill>
          <a:ln w="12700">
            <a:solidFill>
              <a:schemeClr val="accent4">
                <a:lumMod val="10000"/>
              </a:schemeClr>
            </a:solidFill>
          </a:ln>
        </p:spPr>
        <p:txBody>
          <a:bodyPr>
            <a:spAutoFit/>
          </a:bodyPr>
          <a:lstStyle/>
          <a:p>
            <a:pPr algn="ctr">
              <a:defRPr/>
            </a:pPr>
            <a:r>
              <a:rPr lang="it-CH" b="1" dirty="0" err="1">
                <a:solidFill>
                  <a:schemeClr val="accent4">
                    <a:lumMod val="10000"/>
                  </a:schemeClr>
                </a:solidFill>
              </a:rPr>
              <a:t>Palästinensisches</a:t>
            </a:r>
            <a:r>
              <a:rPr lang="it-CH" b="1" dirty="0">
                <a:solidFill>
                  <a:schemeClr val="accent4">
                    <a:lumMod val="10000"/>
                  </a:schemeClr>
                </a:solidFill>
              </a:rPr>
              <a:t> </a:t>
            </a:r>
            <a:r>
              <a:rPr lang="it-CH" b="1" dirty="0" err="1">
                <a:solidFill>
                  <a:schemeClr val="accent4">
                    <a:lumMod val="10000"/>
                  </a:schemeClr>
                </a:solidFill>
              </a:rPr>
              <a:t>Flüchtlingslager</a:t>
            </a:r>
            <a:r>
              <a:rPr lang="it-CH" b="1" dirty="0">
                <a:solidFill>
                  <a:schemeClr val="accent4">
                    <a:lumMod val="10000"/>
                  </a:schemeClr>
                </a:solidFill>
              </a:rPr>
              <a:t> Al-Yarmouk, </a:t>
            </a:r>
            <a:r>
              <a:rPr lang="it-CH" b="1" dirty="0" err="1">
                <a:solidFill>
                  <a:schemeClr val="accent4">
                    <a:lumMod val="10000"/>
                  </a:schemeClr>
                </a:solidFill>
              </a:rPr>
              <a:t>Syrien</a:t>
            </a:r>
            <a:endParaRPr lang="en-US" b="1" dirty="0">
              <a:solidFill>
                <a:schemeClr val="accent4">
                  <a:lumMod val="10000"/>
                </a:schemeClr>
              </a:solidFill>
            </a:endParaRPr>
          </a:p>
        </p:txBody>
      </p:sp>
      <p:sp>
        <p:nvSpPr>
          <p:cNvPr id="3" name="Rettangolo 2">
            <a:extLst>
              <a:ext uri="{FF2B5EF4-FFF2-40B4-BE49-F238E27FC236}">
                <a16:creationId xmlns:a16="http://schemas.microsoft.com/office/drawing/2014/main" id="{CD555032-4C12-7EAE-8461-66E4CE843AA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egnaposto numero diapositiva 1">
            <a:extLst>
              <a:ext uri="{FF2B5EF4-FFF2-40B4-BE49-F238E27FC236}">
                <a16:creationId xmlns:a16="http://schemas.microsoft.com/office/drawing/2014/main" id="{AEA0CCE3-EDFB-A8A5-5C85-33E2557C0B6F}"/>
              </a:ext>
            </a:extLst>
          </p:cNvPr>
          <p:cNvSpPr>
            <a:spLocks noGrp="1"/>
          </p:cNvSpPr>
          <p:nvPr>
            <p:ph type="sldNum" sz="quarter" idx="12"/>
          </p:nvPr>
        </p:nvSpPr>
        <p:spPr>
          <a:xfrm>
            <a:off x="8145463" y="6289675"/>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825BF7-E43F-4F9F-AC46-1AC7F98FA9A7}" type="slidenum">
              <a:rPr lang="it-IT" altLang="en-US" sz="1400" b="1" smtClean="0">
                <a:solidFill>
                  <a:srgbClr val="FFFFFF"/>
                </a:solidFill>
              </a:rPr>
              <a:pPr>
                <a:spcBef>
                  <a:spcPct val="0"/>
                </a:spcBef>
                <a:buFontTx/>
                <a:buNone/>
              </a:pPr>
              <a:t>101</a:t>
            </a:fld>
            <a:endParaRPr lang="it-IT" altLang="en-US" sz="1400" b="1">
              <a:solidFill>
                <a:srgbClr val="FFFFFF"/>
              </a:solidFill>
            </a:endParaRPr>
          </a:p>
        </p:txBody>
      </p:sp>
      <p:pic>
        <p:nvPicPr>
          <p:cNvPr id="1515523" name="Picture 3" descr="C:\Users\Enrico\Desktop\Campo pro giord j.jpg">
            <a:extLst>
              <a:ext uri="{FF2B5EF4-FFF2-40B4-BE49-F238E27FC236}">
                <a16:creationId xmlns:a16="http://schemas.microsoft.com/office/drawing/2014/main" id="{194A74BD-6CF4-6C61-68C5-DAF2DA955321}"/>
              </a:ext>
            </a:extLst>
          </p:cNvPr>
          <p:cNvPicPr>
            <a:picLocks noChangeAspect="1" noChangeArrowheads="1"/>
          </p:cNvPicPr>
          <p:nvPr/>
        </p:nvPicPr>
        <p:blipFill>
          <a:blip r:embed="rId3"/>
          <a:srcRect/>
          <a:stretch>
            <a:fillRect/>
          </a:stretch>
        </p:blipFill>
        <p:spPr bwMode="auto">
          <a:xfrm>
            <a:off x="522288" y="490538"/>
            <a:ext cx="8137525" cy="5153025"/>
          </a:xfrm>
          <a:prstGeom prst="rect">
            <a:avLst/>
          </a:prstGeom>
          <a:ln w="28575">
            <a:solidFill>
              <a:schemeClr val="tx1"/>
            </a:solidFill>
          </a:ln>
          <a:effectLst>
            <a:outerShdw blurRad="292100" dist="139700" dir="2700000" algn="tl" rotWithShape="0">
              <a:srgbClr val="333333">
                <a:alpha val="65000"/>
              </a:srgbClr>
            </a:outerShdw>
          </a:effectLst>
        </p:spPr>
      </p:pic>
      <p:sp>
        <p:nvSpPr>
          <p:cNvPr id="270340" name="Rettangolo 4">
            <a:extLst>
              <a:ext uri="{FF2B5EF4-FFF2-40B4-BE49-F238E27FC236}">
                <a16:creationId xmlns:a16="http://schemas.microsoft.com/office/drawing/2014/main" id="{9CC542D6-FA99-2DFF-5942-44B89619CE3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336AE9FC-B266-8FB9-5B5D-AD2FFBD444E4}"/>
              </a:ext>
            </a:extLst>
          </p:cNvPr>
          <p:cNvSpPr txBox="1"/>
          <p:nvPr/>
        </p:nvSpPr>
        <p:spPr>
          <a:xfrm>
            <a:off x="522288" y="5834063"/>
            <a:ext cx="8137525" cy="369887"/>
          </a:xfrm>
          <a:prstGeom prst="rect">
            <a:avLst/>
          </a:prstGeom>
          <a:solidFill>
            <a:srgbClr val="FFFF00"/>
          </a:solidFill>
          <a:ln w="12700">
            <a:solidFill>
              <a:schemeClr val="accent4">
                <a:lumMod val="10000"/>
              </a:schemeClr>
            </a:solidFill>
          </a:ln>
        </p:spPr>
        <p:txBody>
          <a:bodyPr>
            <a:spAutoFit/>
          </a:bodyPr>
          <a:lstStyle/>
          <a:p>
            <a:pPr>
              <a:defRPr/>
            </a:pPr>
            <a:r>
              <a:rPr lang="de-DE" b="1" dirty="0">
                <a:solidFill>
                  <a:schemeClr val="accent4">
                    <a:lumMod val="10000"/>
                  </a:schemeClr>
                </a:solidFill>
              </a:rPr>
              <a:t>Das Flüchtlingslager </a:t>
            </a:r>
            <a:r>
              <a:rPr lang="de-DE" b="1" dirty="0" err="1">
                <a:solidFill>
                  <a:schemeClr val="accent4">
                    <a:lumMod val="10000"/>
                  </a:schemeClr>
                </a:solidFill>
              </a:rPr>
              <a:t>Zaatari</a:t>
            </a:r>
            <a:r>
              <a:rPr lang="de-DE" b="1" dirty="0">
                <a:solidFill>
                  <a:schemeClr val="accent4">
                    <a:lumMod val="10000"/>
                  </a:schemeClr>
                </a:solidFill>
              </a:rPr>
              <a:t> in Jordanien beherbergt 115.000 Flüchtlinge</a:t>
            </a:r>
            <a:endParaRPr lang="it-CH" b="1" dirty="0">
              <a:solidFill>
                <a:schemeClr val="accent4">
                  <a:lumMod val="10000"/>
                </a:schemeClr>
              </a:solidFill>
            </a:endParaRPr>
          </a:p>
        </p:txBody>
      </p:sp>
      <p:sp>
        <p:nvSpPr>
          <p:cNvPr id="270342" name="CasellaDiTesto 1">
            <a:extLst>
              <a:ext uri="{FF2B5EF4-FFF2-40B4-BE49-F238E27FC236}">
                <a16:creationId xmlns:a16="http://schemas.microsoft.com/office/drawing/2014/main" id="{FDEBC3C4-0193-F150-C8C5-C1697E911A83}"/>
              </a:ext>
            </a:extLst>
          </p:cNvPr>
          <p:cNvSpPr txBox="1">
            <a:spLocks noChangeArrowheads="1"/>
          </p:cNvSpPr>
          <p:nvPr/>
        </p:nvSpPr>
        <p:spPr bwMode="auto">
          <a:xfrm>
            <a:off x="3719513" y="6183313"/>
            <a:ext cx="168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Das Desaster</a:t>
            </a:r>
          </a:p>
        </p:txBody>
      </p:sp>
      <p:sp>
        <p:nvSpPr>
          <p:cNvPr id="3" name="Rettangolo 2">
            <a:extLst>
              <a:ext uri="{FF2B5EF4-FFF2-40B4-BE49-F238E27FC236}">
                <a16:creationId xmlns:a16="http://schemas.microsoft.com/office/drawing/2014/main" id="{1F2D0E1E-A600-4BCF-974E-B6DBB2C6AF57}"/>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a:extLst>
              <a:ext uri="{FF2B5EF4-FFF2-40B4-BE49-F238E27FC236}">
                <a16:creationId xmlns:a16="http://schemas.microsoft.com/office/drawing/2014/main" id="{386DE1C4-15D8-A3F5-F41B-A3BBCE7D46B2}"/>
              </a:ext>
            </a:extLst>
          </p:cNvPr>
          <p:cNvSpPr>
            <a:spLocks noGrp="1"/>
          </p:cNvSpPr>
          <p:nvPr>
            <p:ph type="sldNum" sz="quarter" idx="12"/>
          </p:nvPr>
        </p:nvSpPr>
        <p:spPr>
          <a:xfrm>
            <a:off x="7204075" y="4679950"/>
            <a:ext cx="9461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D575242-1F35-4489-B752-A9983A493DCA}" type="slidenum">
              <a:rPr lang="it-IT" altLang="it-CH" sz="1400" b="1" smtClean="0">
                <a:solidFill>
                  <a:srgbClr val="FFFFFF"/>
                </a:solidFill>
              </a:rPr>
              <a:pPr>
                <a:spcBef>
                  <a:spcPct val="0"/>
                </a:spcBef>
                <a:buFontTx/>
                <a:buNone/>
              </a:pPr>
              <a:t>102</a:t>
            </a:fld>
            <a:endParaRPr lang="it-IT" altLang="it-CH" sz="1400" b="1">
              <a:solidFill>
                <a:srgbClr val="FFFFFF"/>
              </a:solidFill>
            </a:endParaRPr>
          </a:p>
        </p:txBody>
      </p:sp>
      <p:pic>
        <p:nvPicPr>
          <p:cNvPr id="436227" name="Picture 2" descr="nakba">
            <a:extLst>
              <a:ext uri="{FF2B5EF4-FFF2-40B4-BE49-F238E27FC236}">
                <a16:creationId xmlns:a16="http://schemas.microsoft.com/office/drawing/2014/main" id="{850B5177-D343-F5D3-BC52-41841CDAEECE}"/>
              </a:ext>
            </a:extLst>
          </p:cNvPr>
          <p:cNvPicPr>
            <a:picLocks noChangeAspect="1" noChangeArrowheads="1"/>
          </p:cNvPicPr>
          <p:nvPr/>
        </p:nvPicPr>
        <p:blipFill>
          <a:blip r:embed="rId3"/>
          <a:srcRect/>
          <a:stretch>
            <a:fillRect/>
          </a:stretch>
        </p:blipFill>
        <p:spPr bwMode="auto">
          <a:xfrm>
            <a:off x="914400" y="836613"/>
            <a:ext cx="6086475" cy="409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034244" name="Text Box 3">
            <a:extLst>
              <a:ext uri="{FF2B5EF4-FFF2-40B4-BE49-F238E27FC236}">
                <a16:creationId xmlns:a16="http://schemas.microsoft.com/office/drawing/2014/main" id="{4EF805B7-11F9-0601-5E37-5DCB5729D909}"/>
              </a:ext>
            </a:extLst>
          </p:cNvPr>
          <p:cNvSpPr txBox="1">
            <a:spLocks noChangeArrowheads="1"/>
          </p:cNvSpPr>
          <p:nvPr/>
        </p:nvSpPr>
        <p:spPr bwMode="auto">
          <a:xfrm>
            <a:off x="885825" y="5072063"/>
            <a:ext cx="6143625" cy="646112"/>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de-DE" altLang="it-CH" dirty="0"/>
              <a:t>Ich behalte die Schlüssel zu meinem Haus:                        Eines Tages werde ich zurückkehren!</a:t>
            </a:r>
            <a:endParaRPr lang="it-IT" altLang="it-CH" dirty="0"/>
          </a:p>
        </p:txBody>
      </p:sp>
      <p:sp>
        <p:nvSpPr>
          <p:cNvPr id="272389" name="CasellaDiTesto 1">
            <a:extLst>
              <a:ext uri="{FF2B5EF4-FFF2-40B4-BE49-F238E27FC236}">
                <a16:creationId xmlns:a16="http://schemas.microsoft.com/office/drawing/2014/main" id="{D9C0206B-5EF9-75F0-F634-054A20C49D51}"/>
              </a:ext>
            </a:extLst>
          </p:cNvPr>
          <p:cNvSpPr txBox="1">
            <a:spLocks noChangeArrowheads="1"/>
          </p:cNvSpPr>
          <p:nvPr/>
        </p:nvSpPr>
        <p:spPr bwMode="auto">
          <a:xfrm>
            <a:off x="7172325" y="2284413"/>
            <a:ext cx="14763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400"/>
              <a:t>Palästina existiert, weil es Widerstand leistet.</a:t>
            </a:r>
            <a:endParaRPr lang="en-US" altLang="en-US" sz="1400"/>
          </a:p>
        </p:txBody>
      </p:sp>
      <p:sp>
        <p:nvSpPr>
          <p:cNvPr id="272390" name="Rettangolo 7">
            <a:extLst>
              <a:ext uri="{FF2B5EF4-FFF2-40B4-BE49-F238E27FC236}">
                <a16:creationId xmlns:a16="http://schemas.microsoft.com/office/drawing/2014/main" id="{E0482C27-3792-F87D-73AF-0260104B7B8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72391" name="CasellaDiTesto 1">
            <a:extLst>
              <a:ext uri="{FF2B5EF4-FFF2-40B4-BE49-F238E27FC236}">
                <a16:creationId xmlns:a16="http://schemas.microsoft.com/office/drawing/2014/main" id="{B290FD17-5FFE-CF28-F3F6-A4D7983D42F9}"/>
              </a:ext>
            </a:extLst>
          </p:cNvPr>
          <p:cNvSpPr txBox="1">
            <a:spLocks noChangeArrowheads="1"/>
          </p:cNvSpPr>
          <p:nvPr/>
        </p:nvSpPr>
        <p:spPr bwMode="auto">
          <a:xfrm>
            <a:off x="7037388" y="3687763"/>
            <a:ext cx="20510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000" b="1"/>
              <a:t>ENDE</a:t>
            </a:r>
          </a:p>
        </p:txBody>
      </p:sp>
      <p:pic>
        <p:nvPicPr>
          <p:cNvPr id="272392" name="Picture 2" descr="C:\Dokumente und Einstellungen\Enrico\Eigene Dateien\Enrico\Documenti\AA Enrico nuovo\Palestina\A Foto\Diversi\Cartoons 1\image001.gif">
            <a:extLst>
              <a:ext uri="{FF2B5EF4-FFF2-40B4-BE49-F238E27FC236}">
                <a16:creationId xmlns:a16="http://schemas.microsoft.com/office/drawing/2014/main" id="{9E2ABA5D-4B05-ED6B-6314-F779A1212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1863" y="973138"/>
            <a:ext cx="12906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97B990AB-063F-4026-2002-E16C90C5BFE8}"/>
              </a:ext>
            </a:extLst>
          </p:cNvPr>
          <p:cNvSpPr txBox="1"/>
          <p:nvPr/>
        </p:nvSpPr>
        <p:spPr>
          <a:xfrm>
            <a:off x="893763" y="5853113"/>
            <a:ext cx="6143625" cy="369887"/>
          </a:xfrm>
          <a:prstGeom prst="rect">
            <a:avLst/>
          </a:prstGeom>
          <a:solidFill>
            <a:schemeClr val="accent4"/>
          </a:solidFill>
          <a:ln w="19050">
            <a:solidFill>
              <a:schemeClr val="accent4">
                <a:lumMod val="10000"/>
              </a:schemeClr>
            </a:solidFill>
          </a:ln>
        </p:spPr>
        <p:txBody>
          <a:bodyPr>
            <a:spAutoFit/>
          </a:bodyPr>
          <a:lstStyle>
            <a:defPPr>
              <a:defRPr lang="it-CH"/>
            </a:defPPr>
            <a:lvl1pPr>
              <a:defRPr b="1">
                <a:solidFill>
                  <a:schemeClr val="accent4">
                    <a:lumMod val="10000"/>
                  </a:schemeClr>
                </a:solidFill>
              </a:defRPr>
            </a:lvl1pPr>
          </a:lstStyle>
          <a:p>
            <a:pPr algn="ctr">
              <a:defRPr/>
            </a:pPr>
            <a:r>
              <a:rPr lang="de-DE" dirty="0"/>
              <a:t>"Möge keiner sagen, er hätte es nicht gewusst!„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73AD7E63-9771-D33F-6E8F-1AF94EF1382F}"/>
              </a:ext>
            </a:extLst>
          </p:cNvPr>
          <p:cNvSpPr/>
          <p:nvPr/>
        </p:nvSpPr>
        <p:spPr>
          <a:xfrm>
            <a:off x="433388" y="420688"/>
            <a:ext cx="2562225" cy="6078537"/>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ttangolo con angoli arrotondati 8">
            <a:extLst>
              <a:ext uri="{FF2B5EF4-FFF2-40B4-BE49-F238E27FC236}">
                <a16:creationId xmlns:a16="http://schemas.microsoft.com/office/drawing/2014/main" id="{E36DFF74-C23F-B5A5-89F8-AC330BACDD4D}"/>
              </a:ext>
            </a:extLst>
          </p:cNvPr>
          <p:cNvSpPr/>
          <p:nvPr/>
        </p:nvSpPr>
        <p:spPr>
          <a:xfrm>
            <a:off x="6116638" y="409575"/>
            <a:ext cx="2562225" cy="6078538"/>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ttangolo con angoli arrotondati 3">
            <a:extLst>
              <a:ext uri="{FF2B5EF4-FFF2-40B4-BE49-F238E27FC236}">
                <a16:creationId xmlns:a16="http://schemas.microsoft.com/office/drawing/2014/main" id="{CE0688A1-D859-E9C2-194A-79E4A8739A80}"/>
              </a:ext>
            </a:extLst>
          </p:cNvPr>
          <p:cNvSpPr/>
          <p:nvPr/>
        </p:nvSpPr>
        <p:spPr>
          <a:xfrm>
            <a:off x="3324225" y="392113"/>
            <a:ext cx="2449513" cy="4632325"/>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906" name="CasellaDiTesto 1">
            <a:extLst>
              <a:ext uri="{FF2B5EF4-FFF2-40B4-BE49-F238E27FC236}">
                <a16:creationId xmlns:a16="http://schemas.microsoft.com/office/drawing/2014/main" id="{A913B71E-F119-5B9A-AB4A-E5C84C533DC5}"/>
              </a:ext>
            </a:extLst>
          </p:cNvPr>
          <p:cNvSpPr txBox="1">
            <a:spLocks noChangeArrowheads="1"/>
          </p:cNvSpPr>
          <p:nvPr/>
        </p:nvSpPr>
        <p:spPr bwMode="auto">
          <a:xfrm>
            <a:off x="361950" y="515938"/>
            <a:ext cx="2782888" cy="6078537"/>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b="1" dirty="0" err="1">
                <a:solidFill>
                  <a:schemeClr val="accent4">
                    <a:lumMod val="10000"/>
                  </a:schemeClr>
                </a:solidFill>
              </a:rPr>
              <a:t>Kanaaner</a:t>
            </a:r>
            <a:r>
              <a:rPr lang="en-US" altLang="en-US" b="1" dirty="0">
                <a:solidFill>
                  <a:schemeClr val="accent4">
                    <a:lumMod val="10000"/>
                  </a:schemeClr>
                </a:solidFill>
              </a:rPr>
              <a:t>    </a:t>
            </a:r>
            <a:r>
              <a:rPr lang="en-US" altLang="en-US" sz="2000" dirty="0">
                <a:solidFill>
                  <a:schemeClr val="accent4">
                    <a:lumMod val="10000"/>
                  </a:schemeClr>
                </a:solidFill>
              </a:rPr>
              <a:t>3000 </a:t>
            </a:r>
            <a:r>
              <a:rPr lang="en-US" altLang="en-US" sz="2000" dirty="0" err="1">
                <a:solidFill>
                  <a:schemeClr val="accent4">
                    <a:lumMod val="10000"/>
                  </a:schemeClr>
                </a:solidFill>
              </a:rPr>
              <a:t>vor</a:t>
            </a:r>
            <a:r>
              <a:rPr lang="en-US" altLang="en-US" sz="2000" dirty="0">
                <a:solidFill>
                  <a:schemeClr val="accent4">
                    <a:lumMod val="10000"/>
                  </a:schemeClr>
                </a:solidFill>
              </a:rPr>
              <a:t> JC</a:t>
            </a:r>
          </a:p>
          <a:p>
            <a:pPr algn="ctr" eaLnBrk="1" hangingPunct="1">
              <a:spcBef>
                <a:spcPct val="0"/>
              </a:spcBef>
              <a:buFontTx/>
              <a:buNone/>
              <a:defRPr/>
            </a:pPr>
            <a:endParaRPr lang="en-US" altLang="en-US" sz="1200"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Ägypter</a:t>
            </a:r>
            <a:r>
              <a:rPr lang="en-US" altLang="en-US" b="1" dirty="0">
                <a:solidFill>
                  <a:schemeClr val="accent4">
                    <a:lumMod val="10000"/>
                  </a:schemeClr>
                </a:solidFill>
              </a:rPr>
              <a:t>                       </a:t>
            </a:r>
            <a:r>
              <a:rPr lang="en-US" altLang="en-US" sz="2000" dirty="0">
                <a:solidFill>
                  <a:schemeClr val="accent4">
                    <a:lumMod val="10000"/>
                  </a:schemeClr>
                </a:solidFill>
              </a:rPr>
              <a:t>1488 </a:t>
            </a:r>
            <a:r>
              <a:rPr lang="en-US" altLang="en-US" sz="2000" dirty="0" err="1">
                <a:solidFill>
                  <a:schemeClr val="accent4">
                    <a:lumMod val="10000"/>
                  </a:schemeClr>
                </a:solidFill>
              </a:rPr>
              <a:t>vor</a:t>
            </a:r>
            <a:r>
              <a:rPr lang="en-US" altLang="en-US" sz="2000" dirty="0">
                <a:solidFill>
                  <a:schemeClr val="accent4">
                    <a:lumMod val="10000"/>
                  </a:schemeClr>
                </a:solidFill>
              </a:rPr>
              <a:t> JC</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Philister</a:t>
            </a:r>
            <a:r>
              <a:rPr lang="en-US" altLang="en-US" b="1" dirty="0">
                <a:solidFill>
                  <a:schemeClr val="accent4">
                    <a:lumMod val="10000"/>
                  </a:schemeClr>
                </a:solidFill>
              </a:rPr>
              <a:t> </a:t>
            </a:r>
          </a:p>
          <a:p>
            <a:pPr algn="ctr" eaLnBrk="1" hangingPunct="1">
              <a:spcBef>
                <a:spcPct val="0"/>
              </a:spcBef>
              <a:buFontTx/>
              <a:buNone/>
              <a:defRPr/>
            </a:pPr>
            <a:r>
              <a:rPr lang="en-US" altLang="en-US" sz="2000" dirty="0">
                <a:solidFill>
                  <a:schemeClr val="accent4">
                    <a:lumMod val="10000"/>
                  </a:schemeClr>
                </a:solidFill>
              </a:rPr>
              <a:t>1200 </a:t>
            </a:r>
            <a:r>
              <a:rPr lang="en-US" altLang="en-US" sz="2000" dirty="0" err="1">
                <a:solidFill>
                  <a:schemeClr val="accent4">
                    <a:lumMod val="10000"/>
                  </a:schemeClr>
                </a:solidFill>
              </a:rPr>
              <a:t>vor</a:t>
            </a:r>
            <a:r>
              <a:rPr lang="en-US" altLang="en-US" sz="2000" dirty="0">
                <a:solidFill>
                  <a:schemeClr val="accent4">
                    <a:lumMod val="10000"/>
                  </a:schemeClr>
                </a:solidFill>
              </a:rPr>
              <a:t> JC</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Israeliten</a:t>
            </a:r>
            <a:r>
              <a:rPr lang="en-US" altLang="en-US" b="1" dirty="0">
                <a:solidFill>
                  <a:schemeClr val="accent4">
                    <a:lumMod val="10000"/>
                  </a:schemeClr>
                </a:solidFill>
              </a:rPr>
              <a:t>  </a:t>
            </a:r>
            <a:r>
              <a:rPr lang="en-US" altLang="en-US" sz="2500" b="1" dirty="0">
                <a:solidFill>
                  <a:schemeClr val="accent4">
                    <a:lumMod val="10000"/>
                  </a:schemeClr>
                </a:solidFill>
              </a:rPr>
              <a:t>                </a:t>
            </a:r>
            <a:r>
              <a:rPr lang="en-US" altLang="en-US" sz="2000" dirty="0">
                <a:solidFill>
                  <a:schemeClr val="accent4">
                    <a:lumMod val="10000"/>
                  </a:schemeClr>
                </a:solidFill>
              </a:rPr>
              <a:t>1000 </a:t>
            </a:r>
            <a:r>
              <a:rPr lang="en-US" altLang="en-US" sz="2000" dirty="0" err="1">
                <a:solidFill>
                  <a:schemeClr val="accent4">
                    <a:lumMod val="10000"/>
                  </a:schemeClr>
                </a:solidFill>
              </a:rPr>
              <a:t>vor</a:t>
            </a:r>
            <a:r>
              <a:rPr lang="en-US" altLang="en-US" sz="2000" dirty="0">
                <a:solidFill>
                  <a:schemeClr val="accent4">
                    <a:lumMod val="10000"/>
                  </a:schemeClr>
                </a:solidFill>
              </a:rPr>
              <a:t> JC</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Phönizier</a:t>
            </a:r>
            <a:r>
              <a:rPr lang="en-US" altLang="en-US" b="1" dirty="0">
                <a:solidFill>
                  <a:schemeClr val="accent4">
                    <a:lumMod val="10000"/>
                  </a:schemeClr>
                </a:solidFill>
              </a:rPr>
              <a:t>              </a:t>
            </a:r>
            <a:r>
              <a:rPr lang="en-US" altLang="en-US" sz="2000" dirty="0">
                <a:solidFill>
                  <a:schemeClr val="accent4">
                    <a:lumMod val="10000"/>
                  </a:schemeClr>
                </a:solidFill>
              </a:rPr>
              <a:t>925 </a:t>
            </a:r>
            <a:r>
              <a:rPr lang="en-US" altLang="en-US" sz="2000" dirty="0" err="1">
                <a:solidFill>
                  <a:schemeClr val="accent4">
                    <a:lumMod val="10000"/>
                  </a:schemeClr>
                </a:solidFill>
              </a:rPr>
              <a:t>vor</a:t>
            </a:r>
            <a:r>
              <a:rPr lang="en-US" altLang="en-US" sz="2000" dirty="0">
                <a:solidFill>
                  <a:schemeClr val="accent4">
                    <a:lumMod val="10000"/>
                  </a:schemeClr>
                </a:solidFill>
              </a:rPr>
              <a:t> JC</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Assyrer</a:t>
            </a:r>
            <a:r>
              <a:rPr lang="en-US" altLang="en-US" b="1" dirty="0">
                <a:solidFill>
                  <a:schemeClr val="accent4">
                    <a:lumMod val="10000"/>
                  </a:schemeClr>
                </a:solidFill>
              </a:rPr>
              <a:t> </a:t>
            </a:r>
            <a:r>
              <a:rPr lang="en-US" altLang="en-US" sz="1200" b="1" dirty="0">
                <a:solidFill>
                  <a:schemeClr val="accent4">
                    <a:lumMod val="10000"/>
                  </a:schemeClr>
                </a:solidFill>
              </a:rPr>
              <a:t>                          </a:t>
            </a:r>
            <a:r>
              <a:rPr lang="en-US" altLang="en-US" sz="2000" dirty="0">
                <a:solidFill>
                  <a:schemeClr val="accent4">
                    <a:lumMod val="10000"/>
                  </a:schemeClr>
                </a:solidFill>
              </a:rPr>
              <a:t>733 </a:t>
            </a:r>
            <a:r>
              <a:rPr lang="en-US" altLang="en-US" sz="2000" dirty="0" err="1">
                <a:solidFill>
                  <a:schemeClr val="accent4">
                    <a:lumMod val="10000"/>
                  </a:schemeClr>
                </a:solidFill>
              </a:rPr>
              <a:t>vor</a:t>
            </a:r>
            <a:r>
              <a:rPr lang="en-US" altLang="en-US" sz="2000" dirty="0">
                <a:solidFill>
                  <a:schemeClr val="accent4">
                    <a:lumMod val="10000"/>
                  </a:schemeClr>
                </a:solidFill>
              </a:rPr>
              <a:t> JC</a:t>
            </a:r>
          </a:p>
          <a:p>
            <a:pPr eaLnBrk="1" hangingPunct="1">
              <a:spcBef>
                <a:spcPct val="0"/>
              </a:spcBef>
              <a:buFontTx/>
              <a:buNone/>
              <a:defRPr/>
            </a:pPr>
            <a:endParaRPr lang="en-US" altLang="en-US" sz="500" b="1" dirty="0">
              <a:solidFill>
                <a:schemeClr val="accent4">
                  <a:lumMod val="10000"/>
                </a:schemeClr>
              </a:solidFill>
            </a:endParaRPr>
          </a:p>
        </p:txBody>
      </p:sp>
      <p:sp>
        <p:nvSpPr>
          <p:cNvPr id="123907" name="CasellaDiTesto 2">
            <a:extLst>
              <a:ext uri="{FF2B5EF4-FFF2-40B4-BE49-F238E27FC236}">
                <a16:creationId xmlns:a16="http://schemas.microsoft.com/office/drawing/2014/main" id="{8D8C80D7-68BD-57EF-4F0E-5E073C6A1837}"/>
              </a:ext>
            </a:extLst>
          </p:cNvPr>
          <p:cNvSpPr txBox="1">
            <a:spLocks noChangeArrowheads="1"/>
          </p:cNvSpPr>
          <p:nvPr/>
        </p:nvSpPr>
        <p:spPr bwMode="auto">
          <a:xfrm>
            <a:off x="3295650" y="638175"/>
            <a:ext cx="2503488" cy="4386263"/>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3000" b="1" dirty="0" err="1">
                <a:solidFill>
                  <a:schemeClr val="accent4">
                    <a:lumMod val="10000"/>
                  </a:schemeClr>
                </a:solidFill>
              </a:rPr>
              <a:t>Babylonier</a:t>
            </a:r>
            <a:r>
              <a:rPr lang="en-US" altLang="en-US" sz="3000" b="1" dirty="0">
                <a:solidFill>
                  <a:schemeClr val="accent4">
                    <a:lumMod val="10000"/>
                  </a:schemeClr>
                </a:solidFill>
              </a:rPr>
              <a:t> </a:t>
            </a:r>
            <a:r>
              <a:rPr lang="en-US" altLang="en-US" sz="2000" dirty="0">
                <a:solidFill>
                  <a:schemeClr val="accent4">
                    <a:lumMod val="10000"/>
                  </a:schemeClr>
                </a:solidFill>
              </a:rPr>
              <a:t>597 </a:t>
            </a:r>
            <a:r>
              <a:rPr lang="en-US" altLang="en-US" sz="2000" dirty="0" err="1">
                <a:solidFill>
                  <a:schemeClr val="accent4">
                    <a:lumMod val="10000"/>
                  </a:schemeClr>
                </a:solidFill>
              </a:rPr>
              <a:t>vor</a:t>
            </a:r>
            <a:r>
              <a:rPr lang="en-US" altLang="en-US" sz="2000" dirty="0">
                <a:solidFill>
                  <a:schemeClr val="accent4">
                    <a:lumMod val="10000"/>
                  </a:schemeClr>
                </a:solidFill>
              </a:rPr>
              <a:t> JC</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Perser</a:t>
            </a:r>
            <a:r>
              <a:rPr lang="en-US" altLang="en-US" b="1" dirty="0">
                <a:solidFill>
                  <a:schemeClr val="accent4">
                    <a:lumMod val="10000"/>
                  </a:schemeClr>
                </a:solidFill>
              </a:rPr>
              <a:t>      </a:t>
            </a:r>
            <a:r>
              <a:rPr lang="en-US" altLang="en-US" sz="2000" dirty="0">
                <a:solidFill>
                  <a:schemeClr val="accent4">
                    <a:lumMod val="10000"/>
                  </a:schemeClr>
                </a:solidFill>
              </a:rPr>
              <a:t>Ciro - 539 </a:t>
            </a:r>
            <a:r>
              <a:rPr lang="en-US" altLang="en-US" sz="2000" dirty="0" err="1">
                <a:solidFill>
                  <a:schemeClr val="accent4">
                    <a:lumMod val="10000"/>
                  </a:schemeClr>
                </a:solidFill>
              </a:rPr>
              <a:t>vor</a:t>
            </a:r>
            <a:r>
              <a:rPr lang="en-US" altLang="en-US" sz="2000" dirty="0">
                <a:solidFill>
                  <a:schemeClr val="accent4">
                    <a:lumMod val="10000"/>
                  </a:schemeClr>
                </a:solidFill>
              </a:rPr>
              <a:t> JC</a:t>
            </a:r>
          </a:p>
          <a:p>
            <a:pPr algn="ctr" eaLnBrk="1" hangingPunct="1">
              <a:spcBef>
                <a:spcPct val="0"/>
              </a:spcBef>
              <a:buFontTx/>
              <a:buNone/>
              <a:defRPr/>
            </a:pPr>
            <a:endParaRPr lang="en-US" altLang="en-US" sz="2000" dirty="0">
              <a:solidFill>
                <a:schemeClr val="accent4">
                  <a:lumMod val="10000"/>
                </a:schemeClr>
              </a:solidFill>
            </a:endParaRPr>
          </a:p>
          <a:p>
            <a:pPr algn="ctr" eaLnBrk="1" hangingPunct="1">
              <a:spcBef>
                <a:spcPct val="0"/>
              </a:spcBef>
              <a:buFontTx/>
              <a:buNone/>
              <a:defRPr/>
            </a:pPr>
            <a:r>
              <a:rPr lang="en-US" altLang="en-US" sz="2000" dirty="0">
                <a:solidFill>
                  <a:schemeClr val="accent4">
                    <a:lumMod val="10000"/>
                  </a:schemeClr>
                </a:solidFill>
              </a:rPr>
              <a:t> </a:t>
            </a:r>
            <a:r>
              <a:rPr lang="en-US" altLang="en-US" sz="3100" b="1" dirty="0" err="1">
                <a:solidFill>
                  <a:schemeClr val="accent4">
                    <a:lumMod val="10000"/>
                  </a:schemeClr>
                </a:solidFill>
              </a:rPr>
              <a:t>Mazedonier</a:t>
            </a:r>
            <a:r>
              <a:rPr lang="en-US" altLang="en-US" b="1" dirty="0">
                <a:solidFill>
                  <a:schemeClr val="accent4">
                    <a:lumMod val="10000"/>
                  </a:schemeClr>
                </a:solidFill>
              </a:rPr>
              <a:t>               </a:t>
            </a:r>
            <a:r>
              <a:rPr lang="en-US" altLang="en-US" sz="2000" dirty="0">
                <a:solidFill>
                  <a:schemeClr val="accent4">
                    <a:lumMod val="10000"/>
                  </a:schemeClr>
                </a:solidFill>
              </a:rPr>
              <a:t>Alexander the Great 322 </a:t>
            </a:r>
            <a:r>
              <a:rPr lang="en-US" altLang="en-US" sz="2000" dirty="0" err="1">
                <a:solidFill>
                  <a:schemeClr val="accent4">
                    <a:lumMod val="10000"/>
                  </a:schemeClr>
                </a:solidFill>
              </a:rPr>
              <a:t>vor</a:t>
            </a:r>
            <a:r>
              <a:rPr lang="en-US" altLang="en-US" sz="2000" dirty="0">
                <a:solidFill>
                  <a:schemeClr val="accent4">
                    <a:lumMod val="10000"/>
                  </a:schemeClr>
                </a:solidFill>
              </a:rPr>
              <a:t> JC</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Römer</a:t>
            </a:r>
            <a:r>
              <a:rPr lang="en-US" altLang="en-US" b="1" dirty="0">
                <a:solidFill>
                  <a:schemeClr val="accent4">
                    <a:lumMod val="10000"/>
                  </a:schemeClr>
                </a:solidFill>
              </a:rPr>
              <a:t>                    </a:t>
            </a:r>
            <a:r>
              <a:rPr lang="en-US" altLang="en-US" sz="2000" dirty="0">
                <a:solidFill>
                  <a:schemeClr val="accent4">
                    <a:lumMod val="10000"/>
                  </a:schemeClr>
                </a:solidFill>
              </a:rPr>
              <a:t>70 </a:t>
            </a:r>
            <a:r>
              <a:rPr lang="en-US" altLang="en-US" sz="2000" dirty="0" err="1">
                <a:solidFill>
                  <a:schemeClr val="accent4">
                    <a:lumMod val="10000"/>
                  </a:schemeClr>
                </a:solidFill>
              </a:rPr>
              <a:t>vor</a:t>
            </a:r>
            <a:r>
              <a:rPr lang="en-US" altLang="en-US" sz="2000" dirty="0">
                <a:solidFill>
                  <a:schemeClr val="accent4">
                    <a:lumMod val="10000"/>
                  </a:schemeClr>
                </a:solidFill>
              </a:rPr>
              <a:t> JC</a:t>
            </a:r>
          </a:p>
          <a:p>
            <a:pPr eaLnBrk="1" hangingPunct="1">
              <a:spcBef>
                <a:spcPct val="0"/>
              </a:spcBef>
              <a:buFontTx/>
              <a:buNone/>
              <a:defRPr/>
            </a:pPr>
            <a:endParaRPr lang="en-US" altLang="en-US" sz="500" b="1" dirty="0">
              <a:solidFill>
                <a:schemeClr val="accent4">
                  <a:lumMod val="10000"/>
                </a:schemeClr>
              </a:solidFill>
            </a:endParaRPr>
          </a:p>
        </p:txBody>
      </p:sp>
      <p:sp>
        <p:nvSpPr>
          <p:cNvPr id="123908" name="CasellaDiTesto 3">
            <a:extLst>
              <a:ext uri="{FF2B5EF4-FFF2-40B4-BE49-F238E27FC236}">
                <a16:creationId xmlns:a16="http://schemas.microsoft.com/office/drawing/2014/main" id="{C4CA9DA1-4402-4608-64E3-99797B9CE9BD}"/>
              </a:ext>
            </a:extLst>
          </p:cNvPr>
          <p:cNvSpPr txBox="1">
            <a:spLocks noChangeArrowheads="1"/>
          </p:cNvSpPr>
          <p:nvPr/>
        </p:nvSpPr>
        <p:spPr bwMode="auto">
          <a:xfrm>
            <a:off x="6127750" y="520700"/>
            <a:ext cx="2562225" cy="6032500"/>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b="1" dirty="0" err="1">
                <a:solidFill>
                  <a:schemeClr val="accent4">
                    <a:lumMod val="10000"/>
                  </a:schemeClr>
                </a:solidFill>
              </a:rPr>
              <a:t>Araber</a:t>
            </a:r>
            <a:endParaRPr lang="en-US" altLang="en-US" b="1" dirty="0">
              <a:solidFill>
                <a:schemeClr val="accent4">
                  <a:lumMod val="10000"/>
                </a:schemeClr>
              </a:solidFill>
            </a:endParaRPr>
          </a:p>
          <a:p>
            <a:pPr algn="ctr" eaLnBrk="1" hangingPunct="1">
              <a:spcBef>
                <a:spcPct val="0"/>
              </a:spcBef>
              <a:buFontTx/>
              <a:buNone/>
              <a:defRPr/>
            </a:pPr>
            <a:r>
              <a:rPr lang="en-US" altLang="en-US" sz="2000" dirty="0">
                <a:solidFill>
                  <a:schemeClr val="accent4">
                    <a:lumMod val="10000"/>
                  </a:schemeClr>
                </a:solidFill>
              </a:rPr>
              <a:t>632 </a:t>
            </a:r>
            <a:endParaRPr lang="en-US" altLang="en-US" b="1"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Christen</a:t>
            </a:r>
            <a:r>
              <a:rPr lang="en-US" altLang="en-US" sz="4400" b="1" dirty="0">
                <a:solidFill>
                  <a:schemeClr val="accent4">
                    <a:lumMod val="10000"/>
                  </a:schemeClr>
                </a:solidFill>
              </a:rPr>
              <a:t>      </a:t>
            </a:r>
            <a:r>
              <a:rPr lang="en-US" altLang="en-US" sz="2000" dirty="0">
                <a:solidFill>
                  <a:schemeClr val="accent4">
                    <a:lumMod val="10000"/>
                  </a:schemeClr>
                </a:solidFill>
              </a:rPr>
              <a:t>1039 - Crusaders</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sz="2800" b="1" dirty="0" err="1">
                <a:solidFill>
                  <a:schemeClr val="accent4">
                    <a:lumMod val="10000"/>
                  </a:schemeClr>
                </a:solidFill>
              </a:rPr>
              <a:t>Mamluken</a:t>
            </a:r>
            <a:r>
              <a:rPr lang="en-US" altLang="en-US" sz="2800" b="1" dirty="0">
                <a:solidFill>
                  <a:schemeClr val="accent4">
                    <a:lumMod val="10000"/>
                  </a:schemeClr>
                </a:solidFill>
              </a:rPr>
              <a:t> </a:t>
            </a:r>
            <a:r>
              <a:rPr lang="en-US" altLang="en-US" sz="2000" dirty="0">
                <a:solidFill>
                  <a:schemeClr val="accent4">
                    <a:lumMod val="10000"/>
                  </a:schemeClr>
                </a:solidFill>
              </a:rPr>
              <a:t>1253 - Saladin</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Osmanen</a:t>
            </a:r>
            <a:r>
              <a:rPr lang="en-US" altLang="en-US" b="1" dirty="0">
                <a:solidFill>
                  <a:schemeClr val="accent4">
                    <a:lumMod val="10000"/>
                  </a:schemeClr>
                </a:solidFill>
              </a:rPr>
              <a:t> </a:t>
            </a:r>
            <a:r>
              <a:rPr lang="en-US" altLang="en-US" sz="2000" dirty="0">
                <a:solidFill>
                  <a:schemeClr val="accent4">
                    <a:lumMod val="10000"/>
                  </a:schemeClr>
                </a:solidFill>
              </a:rPr>
              <a:t>1516</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Briten</a:t>
            </a:r>
            <a:endParaRPr lang="en-US" altLang="en-US" b="1" dirty="0">
              <a:solidFill>
                <a:schemeClr val="accent4">
                  <a:lumMod val="10000"/>
                </a:schemeClr>
              </a:solidFill>
            </a:endParaRPr>
          </a:p>
          <a:p>
            <a:pPr algn="ctr" eaLnBrk="1" hangingPunct="1">
              <a:spcBef>
                <a:spcPct val="0"/>
              </a:spcBef>
              <a:buFontTx/>
              <a:buNone/>
              <a:defRPr/>
            </a:pPr>
            <a:r>
              <a:rPr lang="en-US" altLang="en-US" sz="2000" dirty="0">
                <a:solidFill>
                  <a:schemeClr val="accent4">
                    <a:lumMod val="10000"/>
                  </a:schemeClr>
                </a:solidFill>
              </a:rPr>
              <a:t>1917</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sz="2800" b="1" dirty="0" err="1">
                <a:solidFill>
                  <a:schemeClr val="accent4">
                    <a:lumMod val="10000"/>
                  </a:schemeClr>
                </a:solidFill>
              </a:rPr>
              <a:t>Zionisten</a:t>
            </a:r>
            <a:endParaRPr lang="en-US" altLang="en-US" sz="2800" b="1" dirty="0">
              <a:solidFill>
                <a:schemeClr val="accent4">
                  <a:lumMod val="10000"/>
                </a:schemeClr>
              </a:solidFill>
            </a:endParaRPr>
          </a:p>
          <a:p>
            <a:pPr algn="ctr" eaLnBrk="1" hangingPunct="1">
              <a:spcBef>
                <a:spcPct val="0"/>
              </a:spcBef>
              <a:buFontTx/>
              <a:buNone/>
              <a:defRPr/>
            </a:pPr>
            <a:r>
              <a:rPr lang="en-US" altLang="en-US" sz="2000" dirty="0">
                <a:solidFill>
                  <a:schemeClr val="accent4">
                    <a:lumMod val="10000"/>
                  </a:schemeClr>
                </a:solidFill>
              </a:rPr>
              <a:t>1948 </a:t>
            </a:r>
            <a:endParaRPr lang="en-US" altLang="en-US" sz="500" b="1" dirty="0">
              <a:solidFill>
                <a:schemeClr val="accent4">
                  <a:lumMod val="10000"/>
                </a:schemeClr>
              </a:solidFill>
            </a:endParaRPr>
          </a:p>
        </p:txBody>
      </p:sp>
      <p:sp>
        <p:nvSpPr>
          <p:cNvPr id="10" name="Rettangolo con angoli arrotondati 9">
            <a:extLst>
              <a:ext uri="{FF2B5EF4-FFF2-40B4-BE49-F238E27FC236}">
                <a16:creationId xmlns:a16="http://schemas.microsoft.com/office/drawing/2014/main" id="{AD59A075-A556-CD11-5C5E-6E6B7A4A39F8}"/>
              </a:ext>
            </a:extLst>
          </p:cNvPr>
          <p:cNvSpPr/>
          <p:nvPr/>
        </p:nvSpPr>
        <p:spPr>
          <a:xfrm>
            <a:off x="3243263" y="5122863"/>
            <a:ext cx="2503487" cy="1365250"/>
          </a:xfrm>
          <a:prstGeom prst="roundRect">
            <a:avLst>
              <a:gd name="adj" fmla="val 29770"/>
            </a:avLst>
          </a:prstGeom>
          <a:solidFill>
            <a:srgbClr val="FFFF00"/>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77D1E437-68CD-3C8C-B56B-214BEEC4C7A7}"/>
              </a:ext>
            </a:extLst>
          </p:cNvPr>
          <p:cNvSpPr txBox="1"/>
          <p:nvPr/>
        </p:nvSpPr>
        <p:spPr>
          <a:xfrm>
            <a:off x="3257550" y="5164138"/>
            <a:ext cx="2520950" cy="1323975"/>
          </a:xfrm>
          <a:prstGeom prst="rect">
            <a:avLst/>
          </a:prstGeom>
          <a:noFill/>
        </p:spPr>
        <p:txBody>
          <a:bodyPr>
            <a:spAutoFit/>
          </a:bodyPr>
          <a:lstStyle/>
          <a:p>
            <a:pPr algn="ctr">
              <a:defRPr/>
            </a:pPr>
            <a:r>
              <a:rPr lang="de-DE" sz="2000" b="1" dirty="0">
                <a:solidFill>
                  <a:schemeClr val="accent4">
                    <a:lumMod val="10000"/>
                  </a:schemeClr>
                </a:solidFill>
              </a:rPr>
              <a:t>Das Kommen und Gehen in Palästina im Laufe der Jahrhunderte</a:t>
            </a:r>
            <a:endParaRPr lang="en-US" sz="2000" b="1" dirty="0">
              <a:solidFill>
                <a:schemeClr val="accent4">
                  <a:lumMod val="10000"/>
                </a:schemeClr>
              </a:solidFill>
            </a:endParaRPr>
          </a:p>
        </p:txBody>
      </p:sp>
      <p:sp>
        <p:nvSpPr>
          <p:cNvPr id="105482" name="Slide Number Placeholder 3">
            <a:extLst>
              <a:ext uri="{FF2B5EF4-FFF2-40B4-BE49-F238E27FC236}">
                <a16:creationId xmlns:a16="http://schemas.microsoft.com/office/drawing/2014/main" id="{41708CD6-D18E-2D03-DADE-62CD6B18D494}"/>
              </a:ext>
            </a:extLst>
          </p:cNvPr>
          <p:cNvSpPr>
            <a:spLocks noGrp="1"/>
          </p:cNvSpPr>
          <p:nvPr>
            <p:ph type="sldNum" sz="quarter" idx="12"/>
          </p:nvPr>
        </p:nvSpPr>
        <p:spPr>
          <a:xfrm>
            <a:off x="8154988" y="6426200"/>
            <a:ext cx="812800"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9AF082-7D84-42DA-A318-CA4A958013B0}" type="slidenum">
              <a:rPr lang="it-IT" altLang="it-CH" sz="1400" smtClean="0">
                <a:solidFill>
                  <a:srgbClr val="FFFFFF"/>
                </a:solidFill>
              </a:rPr>
              <a:pPr>
                <a:spcBef>
                  <a:spcPct val="0"/>
                </a:spcBef>
                <a:buFontTx/>
                <a:buNone/>
              </a:pPr>
              <a:t>11</a:t>
            </a:fld>
            <a:endParaRPr lang="it-IT" altLang="it-CH" sz="1400">
              <a:solidFill>
                <a:srgbClr val="FFFFFF"/>
              </a:solidFill>
            </a:endParaRPr>
          </a:p>
        </p:txBody>
      </p:sp>
      <p:sp>
        <p:nvSpPr>
          <p:cNvPr id="105483" name="Rettangolo 1">
            <a:extLst>
              <a:ext uri="{FF2B5EF4-FFF2-40B4-BE49-F238E27FC236}">
                <a16:creationId xmlns:a16="http://schemas.microsoft.com/office/drawing/2014/main" id="{8C96BA7E-46AD-64AD-6A10-B14B5C38D33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3">
            <a:extLst>
              <a:ext uri="{FF2B5EF4-FFF2-40B4-BE49-F238E27FC236}">
                <a16:creationId xmlns:a16="http://schemas.microsoft.com/office/drawing/2014/main" id="{1BDC7D94-871E-6EA7-168C-7E6781B1547D}"/>
              </a:ext>
            </a:extLst>
          </p:cNvPr>
          <p:cNvSpPr>
            <a:spLocks noGrp="1"/>
          </p:cNvSpPr>
          <p:nvPr>
            <p:ph type="sldNum" sz="quarter" idx="12"/>
          </p:nvPr>
        </p:nvSpPr>
        <p:spPr>
          <a:xfrm>
            <a:off x="6807200" y="35718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D9D813-302A-49B1-887B-BD3F15EB599D}" type="slidenum">
              <a:rPr lang="it-IT" altLang="it-CH" sz="1400" smtClean="0">
                <a:solidFill>
                  <a:srgbClr val="FFFFFF"/>
                </a:solidFill>
              </a:rPr>
              <a:pPr>
                <a:spcBef>
                  <a:spcPct val="0"/>
                </a:spcBef>
                <a:buFontTx/>
                <a:buNone/>
              </a:pPr>
              <a:t>12</a:t>
            </a:fld>
            <a:endParaRPr lang="it-IT" altLang="it-CH" sz="1400">
              <a:solidFill>
                <a:srgbClr val="FFFFFF"/>
              </a:solidFill>
            </a:endParaRPr>
          </a:p>
        </p:txBody>
      </p:sp>
      <p:sp>
        <p:nvSpPr>
          <p:cNvPr id="740355" name="Text Box 3">
            <a:extLst>
              <a:ext uri="{FF2B5EF4-FFF2-40B4-BE49-F238E27FC236}">
                <a16:creationId xmlns:a16="http://schemas.microsoft.com/office/drawing/2014/main" id="{C93DD353-FECB-74B0-25FE-11E8D0326D8A}"/>
              </a:ext>
            </a:extLst>
          </p:cNvPr>
          <p:cNvSpPr txBox="1">
            <a:spLocks noChangeArrowheads="1"/>
          </p:cNvSpPr>
          <p:nvPr/>
        </p:nvSpPr>
        <p:spPr bwMode="auto">
          <a:xfrm>
            <a:off x="5605463" y="4264025"/>
            <a:ext cx="2998787" cy="83026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Palästina: das </a:t>
            </a:r>
            <a:r>
              <a:rPr lang="fr-CH" altLang="it-CH" sz="1600" b="1" dirty="0" err="1">
                <a:solidFill>
                  <a:schemeClr val="accent4">
                    <a:lumMod val="10000"/>
                  </a:schemeClr>
                </a:solidFill>
              </a:rPr>
              <a:t>heilige</a:t>
            </a:r>
            <a:r>
              <a:rPr lang="fr-CH" altLang="it-CH" sz="1600" b="1" dirty="0">
                <a:solidFill>
                  <a:schemeClr val="accent4">
                    <a:lumMod val="10000"/>
                  </a:schemeClr>
                </a:solidFill>
              </a:rPr>
              <a:t> Land                    </a:t>
            </a:r>
            <a:r>
              <a:rPr lang="fr-CH" altLang="it-CH" sz="1600" b="1" dirty="0" err="1">
                <a:solidFill>
                  <a:schemeClr val="accent4">
                    <a:lumMod val="10000"/>
                  </a:schemeClr>
                </a:solidFill>
              </a:rPr>
              <a:t>für</a:t>
            </a:r>
            <a:r>
              <a:rPr lang="fr-CH" altLang="it-CH" sz="1600" b="1" dirty="0">
                <a:solidFill>
                  <a:schemeClr val="accent4">
                    <a:lumMod val="10000"/>
                  </a:schemeClr>
                </a:solidFill>
              </a:rPr>
              <a:t> </a:t>
            </a:r>
            <a:r>
              <a:rPr lang="fr-CH" altLang="it-CH" sz="1600" b="1" dirty="0" err="1">
                <a:solidFill>
                  <a:schemeClr val="accent4">
                    <a:lumMod val="10000"/>
                  </a:schemeClr>
                </a:solidFill>
              </a:rPr>
              <a:t>drei</a:t>
            </a:r>
            <a:r>
              <a:rPr lang="fr-CH" altLang="it-CH" sz="1600" b="1" dirty="0">
                <a:solidFill>
                  <a:schemeClr val="accent4">
                    <a:lumMod val="10000"/>
                  </a:schemeClr>
                </a:solidFill>
              </a:rPr>
              <a:t> grosse </a:t>
            </a:r>
            <a:r>
              <a:rPr lang="fr-CH" altLang="it-CH" sz="1600" b="1" dirty="0" err="1">
                <a:solidFill>
                  <a:schemeClr val="accent4">
                    <a:lumMod val="10000"/>
                  </a:schemeClr>
                </a:solidFill>
              </a:rPr>
              <a:t>monotheistische</a:t>
            </a:r>
            <a:r>
              <a:rPr lang="fr-CH" altLang="it-CH" sz="1600" b="1" dirty="0">
                <a:solidFill>
                  <a:schemeClr val="accent4">
                    <a:lumMod val="10000"/>
                  </a:schemeClr>
                </a:solidFill>
              </a:rPr>
              <a:t> </a:t>
            </a:r>
            <a:r>
              <a:rPr lang="fr-CH" altLang="it-CH" sz="1600" b="1" dirty="0" err="1">
                <a:solidFill>
                  <a:schemeClr val="accent4">
                    <a:lumMod val="10000"/>
                  </a:schemeClr>
                </a:solidFill>
              </a:rPr>
              <a:t>Religionen</a:t>
            </a:r>
            <a:endParaRPr lang="it-IT" altLang="it-CH" sz="1600" b="1" dirty="0">
              <a:solidFill>
                <a:schemeClr val="accent4">
                  <a:lumMod val="10000"/>
                </a:schemeClr>
              </a:solidFill>
            </a:endParaRPr>
          </a:p>
        </p:txBody>
      </p:sp>
      <p:sp>
        <p:nvSpPr>
          <p:cNvPr id="107524" name="Text Box 12">
            <a:extLst>
              <a:ext uri="{FF2B5EF4-FFF2-40B4-BE49-F238E27FC236}">
                <a16:creationId xmlns:a16="http://schemas.microsoft.com/office/drawing/2014/main" id="{99695A03-59C7-1B33-A8FA-3841CACB7747}"/>
              </a:ext>
            </a:extLst>
          </p:cNvPr>
          <p:cNvSpPr txBox="1">
            <a:spLocks noChangeArrowheads="1"/>
          </p:cNvSpPr>
          <p:nvPr/>
        </p:nvSpPr>
        <p:spPr bwMode="auto">
          <a:xfrm>
            <a:off x="5818188" y="6124575"/>
            <a:ext cx="287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Torah                     Koran                       Bibel</a:t>
            </a:r>
            <a:endParaRPr lang="it-IT" altLang="it-CH" sz="1000" b="1">
              <a:solidFill>
                <a:srgbClr val="FFFFFF"/>
              </a:solidFill>
            </a:endParaRPr>
          </a:p>
        </p:txBody>
      </p:sp>
      <p:pic>
        <p:nvPicPr>
          <p:cNvPr id="17" name="Picture 2" descr="ebrei muro del pianto">
            <a:extLst>
              <a:ext uri="{FF2B5EF4-FFF2-40B4-BE49-F238E27FC236}">
                <a16:creationId xmlns:a16="http://schemas.microsoft.com/office/drawing/2014/main" id="{F6151454-1C05-CA2F-53E2-DDF55D8DAD4B}"/>
              </a:ext>
            </a:extLst>
          </p:cNvPr>
          <p:cNvPicPr>
            <a:picLocks noChangeAspect="1" noChangeArrowheads="1"/>
          </p:cNvPicPr>
          <p:nvPr/>
        </p:nvPicPr>
        <p:blipFill>
          <a:blip r:embed="rId3">
            <a:lum bright="-10000" contrast="10000"/>
          </a:blip>
          <a:srcRect/>
          <a:stretch>
            <a:fillRect/>
          </a:stretch>
        </p:blipFill>
        <p:spPr bwMode="auto">
          <a:xfrm>
            <a:off x="515938" y="3308350"/>
            <a:ext cx="4826000" cy="3213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5" descr="cristiani nella chiesa del sacro sepolcro a gerusal">
            <a:extLst>
              <a:ext uri="{FF2B5EF4-FFF2-40B4-BE49-F238E27FC236}">
                <a16:creationId xmlns:a16="http://schemas.microsoft.com/office/drawing/2014/main" id="{96C4BB21-AF26-CB20-93A5-711A036AC25C}"/>
              </a:ext>
            </a:extLst>
          </p:cNvPr>
          <p:cNvPicPr>
            <a:picLocks noChangeAspect="1" noChangeArrowheads="1"/>
          </p:cNvPicPr>
          <p:nvPr/>
        </p:nvPicPr>
        <p:blipFill>
          <a:blip r:embed="rId4">
            <a:lum bright="-6000" contrast="14000"/>
          </a:blip>
          <a:srcRect/>
          <a:stretch>
            <a:fillRect/>
          </a:stretch>
        </p:blipFill>
        <p:spPr bwMode="auto">
          <a:xfrm>
            <a:off x="4549775" y="285750"/>
            <a:ext cx="4176713" cy="28305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Picture 7">
            <a:extLst>
              <a:ext uri="{FF2B5EF4-FFF2-40B4-BE49-F238E27FC236}">
                <a16:creationId xmlns:a16="http://schemas.microsoft.com/office/drawing/2014/main" id="{3CA7C580-F2EE-D65B-71E5-FE405D0D13C5}"/>
              </a:ext>
            </a:extLst>
          </p:cNvPr>
          <p:cNvPicPr>
            <a:picLocks noChangeAspect="1" noChangeArrowheads="1"/>
          </p:cNvPicPr>
          <p:nvPr/>
        </p:nvPicPr>
        <p:blipFill>
          <a:blip r:embed="rId5"/>
          <a:srcRect/>
          <a:stretch>
            <a:fillRect/>
          </a:stretch>
        </p:blipFill>
        <p:spPr bwMode="auto">
          <a:xfrm>
            <a:off x="515938" y="300038"/>
            <a:ext cx="3816350" cy="2803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 name="Picture 9" descr="starmoon_yellow">
            <a:extLst>
              <a:ext uri="{FF2B5EF4-FFF2-40B4-BE49-F238E27FC236}">
                <a16:creationId xmlns:a16="http://schemas.microsoft.com/office/drawing/2014/main" id="{9395B448-7829-4247-DCE0-619C288AEDD8}"/>
              </a:ext>
            </a:extLst>
          </p:cNvPr>
          <p:cNvPicPr>
            <a:picLocks noChangeAspect="1" noChangeArrowheads="1"/>
          </p:cNvPicPr>
          <p:nvPr/>
        </p:nvPicPr>
        <p:blipFill>
          <a:blip r:embed="rId6"/>
          <a:srcRect/>
          <a:stretch>
            <a:fillRect/>
          </a:stretch>
        </p:blipFill>
        <p:spPr bwMode="auto">
          <a:xfrm>
            <a:off x="6781800" y="3400425"/>
            <a:ext cx="647700" cy="623888"/>
          </a:xfrm>
          <a:prstGeom prst="rect">
            <a:avLst/>
          </a:prstGeom>
          <a:ln>
            <a:noFill/>
          </a:ln>
          <a:effectLst>
            <a:outerShdw blurRad="292100" dist="139700" dir="2700000" algn="tl" rotWithShape="0">
              <a:srgbClr val="333333">
                <a:alpha val="65000"/>
              </a:srgbClr>
            </a:outerShdw>
          </a:effectLst>
        </p:spPr>
      </p:pic>
      <p:pic>
        <p:nvPicPr>
          <p:cNvPr id="21" name="Picture 10" descr="crocifisso nero">
            <a:extLst>
              <a:ext uri="{FF2B5EF4-FFF2-40B4-BE49-F238E27FC236}">
                <a16:creationId xmlns:a16="http://schemas.microsoft.com/office/drawing/2014/main" id="{D47E301A-00A5-EA8B-FF1D-0C1052895BBC}"/>
              </a:ext>
            </a:extLst>
          </p:cNvPr>
          <p:cNvPicPr>
            <a:picLocks noChangeAspect="1" noChangeArrowheads="1"/>
          </p:cNvPicPr>
          <p:nvPr/>
        </p:nvPicPr>
        <p:blipFill>
          <a:blip r:embed="rId7"/>
          <a:srcRect/>
          <a:stretch>
            <a:fillRect/>
          </a:stretch>
        </p:blipFill>
        <p:spPr bwMode="auto">
          <a:xfrm>
            <a:off x="7789863" y="3400425"/>
            <a:ext cx="647700" cy="647700"/>
          </a:xfrm>
          <a:prstGeom prst="rect">
            <a:avLst/>
          </a:prstGeom>
          <a:ln>
            <a:noFill/>
          </a:ln>
          <a:effectLst>
            <a:outerShdw blurRad="292100" dist="139700" dir="2700000" algn="tl" rotWithShape="0">
              <a:srgbClr val="333333">
                <a:alpha val="65000"/>
              </a:srgbClr>
            </a:outerShdw>
          </a:effectLst>
        </p:spPr>
      </p:pic>
      <p:pic>
        <p:nvPicPr>
          <p:cNvPr id="22" name="Picture 11" descr="bandiera israeliana 3 jpg">
            <a:extLst>
              <a:ext uri="{FF2B5EF4-FFF2-40B4-BE49-F238E27FC236}">
                <a16:creationId xmlns:a16="http://schemas.microsoft.com/office/drawing/2014/main" id="{18E64936-4EE7-0387-5C14-BCCC86B7C38F}"/>
              </a:ext>
            </a:extLst>
          </p:cNvPr>
          <p:cNvPicPr>
            <a:picLocks noChangeAspect="1" noChangeArrowheads="1"/>
          </p:cNvPicPr>
          <p:nvPr/>
        </p:nvPicPr>
        <p:blipFill>
          <a:blip r:embed="rId8"/>
          <a:srcRect/>
          <a:stretch>
            <a:fillRect/>
          </a:stretch>
        </p:blipFill>
        <p:spPr bwMode="auto">
          <a:xfrm>
            <a:off x="5773738" y="3403600"/>
            <a:ext cx="647700" cy="627063"/>
          </a:xfrm>
          <a:prstGeom prst="rect">
            <a:avLst/>
          </a:prstGeom>
          <a:ln>
            <a:noFill/>
          </a:ln>
          <a:effectLst>
            <a:outerShdw blurRad="292100" dist="139700" dir="2700000" algn="tl" rotWithShape="0">
              <a:srgbClr val="333333">
                <a:alpha val="65000"/>
              </a:srgbClr>
            </a:outerShdw>
          </a:effectLst>
        </p:spPr>
      </p:pic>
      <p:pic>
        <p:nvPicPr>
          <p:cNvPr id="107531" name="Picture 13" descr="imgbible 1">
            <a:extLst>
              <a:ext uri="{FF2B5EF4-FFF2-40B4-BE49-F238E27FC236}">
                <a16:creationId xmlns:a16="http://schemas.microsoft.com/office/drawing/2014/main" id="{58C45873-6AF5-6F0C-B9C8-8BC9BA2418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8425" y="5489575"/>
            <a:ext cx="1041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2" name="Picture 14" descr="torah 3">
            <a:extLst>
              <a:ext uri="{FF2B5EF4-FFF2-40B4-BE49-F238E27FC236}">
                <a16:creationId xmlns:a16="http://schemas.microsoft.com/office/drawing/2014/main" id="{4BFA23A4-CC9A-E715-3DB5-C08C7EB3C9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9275" y="5345113"/>
            <a:ext cx="8651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3" name="Picture 15" descr="Corano 3">
            <a:extLst>
              <a:ext uri="{FF2B5EF4-FFF2-40B4-BE49-F238E27FC236}">
                <a16:creationId xmlns:a16="http://schemas.microsoft.com/office/drawing/2014/main" id="{BFFCC79A-7FE4-D976-82CE-2EDB4BEA0B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7338" y="5345113"/>
            <a:ext cx="990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7" name="Text Box 8">
            <a:extLst>
              <a:ext uri="{FF2B5EF4-FFF2-40B4-BE49-F238E27FC236}">
                <a16:creationId xmlns:a16="http://schemas.microsoft.com/office/drawing/2014/main" id="{DB143409-BC58-A4D3-E268-36E49E7D72EB}"/>
              </a:ext>
            </a:extLst>
          </p:cNvPr>
          <p:cNvSpPr txBox="1">
            <a:spLocks noChangeArrowheads="1"/>
          </p:cNvSpPr>
          <p:nvPr/>
        </p:nvSpPr>
        <p:spPr bwMode="auto">
          <a:xfrm>
            <a:off x="508000" y="2730500"/>
            <a:ext cx="2244725" cy="4000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err="1">
                <a:solidFill>
                  <a:schemeClr val="accent4">
                    <a:lumMod val="10000"/>
                  </a:schemeClr>
                </a:solidFill>
                <a:cs typeface="Arial" charset="0"/>
              </a:rPr>
              <a:t>Moslims</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auf</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dem</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Tempelberg</a:t>
            </a:r>
            <a:r>
              <a:rPr lang="fr-CH" altLang="it-CH" sz="1000" b="1" dirty="0">
                <a:solidFill>
                  <a:schemeClr val="accent4">
                    <a:lumMod val="10000"/>
                  </a:schemeClr>
                </a:solidFill>
                <a:cs typeface="Arial" charset="0"/>
              </a:rPr>
              <a:t> in Jerusalem</a:t>
            </a:r>
            <a:endParaRPr lang="it-IT" altLang="it-CH" sz="1000" b="1" dirty="0">
              <a:solidFill>
                <a:schemeClr val="accent4">
                  <a:lumMod val="10000"/>
                </a:schemeClr>
              </a:solidFill>
              <a:cs typeface="Arial" charset="0"/>
            </a:endParaRPr>
          </a:p>
        </p:txBody>
      </p:sp>
      <p:sp>
        <p:nvSpPr>
          <p:cNvPr id="107535" name="Text Box 6">
            <a:extLst>
              <a:ext uri="{FF2B5EF4-FFF2-40B4-BE49-F238E27FC236}">
                <a16:creationId xmlns:a16="http://schemas.microsoft.com/office/drawing/2014/main" id="{A812B3E1-724A-17CD-3049-16B2F225AC90}"/>
              </a:ext>
            </a:extLst>
          </p:cNvPr>
          <p:cNvSpPr txBox="1">
            <a:spLocks noChangeArrowheads="1"/>
          </p:cNvSpPr>
          <p:nvPr/>
        </p:nvSpPr>
        <p:spPr bwMode="auto">
          <a:xfrm>
            <a:off x="5819775" y="2719388"/>
            <a:ext cx="2054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Christen, Kirche des               heiligen Grabes in Jerusalem</a:t>
            </a:r>
            <a:endParaRPr lang="it-IT" altLang="it-CH" sz="1000" b="1">
              <a:solidFill>
                <a:srgbClr val="FFFFFF"/>
              </a:solidFill>
            </a:endParaRPr>
          </a:p>
        </p:txBody>
      </p:sp>
      <p:sp>
        <p:nvSpPr>
          <p:cNvPr id="107536" name="Text Box 4">
            <a:extLst>
              <a:ext uri="{FF2B5EF4-FFF2-40B4-BE49-F238E27FC236}">
                <a16:creationId xmlns:a16="http://schemas.microsoft.com/office/drawing/2014/main" id="{2EDD5FD5-D2C2-1DCA-821F-C63F47E77909}"/>
              </a:ext>
            </a:extLst>
          </p:cNvPr>
          <p:cNvSpPr txBox="1">
            <a:spLocks noChangeArrowheads="1"/>
          </p:cNvSpPr>
          <p:nvPr/>
        </p:nvSpPr>
        <p:spPr bwMode="auto">
          <a:xfrm>
            <a:off x="554038" y="3311525"/>
            <a:ext cx="2001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Juden vor der Klagemauer    in Jerusalem </a:t>
            </a:r>
            <a:endParaRPr lang="it-IT" altLang="it-CH" sz="1000" b="1">
              <a:solidFill>
                <a:srgbClr val="FFFFFF"/>
              </a:solidFill>
            </a:endParaRPr>
          </a:p>
        </p:txBody>
      </p:sp>
      <p:sp>
        <p:nvSpPr>
          <p:cNvPr id="23" name="Rettangolo 22">
            <a:extLst>
              <a:ext uri="{FF2B5EF4-FFF2-40B4-BE49-F238E27FC236}">
                <a16:creationId xmlns:a16="http://schemas.microsoft.com/office/drawing/2014/main" id="{639616F8-95C3-7D34-1D07-80E13D1EE22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4">
            <a:extLst>
              <a:ext uri="{FF2B5EF4-FFF2-40B4-BE49-F238E27FC236}">
                <a16:creationId xmlns:a16="http://schemas.microsoft.com/office/drawing/2014/main" id="{5848FE89-96A7-D718-B752-ABB15AF9EF51}"/>
              </a:ext>
            </a:extLst>
          </p:cNvPr>
          <p:cNvSpPr>
            <a:spLocks noGrp="1"/>
          </p:cNvSpPr>
          <p:nvPr>
            <p:ph type="sldNum" sz="quarter" idx="12"/>
          </p:nvPr>
        </p:nvSpPr>
        <p:spPr>
          <a:xfrm>
            <a:off x="8432800" y="3352800"/>
            <a:ext cx="460375" cy="40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EAF5B84-F73E-4964-B1C6-91F3809A946B}" type="slidenum">
              <a:rPr lang="it-IT" altLang="it-CH" sz="1400" b="1" smtClean="0">
                <a:solidFill>
                  <a:srgbClr val="FFFFFF"/>
                </a:solidFill>
              </a:rPr>
              <a:pPr>
                <a:spcBef>
                  <a:spcPct val="0"/>
                </a:spcBef>
                <a:buFontTx/>
                <a:buNone/>
              </a:pPr>
              <a:t>13</a:t>
            </a:fld>
            <a:endParaRPr lang="it-IT" altLang="it-CH" sz="1400" b="1">
              <a:solidFill>
                <a:srgbClr val="FFFFFF"/>
              </a:solidFill>
            </a:endParaRPr>
          </a:p>
        </p:txBody>
      </p:sp>
      <p:pic>
        <p:nvPicPr>
          <p:cNvPr id="109576" name="Picture 8" descr="palazzo nel quale si svolse il primo congresso sionista a Basilea 1896">
            <a:extLst>
              <a:ext uri="{FF2B5EF4-FFF2-40B4-BE49-F238E27FC236}">
                <a16:creationId xmlns:a16="http://schemas.microsoft.com/office/drawing/2014/main" id="{537435D7-8ECD-0DE8-7952-02BBF5CFF24B}"/>
              </a:ext>
            </a:extLst>
          </p:cNvPr>
          <p:cNvPicPr>
            <a:picLocks noChangeAspect="1" noChangeArrowheads="1"/>
          </p:cNvPicPr>
          <p:nvPr/>
        </p:nvPicPr>
        <p:blipFill>
          <a:blip r:embed="rId3">
            <a:lum bright="-2000" contrast="16000"/>
          </a:blip>
          <a:srcRect/>
          <a:stretch>
            <a:fillRect/>
          </a:stretch>
        </p:blipFill>
        <p:spPr bwMode="auto">
          <a:xfrm>
            <a:off x="250825" y="4592638"/>
            <a:ext cx="3095625"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9580" name="Picture 12" descr="certificato di contribuzione sionismo ">
            <a:extLst>
              <a:ext uri="{FF2B5EF4-FFF2-40B4-BE49-F238E27FC236}">
                <a16:creationId xmlns:a16="http://schemas.microsoft.com/office/drawing/2014/main" id="{B1E45473-87D9-A294-5A9A-4BE1F67792C7}"/>
              </a:ext>
            </a:extLst>
          </p:cNvPr>
          <p:cNvPicPr>
            <a:picLocks noChangeAspect="1" noChangeArrowheads="1"/>
          </p:cNvPicPr>
          <p:nvPr/>
        </p:nvPicPr>
        <p:blipFill>
          <a:blip r:embed="rId4"/>
          <a:srcRect/>
          <a:stretch>
            <a:fillRect/>
          </a:stretch>
        </p:blipFill>
        <p:spPr bwMode="auto">
          <a:xfrm>
            <a:off x="3419475" y="4592638"/>
            <a:ext cx="2520950" cy="2065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9573" name="Rettangolo 1">
            <a:extLst>
              <a:ext uri="{FF2B5EF4-FFF2-40B4-BE49-F238E27FC236}">
                <a16:creationId xmlns:a16="http://schemas.microsoft.com/office/drawing/2014/main" id="{A1A2CC0B-D9B7-410C-BF67-F79AF3B81AF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6" name="Picture 7" descr="EMBLEMA ebrei">
            <a:extLst>
              <a:ext uri="{FF2B5EF4-FFF2-40B4-BE49-F238E27FC236}">
                <a16:creationId xmlns:a16="http://schemas.microsoft.com/office/drawing/2014/main" id="{076929CE-69A3-29A1-AEE2-51FBD27766D6}"/>
              </a:ext>
            </a:extLst>
          </p:cNvPr>
          <p:cNvPicPr>
            <a:picLocks noChangeAspect="1" noChangeArrowheads="1"/>
          </p:cNvPicPr>
          <p:nvPr/>
        </p:nvPicPr>
        <p:blipFill>
          <a:blip r:embed="rId5"/>
          <a:srcRect/>
          <a:stretch>
            <a:fillRect/>
          </a:stretch>
        </p:blipFill>
        <p:spPr bwMode="auto">
          <a:xfrm>
            <a:off x="6832600" y="201613"/>
            <a:ext cx="1985963" cy="2498725"/>
          </a:xfrm>
          <a:prstGeom prst="rect">
            <a:avLst/>
          </a:prstGeom>
          <a:noFill/>
          <a:ln>
            <a:noFill/>
          </a:ln>
          <a:effectLst>
            <a:outerShdw blurRad="292100" dist="139700" dir="2700000" algn="tl" rotWithShape="0">
              <a:srgbClr val="333333">
                <a:alpha val="65000"/>
              </a:srgbClr>
            </a:outerShdw>
          </a:effectLst>
        </p:spPr>
      </p:pic>
      <p:pic>
        <p:nvPicPr>
          <p:cNvPr id="7" name="Picture 13" descr="http://www.zionpress.org/images/congress_p113.jpg">
            <a:extLst>
              <a:ext uri="{FF2B5EF4-FFF2-40B4-BE49-F238E27FC236}">
                <a16:creationId xmlns:a16="http://schemas.microsoft.com/office/drawing/2014/main" id="{34194E70-B543-9B83-9B31-EF003AE15320}"/>
              </a:ext>
            </a:extLst>
          </p:cNvPr>
          <p:cNvPicPr>
            <a:picLocks noChangeAspect="1" noChangeArrowheads="1"/>
          </p:cNvPicPr>
          <p:nvPr/>
        </p:nvPicPr>
        <p:blipFill>
          <a:blip r:embed="rId6"/>
          <a:srcRect/>
          <a:stretch>
            <a:fillRect/>
          </a:stretch>
        </p:blipFill>
        <p:spPr bwMode="auto">
          <a:xfrm>
            <a:off x="3636963" y="239713"/>
            <a:ext cx="2871787" cy="2343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 name="Text Box 2">
            <a:extLst>
              <a:ext uri="{FF2B5EF4-FFF2-40B4-BE49-F238E27FC236}">
                <a16:creationId xmlns:a16="http://schemas.microsoft.com/office/drawing/2014/main" id="{CBDFEBEF-BA12-F802-3FDC-17D4178D41F2}"/>
              </a:ext>
            </a:extLst>
          </p:cNvPr>
          <p:cNvSpPr txBox="1">
            <a:spLocks noChangeArrowheads="1"/>
          </p:cNvSpPr>
          <p:nvPr/>
        </p:nvSpPr>
        <p:spPr bwMode="auto">
          <a:xfrm>
            <a:off x="3630613" y="2816225"/>
            <a:ext cx="4767262" cy="13541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defRPr/>
            </a:pPr>
            <a:r>
              <a:rPr lang="fr-CH" altLang="it-CH" sz="2600" b="1" dirty="0">
                <a:solidFill>
                  <a:schemeClr val="accent4">
                    <a:lumMod val="10000"/>
                  </a:schemeClr>
                </a:solidFill>
              </a:rPr>
              <a:t>1897</a:t>
            </a:r>
          </a:p>
          <a:p>
            <a:pPr algn="ctr" eaLnBrk="1" hangingPunct="1">
              <a:spcBef>
                <a:spcPts val="0"/>
              </a:spcBef>
              <a:buFontTx/>
              <a:buNone/>
              <a:defRPr/>
            </a:pPr>
            <a:endParaRPr lang="fr-CH" altLang="it-CH" sz="200" b="1" dirty="0">
              <a:solidFill>
                <a:srgbClr val="FFFFFF"/>
              </a:solidFill>
            </a:endParaRPr>
          </a:p>
          <a:p>
            <a:pPr algn="ctr" eaLnBrk="1" hangingPunct="1">
              <a:spcBef>
                <a:spcPts val="0"/>
              </a:spcBef>
              <a:buFontTx/>
              <a:buNone/>
              <a:defRPr/>
            </a:pPr>
            <a:r>
              <a:rPr lang="de-DE" altLang="it-CH" sz="1800" b="1" dirty="0">
                <a:solidFill>
                  <a:schemeClr val="accent4">
                    <a:lumMod val="10000"/>
                  </a:schemeClr>
                </a:solidFill>
              </a:rPr>
              <a:t>Basel, der erste zionistische Kongress. Die Zionisten wollen in Palästina einen Staat für die Juden schaffen.</a:t>
            </a:r>
            <a:endParaRPr lang="it-IT" altLang="it-CH" sz="1800" b="1" dirty="0">
              <a:solidFill>
                <a:schemeClr val="accent4">
                  <a:lumMod val="10000"/>
                </a:schemeClr>
              </a:solidFill>
            </a:endParaRPr>
          </a:p>
        </p:txBody>
      </p:sp>
      <p:pic>
        <p:nvPicPr>
          <p:cNvPr id="11" name="Picture 11" descr="invito congresso sionista 1997">
            <a:extLst>
              <a:ext uri="{FF2B5EF4-FFF2-40B4-BE49-F238E27FC236}">
                <a16:creationId xmlns:a16="http://schemas.microsoft.com/office/drawing/2014/main" id="{49A8CF3C-AC96-26EC-CA69-FC1DFA6F0047}"/>
              </a:ext>
            </a:extLst>
          </p:cNvPr>
          <p:cNvPicPr>
            <a:picLocks noChangeAspect="1" noChangeArrowheads="1"/>
          </p:cNvPicPr>
          <p:nvPr/>
        </p:nvPicPr>
        <p:blipFill rotWithShape="1">
          <a:blip r:embed="rId7">
            <a:lum bright="-8000" contrast="10000"/>
          </a:blip>
          <a:srcRect l="3649" r="3022"/>
          <a:stretch/>
        </p:blipFill>
        <p:spPr bwMode="auto">
          <a:xfrm>
            <a:off x="6013450" y="4592638"/>
            <a:ext cx="2957513"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9578" name="TextBox 14">
            <a:extLst>
              <a:ext uri="{FF2B5EF4-FFF2-40B4-BE49-F238E27FC236}">
                <a16:creationId xmlns:a16="http://schemas.microsoft.com/office/drawing/2014/main" id="{9116F55E-C2A8-929B-9C93-3CA946941F30}"/>
              </a:ext>
            </a:extLst>
          </p:cNvPr>
          <p:cNvSpPr txBox="1">
            <a:spLocks noChangeArrowheads="1"/>
          </p:cNvSpPr>
          <p:nvPr/>
        </p:nvSpPr>
        <p:spPr bwMode="auto">
          <a:xfrm>
            <a:off x="4751388" y="2582863"/>
            <a:ext cx="6429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FFFFFF"/>
                </a:solidFill>
              </a:rPr>
              <a:t>Basel</a:t>
            </a:r>
            <a:endParaRPr lang="en-US" altLang="it-CH" sz="1000" b="1">
              <a:solidFill>
                <a:srgbClr val="FFFFFF"/>
              </a:solidFill>
            </a:endParaRPr>
          </a:p>
        </p:txBody>
      </p:sp>
      <p:sp>
        <p:nvSpPr>
          <p:cNvPr id="109579" name="TextBox 14">
            <a:extLst>
              <a:ext uri="{FF2B5EF4-FFF2-40B4-BE49-F238E27FC236}">
                <a16:creationId xmlns:a16="http://schemas.microsoft.com/office/drawing/2014/main" id="{47E1A995-8CA1-029B-B0A4-33D29BC5A7BC}"/>
              </a:ext>
            </a:extLst>
          </p:cNvPr>
          <p:cNvSpPr txBox="1">
            <a:spLocks noChangeArrowheads="1"/>
          </p:cNvSpPr>
          <p:nvPr/>
        </p:nvSpPr>
        <p:spPr bwMode="auto">
          <a:xfrm>
            <a:off x="2703513" y="6381750"/>
            <a:ext cx="6429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FFFFFF"/>
                </a:solidFill>
              </a:rPr>
              <a:t>Basel</a:t>
            </a:r>
            <a:endParaRPr lang="en-US" altLang="it-CH" sz="1000" b="1">
              <a:solidFill>
                <a:srgbClr val="FFFFFF"/>
              </a:solidFill>
            </a:endParaRPr>
          </a:p>
        </p:txBody>
      </p:sp>
      <p:pic>
        <p:nvPicPr>
          <p:cNvPr id="3" name="Immagine 2">
            <a:extLst>
              <a:ext uri="{FF2B5EF4-FFF2-40B4-BE49-F238E27FC236}">
                <a16:creationId xmlns:a16="http://schemas.microsoft.com/office/drawing/2014/main" id="{EEF41100-583F-BB82-96FC-ABC3F2603549}"/>
              </a:ext>
            </a:extLst>
          </p:cNvPr>
          <p:cNvPicPr>
            <a:picLocks noChangeAspect="1"/>
          </p:cNvPicPr>
          <p:nvPr/>
        </p:nvPicPr>
        <p:blipFill rotWithShape="1">
          <a:blip r:embed="rId8"/>
          <a:srcRect t="2401"/>
          <a:stretch/>
        </p:blipFill>
        <p:spPr>
          <a:xfrm>
            <a:off x="254000" y="239713"/>
            <a:ext cx="3116263" cy="42656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 name="Rectangle 14">
            <a:extLst>
              <a:ext uri="{FF2B5EF4-FFF2-40B4-BE49-F238E27FC236}">
                <a16:creationId xmlns:a16="http://schemas.microsoft.com/office/drawing/2014/main" id="{6E494385-36A5-D608-538E-3CA4103BBB00}"/>
              </a:ext>
            </a:extLst>
          </p:cNvPr>
          <p:cNvSpPr>
            <a:spLocks noGrp="1" noChangeArrowheads="1"/>
          </p:cNvSpPr>
          <p:nvPr>
            <p:ph type="title"/>
          </p:nvPr>
        </p:nvSpPr>
        <p:spPr>
          <a:xfrm>
            <a:off x="1766888" y="4133850"/>
            <a:ext cx="1031875" cy="312738"/>
          </a:xfrm>
        </p:spPr>
        <p:txBody>
          <a:bodyPr/>
          <a:lstStyle/>
          <a:p>
            <a:pPr eaLnBrk="1" hangingPunct="1">
              <a:defRPr/>
            </a:pPr>
            <a:r>
              <a:rPr lang="fr-CH" altLang="it-CH" sz="900" b="1" kern="1200" dirty="0">
                <a:solidFill>
                  <a:srgbClr val="FFFFFF"/>
                </a:solidFill>
                <a:ea typeface="+mn-ea"/>
                <a:cs typeface="Arial" panose="020B0604020202020204" pitchFamily="34" charset="0"/>
              </a:rPr>
              <a:t>Theodor Herzl</a:t>
            </a:r>
            <a:endParaRPr lang="fr-FR" altLang="it-CH" sz="900" b="1" kern="1200" dirty="0">
              <a:solidFill>
                <a:srgbClr val="FFFFFF"/>
              </a:solidFill>
              <a:ea typeface="+mn-ea"/>
              <a:cs typeface="Arial" panose="020B0604020202020204" pitchFamily="34" charset="0"/>
            </a:endParaRPr>
          </a:p>
        </p:txBody>
      </p:sp>
      <p:sp>
        <p:nvSpPr>
          <p:cNvPr id="109582" name="Text Box 10">
            <a:extLst>
              <a:ext uri="{FF2B5EF4-FFF2-40B4-BE49-F238E27FC236}">
                <a16:creationId xmlns:a16="http://schemas.microsoft.com/office/drawing/2014/main" id="{A8583213-8923-5C62-E391-9CCF2DCB8362}"/>
              </a:ext>
            </a:extLst>
          </p:cNvPr>
          <p:cNvSpPr txBox="1">
            <a:spLocks noChangeArrowheads="1"/>
          </p:cNvSpPr>
          <p:nvPr/>
        </p:nvSpPr>
        <p:spPr bwMode="auto">
          <a:xfrm>
            <a:off x="3670300" y="4324350"/>
            <a:ext cx="1870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 Beitragsbescheinigung</a:t>
            </a:r>
            <a:endParaRPr lang="it-IT" altLang="it-CH" sz="1000" b="1">
              <a:solidFill>
                <a:srgbClr val="FFFFFF"/>
              </a:solidFill>
            </a:endParaRPr>
          </a:p>
        </p:txBody>
      </p:sp>
      <p:sp>
        <p:nvSpPr>
          <p:cNvPr id="109583" name="Text Box 9">
            <a:extLst>
              <a:ext uri="{FF2B5EF4-FFF2-40B4-BE49-F238E27FC236}">
                <a16:creationId xmlns:a16="http://schemas.microsoft.com/office/drawing/2014/main" id="{1AA4BAF8-876A-7FDC-92CE-080B1EB487DB}"/>
              </a:ext>
            </a:extLst>
          </p:cNvPr>
          <p:cNvSpPr txBox="1">
            <a:spLocks noChangeArrowheads="1"/>
          </p:cNvSpPr>
          <p:nvPr/>
        </p:nvSpPr>
        <p:spPr bwMode="auto">
          <a:xfrm>
            <a:off x="6246813" y="4197350"/>
            <a:ext cx="2490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000" b="1">
                <a:solidFill>
                  <a:srgbClr val="FFFFFF"/>
                </a:solidFill>
              </a:rPr>
              <a:t>Die Einladung zum ersten Kongress (</a:t>
            </a:r>
            <a:r>
              <a:rPr lang="fr-CH" altLang="it-CH" sz="1000">
                <a:solidFill>
                  <a:srgbClr val="FFFFFF"/>
                </a:solidFill>
              </a:rPr>
              <a:t>mit Klagemauer</a:t>
            </a:r>
            <a:r>
              <a:rPr lang="fr-CH" altLang="it-CH" sz="1000" b="1">
                <a:solidFill>
                  <a:srgbClr val="FFFFFF"/>
                </a:solidFill>
              </a:rPr>
              <a:t>)</a:t>
            </a:r>
            <a:endParaRPr lang="it-IT" altLang="it-CH" sz="1000" b="1">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What is the most accurate map of the Ottoman Empire in 1914 overlayed with  a map of the Middle East today? - Quora">
            <a:extLst>
              <a:ext uri="{FF2B5EF4-FFF2-40B4-BE49-F238E27FC236}">
                <a16:creationId xmlns:a16="http://schemas.microsoft.com/office/drawing/2014/main" id="{0FD556C8-01CA-480E-3423-CE57EEE94647}"/>
              </a:ext>
            </a:extLst>
          </p:cNvPr>
          <p:cNvPicPr>
            <a:picLocks noChangeAspect="1" noChangeArrowheads="1"/>
          </p:cNvPicPr>
          <p:nvPr/>
        </p:nvPicPr>
        <p:blipFill>
          <a:blip r:embed="rId2"/>
          <a:srcRect/>
          <a:stretch>
            <a:fillRect/>
          </a:stretch>
        </p:blipFill>
        <p:spPr bwMode="auto">
          <a:xfrm>
            <a:off x="1187450" y="476250"/>
            <a:ext cx="6940550" cy="5243513"/>
          </a:xfrm>
          <a:prstGeom prst="rect">
            <a:avLst/>
          </a:prstGeom>
          <a:noFill/>
          <a:ln w="38100">
            <a:solidFill>
              <a:schemeClr val="accent4">
                <a:lumMod val="10000"/>
              </a:schemeClr>
            </a:solidFill>
          </a:ln>
        </p:spPr>
      </p:pic>
      <p:sp>
        <p:nvSpPr>
          <p:cNvPr id="2" name="Ovale 1">
            <a:extLst>
              <a:ext uri="{FF2B5EF4-FFF2-40B4-BE49-F238E27FC236}">
                <a16:creationId xmlns:a16="http://schemas.microsoft.com/office/drawing/2014/main" id="{0B4866C4-F575-C6C9-3EBE-155848182A0C}"/>
              </a:ext>
            </a:extLst>
          </p:cNvPr>
          <p:cNvSpPr/>
          <p:nvPr/>
        </p:nvSpPr>
        <p:spPr>
          <a:xfrm rot="369975">
            <a:off x="4800600" y="3209925"/>
            <a:ext cx="184150" cy="357188"/>
          </a:xfrm>
          <a:prstGeom prst="ellipse">
            <a:avLst/>
          </a:prstGeom>
          <a:noFill/>
          <a:ln w="285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929D251F-5428-8E85-1970-1FA0A3E66629}"/>
              </a:ext>
            </a:extLst>
          </p:cNvPr>
          <p:cNvSpPr txBox="1"/>
          <p:nvPr/>
        </p:nvSpPr>
        <p:spPr>
          <a:xfrm>
            <a:off x="1157288" y="5888038"/>
            <a:ext cx="6078537" cy="708025"/>
          </a:xfrm>
          <a:prstGeom prst="rect">
            <a:avLst/>
          </a:prstGeom>
          <a:solidFill>
            <a:srgbClr val="FFFF00"/>
          </a:solidFill>
          <a:ln w="19050">
            <a:solidFill>
              <a:schemeClr val="accent4">
                <a:lumMod val="10000"/>
              </a:schemeClr>
            </a:solidFill>
          </a:ln>
        </p:spPr>
        <p:txBody>
          <a:bodyPr>
            <a:spAutoFit/>
          </a:bodyPr>
          <a:lstStyle/>
          <a:p>
            <a:pPr algn="ctr">
              <a:defRPr/>
            </a:pPr>
            <a:r>
              <a:rPr lang="en-US" sz="2000" b="1" dirty="0">
                <a:solidFill>
                  <a:schemeClr val="accent4">
                    <a:lumMod val="10000"/>
                  </a:schemeClr>
                </a:solidFill>
              </a:rPr>
              <a:t>1917 - </a:t>
            </a:r>
            <a:r>
              <a:rPr lang="de-DE" sz="2000" b="1" dirty="0">
                <a:solidFill>
                  <a:schemeClr val="accent4">
                    <a:lumMod val="10000"/>
                  </a:schemeClr>
                </a:solidFill>
              </a:rPr>
              <a:t>Palästina ist Teil des                                                  Osmanischen Türkischen Reiches</a:t>
            </a:r>
            <a:endParaRPr lang="en-US" sz="2000" b="1" dirty="0">
              <a:solidFill>
                <a:schemeClr val="accent4">
                  <a:lumMod val="10000"/>
                </a:schemeClr>
              </a:solidFill>
            </a:endParaRPr>
          </a:p>
        </p:txBody>
      </p:sp>
      <p:sp>
        <p:nvSpPr>
          <p:cNvPr id="111621" name="Slide Number Placeholder 4">
            <a:extLst>
              <a:ext uri="{FF2B5EF4-FFF2-40B4-BE49-F238E27FC236}">
                <a16:creationId xmlns:a16="http://schemas.microsoft.com/office/drawing/2014/main" id="{18854956-3A7A-63EF-750E-6503B61E9220}"/>
              </a:ext>
            </a:extLst>
          </p:cNvPr>
          <p:cNvSpPr>
            <a:spLocks noGrp="1"/>
          </p:cNvSpPr>
          <p:nvPr>
            <p:ph type="sldNum" sz="quarter" idx="12"/>
          </p:nvPr>
        </p:nvSpPr>
        <p:spPr>
          <a:xfrm>
            <a:off x="7461250" y="6037263"/>
            <a:ext cx="503238" cy="407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49AC60-060E-4FBA-A6A9-76D4275777FC}" type="slidenum">
              <a:rPr lang="it-IT" altLang="it-CH" sz="1400" smtClean="0">
                <a:solidFill>
                  <a:srgbClr val="FFFFFF"/>
                </a:solidFill>
              </a:rPr>
              <a:pPr>
                <a:spcBef>
                  <a:spcPct val="0"/>
                </a:spcBef>
                <a:buFontTx/>
                <a:buNone/>
              </a:pPr>
              <a:t>14</a:t>
            </a:fld>
            <a:endParaRPr lang="it-IT" altLang="it-CH" sz="1400">
              <a:solidFill>
                <a:srgbClr val="FFFFFF"/>
              </a:solidFill>
            </a:endParaRPr>
          </a:p>
        </p:txBody>
      </p:sp>
      <p:sp>
        <p:nvSpPr>
          <p:cNvPr id="5" name="Rettangolo 4">
            <a:extLst>
              <a:ext uri="{FF2B5EF4-FFF2-40B4-BE49-F238E27FC236}">
                <a16:creationId xmlns:a16="http://schemas.microsoft.com/office/drawing/2014/main" id="{59A9E3CF-8A2C-A60C-A0B6-4B3D944F87F9}"/>
              </a:ext>
            </a:extLst>
          </p:cNvPr>
          <p:cNvSpPr/>
          <p:nvPr/>
        </p:nvSpPr>
        <p:spPr>
          <a:xfrm>
            <a:off x="7019925" y="4797425"/>
            <a:ext cx="936625" cy="503238"/>
          </a:xfrm>
          <a:prstGeom prst="rect">
            <a:avLst/>
          </a:prstGeom>
          <a:solidFill>
            <a:srgbClr val="B4DD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ttangolo 6">
            <a:extLst>
              <a:ext uri="{FF2B5EF4-FFF2-40B4-BE49-F238E27FC236}">
                <a16:creationId xmlns:a16="http://schemas.microsoft.com/office/drawing/2014/main" id="{5F593F20-1C28-D46D-CD39-B9B1D29C4DF6}"/>
              </a:ext>
            </a:extLst>
          </p:cNvPr>
          <p:cNvSpPr/>
          <p:nvPr/>
        </p:nvSpPr>
        <p:spPr>
          <a:xfrm>
            <a:off x="4356100" y="620713"/>
            <a:ext cx="287338" cy="287337"/>
          </a:xfrm>
          <a:prstGeom prst="rect">
            <a:avLst/>
          </a:prstGeom>
          <a:solidFill>
            <a:srgbClr val="44B943"/>
          </a:solid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1624" name="Picture 9">
            <a:extLst>
              <a:ext uri="{FF2B5EF4-FFF2-40B4-BE49-F238E27FC236}">
                <a16:creationId xmlns:a16="http://schemas.microsoft.com/office/drawing/2014/main" id="{87C28147-A6F4-884C-C1E0-4F04EEEFD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025" y="5049838"/>
            <a:ext cx="9128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Rettangolo 1">
            <a:extLst>
              <a:ext uri="{FF2B5EF4-FFF2-40B4-BE49-F238E27FC236}">
                <a16:creationId xmlns:a16="http://schemas.microsoft.com/office/drawing/2014/main" id="{93159323-07CA-A18A-D5BC-EA99F3E95B4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4">
            <a:extLst>
              <a:ext uri="{FF2B5EF4-FFF2-40B4-BE49-F238E27FC236}">
                <a16:creationId xmlns:a16="http://schemas.microsoft.com/office/drawing/2014/main" id="{8BB8B065-BBA2-69A7-9310-680906F7C1A5}"/>
              </a:ext>
            </a:extLst>
          </p:cNvPr>
          <p:cNvSpPr>
            <a:spLocks noGrp="1"/>
          </p:cNvSpPr>
          <p:nvPr>
            <p:ph type="sldNum" sz="quarter" idx="12"/>
          </p:nvPr>
        </p:nvSpPr>
        <p:spPr>
          <a:xfrm>
            <a:off x="8196263" y="6048375"/>
            <a:ext cx="584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670990-7A84-40D4-8B9A-283A625AECCB}" type="slidenum">
              <a:rPr lang="it-IT" altLang="it-CH" sz="1400" smtClean="0">
                <a:solidFill>
                  <a:srgbClr val="FFFFFF"/>
                </a:solidFill>
              </a:rPr>
              <a:pPr>
                <a:spcBef>
                  <a:spcPct val="0"/>
                </a:spcBef>
                <a:buFontTx/>
                <a:buNone/>
              </a:pPr>
              <a:t>15</a:t>
            </a:fld>
            <a:endParaRPr lang="it-IT" altLang="it-CH" sz="1400">
              <a:solidFill>
                <a:srgbClr val="FFFFFF"/>
              </a:solidFill>
            </a:endParaRPr>
          </a:p>
        </p:txBody>
      </p:sp>
      <p:pic>
        <p:nvPicPr>
          <p:cNvPr id="119813" name="Picture 3" descr="BalfourDeclaration">
            <a:extLst>
              <a:ext uri="{FF2B5EF4-FFF2-40B4-BE49-F238E27FC236}">
                <a16:creationId xmlns:a16="http://schemas.microsoft.com/office/drawing/2014/main" id="{8B0E7E74-78AB-ECC5-21A5-85F249DC9E96}"/>
              </a:ext>
            </a:extLst>
          </p:cNvPr>
          <p:cNvPicPr>
            <a:picLocks noGrp="1" noChangeAspect="1" noChangeArrowheads="1"/>
          </p:cNvPicPr>
          <p:nvPr>
            <p:ph sz="quarter" idx="4294967295"/>
          </p:nvPr>
        </p:nvPicPr>
        <p:blipFill>
          <a:blip r:embed="rId3">
            <a:lum bright="-18000" contrast="8000"/>
          </a:blip>
          <a:srcRect/>
          <a:stretch>
            <a:fillRect/>
          </a:stretch>
        </p:blipFill>
        <p:spPr>
          <a:xfrm>
            <a:off x="363538" y="333375"/>
            <a:ext cx="4894262" cy="6130925"/>
          </a:xfrm>
          <a:ln w="28575">
            <a:solidFill>
              <a:schemeClr val="tx1"/>
            </a:solidFill>
          </a:ln>
          <a:effectLst>
            <a:outerShdw blurRad="292100" dist="139700" dir="2700000" algn="tl" rotWithShape="0">
              <a:srgbClr val="333333">
                <a:alpha val="65000"/>
              </a:srgbClr>
            </a:outerShdw>
          </a:effectLst>
        </p:spPr>
      </p:pic>
      <p:sp>
        <p:nvSpPr>
          <p:cNvPr id="133125" name="Text Box 4">
            <a:extLst>
              <a:ext uri="{FF2B5EF4-FFF2-40B4-BE49-F238E27FC236}">
                <a16:creationId xmlns:a16="http://schemas.microsoft.com/office/drawing/2014/main" id="{43831227-67D7-6920-2F79-5773DF037BDF}"/>
              </a:ext>
            </a:extLst>
          </p:cNvPr>
          <p:cNvSpPr txBox="1">
            <a:spLocks noChangeArrowheads="1"/>
          </p:cNvSpPr>
          <p:nvPr/>
        </p:nvSpPr>
        <p:spPr bwMode="auto">
          <a:xfrm>
            <a:off x="5508625" y="1196975"/>
            <a:ext cx="3348038" cy="83026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defRPr/>
            </a:pPr>
            <a:r>
              <a:rPr lang="fr-CH" altLang="it-CH" sz="2600" b="1" dirty="0">
                <a:solidFill>
                  <a:schemeClr val="accent4">
                    <a:lumMod val="10000"/>
                  </a:schemeClr>
                </a:solidFill>
              </a:rPr>
              <a:t>1917</a:t>
            </a:r>
          </a:p>
          <a:p>
            <a:pPr algn="ctr" eaLnBrk="1" hangingPunct="1">
              <a:spcBef>
                <a:spcPts val="0"/>
              </a:spcBef>
              <a:buFontTx/>
              <a:buNone/>
              <a:defRPr/>
            </a:pPr>
            <a:r>
              <a:rPr lang="de-DE" altLang="it-CH" sz="2200" b="1" dirty="0">
                <a:solidFill>
                  <a:schemeClr val="accent4">
                    <a:lumMod val="10000"/>
                  </a:schemeClr>
                </a:solidFill>
              </a:rPr>
              <a:t>Die Balfour-Erklärung</a:t>
            </a:r>
            <a:endParaRPr lang="it-IT" altLang="it-CH" sz="2000" b="1" dirty="0">
              <a:solidFill>
                <a:schemeClr val="accent4">
                  <a:lumMod val="10000"/>
                </a:schemeClr>
              </a:solidFill>
            </a:endParaRPr>
          </a:p>
        </p:txBody>
      </p:sp>
      <p:pic>
        <p:nvPicPr>
          <p:cNvPr id="119816" name="Picture 6" descr="bandiera inglese">
            <a:extLst>
              <a:ext uri="{FF2B5EF4-FFF2-40B4-BE49-F238E27FC236}">
                <a16:creationId xmlns:a16="http://schemas.microsoft.com/office/drawing/2014/main" id="{3E7C6594-D8A8-6DC7-BA69-8E29D577A2D2}"/>
              </a:ext>
            </a:extLst>
          </p:cNvPr>
          <p:cNvPicPr>
            <a:picLocks noGrp="1" noChangeAspect="1" noChangeArrowheads="1"/>
          </p:cNvPicPr>
          <p:nvPr>
            <p:ph sz="half" idx="4294967295"/>
          </p:nvPr>
        </p:nvPicPr>
        <p:blipFill>
          <a:blip r:embed="rId4"/>
          <a:srcRect/>
          <a:stretch>
            <a:fillRect/>
          </a:stretch>
        </p:blipFill>
        <p:spPr>
          <a:xfrm>
            <a:off x="6637338" y="447675"/>
            <a:ext cx="1090612" cy="546100"/>
          </a:xfrm>
          <a:ln w="12700">
            <a:solidFill>
              <a:schemeClr val="tx1"/>
            </a:solidFill>
          </a:ln>
          <a:effectLst>
            <a:outerShdw blurRad="292100" dist="139700" dir="2700000" algn="tl" rotWithShape="0">
              <a:srgbClr val="333333">
                <a:alpha val="65000"/>
              </a:srgbClr>
            </a:outerShdw>
          </a:effectLst>
        </p:spPr>
      </p:pic>
      <p:sp>
        <p:nvSpPr>
          <p:cNvPr id="112646" name="Rettangolo 1">
            <a:extLst>
              <a:ext uri="{FF2B5EF4-FFF2-40B4-BE49-F238E27FC236}">
                <a16:creationId xmlns:a16="http://schemas.microsoft.com/office/drawing/2014/main" id="{79B0D73D-5C32-BC66-EE17-FD86640BF95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3" name="Immagine 2">
            <a:extLst>
              <a:ext uri="{FF2B5EF4-FFF2-40B4-BE49-F238E27FC236}">
                <a16:creationId xmlns:a16="http://schemas.microsoft.com/office/drawing/2014/main" id="{D78AAC9F-49C3-C907-E9F2-86F2AEF75642}"/>
              </a:ext>
            </a:extLst>
          </p:cNvPr>
          <p:cNvPicPr>
            <a:picLocks noChangeAspect="1"/>
          </p:cNvPicPr>
          <p:nvPr/>
        </p:nvPicPr>
        <p:blipFill>
          <a:blip r:embed="rId5"/>
          <a:stretch>
            <a:fillRect/>
          </a:stretch>
        </p:blipFill>
        <p:spPr>
          <a:xfrm>
            <a:off x="6232525" y="3765550"/>
            <a:ext cx="2024063" cy="2497138"/>
          </a:xfrm>
          <a:prstGeom prst="rect">
            <a:avLst/>
          </a:prstGeom>
          <a:ln w="28575">
            <a:solidFill>
              <a:schemeClr val="tx1"/>
            </a:solidFill>
          </a:ln>
          <a:effectLst>
            <a:outerShdw blurRad="292100" dist="139700" dir="2700000" algn="tl" rotWithShape="0">
              <a:srgbClr val="333333">
                <a:alpha val="65000"/>
              </a:srgbClr>
            </a:outerShdw>
          </a:effectLst>
        </p:spPr>
      </p:pic>
      <p:sp>
        <p:nvSpPr>
          <p:cNvPr id="112648" name="Text Box 5">
            <a:extLst>
              <a:ext uri="{FF2B5EF4-FFF2-40B4-BE49-F238E27FC236}">
                <a16:creationId xmlns:a16="http://schemas.microsoft.com/office/drawing/2014/main" id="{8BB3BFE1-5AE5-A97D-06C4-BE3A1C1C89EC}"/>
              </a:ext>
            </a:extLst>
          </p:cNvPr>
          <p:cNvSpPr txBox="1">
            <a:spLocks noChangeArrowheads="1"/>
          </p:cNvSpPr>
          <p:nvPr/>
        </p:nvSpPr>
        <p:spPr bwMode="auto">
          <a:xfrm>
            <a:off x="6861175" y="6324600"/>
            <a:ext cx="116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t>Lord Balfour</a:t>
            </a:r>
            <a:endParaRPr lang="it-IT" altLang="it-CH" sz="1200"/>
          </a:p>
        </p:txBody>
      </p:sp>
      <p:sp>
        <p:nvSpPr>
          <p:cNvPr id="112649" name="CasellaDiTesto 1">
            <a:extLst>
              <a:ext uri="{FF2B5EF4-FFF2-40B4-BE49-F238E27FC236}">
                <a16:creationId xmlns:a16="http://schemas.microsoft.com/office/drawing/2014/main" id="{095F7A0F-0115-348C-5B64-1FC3EB9FB36A}"/>
              </a:ext>
            </a:extLst>
          </p:cNvPr>
          <p:cNvSpPr txBox="1">
            <a:spLocks noChangeArrowheads="1"/>
          </p:cNvSpPr>
          <p:nvPr/>
        </p:nvSpPr>
        <p:spPr bwMode="auto">
          <a:xfrm>
            <a:off x="5472113" y="2190750"/>
            <a:ext cx="3384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800"/>
              <a:t>Die britische Regierung befürwortet die Errichtung einer „nationalen Heimat“ für die Juden in Palästina.</a:t>
            </a:r>
            <a:endParaRPr lang="en-US" altLang="en-US"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7">
            <a:extLst>
              <a:ext uri="{FF2B5EF4-FFF2-40B4-BE49-F238E27FC236}">
                <a16:creationId xmlns:a16="http://schemas.microsoft.com/office/drawing/2014/main" id="{C50DDB9D-4773-7062-5E3C-49FB574F7E20}"/>
              </a:ext>
            </a:extLst>
          </p:cNvPr>
          <p:cNvSpPr>
            <a:spLocks noGrp="1"/>
          </p:cNvSpPr>
          <p:nvPr>
            <p:ph type="sldNum" sz="quarter" idx="12"/>
          </p:nvPr>
        </p:nvSpPr>
        <p:spPr>
          <a:xfrm>
            <a:off x="8247063" y="1973263"/>
            <a:ext cx="4429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8FECDA-F698-46CA-9982-E119B5FEA5EC}" type="slidenum">
              <a:rPr lang="it-IT" altLang="it-CH" sz="1400" smtClean="0">
                <a:solidFill>
                  <a:srgbClr val="FFFFFF"/>
                </a:solidFill>
              </a:rPr>
              <a:pPr>
                <a:spcBef>
                  <a:spcPct val="0"/>
                </a:spcBef>
                <a:buFontTx/>
                <a:buNone/>
              </a:pPr>
              <a:t>16</a:t>
            </a:fld>
            <a:endParaRPr lang="it-IT" altLang="it-CH" sz="1400">
              <a:solidFill>
                <a:srgbClr val="FFFFFF"/>
              </a:solidFill>
            </a:endParaRPr>
          </a:p>
        </p:txBody>
      </p:sp>
      <p:pic>
        <p:nvPicPr>
          <p:cNvPr id="118788" name="Picture 4" descr="bandiera inglese">
            <a:extLst>
              <a:ext uri="{FF2B5EF4-FFF2-40B4-BE49-F238E27FC236}">
                <a16:creationId xmlns:a16="http://schemas.microsoft.com/office/drawing/2014/main" id="{43465FC1-8914-72A9-9A27-0E066434CDE5}"/>
              </a:ext>
            </a:extLst>
          </p:cNvPr>
          <p:cNvPicPr>
            <a:picLocks noGrp="1" noChangeAspect="1" noChangeArrowheads="1"/>
          </p:cNvPicPr>
          <p:nvPr>
            <p:ph sz="quarter" idx="3"/>
          </p:nvPr>
        </p:nvPicPr>
        <p:blipFill>
          <a:blip r:embed="rId3"/>
          <a:srcRect/>
          <a:stretch>
            <a:fillRect/>
          </a:stretch>
        </p:blipFill>
        <p:spPr>
          <a:xfrm>
            <a:off x="5724525" y="312738"/>
            <a:ext cx="2952750" cy="1476375"/>
          </a:xfrm>
          <a:ln w="12700">
            <a:solidFill>
              <a:schemeClr val="tx1"/>
            </a:solidFill>
          </a:ln>
          <a:effectLst>
            <a:outerShdw blurRad="292100" dist="139700" dir="2700000" algn="tl" rotWithShape="0">
              <a:srgbClr val="333333">
                <a:alpha val="65000"/>
              </a:srgbClr>
            </a:outerShdw>
          </a:effectLst>
        </p:spPr>
      </p:pic>
      <p:pic>
        <p:nvPicPr>
          <p:cNvPr id="118791" name="Picture 9">
            <a:extLst>
              <a:ext uri="{FF2B5EF4-FFF2-40B4-BE49-F238E27FC236}">
                <a16:creationId xmlns:a16="http://schemas.microsoft.com/office/drawing/2014/main" id="{9A9E5E18-54EB-B67D-3870-E2C43237B36D}"/>
              </a:ext>
            </a:extLst>
          </p:cNvPr>
          <p:cNvPicPr>
            <a:picLocks noChangeAspect="1" noChangeArrowheads="1"/>
          </p:cNvPicPr>
          <p:nvPr/>
        </p:nvPicPr>
        <p:blipFill>
          <a:blip r:embed="rId4"/>
          <a:srcRect/>
          <a:stretch>
            <a:fillRect/>
          </a:stretch>
        </p:blipFill>
        <p:spPr bwMode="auto">
          <a:xfrm>
            <a:off x="6545263" y="3841750"/>
            <a:ext cx="2132012" cy="2743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2" name="Picture 9" descr="C:\Users\Enrico\Desktop\Allenby jpeg.jpg">
            <a:extLst>
              <a:ext uri="{FF2B5EF4-FFF2-40B4-BE49-F238E27FC236}">
                <a16:creationId xmlns:a16="http://schemas.microsoft.com/office/drawing/2014/main" id="{7ED94026-CE34-71B3-AE33-C364FF9D8885}"/>
              </a:ext>
            </a:extLst>
          </p:cNvPr>
          <p:cNvPicPr>
            <a:picLocks noChangeAspect="1" noChangeArrowheads="1"/>
          </p:cNvPicPr>
          <p:nvPr/>
        </p:nvPicPr>
        <p:blipFill>
          <a:blip r:embed="rId5"/>
          <a:srcRect l="462"/>
          <a:stretch>
            <a:fillRect/>
          </a:stretch>
        </p:blipFill>
        <p:spPr bwMode="auto">
          <a:xfrm>
            <a:off x="684213" y="3841750"/>
            <a:ext cx="4797425" cy="2743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3" name="Picture 10" descr="C:\Users\Enrico\Desktop\Truppe inglesi 1918 jpeg.jpg">
            <a:extLst>
              <a:ext uri="{FF2B5EF4-FFF2-40B4-BE49-F238E27FC236}">
                <a16:creationId xmlns:a16="http://schemas.microsoft.com/office/drawing/2014/main" id="{78E1FFF8-1449-BD16-8643-658F52BA87B3}"/>
              </a:ext>
            </a:extLst>
          </p:cNvPr>
          <p:cNvPicPr>
            <a:picLocks noChangeAspect="1" noChangeArrowheads="1"/>
          </p:cNvPicPr>
          <p:nvPr/>
        </p:nvPicPr>
        <p:blipFill>
          <a:blip r:embed="rId6"/>
          <a:srcRect/>
          <a:stretch>
            <a:fillRect/>
          </a:stretch>
        </p:blipFill>
        <p:spPr bwMode="auto">
          <a:xfrm>
            <a:off x="684213" y="330200"/>
            <a:ext cx="4797425" cy="3287713"/>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2622C17C-5109-94FD-0E21-99A496375056}"/>
              </a:ext>
            </a:extLst>
          </p:cNvPr>
          <p:cNvSpPr txBox="1"/>
          <p:nvPr/>
        </p:nvSpPr>
        <p:spPr>
          <a:xfrm>
            <a:off x="5734050" y="2000250"/>
            <a:ext cx="2952750" cy="1630363"/>
          </a:xfrm>
          <a:prstGeom prst="rect">
            <a:avLst/>
          </a:prstGeom>
          <a:solidFill>
            <a:srgbClr val="FFFF00"/>
          </a:solidFill>
          <a:ln w="12700">
            <a:solidFill>
              <a:schemeClr val="tx1"/>
            </a:solidFill>
          </a:ln>
        </p:spPr>
        <p:txBody>
          <a:bodyPr>
            <a:spAutoFit/>
          </a:bodyPr>
          <a:lstStyle/>
          <a:p>
            <a:pPr algn="ctr">
              <a:defRPr/>
            </a:pPr>
            <a:r>
              <a:rPr lang="it-CH" sz="2500" b="1" dirty="0">
                <a:solidFill>
                  <a:schemeClr val="accent4">
                    <a:lumMod val="10000"/>
                  </a:schemeClr>
                </a:solidFill>
              </a:rPr>
              <a:t>1917 - 1918   </a:t>
            </a:r>
          </a:p>
          <a:p>
            <a:pPr algn="ctr">
              <a:defRPr/>
            </a:pPr>
            <a:r>
              <a:rPr lang="de-DE" sz="2500" b="1" dirty="0">
                <a:solidFill>
                  <a:schemeClr val="accent4">
                    <a:lumMod val="10000"/>
                  </a:schemeClr>
                </a:solidFill>
              </a:rPr>
              <a:t>Die englischen Truppen erobern Palästina</a:t>
            </a:r>
          </a:p>
        </p:txBody>
      </p:sp>
      <p:sp>
        <p:nvSpPr>
          <p:cNvPr id="3" name="CasellaDiTesto 2">
            <a:extLst>
              <a:ext uri="{FF2B5EF4-FFF2-40B4-BE49-F238E27FC236}">
                <a16:creationId xmlns:a16="http://schemas.microsoft.com/office/drawing/2014/main" id="{39F9D939-9CF5-FA9D-9908-00F428AE65BC}"/>
              </a:ext>
            </a:extLst>
          </p:cNvPr>
          <p:cNvSpPr txBox="1"/>
          <p:nvPr/>
        </p:nvSpPr>
        <p:spPr>
          <a:xfrm>
            <a:off x="4451350" y="3106738"/>
            <a:ext cx="1031875" cy="461962"/>
          </a:xfrm>
          <a:prstGeom prst="rect">
            <a:avLst/>
          </a:prstGeom>
          <a:noFill/>
        </p:spPr>
        <p:txBody>
          <a:bodyPr>
            <a:spAutoFit/>
          </a:bodyPr>
          <a:lstStyle/>
          <a:p>
            <a:pPr algn="r">
              <a:defRPr/>
            </a:pPr>
            <a:r>
              <a:rPr lang="en-US" sz="1200" b="1" dirty="0" err="1">
                <a:solidFill>
                  <a:schemeClr val="accent4">
                    <a:lumMod val="10000"/>
                  </a:schemeClr>
                </a:solidFill>
              </a:rPr>
              <a:t>Ankunft</a:t>
            </a:r>
            <a:r>
              <a:rPr lang="en-US" sz="1200" b="1" dirty="0">
                <a:solidFill>
                  <a:schemeClr val="accent4">
                    <a:lumMod val="10000"/>
                  </a:schemeClr>
                </a:solidFill>
              </a:rPr>
              <a:t> der </a:t>
            </a:r>
            <a:r>
              <a:rPr lang="en-US" sz="1200" b="1" dirty="0" err="1">
                <a:solidFill>
                  <a:schemeClr val="accent4">
                    <a:lumMod val="10000"/>
                  </a:schemeClr>
                </a:solidFill>
              </a:rPr>
              <a:t>Briten</a:t>
            </a:r>
            <a:endParaRPr lang="en-US" sz="1200" b="1" dirty="0">
              <a:solidFill>
                <a:schemeClr val="accent4">
                  <a:lumMod val="10000"/>
                </a:schemeClr>
              </a:solidFill>
            </a:endParaRPr>
          </a:p>
        </p:txBody>
      </p:sp>
      <p:sp>
        <p:nvSpPr>
          <p:cNvPr id="114697" name="Rettangolo 1">
            <a:extLst>
              <a:ext uri="{FF2B5EF4-FFF2-40B4-BE49-F238E27FC236}">
                <a16:creationId xmlns:a16="http://schemas.microsoft.com/office/drawing/2014/main" id="{AE04FC5F-3154-FEDA-8EF7-9EBACACEF60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14698" name="Text Box 6">
            <a:extLst>
              <a:ext uri="{FF2B5EF4-FFF2-40B4-BE49-F238E27FC236}">
                <a16:creationId xmlns:a16="http://schemas.microsoft.com/office/drawing/2014/main" id="{1EF935D6-9798-BC2C-4A59-BD62D7137D4A}"/>
              </a:ext>
            </a:extLst>
          </p:cNvPr>
          <p:cNvSpPr txBox="1">
            <a:spLocks noChangeArrowheads="1"/>
          </p:cNvSpPr>
          <p:nvPr/>
        </p:nvSpPr>
        <p:spPr bwMode="auto">
          <a:xfrm>
            <a:off x="5676900" y="3854450"/>
            <a:ext cx="8572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Dezember 1917                        Die Stadt Jerusalem ergibt sich</a:t>
            </a:r>
            <a:endParaRPr lang="it-IT" altLang="it-CH" sz="1000" b="1">
              <a:solidFill>
                <a:srgbClr val="FFFFFF"/>
              </a:solidFill>
            </a:endParaRPr>
          </a:p>
        </p:txBody>
      </p:sp>
      <p:sp>
        <p:nvSpPr>
          <p:cNvPr id="114699" name="Rectangle 7">
            <a:extLst>
              <a:ext uri="{FF2B5EF4-FFF2-40B4-BE49-F238E27FC236}">
                <a16:creationId xmlns:a16="http://schemas.microsoft.com/office/drawing/2014/main" id="{3FCF5D93-8CE8-1737-E6BD-27D6FE7DD2ED}"/>
              </a:ext>
            </a:extLst>
          </p:cNvPr>
          <p:cNvSpPr>
            <a:spLocks noChangeArrowheads="1"/>
          </p:cNvSpPr>
          <p:nvPr/>
        </p:nvSpPr>
        <p:spPr bwMode="auto">
          <a:xfrm>
            <a:off x="5492750" y="5395913"/>
            <a:ext cx="11049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CH" altLang="it-CH" sz="1000" b="1">
                <a:solidFill>
                  <a:srgbClr val="FFFFFF"/>
                </a:solidFill>
              </a:rPr>
              <a:t>Die englischen Truppen, geführt durch General Allenby, treffen in Jerusalem ein.</a:t>
            </a:r>
            <a:endParaRPr lang="it-IT" altLang="it-CH" sz="1000" b="1">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2">
            <a:extLst>
              <a:ext uri="{FF2B5EF4-FFF2-40B4-BE49-F238E27FC236}">
                <a16:creationId xmlns:a16="http://schemas.microsoft.com/office/drawing/2014/main" id="{279C2E43-63C8-C512-1C69-EC93422A778C}"/>
              </a:ext>
            </a:extLst>
          </p:cNvPr>
          <p:cNvSpPr txBox="1">
            <a:spLocks noChangeArrowheads="1"/>
          </p:cNvSpPr>
          <p:nvPr/>
        </p:nvSpPr>
        <p:spPr bwMode="auto">
          <a:xfrm>
            <a:off x="2624138" y="398463"/>
            <a:ext cx="5975350" cy="2416175"/>
          </a:xfrm>
          <a:prstGeom prst="rect">
            <a:avLst/>
          </a:prstGeom>
          <a:solidFill>
            <a:srgbClr val="FFFF00"/>
          </a:solidFill>
          <a:ln w="12700">
            <a:solidFill>
              <a:schemeClr val="accent4">
                <a:lumMod val="10000"/>
              </a:schemeClr>
            </a:solidFill>
          </a:ln>
        </p:spPr>
        <p:txBody>
          <a:bodyPr>
            <a:spAutoFit/>
          </a:bodyP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ctr" eaLnBrk="1" hangingPunct="1">
              <a:spcBef>
                <a:spcPts val="600"/>
              </a:spcBef>
              <a:buFontTx/>
              <a:buNone/>
              <a:defRPr/>
            </a:pPr>
            <a:r>
              <a:rPr lang="fr-CH" altLang="it-CH" sz="4800" b="1" dirty="0">
                <a:solidFill>
                  <a:schemeClr val="accent4">
                    <a:lumMod val="10000"/>
                  </a:schemeClr>
                </a:solidFill>
                <a:cs typeface="Arial" charset="0"/>
              </a:rPr>
              <a:t>1922</a:t>
            </a:r>
            <a:r>
              <a:rPr lang="fr-CH" altLang="it-CH" sz="1800" dirty="0">
                <a:solidFill>
                  <a:schemeClr val="accent4">
                    <a:lumMod val="10000"/>
                  </a:schemeClr>
                </a:solidFill>
                <a:cs typeface="Arial" charset="0"/>
              </a:rPr>
              <a:t>                                                                  </a:t>
            </a:r>
            <a:endParaRPr lang="en-US" altLang="it-CH" sz="2000" b="1" dirty="0">
              <a:solidFill>
                <a:schemeClr val="accent4">
                  <a:lumMod val="10000"/>
                </a:schemeClr>
              </a:solidFill>
              <a:cs typeface="Arial" charset="0"/>
            </a:endParaRPr>
          </a:p>
          <a:p>
            <a:pPr marL="0" indent="0" algn="ctr" eaLnBrk="1" hangingPunct="1">
              <a:spcBef>
                <a:spcPts val="600"/>
              </a:spcBef>
              <a:buFontTx/>
              <a:buNone/>
              <a:defRPr/>
            </a:pPr>
            <a:r>
              <a:rPr lang="de-DE" altLang="it-CH" sz="2400" b="1" dirty="0">
                <a:solidFill>
                  <a:schemeClr val="accent4">
                    <a:lumMod val="10000"/>
                  </a:schemeClr>
                </a:solidFill>
                <a:cs typeface="Arial" charset="0"/>
              </a:rPr>
              <a:t>Der Völkerbund überträgt die Verwaltung Palästinas Großbritannien</a:t>
            </a:r>
          </a:p>
          <a:p>
            <a:pPr marL="0" indent="0" algn="ctr" eaLnBrk="1" hangingPunct="1">
              <a:spcBef>
                <a:spcPct val="50000"/>
              </a:spcBef>
              <a:buFontTx/>
              <a:buNone/>
              <a:defRPr/>
            </a:pPr>
            <a:r>
              <a:rPr lang="de-DE" altLang="it-CH" sz="2000" b="1" dirty="0">
                <a:solidFill>
                  <a:schemeClr val="accent4">
                    <a:lumMod val="10000"/>
                  </a:schemeClr>
                </a:solidFill>
                <a:cs typeface="Arial" charset="0"/>
              </a:rPr>
              <a:t>       Erster Kommissar ist der Zionist Samuel Herbert</a:t>
            </a:r>
            <a:endParaRPr lang="fr-CH" altLang="it-CH" sz="2000" b="1" dirty="0">
              <a:solidFill>
                <a:schemeClr val="accent4">
                  <a:lumMod val="10000"/>
                </a:schemeClr>
              </a:solidFill>
              <a:cs typeface="Arial" charset="0"/>
            </a:endParaRPr>
          </a:p>
        </p:txBody>
      </p:sp>
      <p:pic>
        <p:nvPicPr>
          <p:cNvPr id="123909" name="Picture 5">
            <a:extLst>
              <a:ext uri="{FF2B5EF4-FFF2-40B4-BE49-F238E27FC236}">
                <a16:creationId xmlns:a16="http://schemas.microsoft.com/office/drawing/2014/main" id="{03CB9AAE-AB79-842E-8E6A-1992C57A05EA}"/>
              </a:ext>
            </a:extLst>
          </p:cNvPr>
          <p:cNvPicPr>
            <a:picLocks noChangeAspect="1" noChangeArrowheads="1"/>
          </p:cNvPicPr>
          <p:nvPr/>
        </p:nvPicPr>
        <p:blipFill>
          <a:blip r:embed="rId3"/>
          <a:srcRect/>
          <a:stretch>
            <a:fillRect/>
          </a:stretch>
        </p:blipFill>
        <p:spPr bwMode="auto">
          <a:xfrm>
            <a:off x="636588" y="430213"/>
            <a:ext cx="1687512" cy="2338387"/>
          </a:xfrm>
          <a:prstGeom prst="rect">
            <a:avLst/>
          </a:prstGeom>
          <a:ln w="38100">
            <a:solidFill>
              <a:schemeClr val="tx1"/>
            </a:solidFill>
          </a:ln>
          <a:effectLst>
            <a:outerShdw blurRad="292100" dist="139700" dir="2700000" algn="tl" rotWithShape="0">
              <a:srgbClr val="333333">
                <a:alpha val="65000"/>
              </a:srgbClr>
            </a:outerShdw>
          </a:effectLst>
        </p:spPr>
      </p:pic>
      <p:pic>
        <p:nvPicPr>
          <p:cNvPr id="123910" name="Picture 6" descr="1920 samuel herbert nominato alto commissario pe la Palestina">
            <a:extLst>
              <a:ext uri="{FF2B5EF4-FFF2-40B4-BE49-F238E27FC236}">
                <a16:creationId xmlns:a16="http://schemas.microsoft.com/office/drawing/2014/main" id="{425ABBAA-E91F-EEDD-999B-5E164B4A017A}"/>
              </a:ext>
            </a:extLst>
          </p:cNvPr>
          <p:cNvPicPr>
            <a:picLocks noChangeAspect="1" noChangeArrowheads="1"/>
          </p:cNvPicPr>
          <p:nvPr/>
        </p:nvPicPr>
        <p:blipFill>
          <a:blip r:embed="rId4"/>
          <a:srcRect/>
          <a:stretch>
            <a:fillRect/>
          </a:stretch>
        </p:blipFill>
        <p:spPr bwMode="auto">
          <a:xfrm>
            <a:off x="642938" y="3736975"/>
            <a:ext cx="3779837" cy="2674938"/>
          </a:xfrm>
          <a:prstGeom prst="rect">
            <a:avLst/>
          </a:prstGeom>
          <a:ln w="38100">
            <a:solidFill>
              <a:schemeClr val="tx1"/>
            </a:solidFill>
          </a:ln>
          <a:effectLst>
            <a:outerShdw blurRad="292100" dist="139700" dir="2700000" algn="tl" rotWithShape="0">
              <a:srgbClr val="333333">
                <a:alpha val="65000"/>
              </a:srgbClr>
            </a:outerShdw>
          </a:effectLst>
        </p:spPr>
      </p:pic>
      <p:pic>
        <p:nvPicPr>
          <p:cNvPr id="123916" name="Picture 12" descr="C:\Users\Enrico\Desktop\I. assembl soc nazioni jpeg.jpg">
            <a:extLst>
              <a:ext uri="{FF2B5EF4-FFF2-40B4-BE49-F238E27FC236}">
                <a16:creationId xmlns:a16="http://schemas.microsoft.com/office/drawing/2014/main" id="{47EAAF3D-8AB3-AB9F-0DFF-C4A09FA2C42A}"/>
              </a:ext>
            </a:extLst>
          </p:cNvPr>
          <p:cNvPicPr>
            <a:picLocks noChangeAspect="1" noChangeArrowheads="1"/>
          </p:cNvPicPr>
          <p:nvPr/>
        </p:nvPicPr>
        <p:blipFill>
          <a:blip r:embed="rId5"/>
          <a:srcRect/>
          <a:stretch>
            <a:fillRect/>
          </a:stretch>
        </p:blipFill>
        <p:spPr bwMode="auto">
          <a:xfrm>
            <a:off x="5081588" y="3727450"/>
            <a:ext cx="3497262" cy="2674938"/>
          </a:xfrm>
          <a:prstGeom prst="rect">
            <a:avLst/>
          </a:prstGeom>
          <a:ln w="38100">
            <a:solidFill>
              <a:schemeClr val="tx1"/>
            </a:solidFill>
          </a:ln>
          <a:effectLst>
            <a:outerShdw blurRad="292100" dist="139700" dir="2700000" algn="tl" rotWithShape="0">
              <a:srgbClr val="333333">
                <a:alpha val="65000"/>
              </a:srgbClr>
            </a:outerShdw>
          </a:effectLst>
        </p:spPr>
      </p:pic>
      <p:sp>
        <p:nvSpPr>
          <p:cNvPr id="116742" name="Text Box 3">
            <a:extLst>
              <a:ext uri="{FF2B5EF4-FFF2-40B4-BE49-F238E27FC236}">
                <a16:creationId xmlns:a16="http://schemas.microsoft.com/office/drawing/2014/main" id="{047AB858-90B6-7951-6FD1-DBBA3D2BE5F8}"/>
              </a:ext>
            </a:extLst>
          </p:cNvPr>
          <p:cNvSpPr txBox="1">
            <a:spLocks noChangeArrowheads="1"/>
          </p:cNvSpPr>
          <p:nvPr/>
        </p:nvSpPr>
        <p:spPr bwMode="auto">
          <a:xfrm>
            <a:off x="711200" y="2541588"/>
            <a:ext cx="1439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Samuel Herbert</a:t>
            </a:r>
            <a:endParaRPr lang="it-IT" altLang="it-CH" sz="1200" b="1">
              <a:solidFill>
                <a:srgbClr val="FFFFFF"/>
              </a:solidFill>
            </a:endParaRPr>
          </a:p>
        </p:txBody>
      </p:sp>
      <p:sp>
        <p:nvSpPr>
          <p:cNvPr id="116743" name="Slide Number Placeholder 4">
            <a:extLst>
              <a:ext uri="{FF2B5EF4-FFF2-40B4-BE49-F238E27FC236}">
                <a16:creationId xmlns:a16="http://schemas.microsoft.com/office/drawing/2014/main" id="{4F3E8A15-5EF8-B875-0F78-56D21CC45BA2}"/>
              </a:ext>
            </a:extLst>
          </p:cNvPr>
          <p:cNvSpPr>
            <a:spLocks noGrp="1"/>
          </p:cNvSpPr>
          <p:nvPr>
            <p:ph type="sldNum" sz="quarter" idx="12"/>
          </p:nvPr>
        </p:nvSpPr>
        <p:spPr>
          <a:xfrm>
            <a:off x="8172450" y="3087688"/>
            <a:ext cx="6175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F4FF232-1BBD-48DB-B57E-0E1638A3BE52}" type="slidenum">
              <a:rPr lang="it-IT" altLang="it-CH" sz="1400" b="1" smtClean="0">
                <a:solidFill>
                  <a:srgbClr val="FFFFFF"/>
                </a:solidFill>
              </a:rPr>
              <a:pPr algn="ctr">
                <a:spcBef>
                  <a:spcPct val="0"/>
                </a:spcBef>
                <a:buFontTx/>
                <a:buNone/>
              </a:pPr>
              <a:t>17</a:t>
            </a:fld>
            <a:endParaRPr lang="it-IT" altLang="it-CH" sz="1400" b="1">
              <a:solidFill>
                <a:srgbClr val="FFFFFF"/>
              </a:solidFill>
            </a:endParaRPr>
          </a:p>
        </p:txBody>
      </p:sp>
      <p:sp>
        <p:nvSpPr>
          <p:cNvPr id="116744" name="Rettangolo 1">
            <a:extLst>
              <a:ext uri="{FF2B5EF4-FFF2-40B4-BE49-F238E27FC236}">
                <a16:creationId xmlns:a16="http://schemas.microsoft.com/office/drawing/2014/main" id="{98748EED-B224-0529-DDD0-A6B4B382EDC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16745" name="Text Box 7">
            <a:extLst>
              <a:ext uri="{FF2B5EF4-FFF2-40B4-BE49-F238E27FC236}">
                <a16:creationId xmlns:a16="http://schemas.microsoft.com/office/drawing/2014/main" id="{2A046EE9-1D38-32E8-39DF-49BF0436F59B}"/>
              </a:ext>
            </a:extLst>
          </p:cNvPr>
          <p:cNvSpPr txBox="1">
            <a:spLocks noChangeArrowheads="1"/>
          </p:cNvSpPr>
          <p:nvPr/>
        </p:nvSpPr>
        <p:spPr bwMode="auto">
          <a:xfrm>
            <a:off x="1173163" y="3230563"/>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000" b="1">
                <a:solidFill>
                  <a:srgbClr val="FFFFFF"/>
                </a:solidFill>
              </a:rPr>
              <a:t>1920 Die Ernennung von Samuel Herbert als Kommissär in Palästina</a:t>
            </a:r>
            <a:endParaRPr lang="it-IT" altLang="it-CH" sz="1000" b="1">
              <a:solidFill>
                <a:srgbClr val="FFFFFF"/>
              </a:solidFill>
            </a:endParaRPr>
          </a:p>
        </p:txBody>
      </p:sp>
      <p:sp>
        <p:nvSpPr>
          <p:cNvPr id="116746" name="Text Box 9">
            <a:extLst>
              <a:ext uri="{FF2B5EF4-FFF2-40B4-BE49-F238E27FC236}">
                <a16:creationId xmlns:a16="http://schemas.microsoft.com/office/drawing/2014/main" id="{52AED9BD-5336-1E16-6903-CD2172B1674C}"/>
              </a:ext>
            </a:extLst>
          </p:cNvPr>
          <p:cNvSpPr txBox="1">
            <a:spLocks noChangeArrowheads="1"/>
          </p:cNvSpPr>
          <p:nvPr/>
        </p:nvSpPr>
        <p:spPr bwMode="auto">
          <a:xfrm>
            <a:off x="4902200" y="3344863"/>
            <a:ext cx="31670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1922 – Genf, die Sitzung des Völkerbundes</a:t>
            </a:r>
            <a:endParaRPr lang="it-IT" altLang="it-CH" sz="1000" b="1">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3">
            <a:extLst>
              <a:ext uri="{FF2B5EF4-FFF2-40B4-BE49-F238E27FC236}">
                <a16:creationId xmlns:a16="http://schemas.microsoft.com/office/drawing/2014/main" id="{AECE292B-83E5-54B2-0BB7-3F828DC0AF06}"/>
              </a:ext>
            </a:extLst>
          </p:cNvPr>
          <p:cNvSpPr>
            <a:spLocks noGrp="1"/>
          </p:cNvSpPr>
          <p:nvPr>
            <p:ph type="sldNum" sz="quarter" idx="12"/>
          </p:nvPr>
        </p:nvSpPr>
        <p:spPr>
          <a:xfrm>
            <a:off x="3709988" y="5724525"/>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77ED6B0-DE71-4E72-AB1D-5847702681FE}" type="slidenum">
              <a:rPr lang="it-IT" altLang="it-CH" sz="1400" b="1" smtClean="0">
                <a:solidFill>
                  <a:srgbClr val="FFFFFF"/>
                </a:solidFill>
              </a:rPr>
              <a:pPr algn="ctr">
                <a:spcBef>
                  <a:spcPct val="0"/>
                </a:spcBef>
                <a:buFontTx/>
                <a:buNone/>
              </a:pPr>
              <a:t>18</a:t>
            </a:fld>
            <a:endParaRPr lang="it-IT" altLang="it-CH" sz="1400" b="1">
              <a:solidFill>
                <a:srgbClr val="FFFFFF"/>
              </a:solidFill>
            </a:endParaRPr>
          </a:p>
        </p:txBody>
      </p:sp>
      <p:pic>
        <p:nvPicPr>
          <p:cNvPr id="124931" name="Picture 2" descr="kibbutz">
            <a:extLst>
              <a:ext uri="{FF2B5EF4-FFF2-40B4-BE49-F238E27FC236}">
                <a16:creationId xmlns:a16="http://schemas.microsoft.com/office/drawing/2014/main" id="{094DD1FC-C0A7-EA4E-C311-3DD8C55087DB}"/>
              </a:ext>
            </a:extLst>
          </p:cNvPr>
          <p:cNvPicPr>
            <a:picLocks noChangeAspect="1" noChangeArrowheads="1"/>
          </p:cNvPicPr>
          <p:nvPr/>
        </p:nvPicPr>
        <p:blipFill>
          <a:blip r:embed="rId3">
            <a:lum bright="-10000" contrast="10000"/>
          </a:blip>
          <a:srcRect/>
          <a:stretch>
            <a:fillRect/>
          </a:stretch>
        </p:blipFill>
        <p:spPr bwMode="auto">
          <a:xfrm>
            <a:off x="179388" y="188913"/>
            <a:ext cx="2808287"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2" name="Picture 3" descr="kibbutz%20dalia%20dreissiger%20jahre">
            <a:extLst>
              <a:ext uri="{FF2B5EF4-FFF2-40B4-BE49-F238E27FC236}">
                <a16:creationId xmlns:a16="http://schemas.microsoft.com/office/drawing/2014/main" id="{6912AF09-886F-5367-E588-DB13ADBEBE02}"/>
              </a:ext>
            </a:extLst>
          </p:cNvPr>
          <p:cNvPicPr>
            <a:picLocks noChangeAspect="1" noChangeArrowheads="1"/>
          </p:cNvPicPr>
          <p:nvPr/>
        </p:nvPicPr>
        <p:blipFill>
          <a:blip r:embed="rId4">
            <a:lum bright="-10000" contrast="10000"/>
          </a:blip>
          <a:srcRect/>
          <a:stretch>
            <a:fillRect/>
          </a:stretch>
        </p:blipFill>
        <p:spPr bwMode="auto">
          <a:xfrm>
            <a:off x="179388" y="2781300"/>
            <a:ext cx="2852737" cy="2103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3" name="Picture 4" descr="kibbuz Beit Hashita 1928">
            <a:extLst>
              <a:ext uri="{FF2B5EF4-FFF2-40B4-BE49-F238E27FC236}">
                <a16:creationId xmlns:a16="http://schemas.microsoft.com/office/drawing/2014/main" id="{3BB6662A-393F-87C5-769E-69099BF7AC86}"/>
              </a:ext>
            </a:extLst>
          </p:cNvPr>
          <p:cNvPicPr>
            <a:picLocks noChangeAspect="1" noChangeArrowheads="1"/>
          </p:cNvPicPr>
          <p:nvPr/>
        </p:nvPicPr>
        <p:blipFill>
          <a:blip r:embed="rId5"/>
          <a:srcRect/>
          <a:stretch>
            <a:fillRect/>
          </a:stretch>
        </p:blipFill>
        <p:spPr bwMode="auto">
          <a:xfrm>
            <a:off x="5003800" y="4265613"/>
            <a:ext cx="3916363" cy="24685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4" name="Picture 5" descr="Bet Alfa 1921">
            <a:extLst>
              <a:ext uri="{FF2B5EF4-FFF2-40B4-BE49-F238E27FC236}">
                <a16:creationId xmlns:a16="http://schemas.microsoft.com/office/drawing/2014/main" id="{CE7EF779-C826-E523-171C-15FFFB41C103}"/>
              </a:ext>
            </a:extLst>
          </p:cNvPr>
          <p:cNvPicPr>
            <a:picLocks noChangeAspect="1" noChangeArrowheads="1"/>
          </p:cNvPicPr>
          <p:nvPr/>
        </p:nvPicPr>
        <p:blipFill>
          <a:blip r:embed="rId6">
            <a:lum bright="-10000" contrast="10000"/>
          </a:blip>
          <a:srcRect/>
          <a:stretch>
            <a:fillRect/>
          </a:stretch>
        </p:blipFill>
        <p:spPr bwMode="auto">
          <a:xfrm>
            <a:off x="179388" y="5026025"/>
            <a:ext cx="2879725" cy="1689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5" name="Picture 6" descr="torre di guardia  e palizzata">
            <a:extLst>
              <a:ext uri="{FF2B5EF4-FFF2-40B4-BE49-F238E27FC236}">
                <a16:creationId xmlns:a16="http://schemas.microsoft.com/office/drawing/2014/main" id="{D763F41C-6715-78E3-E1BC-64D8B54C2CDE}"/>
              </a:ext>
            </a:extLst>
          </p:cNvPr>
          <p:cNvPicPr>
            <a:picLocks noChangeAspect="1" noChangeArrowheads="1"/>
          </p:cNvPicPr>
          <p:nvPr/>
        </p:nvPicPr>
        <p:blipFill>
          <a:blip r:embed="rId7">
            <a:lum bright="-10000" contrast="10000"/>
          </a:blip>
          <a:srcRect/>
          <a:stretch>
            <a:fillRect/>
          </a:stretch>
        </p:blipFill>
        <p:spPr bwMode="auto">
          <a:xfrm>
            <a:off x="3132138" y="188913"/>
            <a:ext cx="1852612"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2" name="Text Box 7">
            <a:extLst>
              <a:ext uri="{FF2B5EF4-FFF2-40B4-BE49-F238E27FC236}">
                <a16:creationId xmlns:a16="http://schemas.microsoft.com/office/drawing/2014/main" id="{0DEEDCF4-5028-7B06-440E-9BFC31B15F4E}"/>
              </a:ext>
            </a:extLst>
          </p:cNvPr>
          <p:cNvSpPr txBox="1">
            <a:spLocks noChangeArrowheads="1"/>
          </p:cNvSpPr>
          <p:nvPr/>
        </p:nvSpPr>
        <p:spPr bwMode="auto">
          <a:xfrm>
            <a:off x="3059113" y="6453188"/>
            <a:ext cx="1511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Bet Alfa 1921</a:t>
            </a:r>
            <a:endParaRPr lang="it-IT" altLang="it-CH" sz="1000" b="1">
              <a:solidFill>
                <a:srgbClr val="FFFFFF"/>
              </a:solidFill>
            </a:endParaRPr>
          </a:p>
        </p:txBody>
      </p:sp>
      <p:sp>
        <p:nvSpPr>
          <p:cNvPr id="118793" name="Text Box 8">
            <a:extLst>
              <a:ext uri="{FF2B5EF4-FFF2-40B4-BE49-F238E27FC236}">
                <a16:creationId xmlns:a16="http://schemas.microsoft.com/office/drawing/2014/main" id="{037ED32B-E1DA-293F-1152-ED45FB21FC2D}"/>
              </a:ext>
            </a:extLst>
          </p:cNvPr>
          <p:cNvSpPr txBox="1">
            <a:spLocks noChangeArrowheads="1"/>
          </p:cNvSpPr>
          <p:nvPr/>
        </p:nvSpPr>
        <p:spPr bwMode="auto">
          <a:xfrm>
            <a:off x="5003800" y="38608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1928 Kibbutz Beit Hashita</a:t>
            </a:r>
            <a:endParaRPr lang="it-IT" altLang="it-CH" sz="1000" b="1">
              <a:solidFill>
                <a:srgbClr val="FFFFFF"/>
              </a:solidFill>
            </a:endParaRPr>
          </a:p>
        </p:txBody>
      </p:sp>
      <p:sp>
        <p:nvSpPr>
          <p:cNvPr id="118794" name="Text Box 9">
            <a:extLst>
              <a:ext uri="{FF2B5EF4-FFF2-40B4-BE49-F238E27FC236}">
                <a16:creationId xmlns:a16="http://schemas.microsoft.com/office/drawing/2014/main" id="{197DF1C9-4F29-2262-4C34-BFB9170ACEAD}"/>
              </a:ext>
            </a:extLst>
          </p:cNvPr>
          <p:cNvSpPr txBox="1">
            <a:spLocks noChangeArrowheads="1"/>
          </p:cNvSpPr>
          <p:nvPr/>
        </p:nvSpPr>
        <p:spPr bwMode="auto">
          <a:xfrm>
            <a:off x="3059113" y="2924175"/>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Dalia  1930s</a:t>
            </a:r>
            <a:endParaRPr lang="it-IT" altLang="it-CH" sz="1000" b="1">
              <a:solidFill>
                <a:srgbClr val="FFFFFF"/>
              </a:solidFill>
            </a:endParaRPr>
          </a:p>
        </p:txBody>
      </p:sp>
      <p:sp>
        <p:nvSpPr>
          <p:cNvPr id="137227" name="Text Box 10">
            <a:extLst>
              <a:ext uri="{FF2B5EF4-FFF2-40B4-BE49-F238E27FC236}">
                <a16:creationId xmlns:a16="http://schemas.microsoft.com/office/drawing/2014/main" id="{5E8D942C-97BB-CB30-B153-CCB0151B0C62}"/>
              </a:ext>
            </a:extLst>
          </p:cNvPr>
          <p:cNvSpPr txBox="1">
            <a:spLocks noChangeArrowheads="1"/>
          </p:cNvSpPr>
          <p:nvPr/>
        </p:nvSpPr>
        <p:spPr bwMode="auto">
          <a:xfrm>
            <a:off x="3248025" y="4257675"/>
            <a:ext cx="1511300" cy="12001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de-DE" altLang="it-CH" sz="1800" b="1" dirty="0">
                <a:solidFill>
                  <a:schemeClr val="accent4">
                    <a:lumMod val="10000"/>
                  </a:schemeClr>
                </a:solidFill>
              </a:rPr>
              <a:t>In Palästina wachsen Kibbuz wie Pilze</a:t>
            </a:r>
            <a:endParaRPr lang="en-US" altLang="it-CH" sz="1800" b="1" dirty="0">
              <a:solidFill>
                <a:schemeClr val="accent4">
                  <a:lumMod val="10000"/>
                </a:schemeClr>
              </a:solidFill>
            </a:endParaRPr>
          </a:p>
        </p:txBody>
      </p:sp>
      <p:pic>
        <p:nvPicPr>
          <p:cNvPr id="124940" name="Picture 11" descr="Kibbutz">
            <a:extLst>
              <a:ext uri="{FF2B5EF4-FFF2-40B4-BE49-F238E27FC236}">
                <a16:creationId xmlns:a16="http://schemas.microsoft.com/office/drawing/2014/main" id="{50C43BCA-2160-8469-D1B5-0692147ECBE0}"/>
              </a:ext>
            </a:extLst>
          </p:cNvPr>
          <p:cNvPicPr>
            <a:picLocks noChangeAspect="1" noChangeArrowheads="1"/>
          </p:cNvPicPr>
          <p:nvPr/>
        </p:nvPicPr>
        <p:blipFill>
          <a:blip r:embed="rId8">
            <a:lum bright="-20000" contrast="10000"/>
          </a:blip>
          <a:srcRect/>
          <a:stretch>
            <a:fillRect/>
          </a:stretch>
        </p:blipFill>
        <p:spPr bwMode="auto">
          <a:xfrm>
            <a:off x="5148263" y="188913"/>
            <a:ext cx="3781425" cy="2520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7" name="Text Box 12">
            <a:extLst>
              <a:ext uri="{FF2B5EF4-FFF2-40B4-BE49-F238E27FC236}">
                <a16:creationId xmlns:a16="http://schemas.microsoft.com/office/drawing/2014/main" id="{1D7A6486-6143-C088-00E7-05205831F171}"/>
              </a:ext>
            </a:extLst>
          </p:cNvPr>
          <p:cNvSpPr txBox="1">
            <a:spLocks noChangeArrowheads="1"/>
          </p:cNvSpPr>
          <p:nvPr/>
        </p:nvSpPr>
        <p:spPr bwMode="auto">
          <a:xfrm>
            <a:off x="4932363" y="2781300"/>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1934 Kibbutz  Degania Alef</a:t>
            </a:r>
            <a:endParaRPr lang="it-IT" altLang="it-CH" sz="1000" b="1">
              <a:solidFill>
                <a:srgbClr val="FFFFFF"/>
              </a:solidFill>
            </a:endParaRPr>
          </a:p>
        </p:txBody>
      </p:sp>
      <p:pic>
        <p:nvPicPr>
          <p:cNvPr id="124942" name="Picture 13">
            <a:extLst>
              <a:ext uri="{FF2B5EF4-FFF2-40B4-BE49-F238E27FC236}">
                <a16:creationId xmlns:a16="http://schemas.microsoft.com/office/drawing/2014/main" id="{6038A814-7EA3-E534-AAFB-9DDAF14A59D0}"/>
              </a:ext>
            </a:extLst>
          </p:cNvPr>
          <p:cNvPicPr>
            <a:picLocks noChangeAspect="1" noChangeArrowheads="1"/>
          </p:cNvPicPr>
          <p:nvPr/>
        </p:nvPicPr>
        <p:blipFill>
          <a:blip r:embed="rId9">
            <a:lum bright="-10000" contrast="10000"/>
          </a:blip>
          <a:srcRect/>
          <a:stretch>
            <a:fillRect/>
          </a:stretch>
        </p:blipFill>
        <p:spPr bwMode="auto">
          <a:xfrm>
            <a:off x="6391275" y="2781300"/>
            <a:ext cx="2520950" cy="14335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9" name="Text Box 14">
            <a:extLst>
              <a:ext uri="{FF2B5EF4-FFF2-40B4-BE49-F238E27FC236}">
                <a16:creationId xmlns:a16="http://schemas.microsoft.com/office/drawing/2014/main" id="{1C1D0F5E-394F-4771-C5B2-FBE741B92524}"/>
              </a:ext>
            </a:extLst>
          </p:cNvPr>
          <p:cNvSpPr txBox="1">
            <a:spLocks noChangeArrowheads="1"/>
          </p:cNvSpPr>
          <p:nvPr/>
        </p:nvSpPr>
        <p:spPr bwMode="auto">
          <a:xfrm>
            <a:off x="5672138" y="3228975"/>
            <a:ext cx="719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Mobile dental care</a:t>
            </a:r>
            <a:endParaRPr lang="it-IT" altLang="it-CH" sz="1000" b="1">
              <a:solidFill>
                <a:srgbClr val="FFFFFF"/>
              </a:solidFill>
            </a:endParaRPr>
          </a:p>
        </p:txBody>
      </p:sp>
      <p:sp>
        <p:nvSpPr>
          <p:cNvPr id="118800" name="Rettangolo 1">
            <a:extLst>
              <a:ext uri="{FF2B5EF4-FFF2-40B4-BE49-F238E27FC236}">
                <a16:creationId xmlns:a16="http://schemas.microsoft.com/office/drawing/2014/main" id="{5073CFD4-A125-7A8E-4ECA-40703B635CF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a:extLst>
              <a:ext uri="{FF2B5EF4-FFF2-40B4-BE49-F238E27FC236}">
                <a16:creationId xmlns:a16="http://schemas.microsoft.com/office/drawing/2014/main" id="{9CA52BF7-14BE-7261-2AD6-16BA51185065}"/>
              </a:ext>
            </a:extLst>
          </p:cNvPr>
          <p:cNvSpPr>
            <a:spLocks noGrp="1"/>
          </p:cNvSpPr>
          <p:nvPr>
            <p:ph type="sldNum" sz="quarter" idx="12"/>
          </p:nvPr>
        </p:nvSpPr>
        <p:spPr>
          <a:xfrm>
            <a:off x="7740650" y="6381750"/>
            <a:ext cx="836613"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A38D25-0846-48D0-89D7-E0E66192C52D}" type="slidenum">
              <a:rPr lang="it-IT" altLang="it-CH" sz="1400" smtClean="0">
                <a:solidFill>
                  <a:srgbClr val="FFFFFF"/>
                </a:solidFill>
              </a:rPr>
              <a:pPr>
                <a:spcBef>
                  <a:spcPct val="0"/>
                </a:spcBef>
                <a:buFontTx/>
                <a:buNone/>
              </a:pPr>
              <a:t>19</a:t>
            </a:fld>
            <a:endParaRPr lang="it-IT" altLang="it-CH" sz="1400">
              <a:solidFill>
                <a:srgbClr val="FFFFFF"/>
              </a:solidFill>
            </a:endParaRPr>
          </a:p>
        </p:txBody>
      </p:sp>
      <p:pic>
        <p:nvPicPr>
          <p:cNvPr id="132099" name="Picture 2" descr="documento di identità alestinese anno 1935">
            <a:extLst>
              <a:ext uri="{FF2B5EF4-FFF2-40B4-BE49-F238E27FC236}">
                <a16:creationId xmlns:a16="http://schemas.microsoft.com/office/drawing/2014/main" id="{C483DED3-C3FD-AB39-2815-1F98C1589DDE}"/>
              </a:ext>
            </a:extLst>
          </p:cNvPr>
          <p:cNvPicPr>
            <a:picLocks noChangeAspect="1" noChangeArrowheads="1"/>
          </p:cNvPicPr>
          <p:nvPr/>
        </p:nvPicPr>
        <p:blipFill>
          <a:blip r:embed="rId3">
            <a:lum bright="-16000" contrast="10000"/>
          </a:blip>
          <a:srcRect/>
          <a:stretch>
            <a:fillRect/>
          </a:stretch>
        </p:blipFill>
        <p:spPr bwMode="auto">
          <a:xfrm>
            <a:off x="323850" y="215900"/>
            <a:ext cx="8497888" cy="6038850"/>
          </a:xfrm>
          <a:prstGeom prst="rect">
            <a:avLst/>
          </a:prstGeom>
          <a:ln>
            <a:noFill/>
          </a:ln>
          <a:effectLst>
            <a:outerShdw blurRad="292100" dist="139700" dir="2700000" algn="tl" rotWithShape="0">
              <a:srgbClr val="333333">
                <a:alpha val="65000"/>
              </a:srgbClr>
            </a:outerShdw>
          </a:effectLst>
        </p:spPr>
      </p:pic>
      <p:sp>
        <p:nvSpPr>
          <p:cNvPr id="120836" name="Rettangolo 4">
            <a:extLst>
              <a:ext uri="{FF2B5EF4-FFF2-40B4-BE49-F238E27FC236}">
                <a16:creationId xmlns:a16="http://schemas.microsoft.com/office/drawing/2014/main" id="{BA666CD9-FB67-D80F-E090-683FDFB00D4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F01E11D5-4D35-79AD-2151-C53E1A2D1E92}"/>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Box 3">
            <a:extLst>
              <a:ext uri="{FF2B5EF4-FFF2-40B4-BE49-F238E27FC236}">
                <a16:creationId xmlns:a16="http://schemas.microsoft.com/office/drawing/2014/main" id="{FB6AC7BD-9E99-F882-E344-D57B462B8645}"/>
              </a:ext>
            </a:extLst>
          </p:cNvPr>
          <p:cNvSpPr txBox="1">
            <a:spLocks noChangeArrowheads="1"/>
          </p:cNvSpPr>
          <p:nvPr/>
        </p:nvSpPr>
        <p:spPr bwMode="auto">
          <a:xfrm>
            <a:off x="1344613" y="6365875"/>
            <a:ext cx="6454775" cy="368300"/>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de-DE" altLang="it-CH" sz="1800" dirty="0"/>
              <a:t>Palästinensisches Identitätsdokument aus dem Jahr 1935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8338F-8602-FBC7-C2B1-065FD2B57D25}"/>
            </a:ext>
          </a:extLst>
        </p:cNvPr>
        <p:cNvGrpSpPr/>
        <p:nvPr/>
      </p:nvGrpSpPr>
      <p:grpSpPr>
        <a:xfrm>
          <a:off x="0" y="0"/>
          <a:ext cx="0" cy="0"/>
          <a:chOff x="0" y="0"/>
          <a:chExt cx="0" cy="0"/>
        </a:xfrm>
      </p:grpSpPr>
      <p:sp>
        <p:nvSpPr>
          <p:cNvPr id="7" name="Rettangolo 6">
            <a:extLst>
              <a:ext uri="{FF2B5EF4-FFF2-40B4-BE49-F238E27FC236}">
                <a16:creationId xmlns:a16="http://schemas.microsoft.com/office/drawing/2014/main" id="{EA75592A-BD3C-77E4-ECA7-16FED15A1538}"/>
              </a:ext>
            </a:extLst>
          </p:cNvPr>
          <p:cNvSpPr/>
          <p:nvPr/>
        </p:nvSpPr>
        <p:spPr>
          <a:xfrm>
            <a:off x="323528" y="476672"/>
            <a:ext cx="8496944" cy="4752528"/>
          </a:xfrm>
          <a:prstGeom prst="rect">
            <a:avLst/>
          </a:prstGeom>
          <a:solidFill>
            <a:schemeClr val="tx1"/>
          </a:solidFill>
          <a:ln w="38100">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E83D9650-A449-FC88-24BD-1CC5DCA645C7}"/>
              </a:ext>
            </a:extLst>
          </p:cNvPr>
          <p:cNvSpPr txBox="1"/>
          <p:nvPr/>
        </p:nvSpPr>
        <p:spPr>
          <a:xfrm>
            <a:off x="3887776" y="1375608"/>
            <a:ext cx="4374052" cy="1477328"/>
          </a:xfrm>
          <a:prstGeom prst="rect">
            <a:avLst/>
          </a:prstGeom>
          <a:noFill/>
        </p:spPr>
        <p:txBody>
          <a:bodyPr wrap="square" rtlCol="0">
            <a:spAutoFit/>
          </a:bodyPr>
          <a:lstStyle/>
          <a:p>
            <a:pPr algn="r"/>
            <a:r>
              <a:rPr lang="de-DE" sz="3000" dirty="0">
                <a:solidFill>
                  <a:schemeClr val="accent4">
                    <a:lumMod val="10000"/>
                  </a:schemeClr>
                </a:solidFill>
              </a:rPr>
              <a:t>"Wir werden die Araber </a:t>
            </a:r>
          </a:p>
          <a:p>
            <a:pPr algn="r"/>
            <a:r>
              <a:rPr lang="de-DE" sz="3000" dirty="0">
                <a:solidFill>
                  <a:schemeClr val="accent4">
                    <a:lumMod val="10000"/>
                  </a:schemeClr>
                </a:solidFill>
              </a:rPr>
              <a:t>Vertreiben und                ihren Platz einnehmen." </a:t>
            </a:r>
          </a:p>
        </p:txBody>
      </p:sp>
      <p:sp>
        <p:nvSpPr>
          <p:cNvPr id="5" name="CasellaDiTesto 4">
            <a:extLst>
              <a:ext uri="{FF2B5EF4-FFF2-40B4-BE49-F238E27FC236}">
                <a16:creationId xmlns:a16="http://schemas.microsoft.com/office/drawing/2014/main" id="{2E0185DE-8582-B21B-63DA-D99E97BAB362}"/>
              </a:ext>
            </a:extLst>
          </p:cNvPr>
          <p:cNvSpPr txBox="1"/>
          <p:nvPr/>
        </p:nvSpPr>
        <p:spPr>
          <a:xfrm>
            <a:off x="2699792" y="5460148"/>
            <a:ext cx="3972257" cy="276999"/>
          </a:xfrm>
          <a:prstGeom prst="rect">
            <a:avLst/>
          </a:prstGeom>
          <a:noFill/>
        </p:spPr>
        <p:txBody>
          <a:bodyPr wrap="square" rtlCol="0">
            <a:spAutoFit/>
          </a:bodyPr>
          <a:lstStyle/>
          <a:p>
            <a:r>
              <a:rPr lang="de-DE" sz="1200" dirty="0"/>
              <a:t>* Ben Gurions Brief an seinen Sohn aus dem Jahr 1937.</a:t>
            </a:r>
            <a:endParaRPr lang="en-US" sz="1200" dirty="0"/>
          </a:p>
        </p:txBody>
      </p:sp>
      <p:pic>
        <p:nvPicPr>
          <p:cNvPr id="1027" name="Picture 3" descr="Ben-Gurion, Epilogue | documentary Channel">
            <a:extLst>
              <a:ext uri="{FF2B5EF4-FFF2-40B4-BE49-F238E27FC236}">
                <a16:creationId xmlns:a16="http://schemas.microsoft.com/office/drawing/2014/main" id="{12F28306-EBDE-D9A3-FD47-303D2B9CD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88"/>
          <a:stretch/>
        </p:blipFill>
        <p:spPr bwMode="auto">
          <a:xfrm>
            <a:off x="882172" y="1375608"/>
            <a:ext cx="2773177" cy="1792756"/>
          </a:xfrm>
          <a:prstGeom prst="rect">
            <a:avLst/>
          </a:prstGeom>
          <a:ln w="381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C187A8C9-7AAC-2C45-11E5-5EB675C1AA20}"/>
              </a:ext>
            </a:extLst>
          </p:cNvPr>
          <p:cNvSpPr txBox="1"/>
          <p:nvPr/>
        </p:nvSpPr>
        <p:spPr>
          <a:xfrm>
            <a:off x="828600" y="3263888"/>
            <a:ext cx="2880320" cy="1092607"/>
          </a:xfrm>
          <a:prstGeom prst="rect">
            <a:avLst/>
          </a:prstGeom>
          <a:noFill/>
        </p:spPr>
        <p:txBody>
          <a:bodyPr wrap="square" rtlCol="0">
            <a:spAutoFit/>
          </a:bodyPr>
          <a:lstStyle/>
          <a:p>
            <a:pPr algn="ctr"/>
            <a:r>
              <a:rPr lang="en-US" b="1" dirty="0">
                <a:solidFill>
                  <a:schemeClr val="accent4">
                    <a:lumMod val="10000"/>
                  </a:schemeClr>
                </a:solidFill>
              </a:rPr>
              <a:t>Ben Gurion  1886 - 1973</a:t>
            </a:r>
          </a:p>
          <a:p>
            <a:pPr algn="ctr"/>
            <a:endParaRPr lang="en-US" sz="500" dirty="0">
              <a:solidFill>
                <a:schemeClr val="accent4">
                  <a:lumMod val="10000"/>
                </a:schemeClr>
              </a:solidFill>
            </a:endParaRPr>
          </a:p>
          <a:p>
            <a:pPr algn="ctr"/>
            <a:r>
              <a:rPr lang="en-US" sz="1400" dirty="0" err="1">
                <a:solidFill>
                  <a:schemeClr val="accent4">
                    <a:lumMod val="10000"/>
                  </a:schemeClr>
                </a:solidFill>
              </a:rPr>
              <a:t>Premierminister</a:t>
            </a:r>
            <a:r>
              <a:rPr lang="en-US" sz="1400" dirty="0">
                <a:solidFill>
                  <a:schemeClr val="accent4">
                    <a:lumMod val="10000"/>
                  </a:schemeClr>
                </a:solidFill>
              </a:rPr>
              <a:t> von Israel</a:t>
            </a:r>
          </a:p>
          <a:p>
            <a:pPr algn="ctr"/>
            <a:r>
              <a:rPr lang="en-US" sz="1400" dirty="0">
                <a:solidFill>
                  <a:schemeClr val="accent4">
                    <a:lumMod val="10000"/>
                  </a:schemeClr>
                </a:solidFill>
              </a:rPr>
              <a:t>1948 - 1953  und </a:t>
            </a:r>
          </a:p>
          <a:p>
            <a:pPr algn="ctr"/>
            <a:r>
              <a:rPr lang="en-US" sz="1400" dirty="0">
                <a:solidFill>
                  <a:schemeClr val="accent4">
                    <a:lumMod val="10000"/>
                  </a:schemeClr>
                </a:solidFill>
              </a:rPr>
              <a:t>1955 - 1963</a:t>
            </a:r>
            <a:endParaRPr lang="en-US" dirty="0">
              <a:solidFill>
                <a:schemeClr val="accent4">
                  <a:lumMod val="10000"/>
                </a:schemeClr>
              </a:solidFill>
            </a:endParaRPr>
          </a:p>
        </p:txBody>
      </p:sp>
      <p:sp>
        <p:nvSpPr>
          <p:cNvPr id="2" name="Slide Number Placeholder 3">
            <a:extLst>
              <a:ext uri="{FF2B5EF4-FFF2-40B4-BE49-F238E27FC236}">
                <a16:creationId xmlns:a16="http://schemas.microsoft.com/office/drawing/2014/main" id="{1177EAF8-E346-965B-3B82-71E2500D3A33}"/>
              </a:ext>
            </a:extLst>
          </p:cNvPr>
          <p:cNvSpPr>
            <a:spLocks noGrp="1"/>
          </p:cNvSpPr>
          <p:nvPr>
            <p:ph type="sldNum" sz="quarter" idx="12"/>
          </p:nvPr>
        </p:nvSpPr>
        <p:spPr>
          <a:xfrm>
            <a:off x="7725880" y="5413981"/>
            <a:ext cx="528812" cy="369332"/>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958E1E19-33AE-4A22-97AB-64223FFD6DB4}" type="slidenum">
              <a:rPr lang="it-IT" altLang="it-CH" sz="1400" b="1" smtClean="0"/>
              <a:pPr>
                <a:spcBef>
                  <a:spcPct val="0"/>
                </a:spcBef>
                <a:buFontTx/>
                <a:buNone/>
                <a:defRPr/>
              </a:pPr>
              <a:t>2</a:t>
            </a:fld>
            <a:endParaRPr lang="it-IT" altLang="it-CH" sz="1400" b="1" dirty="0"/>
          </a:p>
        </p:txBody>
      </p:sp>
      <p:sp>
        <p:nvSpPr>
          <p:cNvPr id="3" name="CasellaDiTesto 2">
            <a:extLst>
              <a:ext uri="{FF2B5EF4-FFF2-40B4-BE49-F238E27FC236}">
                <a16:creationId xmlns:a16="http://schemas.microsoft.com/office/drawing/2014/main" id="{F863E575-8DEA-E2A0-A1D5-B9EA1E1DD1F0}"/>
              </a:ext>
            </a:extLst>
          </p:cNvPr>
          <p:cNvSpPr txBox="1"/>
          <p:nvPr/>
        </p:nvSpPr>
        <p:spPr>
          <a:xfrm>
            <a:off x="4522823" y="3367151"/>
            <a:ext cx="3467463" cy="769441"/>
          </a:xfrm>
          <a:prstGeom prst="rect">
            <a:avLst/>
          </a:prstGeom>
          <a:solidFill>
            <a:srgbClr val="FFFF00"/>
          </a:solidFill>
          <a:ln w="12700">
            <a:solidFill>
              <a:schemeClr val="accent4">
                <a:lumMod val="10000"/>
              </a:schemeClr>
            </a:solidFill>
          </a:ln>
        </p:spPr>
        <p:txBody>
          <a:bodyPr wrap="square" rtlCol="0">
            <a:spAutoFit/>
          </a:bodyPr>
          <a:lstStyle/>
          <a:p>
            <a:pPr algn="ctr"/>
            <a:r>
              <a:rPr lang="de-DE" sz="2200" b="1" dirty="0">
                <a:solidFill>
                  <a:schemeClr val="accent4">
                    <a:lumMod val="10000"/>
                  </a:schemeClr>
                </a:solidFill>
              </a:rPr>
              <a:t>Ein klassischer Fall von Siedlungskolonialismus</a:t>
            </a:r>
            <a:endParaRPr lang="en-US" sz="2200" b="1" dirty="0">
              <a:solidFill>
                <a:schemeClr val="accent4">
                  <a:lumMod val="10000"/>
                </a:schemeClr>
              </a:solidFill>
            </a:endParaRPr>
          </a:p>
        </p:txBody>
      </p:sp>
      <p:sp>
        <p:nvSpPr>
          <p:cNvPr id="8" name="CasellaDiTesto 7">
            <a:extLst>
              <a:ext uri="{FF2B5EF4-FFF2-40B4-BE49-F238E27FC236}">
                <a16:creationId xmlns:a16="http://schemas.microsoft.com/office/drawing/2014/main" id="{CB264E73-8984-138A-64D8-DA8CF2D87A7F}"/>
              </a:ext>
            </a:extLst>
          </p:cNvPr>
          <p:cNvSpPr txBox="1"/>
          <p:nvPr/>
        </p:nvSpPr>
        <p:spPr>
          <a:xfrm>
            <a:off x="442093" y="5885933"/>
            <a:ext cx="8161460" cy="523220"/>
          </a:xfrm>
          <a:prstGeom prst="rect">
            <a:avLst/>
          </a:prstGeom>
          <a:noFill/>
        </p:spPr>
        <p:txBody>
          <a:bodyPr wrap="square" rtlCol="0">
            <a:spAutoFit/>
          </a:bodyPr>
          <a:lstStyle/>
          <a:p>
            <a:pPr algn="ctr"/>
            <a:r>
              <a:rPr lang="de-DE" sz="1400" dirty="0"/>
              <a:t>Es ist sehr wichtig, die Geschichte Palästinas zu studieren, um zu verstehen, was in Palästina geschah und geschieht (Ilan Pappe). https://www.youtube.com/watch?v=ug45Mv1eaL0</a:t>
            </a:r>
          </a:p>
        </p:txBody>
      </p:sp>
    </p:spTree>
    <p:extLst>
      <p:ext uri="{BB962C8B-B14F-4D97-AF65-F5344CB8AC3E}">
        <p14:creationId xmlns:p14="http://schemas.microsoft.com/office/powerpoint/2010/main" val="2856112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a:extLst>
              <a:ext uri="{FF2B5EF4-FFF2-40B4-BE49-F238E27FC236}">
                <a16:creationId xmlns:a16="http://schemas.microsoft.com/office/drawing/2014/main" id="{1A3F58E1-D18B-4D9E-0CB0-C4DF348700D9}"/>
              </a:ext>
            </a:extLst>
          </p:cNvPr>
          <p:cNvSpPr>
            <a:spLocks noGrp="1"/>
          </p:cNvSpPr>
          <p:nvPr>
            <p:ph type="sldNum" sz="quarter" idx="12"/>
          </p:nvPr>
        </p:nvSpPr>
        <p:spPr>
          <a:xfrm>
            <a:off x="6948488" y="4546600"/>
            <a:ext cx="8191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87FA09B-79BA-4EA7-8058-84648FDC1114}" type="slidenum">
              <a:rPr lang="it-IT" altLang="it-CH" sz="1400" smtClean="0">
                <a:solidFill>
                  <a:srgbClr val="FFFFFF"/>
                </a:solidFill>
              </a:rPr>
              <a:pPr>
                <a:spcBef>
                  <a:spcPct val="0"/>
                </a:spcBef>
                <a:buFontTx/>
                <a:buNone/>
              </a:pPr>
              <a:t>20</a:t>
            </a:fld>
            <a:endParaRPr lang="it-IT" altLang="it-CH" sz="1400">
              <a:solidFill>
                <a:srgbClr val="FFFFFF"/>
              </a:solidFill>
            </a:endParaRPr>
          </a:p>
        </p:txBody>
      </p:sp>
      <p:pic>
        <p:nvPicPr>
          <p:cNvPr id="309251" name="Picture 2" descr="moneta palestinese">
            <a:extLst>
              <a:ext uri="{FF2B5EF4-FFF2-40B4-BE49-F238E27FC236}">
                <a16:creationId xmlns:a16="http://schemas.microsoft.com/office/drawing/2014/main" id="{64898999-6BED-C780-DF7F-9554268CE364}"/>
              </a:ext>
            </a:extLst>
          </p:cNvPr>
          <p:cNvPicPr>
            <a:picLocks noChangeAspect="1" noChangeArrowheads="1"/>
          </p:cNvPicPr>
          <p:nvPr/>
        </p:nvPicPr>
        <p:blipFill>
          <a:blip r:embed="rId3"/>
          <a:srcRect/>
          <a:stretch>
            <a:fillRect/>
          </a:stretch>
        </p:blipFill>
        <p:spPr bwMode="auto">
          <a:xfrm>
            <a:off x="179388" y="3429000"/>
            <a:ext cx="5761037" cy="3268663"/>
          </a:xfrm>
          <a:prstGeom prst="rect">
            <a:avLst/>
          </a:prstGeom>
          <a:ln>
            <a:noFill/>
          </a:ln>
          <a:effectLst>
            <a:outerShdw blurRad="292100" dist="139700" dir="2700000" algn="tl" rotWithShape="0">
              <a:srgbClr val="333333">
                <a:alpha val="65000"/>
              </a:srgbClr>
            </a:outerShdw>
          </a:effectLst>
        </p:spPr>
      </p:pic>
      <p:pic>
        <p:nvPicPr>
          <p:cNvPr id="309252" name="Picture 3" descr="Palestinian Currency">
            <a:extLst>
              <a:ext uri="{FF2B5EF4-FFF2-40B4-BE49-F238E27FC236}">
                <a16:creationId xmlns:a16="http://schemas.microsoft.com/office/drawing/2014/main" id="{BF6814B9-D2E6-4532-0466-AD1C1721004F}"/>
              </a:ext>
            </a:extLst>
          </p:cNvPr>
          <p:cNvPicPr>
            <a:picLocks noChangeAspect="1" noChangeArrowheads="1"/>
          </p:cNvPicPr>
          <p:nvPr/>
        </p:nvPicPr>
        <p:blipFill>
          <a:blip r:embed="rId4"/>
          <a:srcRect/>
          <a:stretch>
            <a:fillRect/>
          </a:stretch>
        </p:blipFill>
        <p:spPr bwMode="auto">
          <a:xfrm>
            <a:off x="179388" y="188913"/>
            <a:ext cx="5761037" cy="3144837"/>
          </a:xfrm>
          <a:prstGeom prst="rect">
            <a:avLst/>
          </a:prstGeom>
          <a:ln>
            <a:noFill/>
          </a:ln>
          <a:effectLst>
            <a:outerShdw blurRad="292100" dist="139700" dir="2700000" algn="tl" rotWithShape="0">
              <a:srgbClr val="333333">
                <a:alpha val="65000"/>
              </a:srgbClr>
            </a:outerShdw>
          </a:effectLst>
        </p:spPr>
      </p:pic>
      <p:pic>
        <p:nvPicPr>
          <p:cNvPr id="309253" name="Picture 4" descr="monete palestinesi 10milcoin1927">
            <a:extLst>
              <a:ext uri="{FF2B5EF4-FFF2-40B4-BE49-F238E27FC236}">
                <a16:creationId xmlns:a16="http://schemas.microsoft.com/office/drawing/2014/main" id="{6F8E8B84-5C4B-9FC1-683A-A7ADF380E714}"/>
              </a:ext>
            </a:extLst>
          </p:cNvPr>
          <p:cNvPicPr>
            <a:picLocks noChangeAspect="1" noChangeArrowheads="1"/>
          </p:cNvPicPr>
          <p:nvPr/>
        </p:nvPicPr>
        <p:blipFill>
          <a:blip r:embed="rId5"/>
          <a:srcRect/>
          <a:stretch>
            <a:fillRect/>
          </a:stretch>
        </p:blipFill>
        <p:spPr bwMode="auto">
          <a:xfrm>
            <a:off x="6084888" y="188913"/>
            <a:ext cx="2878137" cy="1501775"/>
          </a:xfrm>
          <a:prstGeom prst="rect">
            <a:avLst/>
          </a:prstGeom>
          <a:ln>
            <a:noFill/>
          </a:ln>
          <a:effectLst>
            <a:outerShdw blurRad="292100" dist="139700" dir="2700000" algn="tl" rotWithShape="0">
              <a:srgbClr val="333333">
                <a:alpha val="65000"/>
              </a:srgbClr>
            </a:outerShdw>
          </a:effectLst>
        </p:spPr>
      </p:pic>
      <p:pic>
        <p:nvPicPr>
          <p:cNvPr id="309254" name="Picture 5" descr="monete palestinesi 100milcoin1927">
            <a:extLst>
              <a:ext uri="{FF2B5EF4-FFF2-40B4-BE49-F238E27FC236}">
                <a16:creationId xmlns:a16="http://schemas.microsoft.com/office/drawing/2014/main" id="{A6BF4510-C238-69ED-876D-67F7558A7674}"/>
              </a:ext>
            </a:extLst>
          </p:cNvPr>
          <p:cNvPicPr>
            <a:picLocks noChangeAspect="1" noChangeArrowheads="1"/>
          </p:cNvPicPr>
          <p:nvPr/>
        </p:nvPicPr>
        <p:blipFill>
          <a:blip r:embed="rId6"/>
          <a:srcRect/>
          <a:stretch>
            <a:fillRect/>
          </a:stretch>
        </p:blipFill>
        <p:spPr bwMode="auto">
          <a:xfrm>
            <a:off x="6084888" y="5229225"/>
            <a:ext cx="2879725" cy="1446213"/>
          </a:xfrm>
          <a:prstGeom prst="rect">
            <a:avLst/>
          </a:prstGeom>
          <a:ln>
            <a:noFill/>
          </a:ln>
          <a:effectLst>
            <a:outerShdw blurRad="292100" dist="139700" dir="2700000" algn="tl" rotWithShape="0">
              <a:srgbClr val="333333">
                <a:alpha val="65000"/>
              </a:srgbClr>
            </a:outerShdw>
          </a:effectLst>
        </p:spPr>
      </p:pic>
      <p:sp>
        <p:nvSpPr>
          <p:cNvPr id="860167" name="Text Box 6">
            <a:extLst>
              <a:ext uri="{FF2B5EF4-FFF2-40B4-BE49-F238E27FC236}">
                <a16:creationId xmlns:a16="http://schemas.microsoft.com/office/drawing/2014/main" id="{C2373520-7F26-8770-D680-7F1F1C78FEF8}"/>
              </a:ext>
            </a:extLst>
          </p:cNvPr>
          <p:cNvSpPr txBox="1">
            <a:spLocks noChangeArrowheads="1"/>
          </p:cNvSpPr>
          <p:nvPr/>
        </p:nvSpPr>
        <p:spPr bwMode="auto">
          <a:xfrm>
            <a:off x="6456363" y="2292350"/>
            <a:ext cx="2133600" cy="17557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fr-CH" altLang="it-CH" dirty="0" err="1"/>
              <a:t>Einige</a:t>
            </a:r>
            <a:r>
              <a:rPr lang="fr-CH" altLang="it-CH" dirty="0"/>
              <a:t> </a:t>
            </a:r>
            <a:r>
              <a:rPr lang="fr-CH" altLang="it-CH" dirty="0" err="1"/>
              <a:t>palästinensische</a:t>
            </a:r>
            <a:r>
              <a:rPr lang="fr-CH" altLang="it-CH" dirty="0"/>
              <a:t> </a:t>
            </a:r>
            <a:r>
              <a:rPr lang="fr-CH" altLang="it-CH" dirty="0" err="1"/>
              <a:t>Banknoten</a:t>
            </a:r>
            <a:r>
              <a:rPr lang="fr-CH" altLang="it-CH" dirty="0"/>
              <a:t>        </a:t>
            </a:r>
            <a:r>
              <a:rPr lang="fr-CH" altLang="it-CH" dirty="0" err="1"/>
              <a:t>und</a:t>
            </a:r>
            <a:r>
              <a:rPr lang="fr-CH" altLang="it-CH" dirty="0"/>
              <a:t> </a:t>
            </a:r>
            <a:r>
              <a:rPr lang="fr-CH" altLang="it-CH" dirty="0" err="1"/>
              <a:t>Münzen</a:t>
            </a:r>
            <a:r>
              <a:rPr lang="fr-CH" altLang="it-CH" dirty="0"/>
              <a:t>     der </a:t>
            </a:r>
            <a:r>
              <a:rPr lang="fr-CH" altLang="it-CH" dirty="0" err="1"/>
              <a:t>britische</a:t>
            </a:r>
            <a:r>
              <a:rPr lang="fr-CH" altLang="it-CH" dirty="0"/>
              <a:t> </a:t>
            </a:r>
            <a:r>
              <a:rPr lang="fr-CH" altLang="it-CH" dirty="0" err="1"/>
              <a:t>Mandatsperiode</a:t>
            </a:r>
            <a:endParaRPr lang="it-IT" altLang="it-CH" dirty="0"/>
          </a:p>
        </p:txBody>
      </p:sp>
      <p:sp>
        <p:nvSpPr>
          <p:cNvPr id="8" name="Rettangolo 7">
            <a:extLst>
              <a:ext uri="{FF2B5EF4-FFF2-40B4-BE49-F238E27FC236}">
                <a16:creationId xmlns:a16="http://schemas.microsoft.com/office/drawing/2014/main" id="{81BDB993-9BF4-76E6-4BD7-E592D8DE707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3">
            <a:extLst>
              <a:ext uri="{FF2B5EF4-FFF2-40B4-BE49-F238E27FC236}">
                <a16:creationId xmlns:a16="http://schemas.microsoft.com/office/drawing/2014/main" id="{CE70C61E-26DB-402B-D819-8FA90200E674}"/>
              </a:ext>
            </a:extLst>
          </p:cNvPr>
          <p:cNvPicPr>
            <a:picLocks noChangeAspect="1" noChangeArrowheads="1"/>
          </p:cNvPicPr>
          <p:nvPr/>
        </p:nvPicPr>
        <p:blipFill>
          <a:blip r:embed="rId3">
            <a:lum bright="-10000" contrast="10000"/>
          </a:blip>
          <a:srcRect/>
          <a:stretch>
            <a:fillRect/>
          </a:stretch>
        </p:blipFill>
        <p:spPr bwMode="auto">
          <a:xfrm>
            <a:off x="395288" y="333375"/>
            <a:ext cx="4387850" cy="5602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CEE90671-1CE6-D0FA-DF9B-CC0EF40B70B5}"/>
              </a:ext>
            </a:extLst>
          </p:cNvPr>
          <p:cNvPicPr>
            <a:picLocks noChangeAspect="1"/>
          </p:cNvPicPr>
          <p:nvPr/>
        </p:nvPicPr>
        <p:blipFill>
          <a:blip r:embed="rId4">
            <a:lum bright="-10000" contrast="10000"/>
          </a:blip>
          <a:stretch>
            <a:fillRect/>
          </a:stretch>
        </p:blipFill>
        <p:spPr>
          <a:xfrm>
            <a:off x="4940300" y="333375"/>
            <a:ext cx="3878263" cy="2732088"/>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Immagine 4">
            <a:extLst>
              <a:ext uri="{FF2B5EF4-FFF2-40B4-BE49-F238E27FC236}">
                <a16:creationId xmlns:a16="http://schemas.microsoft.com/office/drawing/2014/main" id="{979CF82E-9A71-1EAF-D15C-2FA4CB0FCA8A}"/>
              </a:ext>
            </a:extLst>
          </p:cNvPr>
          <p:cNvPicPr>
            <a:picLocks noChangeAspect="1" noChangeArrowheads="1"/>
          </p:cNvPicPr>
          <p:nvPr/>
        </p:nvPicPr>
        <p:blipFill>
          <a:blip r:embed="rId5">
            <a:lum bright="-10000" contrast="10000"/>
          </a:blip>
          <a:srcRect/>
          <a:stretch>
            <a:fillRect/>
          </a:stretch>
        </p:blipFill>
        <p:spPr bwMode="auto">
          <a:xfrm>
            <a:off x="4940300" y="3248025"/>
            <a:ext cx="3878263" cy="2687638"/>
          </a:xfrm>
          <a:prstGeom prst="rect">
            <a:avLst/>
          </a:prstGeom>
          <a:ln w="28575">
            <a:solidFill>
              <a:schemeClr val="tx1"/>
            </a:solidFill>
          </a:ln>
          <a:effectLst>
            <a:outerShdw blurRad="292100" dist="139700" dir="2700000" algn="tl" rotWithShape="0">
              <a:srgbClr val="333333">
                <a:alpha val="65000"/>
              </a:srgbClr>
            </a:outerShdw>
          </a:effectLst>
        </p:spPr>
      </p:pic>
      <p:sp>
        <p:nvSpPr>
          <p:cNvPr id="124933" name="Text Box 10">
            <a:extLst>
              <a:ext uri="{FF2B5EF4-FFF2-40B4-BE49-F238E27FC236}">
                <a16:creationId xmlns:a16="http://schemas.microsoft.com/office/drawing/2014/main" id="{6C5950EB-3887-0B50-B3E8-0CE4E58D524A}"/>
              </a:ext>
            </a:extLst>
          </p:cNvPr>
          <p:cNvSpPr txBox="1">
            <a:spLocks noChangeArrowheads="1"/>
          </p:cNvSpPr>
          <p:nvPr/>
        </p:nvSpPr>
        <p:spPr bwMode="auto">
          <a:xfrm>
            <a:off x="5789613" y="300038"/>
            <a:ext cx="2882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u="sng"/>
              <a:t>1927</a:t>
            </a:r>
            <a:r>
              <a:rPr lang="fr-CH" altLang="it-CH" sz="1400" b="1"/>
              <a:t> Nablus, Seifenproduktion</a:t>
            </a:r>
            <a:endParaRPr lang="it-IT" altLang="it-CH" sz="1400" b="1"/>
          </a:p>
        </p:txBody>
      </p:sp>
      <p:sp>
        <p:nvSpPr>
          <p:cNvPr id="8" name="Rettangolo 7">
            <a:extLst>
              <a:ext uri="{FF2B5EF4-FFF2-40B4-BE49-F238E27FC236}">
                <a16:creationId xmlns:a16="http://schemas.microsoft.com/office/drawing/2014/main" id="{2A32CADB-8063-9EFC-6B28-A06BB61ECF0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3779" name="Text Box 3">
            <a:extLst>
              <a:ext uri="{FF2B5EF4-FFF2-40B4-BE49-F238E27FC236}">
                <a16:creationId xmlns:a16="http://schemas.microsoft.com/office/drawing/2014/main" id="{43DBE73A-EAD4-5071-6D40-9B9608DE16CF}"/>
              </a:ext>
            </a:extLst>
          </p:cNvPr>
          <p:cNvSpPr txBox="1">
            <a:spLocks noChangeArrowheads="1"/>
          </p:cNvSpPr>
          <p:nvPr/>
        </p:nvSpPr>
        <p:spPr bwMode="auto">
          <a:xfrm>
            <a:off x="1690688" y="6084888"/>
            <a:ext cx="5762625"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dirty="0"/>
              <a:t>1936  </a:t>
            </a:r>
            <a:r>
              <a:rPr lang="fr-CH" altLang="it-CH" dirty="0" err="1"/>
              <a:t>Oliven</a:t>
            </a:r>
            <a:r>
              <a:rPr lang="fr-CH" altLang="it-CH" dirty="0"/>
              <a:t>, </a:t>
            </a:r>
            <a:r>
              <a:rPr lang="fr-CH" altLang="it-CH" dirty="0" err="1"/>
              <a:t>Öl-und</a:t>
            </a:r>
            <a:r>
              <a:rPr lang="fr-CH" altLang="it-CH" dirty="0"/>
              <a:t> </a:t>
            </a:r>
            <a:r>
              <a:rPr lang="fr-CH" altLang="it-CH" dirty="0" err="1"/>
              <a:t>Seifen</a:t>
            </a:r>
            <a:r>
              <a:rPr lang="fr-CH" altLang="it-CH" dirty="0"/>
              <a:t>-Industrie in Palästina</a:t>
            </a:r>
            <a:endParaRPr lang="it-IT" altLang="it-CH" dirty="0"/>
          </a:p>
        </p:txBody>
      </p:sp>
      <p:sp>
        <p:nvSpPr>
          <p:cNvPr id="124936" name="Slide Number Placeholder 4">
            <a:extLst>
              <a:ext uri="{FF2B5EF4-FFF2-40B4-BE49-F238E27FC236}">
                <a16:creationId xmlns:a16="http://schemas.microsoft.com/office/drawing/2014/main" id="{C08E311B-93D3-5B36-6A3D-13825CB56373}"/>
              </a:ext>
            </a:extLst>
          </p:cNvPr>
          <p:cNvSpPr>
            <a:spLocks noGrp="1"/>
          </p:cNvSpPr>
          <p:nvPr>
            <p:ph type="sldNum" sz="quarter" idx="12"/>
          </p:nvPr>
        </p:nvSpPr>
        <p:spPr>
          <a:xfrm>
            <a:off x="7748588" y="6100763"/>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31C966-182E-41EE-8240-F4C84582E56F}" type="slidenum">
              <a:rPr lang="it-IT" altLang="it-CH" sz="1400" b="1" smtClean="0">
                <a:solidFill>
                  <a:srgbClr val="FFFFFF"/>
                </a:solidFill>
              </a:rPr>
              <a:pPr>
                <a:spcBef>
                  <a:spcPct val="0"/>
                </a:spcBef>
                <a:buFontTx/>
                <a:buNone/>
              </a:pPr>
              <a:t>21</a:t>
            </a:fld>
            <a:endParaRPr lang="it-IT" altLang="it-CH" sz="1400" b="1">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3">
            <a:extLst>
              <a:ext uri="{FF2B5EF4-FFF2-40B4-BE49-F238E27FC236}">
                <a16:creationId xmlns:a16="http://schemas.microsoft.com/office/drawing/2014/main" id="{A59EF35E-9ECF-865E-5242-2B42E8ACDDFE}"/>
              </a:ext>
            </a:extLst>
          </p:cNvPr>
          <p:cNvSpPr>
            <a:spLocks noGrp="1"/>
          </p:cNvSpPr>
          <p:nvPr>
            <p:ph type="sldNum" sz="quarter" idx="12"/>
          </p:nvPr>
        </p:nvSpPr>
        <p:spPr>
          <a:xfrm>
            <a:off x="4810125" y="6164263"/>
            <a:ext cx="5857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53CA800-67CD-44D6-BBD1-5A875827312C}" type="slidenum">
              <a:rPr lang="it-IT" altLang="it-CH" sz="1400" smtClean="0">
                <a:solidFill>
                  <a:srgbClr val="FFFFFF"/>
                </a:solidFill>
              </a:rPr>
              <a:pPr>
                <a:spcBef>
                  <a:spcPct val="0"/>
                </a:spcBef>
                <a:buFontTx/>
                <a:buNone/>
              </a:pPr>
              <a:t>22</a:t>
            </a:fld>
            <a:endParaRPr lang="it-IT" altLang="it-CH" sz="1400">
              <a:solidFill>
                <a:srgbClr val="FFFFFF"/>
              </a:solidFill>
            </a:endParaRPr>
          </a:p>
        </p:txBody>
      </p:sp>
      <p:sp>
        <p:nvSpPr>
          <p:cNvPr id="126979" name="Text Box 3">
            <a:extLst>
              <a:ext uri="{FF2B5EF4-FFF2-40B4-BE49-F238E27FC236}">
                <a16:creationId xmlns:a16="http://schemas.microsoft.com/office/drawing/2014/main" id="{90D928F0-41E1-2933-0344-99D2B79E432C}"/>
              </a:ext>
            </a:extLst>
          </p:cNvPr>
          <p:cNvSpPr txBox="1">
            <a:spLocks noChangeArrowheads="1"/>
          </p:cNvSpPr>
          <p:nvPr/>
        </p:nvSpPr>
        <p:spPr bwMode="auto">
          <a:xfrm>
            <a:off x="2195513" y="4913313"/>
            <a:ext cx="347186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400" b="1">
                <a:solidFill>
                  <a:srgbClr val="FFFFFF"/>
                </a:solidFill>
              </a:rPr>
              <a:t>In Palästina entwickelten die Araber den  Anbau der Zitrusfrüchte: sie besassen 12’000 Hektaren, d.h. 52 % des gesamt Anbaus.  </a:t>
            </a:r>
          </a:p>
          <a:p>
            <a:pPr eaLnBrk="1" hangingPunct="1">
              <a:spcBef>
                <a:spcPct val="50000"/>
              </a:spcBef>
              <a:buFontTx/>
              <a:buNone/>
            </a:pPr>
            <a:r>
              <a:rPr lang="de-DE" altLang="it-CH" sz="1400" b="1">
                <a:solidFill>
                  <a:srgbClr val="FFFFFF"/>
                </a:solidFill>
              </a:rPr>
              <a:t>Dann wurde fast alles von den Zionisten konfisziert.</a:t>
            </a:r>
            <a:endParaRPr lang="it-IT" altLang="it-CH" sz="1400" b="1">
              <a:solidFill>
                <a:srgbClr val="FFFFFF"/>
              </a:solidFill>
            </a:endParaRPr>
          </a:p>
        </p:txBody>
      </p:sp>
      <p:pic>
        <p:nvPicPr>
          <p:cNvPr id="9" name="Picture 5" descr="C:\Users\Enrico\Desktop\Raccolta agrumi jpeg.jpg">
            <a:extLst>
              <a:ext uri="{FF2B5EF4-FFF2-40B4-BE49-F238E27FC236}">
                <a16:creationId xmlns:a16="http://schemas.microsoft.com/office/drawing/2014/main" id="{ED2751B4-F5C9-116C-2FB1-50DC96655623}"/>
              </a:ext>
            </a:extLst>
          </p:cNvPr>
          <p:cNvPicPr>
            <a:picLocks noChangeAspect="1" noChangeArrowheads="1"/>
          </p:cNvPicPr>
          <p:nvPr/>
        </p:nvPicPr>
        <p:blipFill>
          <a:blip r:embed="rId3"/>
          <a:srcRect b="6183"/>
          <a:stretch>
            <a:fillRect/>
          </a:stretch>
        </p:blipFill>
        <p:spPr bwMode="auto">
          <a:xfrm>
            <a:off x="5595938" y="395288"/>
            <a:ext cx="3148012" cy="38719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0" name="Picture 6" descr="C:\Users\Enrico\Desktop\Agrumeti Jaffa jpeg.jpg">
            <a:extLst>
              <a:ext uri="{FF2B5EF4-FFF2-40B4-BE49-F238E27FC236}">
                <a16:creationId xmlns:a16="http://schemas.microsoft.com/office/drawing/2014/main" id="{DBCF9527-2F25-6662-4D6B-FB9FDB0E0CEA}"/>
              </a:ext>
            </a:extLst>
          </p:cNvPr>
          <p:cNvPicPr>
            <a:picLocks noChangeAspect="1" noChangeArrowheads="1"/>
          </p:cNvPicPr>
          <p:nvPr/>
        </p:nvPicPr>
        <p:blipFill>
          <a:blip r:embed="rId4"/>
          <a:srcRect b="28368"/>
          <a:stretch>
            <a:fillRect/>
          </a:stretch>
        </p:blipFill>
        <p:spPr bwMode="auto">
          <a:xfrm>
            <a:off x="323850" y="395288"/>
            <a:ext cx="5100638" cy="31988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26982" name="Picture 6">
            <a:extLst>
              <a:ext uri="{FF2B5EF4-FFF2-40B4-BE49-F238E27FC236}">
                <a16:creationId xmlns:a16="http://schemas.microsoft.com/office/drawing/2014/main" id="{54166A07-FF2E-1B0C-45A4-A8AA3F92FE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4932363"/>
            <a:ext cx="1655762" cy="158908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C:\Users\Enrico\Desktop\Arance jpeg.jpg">
            <a:extLst>
              <a:ext uri="{FF2B5EF4-FFF2-40B4-BE49-F238E27FC236}">
                <a16:creationId xmlns:a16="http://schemas.microsoft.com/office/drawing/2014/main" id="{B60BCA67-3CF9-03FF-F815-5E6DB300EFDF}"/>
              </a:ext>
            </a:extLst>
          </p:cNvPr>
          <p:cNvPicPr>
            <a:picLocks noChangeAspect="1" noChangeArrowheads="1"/>
          </p:cNvPicPr>
          <p:nvPr/>
        </p:nvPicPr>
        <p:blipFill>
          <a:blip r:embed="rId6"/>
          <a:srcRect/>
          <a:stretch>
            <a:fillRect/>
          </a:stretch>
        </p:blipFill>
        <p:spPr bwMode="auto">
          <a:xfrm>
            <a:off x="5595938" y="4416425"/>
            <a:ext cx="3148012" cy="2124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8D5017E7-9DCE-447F-AAE2-F484D033BE0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CasellaDiTesto 1">
            <a:extLst>
              <a:ext uri="{FF2B5EF4-FFF2-40B4-BE49-F238E27FC236}">
                <a16:creationId xmlns:a16="http://schemas.microsoft.com/office/drawing/2014/main" id="{3196D8D3-EBBB-B048-2FAA-12C18E6EAFD0}"/>
              </a:ext>
            </a:extLst>
          </p:cNvPr>
          <p:cNvSpPr txBox="1">
            <a:spLocks noChangeArrowheads="1"/>
          </p:cNvSpPr>
          <p:nvPr/>
        </p:nvSpPr>
        <p:spPr bwMode="auto">
          <a:xfrm>
            <a:off x="346075" y="4224338"/>
            <a:ext cx="4849813"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sz="1800" dirty="0" err="1"/>
              <a:t>Arabische</a:t>
            </a:r>
            <a:r>
              <a:rPr lang="en-US" altLang="en-US" sz="1800" dirty="0"/>
              <a:t> </a:t>
            </a:r>
            <a:r>
              <a:rPr lang="en-US" altLang="en-US" sz="1800" dirty="0" err="1"/>
              <a:t>Zitrusfrucht</a:t>
            </a:r>
            <a:r>
              <a:rPr lang="en-US" altLang="en-US" sz="1800" dirty="0"/>
              <a:t> - </a:t>
            </a:r>
            <a:r>
              <a:rPr lang="en-US" altLang="en-US" sz="1800" dirty="0" err="1"/>
              <a:t>Pflanzung</a:t>
            </a:r>
            <a:r>
              <a:rPr lang="en-US" altLang="en-US" sz="1800" dirty="0"/>
              <a:t> </a:t>
            </a:r>
          </a:p>
        </p:txBody>
      </p:sp>
      <p:sp>
        <p:nvSpPr>
          <p:cNvPr id="126986" name="CasellaDiTesto 2">
            <a:extLst>
              <a:ext uri="{FF2B5EF4-FFF2-40B4-BE49-F238E27FC236}">
                <a16:creationId xmlns:a16="http://schemas.microsoft.com/office/drawing/2014/main" id="{AAB64B0B-CA42-1E9E-73FF-74E72C6C535C}"/>
              </a:ext>
            </a:extLst>
          </p:cNvPr>
          <p:cNvSpPr txBox="1">
            <a:spLocks noChangeArrowheads="1"/>
          </p:cNvSpPr>
          <p:nvPr/>
        </p:nvSpPr>
        <p:spPr bwMode="auto">
          <a:xfrm>
            <a:off x="4286250" y="3641725"/>
            <a:ext cx="12239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100"/>
              <a:t>Zitrus pflücken </a:t>
            </a:r>
          </a:p>
          <a:p>
            <a:pPr algn="r" eaLnBrk="1" hangingPunct="1">
              <a:spcBef>
                <a:spcPct val="0"/>
              </a:spcBef>
              <a:buFontTx/>
              <a:buNone/>
            </a:pPr>
            <a:r>
              <a:rPr lang="it-CH" altLang="it-CH" sz="1100"/>
              <a:t>vor </a:t>
            </a:r>
            <a:r>
              <a:rPr lang="it-CH" altLang="it-CH" sz="1100" u="sng"/>
              <a:t>1914</a:t>
            </a:r>
          </a:p>
        </p:txBody>
      </p:sp>
      <p:sp>
        <p:nvSpPr>
          <p:cNvPr id="126987" name="CasellaDiTesto 1">
            <a:extLst>
              <a:ext uri="{FF2B5EF4-FFF2-40B4-BE49-F238E27FC236}">
                <a16:creationId xmlns:a16="http://schemas.microsoft.com/office/drawing/2014/main" id="{FF7277EC-3299-5904-8C61-B61F40D2690F}"/>
              </a:ext>
            </a:extLst>
          </p:cNvPr>
          <p:cNvSpPr txBox="1">
            <a:spLocks noChangeArrowheads="1"/>
          </p:cNvSpPr>
          <p:nvPr/>
        </p:nvSpPr>
        <p:spPr bwMode="auto">
          <a:xfrm>
            <a:off x="323850" y="3641725"/>
            <a:ext cx="23764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100"/>
              <a:t>Gesamtansicht der Orangenhaine von Jaffa vor </a:t>
            </a:r>
            <a:r>
              <a:rPr lang="de-DE" altLang="it-CH" sz="1100" u="sng"/>
              <a:t>1914</a:t>
            </a:r>
            <a:endParaRPr lang="it-CH" altLang="it-CH" sz="1100" u="sng"/>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omitato di salvezza per la palestina 1930">
            <a:extLst>
              <a:ext uri="{FF2B5EF4-FFF2-40B4-BE49-F238E27FC236}">
                <a16:creationId xmlns:a16="http://schemas.microsoft.com/office/drawing/2014/main" id="{B8AFBE54-3AFC-18B8-F2BF-2DC5F4D33A29}"/>
              </a:ext>
            </a:extLst>
          </p:cNvPr>
          <p:cNvPicPr>
            <a:picLocks noChangeAspect="1" noChangeArrowheads="1"/>
          </p:cNvPicPr>
          <p:nvPr/>
        </p:nvPicPr>
        <p:blipFill>
          <a:blip r:embed="rId3">
            <a:lum bright="-10000" contrast="10000"/>
          </a:blip>
          <a:srcRect/>
          <a:stretch>
            <a:fillRect/>
          </a:stretch>
        </p:blipFill>
        <p:spPr bwMode="auto">
          <a:xfrm>
            <a:off x="4373563" y="209550"/>
            <a:ext cx="4387850" cy="3035300"/>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5" name="Picture 10" descr="1936 rivolta repressa">
            <a:extLst>
              <a:ext uri="{FF2B5EF4-FFF2-40B4-BE49-F238E27FC236}">
                <a16:creationId xmlns:a16="http://schemas.microsoft.com/office/drawing/2014/main" id="{355560D8-2824-2950-BF3D-295DEC5AD00F}"/>
              </a:ext>
            </a:extLst>
          </p:cNvPr>
          <p:cNvPicPr>
            <a:picLocks noChangeAspect="1" noChangeArrowheads="1"/>
          </p:cNvPicPr>
          <p:nvPr/>
        </p:nvPicPr>
        <p:blipFill>
          <a:blip r:embed="rId4">
            <a:lum bright="-10000" contrast="10000"/>
          </a:blip>
          <a:srcRect/>
          <a:stretch>
            <a:fillRect/>
          </a:stretch>
        </p:blipFill>
        <p:spPr bwMode="auto">
          <a:xfrm>
            <a:off x="315913" y="209550"/>
            <a:ext cx="2887662" cy="3627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9028" name="Text Box 3">
            <a:extLst>
              <a:ext uri="{FF2B5EF4-FFF2-40B4-BE49-F238E27FC236}">
                <a16:creationId xmlns:a16="http://schemas.microsoft.com/office/drawing/2014/main" id="{8385C35F-A7B7-B96E-52E0-3E9F0871D547}"/>
              </a:ext>
            </a:extLst>
          </p:cNvPr>
          <p:cNvSpPr txBox="1">
            <a:spLocks noChangeArrowheads="1"/>
          </p:cNvSpPr>
          <p:nvPr/>
        </p:nvSpPr>
        <p:spPr bwMode="auto">
          <a:xfrm>
            <a:off x="3221038" y="522288"/>
            <a:ext cx="1152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1933 - Die britische Unter-drückung</a:t>
            </a:r>
            <a:endParaRPr lang="it-IT" altLang="it-CH" sz="1000" b="1">
              <a:solidFill>
                <a:srgbClr val="FFFFFF"/>
              </a:solidFill>
            </a:endParaRPr>
          </a:p>
        </p:txBody>
      </p:sp>
      <p:pic>
        <p:nvPicPr>
          <p:cNvPr id="7" name="Picture 8" descr="protesta degli arabinel 1929">
            <a:extLst>
              <a:ext uri="{FF2B5EF4-FFF2-40B4-BE49-F238E27FC236}">
                <a16:creationId xmlns:a16="http://schemas.microsoft.com/office/drawing/2014/main" id="{07582FCD-C563-51F9-443D-EA91E2B1B45C}"/>
              </a:ext>
            </a:extLst>
          </p:cNvPr>
          <p:cNvPicPr>
            <a:picLocks noChangeAspect="1" noChangeArrowheads="1"/>
          </p:cNvPicPr>
          <p:nvPr/>
        </p:nvPicPr>
        <p:blipFill>
          <a:blip r:embed="rId5"/>
          <a:srcRect/>
          <a:stretch>
            <a:fillRect/>
          </a:stretch>
        </p:blipFill>
        <p:spPr bwMode="auto">
          <a:xfrm>
            <a:off x="315913" y="4122738"/>
            <a:ext cx="4568825"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2" descr="C:\Users\Enrico\Desktop\The Special Night Squads was a death squad organized by Zionists and the British during the Palestinian Revolt in1938. The members would raid and terrorize Palestinian villages at night often disguised as Arabs, numerous Palestinia.jpg">
            <a:extLst>
              <a:ext uri="{FF2B5EF4-FFF2-40B4-BE49-F238E27FC236}">
                <a16:creationId xmlns:a16="http://schemas.microsoft.com/office/drawing/2014/main" id="{00615E6A-5F3A-7E56-9E55-A006DFB0C96A}"/>
              </a:ext>
            </a:extLst>
          </p:cNvPr>
          <p:cNvPicPr>
            <a:picLocks noChangeAspect="1" noChangeArrowheads="1"/>
          </p:cNvPicPr>
          <p:nvPr/>
        </p:nvPicPr>
        <p:blipFill>
          <a:blip r:embed="rId6"/>
          <a:srcRect/>
          <a:stretch>
            <a:fillRect/>
          </a:stretch>
        </p:blipFill>
        <p:spPr bwMode="auto">
          <a:xfrm>
            <a:off x="5127625" y="4122738"/>
            <a:ext cx="3675063"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6741" name="Text Box 4">
            <a:extLst>
              <a:ext uri="{FF2B5EF4-FFF2-40B4-BE49-F238E27FC236}">
                <a16:creationId xmlns:a16="http://schemas.microsoft.com/office/drawing/2014/main" id="{70D9F4B0-0ACB-1B87-0003-399B8B76082B}"/>
              </a:ext>
            </a:extLst>
          </p:cNvPr>
          <p:cNvSpPr txBox="1">
            <a:spLocks noChangeArrowheads="1"/>
          </p:cNvSpPr>
          <p:nvPr/>
        </p:nvSpPr>
        <p:spPr bwMode="auto">
          <a:xfrm>
            <a:off x="3352800" y="3468688"/>
            <a:ext cx="5175250" cy="400050"/>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000" b="1" dirty="0">
                <a:solidFill>
                  <a:schemeClr val="accent4">
                    <a:lumMod val="10000"/>
                  </a:schemeClr>
                </a:solidFill>
                <a:cs typeface="Arial" charset="0"/>
              </a:rPr>
              <a:t>1929 - 1939  Grosser </a:t>
            </a:r>
            <a:r>
              <a:rPr lang="fr-CH" altLang="it-CH" sz="2000" b="1" dirty="0" err="1">
                <a:solidFill>
                  <a:schemeClr val="accent4">
                    <a:lumMod val="10000"/>
                  </a:schemeClr>
                </a:solidFill>
                <a:cs typeface="Arial" charset="0"/>
              </a:rPr>
              <a:t>arabischer</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Aufstand</a:t>
            </a:r>
            <a:endParaRPr lang="fr-CH" altLang="it-CH" sz="1200" b="1" dirty="0">
              <a:solidFill>
                <a:schemeClr val="accent4">
                  <a:lumMod val="10000"/>
                </a:schemeClr>
              </a:solidFill>
              <a:cs typeface="Arial" charset="0"/>
            </a:endParaRPr>
          </a:p>
        </p:txBody>
      </p:sp>
      <p:sp>
        <p:nvSpPr>
          <p:cNvPr id="129032" name="Rettangolo 1">
            <a:extLst>
              <a:ext uri="{FF2B5EF4-FFF2-40B4-BE49-F238E27FC236}">
                <a16:creationId xmlns:a16="http://schemas.microsoft.com/office/drawing/2014/main" id="{C0821A7A-9F79-2B86-9908-33535307871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29033" name="Text Box 6">
            <a:extLst>
              <a:ext uri="{FF2B5EF4-FFF2-40B4-BE49-F238E27FC236}">
                <a16:creationId xmlns:a16="http://schemas.microsoft.com/office/drawing/2014/main" id="{6DDB8644-A341-DDC9-E3FA-7D7892C79FB6}"/>
              </a:ext>
            </a:extLst>
          </p:cNvPr>
          <p:cNvSpPr txBox="1">
            <a:spLocks noChangeArrowheads="1"/>
          </p:cNvSpPr>
          <p:nvPr/>
        </p:nvSpPr>
        <p:spPr bwMode="auto">
          <a:xfrm>
            <a:off x="3140075" y="2106613"/>
            <a:ext cx="12160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t>1930  - Das palästinen-sische Notlags-komitee</a:t>
            </a:r>
            <a:endParaRPr lang="it-IT" altLang="it-CH" sz="1400" b="1"/>
          </a:p>
        </p:txBody>
      </p:sp>
      <p:sp>
        <p:nvSpPr>
          <p:cNvPr id="4" name="Text Box 9">
            <a:extLst>
              <a:ext uri="{FF2B5EF4-FFF2-40B4-BE49-F238E27FC236}">
                <a16:creationId xmlns:a16="http://schemas.microsoft.com/office/drawing/2014/main" id="{F6A52104-D86B-D5A8-B7AA-79CC4925E4BE}"/>
              </a:ext>
            </a:extLst>
          </p:cNvPr>
          <p:cNvSpPr txBox="1">
            <a:spLocks noChangeArrowheads="1"/>
          </p:cNvSpPr>
          <p:nvPr/>
        </p:nvSpPr>
        <p:spPr bwMode="auto">
          <a:xfrm>
            <a:off x="333375" y="6124575"/>
            <a:ext cx="2100263" cy="5238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chemeClr val="accent4">
                    <a:lumMod val="10000"/>
                  </a:schemeClr>
                </a:solidFill>
              </a:rPr>
              <a:t>1929 - </a:t>
            </a:r>
            <a:r>
              <a:rPr lang="fr-CH" altLang="it-CH" sz="1400" b="1" dirty="0" err="1">
                <a:solidFill>
                  <a:schemeClr val="accent4">
                    <a:lumMod val="10000"/>
                  </a:schemeClr>
                </a:solidFill>
              </a:rPr>
              <a:t>Protestmarsch</a:t>
            </a:r>
            <a:r>
              <a:rPr lang="fr-CH" altLang="it-CH" sz="1400" b="1" dirty="0">
                <a:solidFill>
                  <a:schemeClr val="accent4">
                    <a:lumMod val="10000"/>
                  </a:schemeClr>
                </a:solidFill>
              </a:rPr>
              <a:t> der Palästinenser</a:t>
            </a:r>
            <a:endParaRPr lang="it-IT" altLang="it-CH" sz="1400" b="1" dirty="0">
              <a:solidFill>
                <a:schemeClr val="accent4">
                  <a:lumMod val="10000"/>
                </a:schemeClr>
              </a:solidFill>
            </a:endParaRPr>
          </a:p>
        </p:txBody>
      </p:sp>
      <p:sp>
        <p:nvSpPr>
          <p:cNvPr id="6" name="CasellaDiTesto 2">
            <a:extLst>
              <a:ext uri="{FF2B5EF4-FFF2-40B4-BE49-F238E27FC236}">
                <a16:creationId xmlns:a16="http://schemas.microsoft.com/office/drawing/2014/main" id="{A6A3A979-E3EB-1C85-03E9-68E2E83A9D26}"/>
              </a:ext>
            </a:extLst>
          </p:cNvPr>
          <p:cNvSpPr txBox="1">
            <a:spLocks noChangeArrowheads="1"/>
          </p:cNvSpPr>
          <p:nvPr/>
        </p:nvSpPr>
        <p:spPr bwMode="auto">
          <a:xfrm>
            <a:off x="5127625" y="4117975"/>
            <a:ext cx="3887788" cy="3079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de-DE" altLang="it-CH" sz="1400" b="1" dirty="0">
                <a:solidFill>
                  <a:schemeClr val="accent4">
                    <a:lumMod val="10000"/>
                  </a:schemeClr>
                </a:solidFill>
              </a:rPr>
              <a:t>1938: Das berüchtigten Todesschwadron</a:t>
            </a:r>
            <a:endParaRPr lang="it-CH" altLang="it-CH" sz="1400" b="1" dirty="0">
              <a:solidFill>
                <a:schemeClr val="accent4">
                  <a:lumMod val="10000"/>
                </a:schemeClr>
              </a:solidFill>
            </a:endParaRPr>
          </a:p>
        </p:txBody>
      </p:sp>
      <p:sp>
        <p:nvSpPr>
          <p:cNvPr id="12" name="CasellaDiTesto 2">
            <a:extLst>
              <a:ext uri="{FF2B5EF4-FFF2-40B4-BE49-F238E27FC236}">
                <a16:creationId xmlns:a16="http://schemas.microsoft.com/office/drawing/2014/main" id="{70389297-3F21-C7DF-95FA-4CD3B8D07C94}"/>
              </a:ext>
            </a:extLst>
          </p:cNvPr>
          <p:cNvSpPr txBox="1">
            <a:spLocks noChangeArrowheads="1"/>
          </p:cNvSpPr>
          <p:nvPr/>
        </p:nvSpPr>
        <p:spPr bwMode="auto">
          <a:xfrm>
            <a:off x="5362575" y="6254750"/>
            <a:ext cx="3887788" cy="3079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de-DE" altLang="it-CH" sz="1400" b="1" dirty="0">
                <a:solidFill>
                  <a:schemeClr val="accent4">
                    <a:lumMod val="10000"/>
                  </a:schemeClr>
                </a:solidFill>
              </a:rPr>
              <a:t>gebildet von Briten und Zionisten </a:t>
            </a:r>
            <a:endParaRPr lang="it-CH" altLang="it-CH" sz="1400" b="1" dirty="0">
              <a:solidFill>
                <a:schemeClr val="accent4">
                  <a:lumMod val="10000"/>
                </a:schemeClr>
              </a:solidFill>
            </a:endParaRPr>
          </a:p>
        </p:txBody>
      </p:sp>
      <p:sp>
        <p:nvSpPr>
          <p:cNvPr id="129037" name="Slide Number Placeholder 3">
            <a:extLst>
              <a:ext uri="{FF2B5EF4-FFF2-40B4-BE49-F238E27FC236}">
                <a16:creationId xmlns:a16="http://schemas.microsoft.com/office/drawing/2014/main" id="{B8DC8982-26B3-FEC5-F3C5-07C7F75F7B97}"/>
              </a:ext>
            </a:extLst>
          </p:cNvPr>
          <p:cNvSpPr txBox="1">
            <a:spLocks/>
          </p:cNvSpPr>
          <p:nvPr/>
        </p:nvSpPr>
        <p:spPr bwMode="auto">
          <a:xfrm>
            <a:off x="8370888" y="3502025"/>
            <a:ext cx="550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AFA3F8A8-0D9C-4FFB-8295-A946A0BDC333}" type="slidenum">
              <a:rPr lang="it-IT" altLang="it-CH" sz="1400" b="1">
                <a:solidFill>
                  <a:srgbClr val="FFFFFF"/>
                </a:solidFill>
              </a:rPr>
              <a:pPr algn="r" eaLnBrk="1" hangingPunct="1">
                <a:spcBef>
                  <a:spcPct val="0"/>
                </a:spcBef>
                <a:buFontTx/>
                <a:buNone/>
              </a:pPr>
              <a:t>23</a:t>
            </a:fld>
            <a:endParaRPr lang="it-IT" altLang="it-CH" sz="1400" b="1">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2" descr="1936 Jaffa controlli da parte degli inglesi">
            <a:extLst>
              <a:ext uri="{FF2B5EF4-FFF2-40B4-BE49-F238E27FC236}">
                <a16:creationId xmlns:a16="http://schemas.microsoft.com/office/drawing/2014/main" id="{3B205186-A1F8-5FCA-A71E-CFEBAA993BF4}"/>
              </a:ext>
            </a:extLst>
          </p:cNvPr>
          <p:cNvPicPr>
            <a:picLocks noChangeAspect="1" noChangeArrowheads="1"/>
          </p:cNvPicPr>
          <p:nvPr/>
        </p:nvPicPr>
        <p:blipFill>
          <a:blip r:embed="rId3">
            <a:lum bright="-10000" contrast="30000"/>
          </a:blip>
          <a:srcRect/>
          <a:stretch>
            <a:fillRect/>
          </a:stretch>
        </p:blipFill>
        <p:spPr bwMode="auto">
          <a:xfrm>
            <a:off x="4859338" y="4221163"/>
            <a:ext cx="4033837" cy="2438400"/>
          </a:xfrm>
          <a:prstGeom prst="rect">
            <a:avLst/>
          </a:prstGeom>
          <a:ln w="28575">
            <a:solidFill>
              <a:schemeClr val="tx1"/>
            </a:solidFill>
          </a:ln>
          <a:effectLst>
            <a:outerShdw blurRad="292100" dist="139700" dir="2700000" algn="tl" rotWithShape="0">
              <a:srgbClr val="333333">
                <a:alpha val="65000"/>
              </a:srgbClr>
            </a:outerShdw>
          </a:effectLst>
        </p:spPr>
      </p:pic>
      <p:sp>
        <p:nvSpPr>
          <p:cNvPr id="131075" name="Text Box 4">
            <a:extLst>
              <a:ext uri="{FF2B5EF4-FFF2-40B4-BE49-F238E27FC236}">
                <a16:creationId xmlns:a16="http://schemas.microsoft.com/office/drawing/2014/main" id="{A6DC739A-B0DC-801D-DC87-486D29324F2B}"/>
              </a:ext>
            </a:extLst>
          </p:cNvPr>
          <p:cNvSpPr txBox="1">
            <a:spLocks noChangeArrowheads="1"/>
          </p:cNvSpPr>
          <p:nvPr/>
        </p:nvSpPr>
        <p:spPr bwMode="auto">
          <a:xfrm>
            <a:off x="7380288" y="22764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pic>
        <p:nvPicPr>
          <p:cNvPr id="135176" name="Picture 9" descr="distruzione di case palestinesi english stile">
            <a:extLst>
              <a:ext uri="{FF2B5EF4-FFF2-40B4-BE49-F238E27FC236}">
                <a16:creationId xmlns:a16="http://schemas.microsoft.com/office/drawing/2014/main" id="{F0BF9D85-5204-54AC-B340-C0B1048277BD}"/>
              </a:ext>
            </a:extLst>
          </p:cNvPr>
          <p:cNvPicPr>
            <a:picLocks noChangeAspect="1" noChangeArrowheads="1"/>
          </p:cNvPicPr>
          <p:nvPr/>
        </p:nvPicPr>
        <p:blipFill>
          <a:blip r:embed="rId4"/>
          <a:srcRect/>
          <a:stretch>
            <a:fillRect/>
          </a:stretch>
        </p:blipFill>
        <p:spPr bwMode="auto">
          <a:xfrm>
            <a:off x="4859338" y="223838"/>
            <a:ext cx="4079875" cy="29876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35178" name="Picture 11" descr="Immagine3">
            <a:extLst>
              <a:ext uri="{FF2B5EF4-FFF2-40B4-BE49-F238E27FC236}">
                <a16:creationId xmlns:a16="http://schemas.microsoft.com/office/drawing/2014/main" id="{269B7286-976D-0B6D-CC0D-C2542883A11A}"/>
              </a:ext>
            </a:extLst>
          </p:cNvPr>
          <p:cNvPicPr>
            <a:picLocks noChangeAspect="1" noChangeArrowheads="1"/>
          </p:cNvPicPr>
          <p:nvPr/>
        </p:nvPicPr>
        <p:blipFill>
          <a:blip r:embed="rId5"/>
          <a:srcRect/>
          <a:stretch>
            <a:fillRect/>
          </a:stretch>
        </p:blipFill>
        <p:spPr bwMode="auto">
          <a:xfrm>
            <a:off x="7885113" y="3068638"/>
            <a:ext cx="850900" cy="1379537"/>
          </a:xfrm>
          <a:prstGeom prst="rect">
            <a:avLst/>
          </a:prstGeom>
          <a:ln>
            <a:no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701FA4E1-8464-29D9-EB09-9F63909523DD}"/>
              </a:ext>
            </a:extLst>
          </p:cNvPr>
          <p:cNvSpPr txBox="1"/>
          <p:nvPr/>
        </p:nvSpPr>
        <p:spPr>
          <a:xfrm>
            <a:off x="4883150" y="2908300"/>
            <a:ext cx="1201738" cy="276225"/>
          </a:xfrm>
          <a:prstGeom prst="rect">
            <a:avLst/>
          </a:prstGeom>
          <a:noFill/>
        </p:spPr>
        <p:txBody>
          <a:bodyPr>
            <a:spAutoFit/>
          </a:bodyPr>
          <a:lstStyle/>
          <a:p>
            <a:pPr>
              <a:defRPr/>
            </a:pPr>
            <a:r>
              <a:rPr lang="en-US" sz="1200" b="1" dirty="0" err="1">
                <a:solidFill>
                  <a:schemeClr val="accent4">
                    <a:lumMod val="10000"/>
                  </a:schemeClr>
                </a:solidFill>
              </a:rPr>
              <a:t>Straf</a:t>
            </a:r>
            <a:r>
              <a:rPr lang="en-US" sz="1200" b="1" dirty="0">
                <a:solidFill>
                  <a:schemeClr val="accent4">
                    <a:lumMod val="10000"/>
                  </a:schemeClr>
                </a:solidFill>
              </a:rPr>
              <a:t> - </a:t>
            </a:r>
            <a:r>
              <a:rPr lang="en-US" sz="1200" b="1" dirty="0" err="1">
                <a:solidFill>
                  <a:schemeClr val="accent4">
                    <a:lumMod val="10000"/>
                  </a:schemeClr>
                </a:solidFill>
              </a:rPr>
              <a:t>Abriss</a:t>
            </a:r>
            <a:endParaRPr lang="en-US" sz="1200" b="1" dirty="0">
              <a:solidFill>
                <a:schemeClr val="accent4">
                  <a:lumMod val="10000"/>
                </a:schemeClr>
              </a:solidFill>
            </a:endParaRPr>
          </a:p>
        </p:txBody>
      </p:sp>
      <p:sp>
        <p:nvSpPr>
          <p:cNvPr id="3" name="CasellaDiTesto 2">
            <a:extLst>
              <a:ext uri="{FF2B5EF4-FFF2-40B4-BE49-F238E27FC236}">
                <a16:creationId xmlns:a16="http://schemas.microsoft.com/office/drawing/2014/main" id="{FA7C808B-1439-265B-FDF9-260072DF7F3F}"/>
              </a:ext>
            </a:extLst>
          </p:cNvPr>
          <p:cNvSpPr txBox="1"/>
          <p:nvPr/>
        </p:nvSpPr>
        <p:spPr>
          <a:xfrm>
            <a:off x="4859338" y="3516313"/>
            <a:ext cx="2305050"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Die </a:t>
            </a:r>
            <a:r>
              <a:rPr lang="en-US" b="1" dirty="0" err="1">
                <a:solidFill>
                  <a:schemeClr val="accent4">
                    <a:lumMod val="10000"/>
                  </a:schemeClr>
                </a:solidFill>
              </a:rPr>
              <a:t>Unterdrückung</a:t>
            </a:r>
            <a:endParaRPr lang="en-US" b="1" dirty="0">
              <a:solidFill>
                <a:schemeClr val="accent4">
                  <a:lumMod val="10000"/>
                </a:schemeClr>
              </a:solidFill>
            </a:endParaRPr>
          </a:p>
        </p:txBody>
      </p:sp>
      <p:pic>
        <p:nvPicPr>
          <p:cNvPr id="5" name="Picture 10">
            <a:extLst>
              <a:ext uri="{FF2B5EF4-FFF2-40B4-BE49-F238E27FC236}">
                <a16:creationId xmlns:a16="http://schemas.microsoft.com/office/drawing/2014/main" id="{E3090B0E-3579-A20E-EEB9-3048707F6818}"/>
              </a:ext>
            </a:extLst>
          </p:cNvPr>
          <p:cNvPicPr>
            <a:picLocks noChangeAspect="1" noChangeArrowheads="1"/>
          </p:cNvPicPr>
          <p:nvPr/>
        </p:nvPicPr>
        <p:blipFill>
          <a:blip r:embed="rId6"/>
          <a:srcRect/>
          <a:stretch>
            <a:fillRect/>
          </a:stretch>
        </p:blipFill>
        <p:spPr bwMode="auto">
          <a:xfrm>
            <a:off x="250825" y="223838"/>
            <a:ext cx="4438650" cy="3205162"/>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224D7A83-B82A-FB9C-B642-2BAD0A9B3E3D}"/>
              </a:ext>
            </a:extLst>
          </p:cNvPr>
          <p:cNvSpPr txBox="1"/>
          <p:nvPr/>
        </p:nvSpPr>
        <p:spPr>
          <a:xfrm>
            <a:off x="755650" y="3127375"/>
            <a:ext cx="3662363" cy="277813"/>
          </a:xfrm>
          <a:prstGeom prst="rect">
            <a:avLst/>
          </a:prstGeom>
          <a:noFill/>
        </p:spPr>
        <p:txBody>
          <a:bodyPr>
            <a:spAutoFit/>
          </a:bodyPr>
          <a:lstStyle/>
          <a:p>
            <a:pPr eaLnBrk="1" hangingPunct="1">
              <a:defRPr/>
            </a:pPr>
            <a:r>
              <a:rPr lang="it-CH" sz="1200" b="1" dirty="0" err="1">
                <a:solidFill>
                  <a:schemeClr val="accent4">
                    <a:lumMod val="10000"/>
                  </a:schemeClr>
                </a:solidFill>
                <a:latin typeface="Arial" charset="0"/>
                <a:cs typeface="Arial" charset="0"/>
              </a:rPr>
              <a:t>Sammelverhaftung</a:t>
            </a:r>
            <a:r>
              <a:rPr lang="it-CH" sz="1200" b="1" dirty="0">
                <a:solidFill>
                  <a:schemeClr val="accent4">
                    <a:lumMod val="10000"/>
                  </a:schemeClr>
                </a:solidFill>
                <a:latin typeface="Arial" charset="0"/>
                <a:cs typeface="Arial" charset="0"/>
              </a:rPr>
              <a:t>, Jerusalem, September 1938</a:t>
            </a:r>
          </a:p>
        </p:txBody>
      </p:sp>
      <p:sp>
        <p:nvSpPr>
          <p:cNvPr id="11" name="CasellaDiTesto 10">
            <a:extLst>
              <a:ext uri="{FF2B5EF4-FFF2-40B4-BE49-F238E27FC236}">
                <a16:creationId xmlns:a16="http://schemas.microsoft.com/office/drawing/2014/main" id="{317D4ACC-63E3-7069-B3F7-0734C0C59D5C}"/>
              </a:ext>
            </a:extLst>
          </p:cNvPr>
          <p:cNvSpPr txBox="1"/>
          <p:nvPr/>
        </p:nvSpPr>
        <p:spPr>
          <a:xfrm>
            <a:off x="6350000" y="6415088"/>
            <a:ext cx="1041400" cy="276225"/>
          </a:xfrm>
          <a:prstGeom prst="rect">
            <a:avLst/>
          </a:prstGeom>
          <a:noFill/>
        </p:spPr>
        <p:txBody>
          <a:bodyPr>
            <a:spAutoFit/>
          </a:bodyPr>
          <a:lstStyle/>
          <a:p>
            <a:pPr>
              <a:defRPr/>
            </a:pPr>
            <a:r>
              <a:rPr lang="en-US" sz="1200" b="1" dirty="0">
                <a:solidFill>
                  <a:schemeClr val="accent4">
                    <a:lumMod val="10000"/>
                  </a:schemeClr>
                </a:solidFill>
              </a:rPr>
              <a:t>Checkpoint</a:t>
            </a:r>
          </a:p>
        </p:txBody>
      </p:sp>
      <p:pic>
        <p:nvPicPr>
          <p:cNvPr id="13" name="Picture 3" descr="C:\Users\Enrico\Desktop\1939 Jenin i britannici arresatano i palestinesi jpeg.jpg">
            <a:extLst>
              <a:ext uri="{FF2B5EF4-FFF2-40B4-BE49-F238E27FC236}">
                <a16:creationId xmlns:a16="http://schemas.microsoft.com/office/drawing/2014/main" id="{BB1C4928-9378-CB00-03FA-D7D2B82838BF}"/>
              </a:ext>
            </a:extLst>
          </p:cNvPr>
          <p:cNvPicPr>
            <a:picLocks noChangeAspect="1" noChangeArrowheads="1"/>
          </p:cNvPicPr>
          <p:nvPr/>
        </p:nvPicPr>
        <p:blipFill>
          <a:blip r:embed="rId7"/>
          <a:srcRect/>
          <a:stretch>
            <a:fillRect/>
          </a:stretch>
        </p:blipFill>
        <p:spPr bwMode="auto">
          <a:xfrm>
            <a:off x="244475" y="3757613"/>
            <a:ext cx="4457700" cy="2901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BC2E4CB7-7CD7-554E-89BB-1BCA3577DBCE}"/>
              </a:ext>
            </a:extLst>
          </p:cNvPr>
          <p:cNvSpPr txBox="1"/>
          <p:nvPr/>
        </p:nvSpPr>
        <p:spPr>
          <a:xfrm>
            <a:off x="244475" y="6397625"/>
            <a:ext cx="1087438" cy="276225"/>
          </a:xfrm>
          <a:prstGeom prst="rect">
            <a:avLst/>
          </a:prstGeom>
          <a:solidFill>
            <a:schemeClr val="accent4">
              <a:lumMod val="90000"/>
            </a:schemeClr>
          </a:solidFill>
        </p:spPr>
        <p:txBody>
          <a:bodyPr>
            <a:spAutoFit/>
          </a:bodyPr>
          <a:lstStyle/>
          <a:p>
            <a:pPr algn="ctr">
              <a:defRPr/>
            </a:pPr>
            <a:r>
              <a:rPr lang="en-US" sz="1200" b="1" dirty="0" err="1">
                <a:solidFill>
                  <a:schemeClr val="accent4">
                    <a:lumMod val="10000"/>
                  </a:schemeClr>
                </a:solidFill>
              </a:rPr>
              <a:t>Inhaftierung</a:t>
            </a:r>
            <a:endParaRPr lang="en-US" sz="1200" b="1" dirty="0">
              <a:solidFill>
                <a:schemeClr val="accent4">
                  <a:lumMod val="10000"/>
                </a:schemeClr>
              </a:solidFill>
            </a:endParaRPr>
          </a:p>
        </p:txBody>
      </p:sp>
      <p:sp>
        <p:nvSpPr>
          <p:cNvPr id="131085" name="Slide Number Placeholder 3">
            <a:extLst>
              <a:ext uri="{FF2B5EF4-FFF2-40B4-BE49-F238E27FC236}">
                <a16:creationId xmlns:a16="http://schemas.microsoft.com/office/drawing/2014/main" id="{CB154F80-3E67-6D2E-8D9A-2A8D60B73E54}"/>
              </a:ext>
            </a:extLst>
          </p:cNvPr>
          <p:cNvSpPr>
            <a:spLocks noGrp="1" noChangeArrowheads="1"/>
          </p:cNvSpPr>
          <p:nvPr>
            <p:ph type="sldNum" sz="quarter" idx="12"/>
          </p:nvPr>
        </p:nvSpPr>
        <p:spPr>
          <a:xfrm>
            <a:off x="7069138" y="3532188"/>
            <a:ext cx="5984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15F807-78BF-4A58-BEE2-8B69FE918E04}" type="slidenum">
              <a:rPr lang="it-IT" altLang="it-CH" sz="1400" b="1" smtClean="0"/>
              <a:pPr>
                <a:spcBef>
                  <a:spcPct val="0"/>
                </a:spcBef>
                <a:buFontTx/>
                <a:buNone/>
              </a:pPr>
              <a:t>24</a:t>
            </a:fld>
            <a:endParaRPr lang="it-IT" altLang="it-CH" sz="1400" b="1"/>
          </a:p>
        </p:txBody>
      </p:sp>
      <p:sp>
        <p:nvSpPr>
          <p:cNvPr id="131086" name="Rettangolo 1">
            <a:extLst>
              <a:ext uri="{FF2B5EF4-FFF2-40B4-BE49-F238E27FC236}">
                <a16:creationId xmlns:a16="http://schemas.microsoft.com/office/drawing/2014/main" id="{49E2DEA8-B807-87FE-E736-18FC623DE3E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45CC0999-E9B4-0234-3730-212825CCF242}"/>
              </a:ext>
            </a:extLst>
          </p:cNvPr>
          <p:cNvSpPr>
            <a:spLocks noGrp="1" noChangeArrowheads="1"/>
          </p:cNvSpPr>
          <p:nvPr>
            <p:ph type="title"/>
          </p:nvPr>
        </p:nvSpPr>
        <p:spPr>
          <a:xfrm>
            <a:off x="7812088" y="187325"/>
            <a:ext cx="982662" cy="363538"/>
          </a:xfrm>
        </p:spPr>
        <p:txBody>
          <a:bodyPr/>
          <a:lstStyle/>
          <a:p>
            <a:pPr eaLnBrk="1" hangingPunct="1"/>
            <a:r>
              <a:rPr lang="fr-FR" altLang="it-CH" sz="800">
                <a:solidFill>
                  <a:schemeClr val="bg1"/>
                </a:solidFill>
              </a:rPr>
              <a:t>1937 piano Peel</a:t>
            </a:r>
          </a:p>
        </p:txBody>
      </p:sp>
      <p:pic>
        <p:nvPicPr>
          <p:cNvPr id="118788" name="Picture 2" descr="piano PEEL">
            <a:extLst>
              <a:ext uri="{FF2B5EF4-FFF2-40B4-BE49-F238E27FC236}">
                <a16:creationId xmlns:a16="http://schemas.microsoft.com/office/drawing/2014/main" id="{825E40A0-3BC0-BA27-7541-ACF3345E1B9D}"/>
              </a:ext>
            </a:extLst>
          </p:cNvPr>
          <p:cNvPicPr>
            <a:picLocks noGrp="1" noChangeAspect="1" noChangeArrowheads="1"/>
          </p:cNvPicPr>
          <p:nvPr>
            <p:ph sz="half" idx="4294967295"/>
          </p:nvPr>
        </p:nvPicPr>
        <p:blipFill>
          <a:blip r:embed="rId3"/>
          <a:srcRect/>
          <a:stretch>
            <a:fillRect/>
          </a:stretch>
        </p:blipFill>
        <p:spPr>
          <a:xfrm>
            <a:off x="817563" y="466725"/>
            <a:ext cx="3148012" cy="6013450"/>
          </a:xfrm>
          <a:ln w="28575">
            <a:solidFill>
              <a:schemeClr val="tx1"/>
            </a:solidFill>
          </a:ln>
          <a:effectLst>
            <a:outerShdw blurRad="292100" dist="139700" dir="2700000" algn="tl" rotWithShape="0">
              <a:srgbClr val="333333">
                <a:alpha val="65000"/>
              </a:srgbClr>
            </a:outerShdw>
          </a:effectLst>
        </p:spPr>
      </p:pic>
      <p:sp>
        <p:nvSpPr>
          <p:cNvPr id="118789" name="Text Box 3">
            <a:extLst>
              <a:ext uri="{FF2B5EF4-FFF2-40B4-BE49-F238E27FC236}">
                <a16:creationId xmlns:a16="http://schemas.microsoft.com/office/drawing/2014/main" id="{08A2F71A-18A8-B985-AA6A-CF71F8665BAB}"/>
              </a:ext>
            </a:extLst>
          </p:cNvPr>
          <p:cNvSpPr txBox="1">
            <a:spLocks noChangeArrowheads="1"/>
          </p:cNvSpPr>
          <p:nvPr/>
        </p:nvSpPr>
        <p:spPr bwMode="auto">
          <a:xfrm>
            <a:off x="4403725" y="1857375"/>
            <a:ext cx="3898900" cy="1293813"/>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600" b="1" dirty="0">
                <a:solidFill>
                  <a:schemeClr val="accent4">
                    <a:lumMod val="10000"/>
                  </a:schemeClr>
                </a:solidFill>
                <a:cs typeface="Arial" charset="0"/>
              </a:rPr>
              <a:t>1937   </a:t>
            </a:r>
            <a:r>
              <a:rPr lang="fr-CH" altLang="it-CH" sz="3000" b="1" dirty="0">
                <a:solidFill>
                  <a:schemeClr val="accent4">
                    <a:lumMod val="10000"/>
                  </a:schemeClr>
                </a:solidFill>
                <a:effectLst>
                  <a:outerShdw blurRad="38100" dist="38100" dir="2700000" algn="tl">
                    <a:srgbClr val="000000">
                      <a:alpha val="43137"/>
                    </a:srgbClr>
                  </a:outerShdw>
                </a:effectLst>
                <a:cs typeface="Arial" charset="0"/>
              </a:rPr>
              <a:t>                                     </a:t>
            </a:r>
            <a:r>
              <a:rPr lang="de-DE" altLang="it-CH" sz="2400" b="1" dirty="0">
                <a:solidFill>
                  <a:schemeClr val="accent4">
                    <a:lumMod val="10000"/>
                  </a:schemeClr>
                </a:solidFill>
                <a:cs typeface="Arial" charset="0"/>
              </a:rPr>
              <a:t>Die Untersuchungen und Vorschläge der Briten</a:t>
            </a:r>
            <a:endParaRPr lang="it-IT" altLang="it-CH" sz="2400" b="1" dirty="0">
              <a:solidFill>
                <a:schemeClr val="accent4">
                  <a:lumMod val="10000"/>
                </a:schemeClr>
              </a:solidFill>
              <a:cs typeface="Arial" charset="0"/>
            </a:endParaRPr>
          </a:p>
        </p:txBody>
      </p:sp>
      <p:pic>
        <p:nvPicPr>
          <p:cNvPr id="118790" name="Picture 4" descr="la commissiione peel nov 1936">
            <a:extLst>
              <a:ext uri="{FF2B5EF4-FFF2-40B4-BE49-F238E27FC236}">
                <a16:creationId xmlns:a16="http://schemas.microsoft.com/office/drawing/2014/main" id="{1FEA036B-E79E-06BD-0EA7-981F9206C95C}"/>
              </a:ext>
            </a:extLst>
          </p:cNvPr>
          <p:cNvPicPr>
            <a:picLocks noChangeAspect="1" noChangeArrowheads="1"/>
          </p:cNvPicPr>
          <p:nvPr/>
        </p:nvPicPr>
        <p:blipFill>
          <a:blip r:embed="rId4"/>
          <a:srcRect/>
          <a:stretch>
            <a:fillRect/>
          </a:stretch>
        </p:blipFill>
        <p:spPr bwMode="auto">
          <a:xfrm>
            <a:off x="4418013" y="3398838"/>
            <a:ext cx="3870325" cy="29479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2" name="Picture 6" descr="bandiera inglese">
            <a:extLst>
              <a:ext uri="{FF2B5EF4-FFF2-40B4-BE49-F238E27FC236}">
                <a16:creationId xmlns:a16="http://schemas.microsoft.com/office/drawing/2014/main" id="{B49A37AC-BADB-DE9C-A245-8572BC4300B4}"/>
              </a:ext>
            </a:extLst>
          </p:cNvPr>
          <p:cNvPicPr>
            <a:picLocks noChangeAspect="1" noChangeArrowheads="1"/>
          </p:cNvPicPr>
          <p:nvPr/>
        </p:nvPicPr>
        <p:blipFill>
          <a:blip r:embed="rId5"/>
          <a:srcRect/>
          <a:stretch>
            <a:fillRect/>
          </a:stretch>
        </p:blipFill>
        <p:spPr bwMode="auto">
          <a:xfrm>
            <a:off x="4418013" y="466725"/>
            <a:ext cx="2217737" cy="1095375"/>
          </a:xfrm>
          <a:prstGeom prst="rect">
            <a:avLst/>
          </a:prstGeom>
          <a:ln w="12700">
            <a:solidFill>
              <a:schemeClr val="tx1"/>
            </a:solidFill>
          </a:ln>
          <a:effectLst>
            <a:outerShdw blurRad="292100" dist="139700" dir="2700000" algn="tl" rotWithShape="0">
              <a:srgbClr val="333333">
                <a:alpha val="65000"/>
              </a:srgbClr>
            </a:outerShdw>
          </a:effectLst>
        </p:spPr>
      </p:pic>
      <p:pic>
        <p:nvPicPr>
          <p:cNvPr id="118793" name="Picture 10" descr="C:\Users\Enrico\Enrico\Documenti\AA Enrico nuovo\Palestina\A Foto\Diversi\ps)hc48.gif">
            <a:extLst>
              <a:ext uri="{FF2B5EF4-FFF2-40B4-BE49-F238E27FC236}">
                <a16:creationId xmlns:a16="http://schemas.microsoft.com/office/drawing/2014/main" id="{B2EC36EE-BC26-AE46-81DD-2FD76D87F47E}"/>
              </a:ext>
            </a:extLst>
          </p:cNvPr>
          <p:cNvPicPr>
            <a:picLocks noChangeAspect="1" noChangeArrowheads="1"/>
          </p:cNvPicPr>
          <p:nvPr/>
        </p:nvPicPr>
        <p:blipFill>
          <a:blip r:embed="rId6"/>
          <a:srcRect/>
          <a:stretch>
            <a:fillRect/>
          </a:stretch>
        </p:blipFill>
        <p:spPr bwMode="auto">
          <a:xfrm>
            <a:off x="7154863" y="446088"/>
            <a:ext cx="1133475" cy="1136650"/>
          </a:xfrm>
          <a:prstGeom prst="rect">
            <a:avLst/>
          </a:prstGeom>
          <a:ln>
            <a:noFill/>
          </a:ln>
          <a:effectLst>
            <a:outerShdw blurRad="292100" dist="139700" dir="2700000" algn="tl" rotWithShape="0">
              <a:srgbClr val="333333">
                <a:alpha val="65000"/>
              </a:srgbClr>
            </a:outerShdw>
          </a:effectLst>
        </p:spPr>
      </p:pic>
      <p:sp>
        <p:nvSpPr>
          <p:cNvPr id="133128" name="Text Box 5">
            <a:extLst>
              <a:ext uri="{FF2B5EF4-FFF2-40B4-BE49-F238E27FC236}">
                <a16:creationId xmlns:a16="http://schemas.microsoft.com/office/drawing/2014/main" id="{6EA24B99-9DE9-BA71-F6F8-93A2034868F2}"/>
              </a:ext>
            </a:extLst>
          </p:cNvPr>
          <p:cNvSpPr txBox="1">
            <a:spLocks noChangeArrowheads="1"/>
          </p:cNvSpPr>
          <p:nvPr/>
        </p:nvSpPr>
        <p:spPr bwMode="auto">
          <a:xfrm>
            <a:off x="4695825" y="6391275"/>
            <a:ext cx="3344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November 1936: Die Peel-Kommission in Jerusalem</a:t>
            </a:r>
            <a:endParaRPr lang="it-IT" altLang="it-CH" sz="1000" b="1">
              <a:solidFill>
                <a:srgbClr val="FFFFFF"/>
              </a:solidFill>
            </a:endParaRPr>
          </a:p>
        </p:txBody>
      </p:sp>
      <p:sp>
        <p:nvSpPr>
          <p:cNvPr id="133129" name="Rettangolo 1">
            <a:extLst>
              <a:ext uri="{FF2B5EF4-FFF2-40B4-BE49-F238E27FC236}">
                <a16:creationId xmlns:a16="http://schemas.microsoft.com/office/drawing/2014/main" id="{99520E4D-AE15-8511-27DC-046A507B4D8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33130" name="Slide Number Placeholder 4">
            <a:extLst>
              <a:ext uri="{FF2B5EF4-FFF2-40B4-BE49-F238E27FC236}">
                <a16:creationId xmlns:a16="http://schemas.microsoft.com/office/drawing/2014/main" id="{DAFEA35C-A40A-A368-D7DF-CFD52A5F3C45}"/>
              </a:ext>
            </a:extLst>
          </p:cNvPr>
          <p:cNvSpPr>
            <a:spLocks noGrp="1"/>
          </p:cNvSpPr>
          <p:nvPr>
            <p:ph type="sldNum" sz="quarter" idx="12"/>
          </p:nvPr>
        </p:nvSpPr>
        <p:spPr>
          <a:xfrm>
            <a:off x="8393113" y="6057900"/>
            <a:ext cx="441325" cy="33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6BFDA0-44F5-48E4-ACD9-47F945BD65E6}" type="slidenum">
              <a:rPr lang="it-IT" altLang="it-CH" sz="1400" b="1" smtClean="0">
                <a:solidFill>
                  <a:srgbClr val="FFFFFF"/>
                </a:solidFill>
              </a:rPr>
              <a:pPr>
                <a:spcBef>
                  <a:spcPct val="0"/>
                </a:spcBef>
                <a:buFontTx/>
                <a:buNone/>
              </a:pPr>
              <a:t>25</a:t>
            </a:fld>
            <a:endParaRPr lang="it-IT" altLang="it-CH" sz="1400" b="1">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a:extLst>
              <a:ext uri="{FF2B5EF4-FFF2-40B4-BE49-F238E27FC236}">
                <a16:creationId xmlns:a16="http://schemas.microsoft.com/office/drawing/2014/main" id="{66669A96-EA64-D428-DB8A-67B4BAF2728B}"/>
              </a:ext>
            </a:extLst>
          </p:cNvPr>
          <p:cNvSpPr>
            <a:spLocks noGrp="1"/>
          </p:cNvSpPr>
          <p:nvPr>
            <p:ph type="sldNum" sz="quarter" idx="12"/>
          </p:nvPr>
        </p:nvSpPr>
        <p:spPr>
          <a:xfrm>
            <a:off x="6457950" y="4011613"/>
            <a:ext cx="528638" cy="37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D1F9DD0-0E26-424D-B554-759742D2A57A}" type="slidenum">
              <a:rPr lang="it-IT" altLang="it-CH" sz="1400" b="1" smtClean="0">
                <a:solidFill>
                  <a:srgbClr val="FFFFFF"/>
                </a:solidFill>
              </a:rPr>
              <a:pPr algn="ctr">
                <a:spcBef>
                  <a:spcPct val="0"/>
                </a:spcBef>
                <a:buFontTx/>
                <a:buNone/>
              </a:pPr>
              <a:t>26</a:t>
            </a:fld>
            <a:endParaRPr lang="it-IT" altLang="it-CH" sz="1400" b="1">
              <a:solidFill>
                <a:srgbClr val="FFFFFF"/>
              </a:solidFill>
            </a:endParaRPr>
          </a:p>
        </p:txBody>
      </p:sp>
      <p:pic>
        <p:nvPicPr>
          <p:cNvPr id="137220" name="Picture 3" descr="le navi tiger hill e parita a tel aviv 1-9-1939">
            <a:extLst>
              <a:ext uri="{FF2B5EF4-FFF2-40B4-BE49-F238E27FC236}">
                <a16:creationId xmlns:a16="http://schemas.microsoft.com/office/drawing/2014/main" id="{AEABA3F5-4242-3835-1DB7-E1EEBE868316}"/>
              </a:ext>
            </a:extLst>
          </p:cNvPr>
          <p:cNvPicPr>
            <a:picLocks noChangeAspect="1" noChangeArrowheads="1"/>
          </p:cNvPicPr>
          <p:nvPr/>
        </p:nvPicPr>
        <p:blipFill>
          <a:blip r:embed="rId3">
            <a:lum bright="-10000" contrast="10000"/>
          </a:blip>
          <a:srcRect/>
          <a:stretch>
            <a:fillRect/>
          </a:stretch>
        </p:blipFill>
        <p:spPr bwMode="auto">
          <a:xfrm>
            <a:off x="4643438" y="4652963"/>
            <a:ext cx="3752850" cy="17859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1" name="Picture 4" descr="arrivo di clandestini organizzati dalla alyah bet">
            <a:extLst>
              <a:ext uri="{FF2B5EF4-FFF2-40B4-BE49-F238E27FC236}">
                <a16:creationId xmlns:a16="http://schemas.microsoft.com/office/drawing/2014/main" id="{7F0F2E61-F183-9A50-3E49-2DF0252E8443}"/>
              </a:ext>
            </a:extLst>
          </p:cNvPr>
          <p:cNvPicPr>
            <a:picLocks noChangeAspect="1" noChangeArrowheads="1"/>
          </p:cNvPicPr>
          <p:nvPr/>
        </p:nvPicPr>
        <p:blipFill>
          <a:blip r:embed="rId4">
            <a:lum bright="-8000" contrast="10000"/>
          </a:blip>
          <a:srcRect/>
          <a:stretch>
            <a:fillRect/>
          </a:stretch>
        </p:blipFill>
        <p:spPr bwMode="auto">
          <a:xfrm>
            <a:off x="4643438" y="365125"/>
            <a:ext cx="3752850" cy="22209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2" name="Picture 5" descr="train sopravvissuti sulla via per la palestina">
            <a:extLst>
              <a:ext uri="{FF2B5EF4-FFF2-40B4-BE49-F238E27FC236}">
                <a16:creationId xmlns:a16="http://schemas.microsoft.com/office/drawing/2014/main" id="{CB9EDE46-931C-E8E6-B6A5-F7F28EDC4EB5}"/>
              </a:ext>
            </a:extLst>
          </p:cNvPr>
          <p:cNvPicPr>
            <a:picLocks noChangeAspect="1" noChangeArrowheads="1"/>
          </p:cNvPicPr>
          <p:nvPr/>
        </p:nvPicPr>
        <p:blipFill>
          <a:blip r:embed="rId5"/>
          <a:srcRect/>
          <a:stretch>
            <a:fillRect/>
          </a:stretch>
        </p:blipFill>
        <p:spPr bwMode="auto">
          <a:xfrm>
            <a:off x="746125" y="363538"/>
            <a:ext cx="3579813" cy="3000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6" name="Picture 10" descr="aliya">
            <a:extLst>
              <a:ext uri="{FF2B5EF4-FFF2-40B4-BE49-F238E27FC236}">
                <a16:creationId xmlns:a16="http://schemas.microsoft.com/office/drawing/2014/main" id="{06104705-D3F9-6127-787F-D23C7BE24F08}"/>
              </a:ext>
            </a:extLst>
          </p:cNvPr>
          <p:cNvPicPr>
            <a:picLocks noChangeAspect="1" noChangeArrowheads="1"/>
          </p:cNvPicPr>
          <p:nvPr/>
        </p:nvPicPr>
        <p:blipFill>
          <a:blip r:embed="rId6"/>
          <a:srcRect/>
          <a:stretch>
            <a:fillRect/>
          </a:stretch>
        </p:blipFill>
        <p:spPr bwMode="auto">
          <a:xfrm>
            <a:off x="7113588" y="2805113"/>
            <a:ext cx="1282700" cy="1622425"/>
          </a:xfrm>
          <a:prstGeom prst="rect">
            <a:avLst/>
          </a:prstGeom>
          <a:ln>
            <a:noFill/>
          </a:ln>
          <a:effectLst>
            <a:outerShdw blurRad="292100" dist="139700" dir="2700000" algn="tl" rotWithShape="0">
              <a:srgbClr val="333333">
                <a:alpha val="65000"/>
              </a:srgbClr>
            </a:outerShdw>
          </a:effectLst>
        </p:spPr>
      </p:pic>
      <p:sp>
        <p:nvSpPr>
          <p:cNvPr id="149515" name="Text Box 11">
            <a:extLst>
              <a:ext uri="{FF2B5EF4-FFF2-40B4-BE49-F238E27FC236}">
                <a16:creationId xmlns:a16="http://schemas.microsoft.com/office/drawing/2014/main" id="{566A212C-E477-E9B5-5AF3-AD213F866E23}"/>
              </a:ext>
            </a:extLst>
          </p:cNvPr>
          <p:cNvSpPr txBox="1">
            <a:spLocks noChangeArrowheads="1"/>
          </p:cNvSpPr>
          <p:nvPr/>
        </p:nvSpPr>
        <p:spPr bwMode="auto">
          <a:xfrm>
            <a:off x="5616575" y="4686300"/>
            <a:ext cx="1806575" cy="2460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000" b="1" dirty="0">
                <a:solidFill>
                  <a:schemeClr val="accent4">
                    <a:lumMod val="10000"/>
                  </a:schemeClr>
                </a:solidFill>
              </a:rPr>
              <a:t>Die </a:t>
            </a:r>
            <a:r>
              <a:rPr lang="fr-CH" altLang="it-CH" sz="1000" b="1" dirty="0" err="1">
                <a:solidFill>
                  <a:schemeClr val="accent4">
                    <a:lumMod val="10000"/>
                  </a:schemeClr>
                </a:solidFill>
              </a:rPr>
              <a:t>illegale</a:t>
            </a:r>
            <a:r>
              <a:rPr lang="fr-CH" altLang="it-CH" sz="1000" b="1" dirty="0">
                <a:solidFill>
                  <a:schemeClr val="accent4">
                    <a:lumMod val="10000"/>
                  </a:schemeClr>
                </a:solidFill>
              </a:rPr>
              <a:t> </a:t>
            </a:r>
            <a:r>
              <a:rPr lang="fr-CH" altLang="it-CH" sz="1000" b="1" dirty="0" err="1">
                <a:solidFill>
                  <a:schemeClr val="accent4">
                    <a:lumMod val="10000"/>
                  </a:schemeClr>
                </a:solidFill>
              </a:rPr>
              <a:t>Einwanderung</a:t>
            </a:r>
            <a:endParaRPr lang="it-IT" altLang="it-CH" sz="1000" b="1" dirty="0">
              <a:solidFill>
                <a:schemeClr val="accent4">
                  <a:lumMod val="10000"/>
                </a:schemeClr>
              </a:solidFill>
            </a:endParaRPr>
          </a:p>
        </p:txBody>
      </p:sp>
      <p:sp>
        <p:nvSpPr>
          <p:cNvPr id="135176" name="Text Box 15">
            <a:extLst>
              <a:ext uri="{FF2B5EF4-FFF2-40B4-BE49-F238E27FC236}">
                <a16:creationId xmlns:a16="http://schemas.microsoft.com/office/drawing/2014/main" id="{F0FCF7F0-0214-9D30-C986-E193EAED4D33}"/>
              </a:ext>
            </a:extLst>
          </p:cNvPr>
          <p:cNvSpPr txBox="1">
            <a:spLocks noChangeArrowheads="1"/>
          </p:cNvSpPr>
          <p:nvPr/>
        </p:nvSpPr>
        <p:spPr bwMode="auto">
          <a:xfrm>
            <a:off x="1336675" y="3462338"/>
            <a:ext cx="2889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400" b="1">
                <a:solidFill>
                  <a:srgbClr val="FFFFFF"/>
                </a:solidFill>
              </a:rPr>
              <a:t>Auf der Reise nach Palästina</a:t>
            </a:r>
            <a:endParaRPr lang="it-IT" altLang="it-CH" sz="1400" b="1">
              <a:solidFill>
                <a:srgbClr val="FFFFFF"/>
              </a:solidFill>
            </a:endParaRPr>
          </a:p>
        </p:txBody>
      </p:sp>
      <p:pic>
        <p:nvPicPr>
          <p:cNvPr id="137232" name="Picture 16">
            <a:extLst>
              <a:ext uri="{FF2B5EF4-FFF2-40B4-BE49-F238E27FC236}">
                <a16:creationId xmlns:a16="http://schemas.microsoft.com/office/drawing/2014/main" id="{9794A701-4408-EA6D-0542-57056F661938}"/>
              </a:ext>
            </a:extLst>
          </p:cNvPr>
          <p:cNvPicPr>
            <a:picLocks noChangeAspect="1" noChangeArrowheads="1"/>
          </p:cNvPicPr>
          <p:nvPr/>
        </p:nvPicPr>
        <p:blipFill>
          <a:blip r:embed="rId7">
            <a:lum bright="-10000" contrast="10000"/>
          </a:blip>
          <a:srcRect/>
          <a:stretch>
            <a:fillRect/>
          </a:stretch>
        </p:blipFill>
        <p:spPr bwMode="auto">
          <a:xfrm>
            <a:off x="746125" y="3897313"/>
            <a:ext cx="3530600" cy="25415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35178" name="CasellaDiTesto 1">
            <a:extLst>
              <a:ext uri="{FF2B5EF4-FFF2-40B4-BE49-F238E27FC236}">
                <a16:creationId xmlns:a16="http://schemas.microsoft.com/office/drawing/2014/main" id="{BDA082C1-6AC4-B22E-32F2-D336EB55E2E2}"/>
              </a:ext>
            </a:extLst>
          </p:cNvPr>
          <p:cNvSpPr txBox="1">
            <a:spLocks noChangeArrowheads="1"/>
          </p:cNvSpPr>
          <p:nvPr/>
        </p:nvSpPr>
        <p:spPr bwMode="auto">
          <a:xfrm>
            <a:off x="5291138" y="4521200"/>
            <a:ext cx="38528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800"/>
          </a:p>
        </p:txBody>
      </p:sp>
      <p:sp>
        <p:nvSpPr>
          <p:cNvPr id="21" name="CasellaDiTesto 1">
            <a:extLst>
              <a:ext uri="{FF2B5EF4-FFF2-40B4-BE49-F238E27FC236}">
                <a16:creationId xmlns:a16="http://schemas.microsoft.com/office/drawing/2014/main" id="{31A3B924-AEC3-E7FF-9754-1DD841C6BA52}"/>
              </a:ext>
            </a:extLst>
          </p:cNvPr>
          <p:cNvSpPr txBox="1">
            <a:spLocks noChangeArrowheads="1"/>
          </p:cNvSpPr>
          <p:nvPr/>
        </p:nvSpPr>
        <p:spPr bwMode="auto">
          <a:xfrm>
            <a:off x="4602163" y="2816225"/>
            <a:ext cx="1760537" cy="16319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de-DE" altLang="it-CH" sz="2000" b="1" dirty="0">
                <a:solidFill>
                  <a:schemeClr val="accent4">
                    <a:lumMod val="10000"/>
                  </a:schemeClr>
                </a:solidFill>
              </a:rPr>
              <a:t>Weitere europäische zionistische Einwanderer treffen ein.</a:t>
            </a:r>
            <a:endParaRPr lang="it-CH" altLang="it-CH" sz="2000" b="1" dirty="0">
              <a:solidFill>
                <a:schemeClr val="accent4">
                  <a:lumMod val="10000"/>
                </a:schemeClr>
              </a:solidFill>
            </a:endParaRPr>
          </a:p>
        </p:txBody>
      </p:sp>
      <p:sp>
        <p:nvSpPr>
          <p:cNvPr id="135180" name="CasellaDiTesto 1">
            <a:extLst>
              <a:ext uri="{FF2B5EF4-FFF2-40B4-BE49-F238E27FC236}">
                <a16:creationId xmlns:a16="http://schemas.microsoft.com/office/drawing/2014/main" id="{7FBD19E0-331E-BF6C-6490-3296500E3785}"/>
              </a:ext>
            </a:extLst>
          </p:cNvPr>
          <p:cNvSpPr txBox="1">
            <a:spLocks noChangeArrowheads="1"/>
          </p:cNvSpPr>
          <p:nvPr/>
        </p:nvSpPr>
        <p:spPr bwMode="auto">
          <a:xfrm>
            <a:off x="6227763" y="3076575"/>
            <a:ext cx="91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b="1">
                <a:solidFill>
                  <a:srgbClr val="FFFFFF"/>
                </a:solidFill>
              </a:rPr>
              <a:t>Die Jüdische Agentur</a:t>
            </a:r>
          </a:p>
        </p:txBody>
      </p:sp>
      <p:sp>
        <p:nvSpPr>
          <p:cNvPr id="135181" name="Rettangolo 1">
            <a:extLst>
              <a:ext uri="{FF2B5EF4-FFF2-40B4-BE49-F238E27FC236}">
                <a16:creationId xmlns:a16="http://schemas.microsoft.com/office/drawing/2014/main" id="{ADD993C8-E072-AB95-A62A-D90DAB4166F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inema a Jaffa usurpato dagli ebrei">
            <a:extLst>
              <a:ext uri="{FF2B5EF4-FFF2-40B4-BE49-F238E27FC236}">
                <a16:creationId xmlns:a16="http://schemas.microsoft.com/office/drawing/2014/main" id="{5E440E6C-5C4C-C4E8-777B-A7BA973E673B}"/>
              </a:ext>
            </a:extLst>
          </p:cNvPr>
          <p:cNvPicPr>
            <a:picLocks noChangeAspect="1" noChangeArrowheads="1"/>
          </p:cNvPicPr>
          <p:nvPr/>
        </p:nvPicPr>
        <p:blipFill>
          <a:blip r:embed="rId3">
            <a:lum bright="-6000" contrast="32000"/>
            <a:extLst>
              <a:ext uri="{28A0092B-C50C-407E-A947-70E740481C1C}">
                <a14:useLocalDpi xmlns:a14="http://schemas.microsoft.com/office/drawing/2010/main" val="0"/>
              </a:ext>
            </a:extLst>
          </a:blip>
          <a:srcRect/>
          <a:stretch>
            <a:fillRect/>
          </a:stretch>
        </p:blipFill>
        <p:spPr bwMode="auto">
          <a:xfrm>
            <a:off x="6011863" y="176213"/>
            <a:ext cx="2882900" cy="3816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1555" name="Text Box 3">
            <a:extLst>
              <a:ext uri="{FF2B5EF4-FFF2-40B4-BE49-F238E27FC236}">
                <a16:creationId xmlns:a16="http://schemas.microsoft.com/office/drawing/2014/main" id="{5C8F62A0-143C-09C4-AAE8-F333E3153915}"/>
              </a:ext>
            </a:extLst>
          </p:cNvPr>
          <p:cNvSpPr txBox="1">
            <a:spLocks noChangeArrowheads="1"/>
          </p:cNvSpPr>
          <p:nvPr/>
        </p:nvSpPr>
        <p:spPr bwMode="auto">
          <a:xfrm>
            <a:off x="4681538" y="739775"/>
            <a:ext cx="1222375" cy="1814513"/>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2200" b="1" dirty="0">
                <a:solidFill>
                  <a:schemeClr val="accent4">
                    <a:lumMod val="10000"/>
                  </a:schemeClr>
                </a:solidFill>
              </a:rPr>
              <a:t>1940     </a:t>
            </a:r>
            <a:r>
              <a:rPr lang="it-CH" altLang="it-CH" sz="1800" b="1" dirty="0">
                <a:solidFill>
                  <a:schemeClr val="accent4">
                    <a:lumMod val="10000"/>
                  </a:schemeClr>
                </a:solidFill>
              </a:rPr>
              <a:t>                        </a:t>
            </a:r>
            <a:r>
              <a:rPr lang="de-DE" altLang="it-CH" sz="1800" b="1" dirty="0">
                <a:solidFill>
                  <a:schemeClr val="accent4">
                    <a:lumMod val="10000"/>
                  </a:schemeClr>
                </a:solidFill>
              </a:rPr>
              <a:t>Palästina auf dem Weg zur </a:t>
            </a:r>
            <a:r>
              <a:rPr lang="de-DE" altLang="it-CH" sz="1800" b="1" dirty="0" err="1">
                <a:solidFill>
                  <a:schemeClr val="accent4">
                    <a:lumMod val="10000"/>
                  </a:schemeClr>
                </a:solidFill>
              </a:rPr>
              <a:t>Urbani-sierung</a:t>
            </a:r>
            <a:endParaRPr lang="it-IT" altLang="it-CH" sz="1800" b="1" dirty="0">
              <a:solidFill>
                <a:schemeClr val="accent4">
                  <a:lumMod val="10000"/>
                </a:schemeClr>
              </a:solidFill>
            </a:endParaRPr>
          </a:p>
        </p:txBody>
      </p:sp>
      <p:pic>
        <p:nvPicPr>
          <p:cNvPr id="137220" name="Picture 4" descr="Il nuovo municipio di gerusalemme usurpato dagli ebrei ">
            <a:extLst>
              <a:ext uri="{FF2B5EF4-FFF2-40B4-BE49-F238E27FC236}">
                <a16:creationId xmlns:a16="http://schemas.microsoft.com/office/drawing/2014/main" id="{9511A9A8-EA34-49B8-D7B5-8DE18C928683}"/>
              </a:ext>
            </a:extLst>
          </p:cNvPr>
          <p:cNvPicPr>
            <a:picLocks noChangeAspect="1" noChangeArrowheads="1"/>
          </p:cNvPicPr>
          <p:nvPr/>
        </p:nvPicPr>
        <p:blipFill>
          <a:blip r:embed="rId4">
            <a:lum bright="-6000" contrast="32000"/>
            <a:extLst>
              <a:ext uri="{28A0092B-C50C-407E-A947-70E740481C1C}">
                <a14:useLocalDpi xmlns:a14="http://schemas.microsoft.com/office/drawing/2010/main" val="0"/>
              </a:ext>
            </a:extLst>
          </a:blip>
          <a:srcRect/>
          <a:stretch>
            <a:fillRect/>
          </a:stretch>
        </p:blipFill>
        <p:spPr bwMode="auto">
          <a:xfrm>
            <a:off x="307975" y="3271838"/>
            <a:ext cx="5487988" cy="3417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7221" name="Picture 5" descr="Via Jaffa a gerusalemme">
            <a:extLst>
              <a:ext uri="{FF2B5EF4-FFF2-40B4-BE49-F238E27FC236}">
                <a16:creationId xmlns:a16="http://schemas.microsoft.com/office/drawing/2014/main" id="{7D654868-6E3C-4CF1-59A1-8351A5ADF9E3}"/>
              </a:ext>
            </a:extLst>
          </p:cNvPr>
          <p:cNvPicPr>
            <a:picLocks noChangeAspect="1" noChangeArrowheads="1"/>
          </p:cNvPicPr>
          <p:nvPr/>
        </p:nvPicPr>
        <p:blipFill>
          <a:blip r:embed="rId5">
            <a:lum bright="-6000" contrast="32000"/>
            <a:extLst>
              <a:ext uri="{28A0092B-C50C-407E-A947-70E740481C1C}">
                <a14:useLocalDpi xmlns:a14="http://schemas.microsoft.com/office/drawing/2010/main" val="0"/>
              </a:ext>
            </a:extLst>
          </a:blip>
          <a:srcRect/>
          <a:stretch>
            <a:fillRect/>
          </a:stretch>
        </p:blipFill>
        <p:spPr bwMode="auto">
          <a:xfrm>
            <a:off x="6011863" y="4064000"/>
            <a:ext cx="2879725" cy="2625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7222" name="Picture 6" descr="via commerciale a Gerusalemme commerci arabi usurpati poi dagli e">
            <a:extLst>
              <a:ext uri="{FF2B5EF4-FFF2-40B4-BE49-F238E27FC236}">
                <a16:creationId xmlns:a16="http://schemas.microsoft.com/office/drawing/2014/main" id="{E5E409A9-8C9B-0C7A-836F-DFF629955CE8}"/>
              </a:ext>
            </a:extLst>
          </p:cNvPr>
          <p:cNvPicPr>
            <a:picLocks noChangeAspect="1" noChangeArrowheads="1"/>
          </p:cNvPicPr>
          <p:nvPr/>
        </p:nvPicPr>
        <p:blipFill>
          <a:blip r:embed="rId6">
            <a:lum bright="-6000" contrast="32000"/>
            <a:extLst>
              <a:ext uri="{28A0092B-C50C-407E-A947-70E740481C1C}">
                <a14:useLocalDpi xmlns:a14="http://schemas.microsoft.com/office/drawing/2010/main" val="0"/>
              </a:ext>
            </a:extLst>
          </a:blip>
          <a:srcRect b="5177"/>
          <a:stretch>
            <a:fillRect/>
          </a:stretch>
        </p:blipFill>
        <p:spPr bwMode="auto">
          <a:xfrm>
            <a:off x="307975" y="176213"/>
            <a:ext cx="4287838" cy="2941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7223" name="Text Box 7">
            <a:extLst>
              <a:ext uri="{FF2B5EF4-FFF2-40B4-BE49-F238E27FC236}">
                <a16:creationId xmlns:a16="http://schemas.microsoft.com/office/drawing/2014/main" id="{428F2A30-7C1A-DE1C-7378-AFAC2EB0F811}"/>
              </a:ext>
            </a:extLst>
          </p:cNvPr>
          <p:cNvSpPr txBox="1">
            <a:spLocks noChangeArrowheads="1"/>
          </p:cNvSpPr>
          <p:nvPr/>
        </p:nvSpPr>
        <p:spPr bwMode="auto">
          <a:xfrm>
            <a:off x="8158163" y="333375"/>
            <a:ext cx="7207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Jaffa: Kino</a:t>
            </a:r>
            <a:endParaRPr lang="it-IT" altLang="it-CH" sz="1400" b="1">
              <a:solidFill>
                <a:srgbClr val="FFFFFF"/>
              </a:solidFill>
            </a:endParaRPr>
          </a:p>
        </p:txBody>
      </p:sp>
      <p:sp>
        <p:nvSpPr>
          <p:cNvPr id="137224" name="Slide Number Placeholder 5">
            <a:extLst>
              <a:ext uri="{FF2B5EF4-FFF2-40B4-BE49-F238E27FC236}">
                <a16:creationId xmlns:a16="http://schemas.microsoft.com/office/drawing/2014/main" id="{80421D52-E5DD-7EBA-CC70-FD1E653A73E9}"/>
              </a:ext>
            </a:extLst>
          </p:cNvPr>
          <p:cNvSpPr>
            <a:spLocks noGrp="1"/>
          </p:cNvSpPr>
          <p:nvPr>
            <p:ph type="sldNum" sz="quarter" idx="12"/>
          </p:nvPr>
        </p:nvSpPr>
        <p:spPr>
          <a:xfrm>
            <a:off x="5062538" y="2795588"/>
            <a:ext cx="5127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EA56711-3703-4F33-A115-59AC2824E63D}" type="slidenum">
              <a:rPr lang="it-IT" altLang="it-CH" sz="1400" b="1" smtClean="0">
                <a:solidFill>
                  <a:srgbClr val="FFFFFF"/>
                </a:solidFill>
              </a:rPr>
              <a:pPr algn="ctr">
                <a:spcBef>
                  <a:spcPct val="0"/>
                </a:spcBef>
                <a:buFontTx/>
                <a:buNone/>
              </a:pPr>
              <a:t>27</a:t>
            </a:fld>
            <a:endParaRPr lang="it-IT" altLang="it-CH" sz="1400" b="1">
              <a:solidFill>
                <a:srgbClr val="FFFFFF"/>
              </a:solidFill>
            </a:endParaRPr>
          </a:p>
        </p:txBody>
      </p:sp>
      <p:sp>
        <p:nvSpPr>
          <p:cNvPr id="137225" name="Rettangolo 1">
            <a:extLst>
              <a:ext uri="{FF2B5EF4-FFF2-40B4-BE49-F238E27FC236}">
                <a16:creationId xmlns:a16="http://schemas.microsoft.com/office/drawing/2014/main" id="{A42055C9-3032-B593-3C6C-F79480B5F0D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 descr="attentato sionista a bus arabo (forse)">
            <a:extLst>
              <a:ext uri="{FF2B5EF4-FFF2-40B4-BE49-F238E27FC236}">
                <a16:creationId xmlns:a16="http://schemas.microsoft.com/office/drawing/2014/main" id="{2F49E102-F948-8921-0935-4CBE5E4486F4}"/>
              </a:ext>
            </a:extLst>
          </p:cNvPr>
          <p:cNvPicPr>
            <a:picLocks noChangeAspect="1" noChangeArrowheads="1"/>
          </p:cNvPicPr>
          <p:nvPr/>
        </p:nvPicPr>
        <p:blipFill>
          <a:blip r:embed="rId3"/>
          <a:srcRect/>
          <a:stretch>
            <a:fillRect/>
          </a:stretch>
        </p:blipFill>
        <p:spPr bwMode="auto">
          <a:xfrm>
            <a:off x="3717925" y="4808538"/>
            <a:ext cx="2254250" cy="18129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6" name="Picture 5">
            <a:extLst>
              <a:ext uri="{FF2B5EF4-FFF2-40B4-BE49-F238E27FC236}">
                <a16:creationId xmlns:a16="http://schemas.microsoft.com/office/drawing/2014/main" id="{9DF9F6AE-8A8C-C414-EA6B-9B2AFD21B7B1}"/>
              </a:ext>
            </a:extLst>
          </p:cNvPr>
          <p:cNvPicPr>
            <a:picLocks noChangeAspect="1" noChangeArrowheads="1"/>
          </p:cNvPicPr>
          <p:nvPr/>
        </p:nvPicPr>
        <p:blipFill>
          <a:blip r:embed="rId4">
            <a:lum bright="-8000" contrast="18000"/>
          </a:blip>
          <a:srcRect/>
          <a:stretch>
            <a:fillRect/>
          </a:stretch>
        </p:blipFill>
        <p:spPr bwMode="auto">
          <a:xfrm>
            <a:off x="193675" y="188913"/>
            <a:ext cx="3182938" cy="16144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Picture 12" descr="C:\Users\Enrico\Desktop\Terrorismo sionista jpeg.jpg">
            <a:extLst>
              <a:ext uri="{FF2B5EF4-FFF2-40B4-BE49-F238E27FC236}">
                <a16:creationId xmlns:a16="http://schemas.microsoft.com/office/drawing/2014/main" id="{9EF3EFDB-1170-AAC7-4A5C-5E77FCE3DF37}"/>
              </a:ext>
            </a:extLst>
          </p:cNvPr>
          <p:cNvPicPr>
            <a:picLocks noChangeAspect="1" noChangeArrowheads="1"/>
          </p:cNvPicPr>
          <p:nvPr/>
        </p:nvPicPr>
        <p:blipFill>
          <a:blip r:embed="rId5"/>
          <a:srcRect b="7277"/>
          <a:stretch>
            <a:fillRect/>
          </a:stretch>
        </p:blipFill>
        <p:spPr bwMode="auto">
          <a:xfrm>
            <a:off x="6269038" y="176213"/>
            <a:ext cx="2555875" cy="16303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0" name="Picture 14">
            <a:extLst>
              <a:ext uri="{FF2B5EF4-FFF2-40B4-BE49-F238E27FC236}">
                <a16:creationId xmlns:a16="http://schemas.microsoft.com/office/drawing/2014/main" id="{8F9659EC-8F7B-C873-1137-F228F8B76342}"/>
              </a:ext>
            </a:extLst>
          </p:cNvPr>
          <p:cNvPicPr>
            <a:picLocks noChangeAspect="1" noChangeArrowheads="1"/>
          </p:cNvPicPr>
          <p:nvPr/>
        </p:nvPicPr>
        <p:blipFill>
          <a:blip r:embed="rId6"/>
          <a:srcRect b="26407"/>
          <a:stretch>
            <a:fillRect/>
          </a:stretch>
        </p:blipFill>
        <p:spPr bwMode="auto">
          <a:xfrm>
            <a:off x="3708400" y="176213"/>
            <a:ext cx="2317750" cy="1630362"/>
          </a:xfrm>
          <a:prstGeom prst="rect">
            <a:avLst/>
          </a:prstGeom>
          <a:ln w="28575">
            <a:solidFill>
              <a:schemeClr val="tx1"/>
            </a:solidFill>
          </a:ln>
          <a:effectLst>
            <a:outerShdw blurRad="292100" dist="139700" dir="2700000" algn="tl" rotWithShape="0">
              <a:srgbClr val="333333">
                <a:alpha val="65000"/>
              </a:srgbClr>
            </a:outerShdw>
          </a:effectLst>
        </p:spPr>
      </p:pic>
      <p:sp>
        <p:nvSpPr>
          <p:cNvPr id="139270" name="Slide Number Placeholder 3">
            <a:extLst>
              <a:ext uri="{FF2B5EF4-FFF2-40B4-BE49-F238E27FC236}">
                <a16:creationId xmlns:a16="http://schemas.microsoft.com/office/drawing/2014/main" id="{EF14D747-BEE1-9AD8-C562-92894EDC4518}"/>
              </a:ext>
            </a:extLst>
          </p:cNvPr>
          <p:cNvSpPr>
            <a:spLocks noGrp="1"/>
          </p:cNvSpPr>
          <p:nvPr>
            <p:ph type="sldNum" sz="quarter" idx="12"/>
          </p:nvPr>
        </p:nvSpPr>
        <p:spPr>
          <a:xfrm>
            <a:off x="8069263" y="2416175"/>
            <a:ext cx="615950"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C12A572-6A03-4D16-93CD-CD4CCC2F29D5}" type="slidenum">
              <a:rPr lang="it-IT" altLang="it-CH" sz="1400" b="1" smtClean="0">
                <a:solidFill>
                  <a:srgbClr val="FFFFFF"/>
                </a:solidFill>
              </a:rPr>
              <a:pPr algn="ctr">
                <a:spcBef>
                  <a:spcPct val="0"/>
                </a:spcBef>
                <a:buFontTx/>
                <a:buNone/>
              </a:pPr>
              <a:t>28</a:t>
            </a:fld>
            <a:endParaRPr lang="it-IT" altLang="it-CH" sz="1400" b="1">
              <a:solidFill>
                <a:srgbClr val="FFFFFF"/>
              </a:solidFill>
            </a:endParaRPr>
          </a:p>
        </p:txBody>
      </p:sp>
      <p:sp>
        <p:nvSpPr>
          <p:cNvPr id="139271" name="Text Box 3">
            <a:extLst>
              <a:ext uri="{FF2B5EF4-FFF2-40B4-BE49-F238E27FC236}">
                <a16:creationId xmlns:a16="http://schemas.microsoft.com/office/drawing/2014/main" id="{FF75399D-522C-5AC9-AEE2-373C52C528B8}"/>
              </a:ext>
            </a:extLst>
          </p:cNvPr>
          <p:cNvSpPr txBox="1">
            <a:spLocks noChangeArrowheads="1"/>
          </p:cNvSpPr>
          <p:nvPr/>
        </p:nvSpPr>
        <p:spPr bwMode="auto">
          <a:xfrm>
            <a:off x="61913" y="2065338"/>
            <a:ext cx="34464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200" b="1">
                <a:solidFill>
                  <a:srgbClr val="FFFFFF"/>
                </a:solidFill>
              </a:rPr>
              <a:t>Bei dem Angriff auf das King David Hotel in Jerusalem kamen 100 Menschen ums Leben.</a:t>
            </a:r>
            <a:endParaRPr lang="it-IT" altLang="it-CH" sz="1200" b="1">
              <a:solidFill>
                <a:srgbClr val="FFFFFF"/>
              </a:solidFill>
            </a:endParaRPr>
          </a:p>
        </p:txBody>
      </p:sp>
      <p:sp>
        <p:nvSpPr>
          <p:cNvPr id="139272" name="Text Box 4">
            <a:extLst>
              <a:ext uri="{FF2B5EF4-FFF2-40B4-BE49-F238E27FC236}">
                <a16:creationId xmlns:a16="http://schemas.microsoft.com/office/drawing/2014/main" id="{1C5554BE-D04D-0E50-CEC1-DFC1CA137575}"/>
              </a:ext>
            </a:extLst>
          </p:cNvPr>
          <p:cNvSpPr txBox="1">
            <a:spLocks noChangeArrowheads="1"/>
          </p:cNvSpPr>
          <p:nvPr/>
        </p:nvSpPr>
        <p:spPr bwMode="auto">
          <a:xfrm>
            <a:off x="3686175" y="2887663"/>
            <a:ext cx="5256213"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Die zionstischen Milizen </a:t>
            </a:r>
            <a:r>
              <a:rPr lang="fr-CH" altLang="it-CH" sz="2000" b="1"/>
              <a:t>Haganah, Irgun, Lewi, </a:t>
            </a:r>
            <a:r>
              <a:rPr lang="fr-CH" altLang="it-CH" sz="1400">
                <a:solidFill>
                  <a:srgbClr val="FFFFFF"/>
                </a:solidFill>
              </a:rPr>
              <a:t>usw. seit </a:t>
            </a:r>
            <a:r>
              <a:rPr lang="fr-CH" altLang="it-CH" sz="1600" b="1">
                <a:solidFill>
                  <a:srgbClr val="FFFFFF"/>
                </a:solidFill>
              </a:rPr>
              <a:t>1936</a:t>
            </a:r>
            <a:r>
              <a:rPr lang="fr-CH" altLang="it-CH" sz="1400">
                <a:solidFill>
                  <a:srgbClr val="FFFFFF"/>
                </a:solidFill>
              </a:rPr>
              <a:t> terrorisieren systematisch, greifen an und ermordern die Palästinenser und auch die Briten. </a:t>
            </a:r>
          </a:p>
          <a:p>
            <a:pPr eaLnBrk="1" hangingPunct="1">
              <a:spcBef>
                <a:spcPct val="0"/>
              </a:spcBef>
              <a:buFontTx/>
              <a:buNone/>
            </a:pPr>
            <a:endParaRPr lang="fr-CH" altLang="it-CH" sz="800">
              <a:solidFill>
                <a:srgbClr val="FFFFFF"/>
              </a:solidFill>
            </a:endParaRPr>
          </a:p>
          <a:p>
            <a:pPr eaLnBrk="1" hangingPunct="1">
              <a:spcBef>
                <a:spcPct val="0"/>
              </a:spcBef>
              <a:buFontTx/>
              <a:buNone/>
            </a:pPr>
            <a:r>
              <a:rPr lang="fr-CH" altLang="it-CH" sz="1400">
                <a:solidFill>
                  <a:srgbClr val="FFFFFF"/>
                </a:solidFill>
              </a:rPr>
              <a:t>Im Jahr </a:t>
            </a:r>
            <a:r>
              <a:rPr lang="fr-CH" altLang="it-CH" sz="1600" b="1">
                <a:solidFill>
                  <a:srgbClr val="FFFFFF"/>
                </a:solidFill>
              </a:rPr>
              <a:t>1947</a:t>
            </a:r>
            <a:r>
              <a:rPr lang="fr-CH" altLang="it-CH" sz="1400">
                <a:solidFill>
                  <a:srgbClr val="FFFFFF"/>
                </a:solidFill>
              </a:rPr>
              <a:t> waren die vertriebenen Palästinenser schon 60’000.</a:t>
            </a:r>
            <a:endParaRPr lang="it-IT" altLang="it-CH" sz="1400">
              <a:solidFill>
                <a:srgbClr val="FFFFFF"/>
              </a:solidFill>
            </a:endParaRPr>
          </a:p>
        </p:txBody>
      </p:sp>
      <p:sp>
        <p:nvSpPr>
          <p:cNvPr id="335882" name="Text Box 9">
            <a:extLst>
              <a:ext uri="{FF2B5EF4-FFF2-40B4-BE49-F238E27FC236}">
                <a16:creationId xmlns:a16="http://schemas.microsoft.com/office/drawing/2014/main" id="{F3A936B0-E132-47B9-0913-D894F965F308}"/>
              </a:ext>
            </a:extLst>
          </p:cNvPr>
          <p:cNvSpPr txBox="1">
            <a:spLocks noChangeArrowheads="1"/>
          </p:cNvSpPr>
          <p:nvPr/>
        </p:nvSpPr>
        <p:spPr bwMode="auto">
          <a:xfrm>
            <a:off x="3692525" y="6262688"/>
            <a:ext cx="1800225" cy="384175"/>
          </a:xfrm>
          <a:prstGeom prst="rect">
            <a:avLst/>
          </a:prstGeom>
          <a:solidFill>
            <a:schemeClr val="accent3">
              <a:lumMod val="20000"/>
              <a:lumOff val="80000"/>
            </a:schemeClr>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err="1">
                <a:solidFill>
                  <a:schemeClr val="accent4">
                    <a:lumMod val="10000"/>
                  </a:schemeClr>
                </a:solidFill>
                <a:cs typeface="Arial" charset="0"/>
              </a:rPr>
              <a:t>Angriff</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auf</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einen</a:t>
            </a:r>
            <a:r>
              <a:rPr lang="fr-CH" altLang="it-CH" sz="1000" b="1" dirty="0">
                <a:solidFill>
                  <a:schemeClr val="accent4">
                    <a:lumMod val="10000"/>
                  </a:schemeClr>
                </a:solidFill>
                <a:cs typeface="Arial" charset="0"/>
              </a:rPr>
              <a:t> Autobus, </a:t>
            </a:r>
            <a:r>
              <a:rPr lang="fr-CH" altLang="it-CH" sz="900" b="1" dirty="0">
                <a:solidFill>
                  <a:schemeClr val="accent4">
                    <a:lumMod val="10000"/>
                  </a:schemeClr>
                </a:solidFill>
                <a:cs typeface="Arial" charset="0"/>
              </a:rPr>
              <a:t>Jerusalem, 29 Dez. 1947</a:t>
            </a:r>
            <a:endParaRPr lang="it-IT" altLang="it-CH" sz="900" b="1" dirty="0">
              <a:solidFill>
                <a:schemeClr val="accent4">
                  <a:lumMod val="10000"/>
                </a:schemeClr>
              </a:solidFill>
              <a:cs typeface="Arial" charset="0"/>
            </a:endParaRPr>
          </a:p>
        </p:txBody>
      </p:sp>
      <p:sp>
        <p:nvSpPr>
          <p:cNvPr id="139274" name="CasellaDiTesto 12">
            <a:extLst>
              <a:ext uri="{FF2B5EF4-FFF2-40B4-BE49-F238E27FC236}">
                <a16:creationId xmlns:a16="http://schemas.microsoft.com/office/drawing/2014/main" id="{E526F7EA-A3EB-1E75-7AE8-A47F946D7BEC}"/>
              </a:ext>
            </a:extLst>
          </p:cNvPr>
          <p:cNvSpPr txBox="1">
            <a:spLocks noChangeArrowheads="1"/>
          </p:cNvSpPr>
          <p:nvPr/>
        </p:nvSpPr>
        <p:spPr bwMode="auto">
          <a:xfrm>
            <a:off x="6026150" y="1858963"/>
            <a:ext cx="30273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000" b="1">
                <a:solidFill>
                  <a:srgbClr val="FFFFFF"/>
                </a:solidFill>
              </a:rPr>
              <a:t>1946: Angriff auf die Jaffa-Jerusalem Bahnlinie</a:t>
            </a:r>
            <a:endParaRPr lang="it-CH" altLang="it-CH" sz="1000" b="1">
              <a:solidFill>
                <a:srgbClr val="FFFFFF"/>
              </a:solidFill>
            </a:endParaRPr>
          </a:p>
        </p:txBody>
      </p:sp>
      <p:pic>
        <p:nvPicPr>
          <p:cNvPr id="21" name="Immagine 20">
            <a:extLst>
              <a:ext uri="{FF2B5EF4-FFF2-40B4-BE49-F238E27FC236}">
                <a16:creationId xmlns:a16="http://schemas.microsoft.com/office/drawing/2014/main" id="{CEA73A57-945E-27DD-E576-B5BFCCA0D83E}"/>
              </a:ext>
            </a:extLst>
          </p:cNvPr>
          <p:cNvPicPr>
            <a:picLocks noChangeAspect="1"/>
          </p:cNvPicPr>
          <p:nvPr/>
        </p:nvPicPr>
        <p:blipFill rotWithShape="1">
          <a:blip r:embed="rId7"/>
          <a:srcRect l="2443" t="1559" r="1959" b="20323"/>
          <a:stretch/>
        </p:blipFill>
        <p:spPr>
          <a:xfrm>
            <a:off x="201613" y="2930525"/>
            <a:ext cx="3151187" cy="3690938"/>
          </a:xfrm>
          <a:prstGeom prst="rect">
            <a:avLst/>
          </a:prstGeom>
          <a:ln w="28575">
            <a:solidFill>
              <a:schemeClr val="tx1"/>
            </a:solidFill>
          </a:ln>
          <a:effectLst>
            <a:outerShdw blurRad="292100" dist="139700" dir="2700000" algn="tl" rotWithShape="0">
              <a:srgbClr val="333333">
                <a:alpha val="65000"/>
              </a:srgbClr>
            </a:outerShdw>
          </a:effectLst>
        </p:spPr>
      </p:pic>
      <p:sp>
        <p:nvSpPr>
          <p:cNvPr id="139276" name="Text Box 7">
            <a:extLst>
              <a:ext uri="{FF2B5EF4-FFF2-40B4-BE49-F238E27FC236}">
                <a16:creationId xmlns:a16="http://schemas.microsoft.com/office/drawing/2014/main" id="{A7AAC61D-F654-F8CF-91EC-B971D0443BB7}"/>
              </a:ext>
            </a:extLst>
          </p:cNvPr>
          <p:cNvSpPr txBox="1">
            <a:spLocks noChangeArrowheads="1"/>
          </p:cNvSpPr>
          <p:nvPr/>
        </p:nvSpPr>
        <p:spPr bwMode="auto">
          <a:xfrm>
            <a:off x="6053138" y="4521200"/>
            <a:ext cx="294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Jerusalem, 6. Januar 1948 - Hotel Semiramis</a:t>
            </a:r>
            <a:endParaRPr lang="it-IT" altLang="it-CH" sz="1000" b="1">
              <a:solidFill>
                <a:srgbClr val="FFFFFF"/>
              </a:solidFill>
            </a:endParaRPr>
          </a:p>
        </p:txBody>
      </p:sp>
      <p:sp>
        <p:nvSpPr>
          <p:cNvPr id="139277" name="CasellaDiTesto 1">
            <a:extLst>
              <a:ext uri="{FF2B5EF4-FFF2-40B4-BE49-F238E27FC236}">
                <a16:creationId xmlns:a16="http://schemas.microsoft.com/office/drawing/2014/main" id="{8A0D2B1F-8204-0583-1D53-68C4AAE64841}"/>
              </a:ext>
            </a:extLst>
          </p:cNvPr>
          <p:cNvSpPr txBox="1">
            <a:spLocks noChangeArrowheads="1"/>
          </p:cNvSpPr>
          <p:nvPr/>
        </p:nvSpPr>
        <p:spPr bwMode="auto">
          <a:xfrm>
            <a:off x="3638550" y="1858963"/>
            <a:ext cx="2589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Jaffa, 4. Januar 1948, Angriff auf das Gemeinde Zentrum «Serrani»</a:t>
            </a:r>
          </a:p>
        </p:txBody>
      </p:sp>
      <p:pic>
        <p:nvPicPr>
          <p:cNvPr id="23" name="Picture 17" descr="https://upload.wikimedia.org/wikipedia/commons/thumb/2/24/Semiramis_Hotel.jpg/1280px-Semiramis_Hotel.jpg">
            <a:extLst>
              <a:ext uri="{FF2B5EF4-FFF2-40B4-BE49-F238E27FC236}">
                <a16:creationId xmlns:a16="http://schemas.microsoft.com/office/drawing/2014/main" id="{4726C9BB-4D1E-E0ED-3B43-B724B3384748}"/>
              </a:ext>
            </a:extLst>
          </p:cNvPr>
          <p:cNvPicPr>
            <a:picLocks noChangeAspect="1" noChangeArrowheads="1"/>
          </p:cNvPicPr>
          <p:nvPr/>
        </p:nvPicPr>
        <p:blipFill>
          <a:blip r:embed="rId8"/>
          <a:srcRect/>
          <a:stretch>
            <a:fillRect/>
          </a:stretch>
        </p:blipFill>
        <p:spPr bwMode="auto">
          <a:xfrm>
            <a:off x="6227763" y="4814888"/>
            <a:ext cx="2592387" cy="1831975"/>
          </a:xfrm>
          <a:prstGeom prst="rect">
            <a:avLst/>
          </a:prstGeom>
          <a:ln w="28575">
            <a:solidFill>
              <a:schemeClr val="tx1"/>
            </a:solidFill>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FF9AFAC0-F984-496C-381F-4F6390AAB74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F8253176-D1A0-5C45-BD6B-333DF8B49651}"/>
              </a:ext>
            </a:extLst>
          </p:cNvPr>
          <p:cNvSpPr txBox="1"/>
          <p:nvPr/>
        </p:nvSpPr>
        <p:spPr>
          <a:xfrm>
            <a:off x="4205288" y="2416175"/>
            <a:ext cx="3762375"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Der </a:t>
            </a:r>
            <a:r>
              <a:rPr lang="en-US" dirty="0" err="1"/>
              <a:t>zionistische</a:t>
            </a:r>
            <a:r>
              <a:rPr lang="en-US" dirty="0"/>
              <a:t> </a:t>
            </a:r>
            <a:r>
              <a:rPr lang="en-US" dirty="0" err="1"/>
              <a:t>Terrorismus</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3">
            <a:extLst>
              <a:ext uri="{FF2B5EF4-FFF2-40B4-BE49-F238E27FC236}">
                <a16:creationId xmlns:a16="http://schemas.microsoft.com/office/drawing/2014/main" id="{91A757E6-FD64-9AF9-ABF8-2B71E37A714B}"/>
              </a:ext>
            </a:extLst>
          </p:cNvPr>
          <p:cNvSpPr>
            <a:spLocks noGrp="1"/>
          </p:cNvSpPr>
          <p:nvPr>
            <p:ph type="sldNum" sz="quarter" idx="12"/>
          </p:nvPr>
        </p:nvSpPr>
        <p:spPr>
          <a:xfrm>
            <a:off x="7891463" y="4102100"/>
            <a:ext cx="569912" cy="48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18EC3F-5EA8-47DD-8E11-1C7DE840286A}" type="slidenum">
              <a:rPr lang="it-IT" altLang="it-CH" sz="1400" smtClean="0">
                <a:solidFill>
                  <a:srgbClr val="FFFFFF"/>
                </a:solidFill>
              </a:rPr>
              <a:pPr>
                <a:spcBef>
                  <a:spcPct val="0"/>
                </a:spcBef>
                <a:buFontTx/>
                <a:buNone/>
              </a:pPr>
              <a:t>29</a:t>
            </a:fld>
            <a:endParaRPr lang="it-IT" altLang="it-CH" sz="1400">
              <a:solidFill>
                <a:srgbClr val="FFFFFF"/>
              </a:solidFill>
            </a:endParaRPr>
          </a:p>
        </p:txBody>
      </p:sp>
      <p:sp>
        <p:nvSpPr>
          <p:cNvPr id="141315" name="Text Box 3">
            <a:extLst>
              <a:ext uri="{FF2B5EF4-FFF2-40B4-BE49-F238E27FC236}">
                <a16:creationId xmlns:a16="http://schemas.microsoft.com/office/drawing/2014/main" id="{7149A1D4-CE1B-D68D-162E-C2E5064DA312}"/>
              </a:ext>
            </a:extLst>
          </p:cNvPr>
          <p:cNvSpPr txBox="1">
            <a:spLocks noChangeArrowheads="1"/>
          </p:cNvSpPr>
          <p:nvPr/>
        </p:nvSpPr>
        <p:spPr bwMode="auto">
          <a:xfrm>
            <a:off x="4792663" y="2538413"/>
            <a:ext cx="346233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FFFFFF"/>
                </a:solidFill>
              </a:rPr>
              <a:t>Ungefähr 6 % des Bodens sind jüdisches Eigentum. Tatsächlich besetzten  aber die Zionisten ungefär schon das Doppelte.</a:t>
            </a:r>
            <a:endParaRPr lang="it-IT" altLang="it-CH" sz="1800" b="1">
              <a:solidFill>
                <a:srgbClr val="FFFFFF"/>
              </a:solidFill>
            </a:endParaRPr>
          </a:p>
        </p:txBody>
      </p:sp>
      <p:pic>
        <p:nvPicPr>
          <p:cNvPr id="342022" name="Picture 7" descr="C:\Users\Enrico\Desktop\JNF jpeg.jpg">
            <a:extLst>
              <a:ext uri="{FF2B5EF4-FFF2-40B4-BE49-F238E27FC236}">
                <a16:creationId xmlns:a16="http://schemas.microsoft.com/office/drawing/2014/main" id="{E021E5F1-E37D-4DF2-0C82-057707C9BD39}"/>
              </a:ext>
            </a:extLst>
          </p:cNvPr>
          <p:cNvPicPr>
            <a:picLocks noChangeAspect="1" noChangeArrowheads="1"/>
          </p:cNvPicPr>
          <p:nvPr/>
        </p:nvPicPr>
        <p:blipFill>
          <a:blip r:embed="rId3">
            <a:lum bright="-10000" contrast="8000"/>
          </a:blip>
          <a:srcRect/>
          <a:stretch>
            <a:fillRect/>
          </a:stretch>
        </p:blipFill>
        <p:spPr bwMode="auto">
          <a:xfrm>
            <a:off x="7310438" y="1027113"/>
            <a:ext cx="752475" cy="990600"/>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7" name="Picture 2" descr="le fasi storiche di Israele mappe semplici e chiare">
            <a:extLst>
              <a:ext uri="{FF2B5EF4-FFF2-40B4-BE49-F238E27FC236}">
                <a16:creationId xmlns:a16="http://schemas.microsoft.com/office/drawing/2014/main" id="{430B4B41-E0FF-90B6-787C-0B62D6A0B865}"/>
              </a:ext>
            </a:extLst>
          </p:cNvPr>
          <p:cNvPicPr>
            <a:picLocks noChangeAspect="1" noChangeArrowheads="1"/>
          </p:cNvPicPr>
          <p:nvPr/>
        </p:nvPicPr>
        <p:blipFill rotWithShape="1">
          <a:blip r:embed="rId4"/>
          <a:srcRect l="68696" t="1534" r="1316" b="53421"/>
          <a:stretch/>
        </p:blipFill>
        <p:spPr bwMode="auto">
          <a:xfrm>
            <a:off x="900113" y="573088"/>
            <a:ext cx="3462337" cy="5780087"/>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8" name="Picture 4">
            <a:extLst>
              <a:ext uri="{FF2B5EF4-FFF2-40B4-BE49-F238E27FC236}">
                <a16:creationId xmlns:a16="http://schemas.microsoft.com/office/drawing/2014/main" id="{72BB8EDD-02F7-126F-AC47-8038D1BCAB57}"/>
              </a:ext>
            </a:extLst>
          </p:cNvPr>
          <p:cNvPicPr>
            <a:picLocks noChangeAspect="1" noChangeArrowheads="1"/>
          </p:cNvPicPr>
          <p:nvPr/>
        </p:nvPicPr>
        <p:blipFill>
          <a:blip r:embed="rId5">
            <a:lum bright="-10000" contrast="8000"/>
          </a:blip>
          <a:srcRect/>
          <a:stretch>
            <a:fillRect/>
          </a:stretch>
        </p:blipFill>
        <p:spPr bwMode="auto">
          <a:xfrm>
            <a:off x="4654550" y="4537075"/>
            <a:ext cx="3816350" cy="1816100"/>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1B5B8FFF-BAC7-2028-CDB9-1D17B59426D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56FD69BE-4F58-B963-81F3-E99B69D46349}"/>
              </a:ext>
            </a:extLst>
          </p:cNvPr>
          <p:cNvSpPr txBox="1"/>
          <p:nvPr/>
        </p:nvSpPr>
        <p:spPr>
          <a:xfrm>
            <a:off x="5083175" y="996950"/>
            <a:ext cx="1900238" cy="1047750"/>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1947</a:t>
            </a:r>
          </a:p>
          <a:p>
            <a:pPr algn="ctr">
              <a:defRPr/>
            </a:pPr>
            <a:r>
              <a:rPr lang="en-US" sz="2000" b="1" dirty="0">
                <a:solidFill>
                  <a:schemeClr val="accent4">
                    <a:lumMod val="10000"/>
                  </a:schemeClr>
                </a:solidFill>
              </a:rPr>
              <a:t>Die </a:t>
            </a:r>
            <a:r>
              <a:rPr lang="en-US" sz="2000" b="1" dirty="0" err="1">
                <a:solidFill>
                  <a:schemeClr val="accent4">
                    <a:lumMod val="10000"/>
                  </a:schemeClr>
                </a:solidFill>
              </a:rPr>
              <a:t>jüdischen</a:t>
            </a:r>
            <a:r>
              <a:rPr lang="en-US" sz="2000" b="1" dirty="0">
                <a:solidFill>
                  <a:schemeClr val="accent4">
                    <a:lumMod val="10000"/>
                  </a:schemeClr>
                </a:solidFill>
              </a:rPr>
              <a:t> </a:t>
            </a:r>
            <a:r>
              <a:rPr lang="en-US" sz="2000" b="1" dirty="0" err="1">
                <a:solidFill>
                  <a:schemeClr val="accent4">
                    <a:lumMod val="10000"/>
                  </a:schemeClr>
                </a:solidFill>
              </a:rPr>
              <a:t>Ansiedlungen</a:t>
            </a:r>
            <a:endParaRPr lang="en-US" sz="2000" b="1" dirty="0">
              <a:solidFill>
                <a:schemeClr val="accent4">
                  <a:lumMod val="1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Premium Vector | Map of middle east with borders of countries">
            <a:extLst>
              <a:ext uri="{FF2B5EF4-FFF2-40B4-BE49-F238E27FC236}">
                <a16:creationId xmlns:a16="http://schemas.microsoft.com/office/drawing/2014/main" id="{56BBD073-8AC6-2713-9411-54A0F2DA811B}"/>
              </a:ext>
            </a:extLst>
          </p:cNvPr>
          <p:cNvPicPr>
            <a:picLocks noChangeAspect="1" noChangeArrowheads="1"/>
          </p:cNvPicPr>
          <p:nvPr/>
        </p:nvPicPr>
        <p:blipFill rotWithShape="1">
          <a:blip r:embed="rId2">
            <a:lum bright="-10000"/>
          </a:blip>
          <a:srcRect l="2639" t="7653" r="3140" b="8712"/>
          <a:stretch/>
        </p:blipFill>
        <p:spPr bwMode="auto">
          <a:xfrm>
            <a:off x="107950" y="117475"/>
            <a:ext cx="7461250" cy="6624638"/>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91139" name="CasellaDiTesto 2">
            <a:extLst>
              <a:ext uri="{FF2B5EF4-FFF2-40B4-BE49-F238E27FC236}">
                <a16:creationId xmlns:a16="http://schemas.microsoft.com/office/drawing/2014/main" id="{1F49E6B3-5CE7-A516-0B74-1CDA03DD5AC3}"/>
              </a:ext>
            </a:extLst>
          </p:cNvPr>
          <p:cNvSpPr txBox="1">
            <a:spLocks noChangeArrowheads="1"/>
          </p:cNvSpPr>
          <p:nvPr/>
        </p:nvSpPr>
        <p:spPr bwMode="auto">
          <a:xfrm>
            <a:off x="7696200" y="3455988"/>
            <a:ext cx="12319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800" b="1"/>
              <a:t>Palästina ist Teil des Nahen Ostens</a:t>
            </a:r>
            <a:endParaRPr lang="en-US" altLang="en-US" sz="1800" b="1"/>
          </a:p>
        </p:txBody>
      </p:sp>
      <p:sp>
        <p:nvSpPr>
          <p:cNvPr id="4" name="CasellaDiTesto 3">
            <a:extLst>
              <a:ext uri="{FF2B5EF4-FFF2-40B4-BE49-F238E27FC236}">
                <a16:creationId xmlns:a16="http://schemas.microsoft.com/office/drawing/2014/main" id="{8E131C06-0793-AE9F-72AB-4948C17329C6}"/>
              </a:ext>
            </a:extLst>
          </p:cNvPr>
          <p:cNvSpPr txBox="1"/>
          <p:nvPr/>
        </p:nvSpPr>
        <p:spPr>
          <a:xfrm>
            <a:off x="539750" y="5949950"/>
            <a:ext cx="1757363" cy="430213"/>
          </a:xfrm>
          <a:prstGeom prst="rect">
            <a:avLst/>
          </a:prstGeom>
          <a:solidFill>
            <a:srgbClr val="FFFF00"/>
          </a:solidFill>
          <a:ln>
            <a:solidFill>
              <a:schemeClr val="accent4">
                <a:lumMod val="10000"/>
              </a:schemeClr>
            </a:solidFill>
          </a:ln>
        </p:spPr>
        <p:txBody>
          <a:bodyPr>
            <a:spAutoFit/>
          </a:bodyPr>
          <a:lstStyle/>
          <a:p>
            <a:pPr algn="ctr">
              <a:defRPr/>
            </a:pPr>
            <a:r>
              <a:rPr lang="en-US" sz="2200" b="1" dirty="0">
                <a:solidFill>
                  <a:schemeClr val="accent4">
                    <a:lumMod val="10000"/>
                  </a:schemeClr>
                </a:solidFill>
              </a:rPr>
              <a:t>PALÄSTINA </a:t>
            </a:r>
          </a:p>
        </p:txBody>
      </p:sp>
      <p:sp>
        <p:nvSpPr>
          <p:cNvPr id="15" name="Ovale 14">
            <a:extLst>
              <a:ext uri="{FF2B5EF4-FFF2-40B4-BE49-F238E27FC236}">
                <a16:creationId xmlns:a16="http://schemas.microsoft.com/office/drawing/2014/main" id="{8E548FEB-E548-BF33-7624-70A997DA0E76}"/>
              </a:ext>
            </a:extLst>
          </p:cNvPr>
          <p:cNvSpPr/>
          <p:nvPr/>
        </p:nvSpPr>
        <p:spPr>
          <a:xfrm rot="535885">
            <a:off x="2097088" y="2157413"/>
            <a:ext cx="401637" cy="1008062"/>
          </a:xfrm>
          <a:prstGeom prst="ellipse">
            <a:avLst/>
          </a:prstGeom>
          <a:no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EF87059C-B4FA-8D8C-0EAB-3B991860D650}"/>
              </a:ext>
            </a:extLst>
          </p:cNvPr>
          <p:cNvSpPr/>
          <p:nvPr/>
        </p:nvSpPr>
        <p:spPr>
          <a:xfrm>
            <a:off x="0" y="26988"/>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143" name="Slide Number Placeholder 3">
            <a:extLst>
              <a:ext uri="{FF2B5EF4-FFF2-40B4-BE49-F238E27FC236}">
                <a16:creationId xmlns:a16="http://schemas.microsoft.com/office/drawing/2014/main" id="{49272EF5-8351-C5E3-0D2E-C4AB5A8BD273}"/>
              </a:ext>
            </a:extLst>
          </p:cNvPr>
          <p:cNvSpPr>
            <a:spLocks noGrp="1" noChangeArrowheads="1"/>
          </p:cNvSpPr>
          <p:nvPr>
            <p:ph type="sldNum" sz="quarter" idx="12"/>
          </p:nvPr>
        </p:nvSpPr>
        <p:spPr>
          <a:xfrm>
            <a:off x="7970838" y="6046788"/>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4D7FCDC-6386-4284-9A6D-1E55085E1DF7}" type="slidenum">
              <a:rPr lang="it-IT" altLang="it-CH" sz="1400" b="1" smtClean="0"/>
              <a:pPr>
                <a:spcBef>
                  <a:spcPct val="0"/>
                </a:spcBef>
                <a:buFontTx/>
                <a:buNone/>
              </a:pPr>
              <a:t>3</a:t>
            </a:fld>
            <a:endParaRPr lang="it-IT" altLang="it-CH" sz="1400" b="1"/>
          </a:p>
        </p:txBody>
      </p:sp>
      <p:sp>
        <p:nvSpPr>
          <p:cNvPr id="91144" name="Rettangolo 1">
            <a:extLst>
              <a:ext uri="{FF2B5EF4-FFF2-40B4-BE49-F238E27FC236}">
                <a16:creationId xmlns:a16="http://schemas.microsoft.com/office/drawing/2014/main" id="{CA445224-47DD-FA30-8DEE-65FC12BD822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 name="CasellaDiTesto 2">
            <a:extLst>
              <a:ext uri="{FF2B5EF4-FFF2-40B4-BE49-F238E27FC236}">
                <a16:creationId xmlns:a16="http://schemas.microsoft.com/office/drawing/2014/main" id="{32BC68C4-B88A-8703-BE9B-B061D0623BDE}"/>
              </a:ext>
            </a:extLst>
          </p:cNvPr>
          <p:cNvSpPr txBox="1"/>
          <p:nvPr/>
        </p:nvSpPr>
        <p:spPr>
          <a:xfrm>
            <a:off x="249786" y="1986152"/>
            <a:ext cx="1325014" cy="292388"/>
          </a:xfrm>
          <a:prstGeom prst="rect">
            <a:avLst/>
          </a:prstGeom>
          <a:noFill/>
        </p:spPr>
        <p:txBody>
          <a:bodyPr wrap="square" rtlCol="0">
            <a:spAutoFit/>
          </a:bodyPr>
          <a:lstStyle/>
          <a:p>
            <a:r>
              <a:rPr lang="en-US" sz="1300" dirty="0">
                <a:solidFill>
                  <a:schemeClr val="accent4">
                    <a:lumMod val="10000"/>
                  </a:schemeClr>
                </a:solidFill>
              </a:rPr>
              <a:t>MITTELMEER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4">
            <a:extLst>
              <a:ext uri="{FF2B5EF4-FFF2-40B4-BE49-F238E27FC236}">
                <a16:creationId xmlns:a16="http://schemas.microsoft.com/office/drawing/2014/main" id="{1E1D6267-EB61-E5FF-53FD-E545D185257B}"/>
              </a:ext>
            </a:extLst>
          </p:cNvPr>
          <p:cNvSpPr>
            <a:spLocks noGrp="1"/>
          </p:cNvSpPr>
          <p:nvPr>
            <p:ph type="sldNum" sz="quarter" idx="12"/>
          </p:nvPr>
        </p:nvSpPr>
        <p:spPr>
          <a:xfrm>
            <a:off x="6875463" y="4868863"/>
            <a:ext cx="549275"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FDC1C1-D75D-4610-9DB9-B7F592DDB5A0}" type="slidenum">
              <a:rPr lang="it-IT" altLang="it-CH" sz="1400" b="1" smtClean="0">
                <a:solidFill>
                  <a:srgbClr val="FFFFFF"/>
                </a:solidFill>
              </a:rPr>
              <a:pPr>
                <a:spcBef>
                  <a:spcPct val="0"/>
                </a:spcBef>
                <a:buFontTx/>
                <a:buNone/>
              </a:pPr>
              <a:t>30</a:t>
            </a:fld>
            <a:endParaRPr lang="it-IT" altLang="it-CH" sz="1400" b="1">
              <a:solidFill>
                <a:srgbClr val="FFFFFF"/>
              </a:solidFill>
            </a:endParaRPr>
          </a:p>
        </p:txBody>
      </p:sp>
      <p:sp>
        <p:nvSpPr>
          <p:cNvPr id="157699" name="Rectangle 5">
            <a:extLst>
              <a:ext uri="{FF2B5EF4-FFF2-40B4-BE49-F238E27FC236}">
                <a16:creationId xmlns:a16="http://schemas.microsoft.com/office/drawing/2014/main" id="{7DC4969E-29CA-B823-A8D2-5EF1BFC5FB58}"/>
              </a:ext>
            </a:extLst>
          </p:cNvPr>
          <p:cNvSpPr>
            <a:spLocks noGrp="1" noChangeArrowheads="1"/>
          </p:cNvSpPr>
          <p:nvPr>
            <p:ph type="title"/>
          </p:nvPr>
        </p:nvSpPr>
        <p:spPr>
          <a:xfrm>
            <a:off x="5870575" y="2022475"/>
            <a:ext cx="2806700" cy="1800225"/>
          </a:xfrm>
          <a:solidFill>
            <a:srgbClr val="FFFF00"/>
          </a:solidFill>
          <a:ln w="19050">
            <a:solidFill>
              <a:schemeClr val="accent4">
                <a:lumMod val="10000"/>
              </a:schemeClr>
            </a:solidFill>
          </a:ln>
        </p:spPr>
        <p:txBody>
          <a:bodyPr/>
          <a:lstStyle/>
          <a:p>
            <a:pPr eaLnBrk="1" hangingPunct="1">
              <a:defRPr/>
            </a:pPr>
            <a:r>
              <a:rPr lang="fr-CH" altLang="it-CH" sz="2700" b="1" dirty="0">
                <a:solidFill>
                  <a:schemeClr val="accent4">
                    <a:lumMod val="10000"/>
                  </a:schemeClr>
                </a:solidFill>
              </a:rPr>
              <a:t>Palästina</a:t>
            </a:r>
            <a:br>
              <a:rPr lang="fr-CH" altLang="it-CH" sz="2000" b="1" dirty="0">
                <a:solidFill>
                  <a:schemeClr val="accent4">
                    <a:lumMod val="10000"/>
                  </a:schemeClr>
                </a:solidFill>
              </a:rPr>
            </a:br>
            <a:br>
              <a:rPr lang="fr-CH" altLang="it-CH" sz="2000" b="1" dirty="0">
                <a:solidFill>
                  <a:schemeClr val="accent4">
                    <a:lumMod val="10000"/>
                  </a:schemeClr>
                </a:solidFill>
              </a:rPr>
            </a:br>
            <a:r>
              <a:rPr lang="fr-CH" altLang="it-CH" sz="2000" b="1" dirty="0" err="1">
                <a:solidFill>
                  <a:schemeClr val="accent4">
                    <a:lumMod val="10000"/>
                  </a:schemeClr>
                </a:solidFill>
              </a:rPr>
              <a:t>Demographie</a:t>
            </a:r>
            <a:br>
              <a:rPr lang="fr-CH" altLang="it-CH" sz="2000" b="1" dirty="0">
                <a:solidFill>
                  <a:schemeClr val="accent4">
                    <a:lumMod val="10000"/>
                  </a:schemeClr>
                </a:solidFill>
              </a:rPr>
            </a:br>
            <a:r>
              <a:rPr lang="fr-CH" altLang="it-CH" sz="2000" b="1" dirty="0">
                <a:solidFill>
                  <a:schemeClr val="accent4">
                    <a:lumMod val="10000"/>
                  </a:schemeClr>
                </a:solidFill>
              </a:rPr>
              <a:t>1918 - 1948</a:t>
            </a:r>
            <a:endParaRPr lang="fr-FR" altLang="it-CH" sz="2000" b="1" dirty="0">
              <a:solidFill>
                <a:schemeClr val="accent4">
                  <a:lumMod val="10000"/>
                </a:schemeClr>
              </a:solidFill>
            </a:endParaRPr>
          </a:p>
        </p:txBody>
      </p:sp>
      <p:pic>
        <p:nvPicPr>
          <p:cNvPr id="131076" name="Picture 3" descr="popolazioni dal 1918 al 1948">
            <a:extLst>
              <a:ext uri="{FF2B5EF4-FFF2-40B4-BE49-F238E27FC236}">
                <a16:creationId xmlns:a16="http://schemas.microsoft.com/office/drawing/2014/main" id="{98EC7401-87B8-A711-BBCA-027F34CFA5E1}"/>
              </a:ext>
            </a:extLst>
          </p:cNvPr>
          <p:cNvPicPr>
            <a:picLocks noGrp="1" noChangeAspect="1" noChangeArrowheads="1"/>
          </p:cNvPicPr>
          <p:nvPr>
            <p:ph idx="4294967295"/>
          </p:nvPr>
        </p:nvPicPr>
        <p:blipFill rotWithShape="1">
          <a:blip r:embed="rId3"/>
          <a:srcRect r="42501"/>
          <a:stretch/>
        </p:blipFill>
        <p:spPr>
          <a:xfrm>
            <a:off x="611188" y="438150"/>
            <a:ext cx="4968875" cy="5981700"/>
          </a:xfrm>
          <a:ln w="12700">
            <a:solidFill>
              <a:schemeClr val="accent4">
                <a:lumMod val="10000"/>
              </a:schemeClr>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210F4608-832A-64F9-C854-8B58B1FC40B6}"/>
              </a:ext>
            </a:extLst>
          </p:cNvPr>
          <p:cNvSpPr txBox="1"/>
          <p:nvPr/>
        </p:nvSpPr>
        <p:spPr>
          <a:xfrm>
            <a:off x="1403350" y="1125538"/>
            <a:ext cx="936625" cy="706437"/>
          </a:xfrm>
          <a:prstGeom prst="rect">
            <a:avLst/>
          </a:prstGeom>
          <a:solidFill>
            <a:srgbClr val="E2FF81"/>
          </a:solidFill>
        </p:spPr>
        <p:txBody>
          <a:bodyPr>
            <a:spAutoFit/>
          </a:bodyPr>
          <a:lstStyle/>
          <a:p>
            <a:pPr>
              <a:defRPr/>
            </a:pPr>
            <a:r>
              <a:rPr lang="en-US" b="1" dirty="0" err="1">
                <a:solidFill>
                  <a:schemeClr val="accent4">
                    <a:lumMod val="10000"/>
                  </a:schemeClr>
                </a:solidFill>
              </a:rPr>
              <a:t>Araber</a:t>
            </a:r>
            <a:endParaRPr lang="en-US" b="1" dirty="0">
              <a:solidFill>
                <a:schemeClr val="accent4">
                  <a:lumMod val="10000"/>
                </a:schemeClr>
              </a:solidFill>
            </a:endParaRPr>
          </a:p>
          <a:p>
            <a:pPr>
              <a:defRPr/>
            </a:pPr>
            <a:endParaRPr lang="en-US" sz="400" b="1" dirty="0">
              <a:solidFill>
                <a:schemeClr val="accent4">
                  <a:lumMod val="10000"/>
                </a:schemeClr>
              </a:solidFill>
            </a:endParaRPr>
          </a:p>
          <a:p>
            <a:pPr>
              <a:defRPr/>
            </a:pPr>
            <a:r>
              <a:rPr lang="en-US" b="1" dirty="0" err="1">
                <a:solidFill>
                  <a:schemeClr val="accent4">
                    <a:lumMod val="10000"/>
                  </a:schemeClr>
                </a:solidFill>
              </a:rPr>
              <a:t>Juden</a:t>
            </a:r>
            <a:endParaRPr lang="en-US" b="1" dirty="0">
              <a:solidFill>
                <a:schemeClr val="accent4">
                  <a:lumMod val="10000"/>
                </a:schemeClr>
              </a:solidFill>
            </a:endParaRPr>
          </a:p>
        </p:txBody>
      </p:sp>
      <p:sp>
        <p:nvSpPr>
          <p:cNvPr id="143366" name="Rettangolo 1">
            <a:extLst>
              <a:ext uri="{FF2B5EF4-FFF2-40B4-BE49-F238E27FC236}">
                <a16:creationId xmlns:a16="http://schemas.microsoft.com/office/drawing/2014/main" id="{7FDC543E-E559-2ABE-E052-27A9952AEC9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5">
            <a:extLst>
              <a:ext uri="{FF2B5EF4-FFF2-40B4-BE49-F238E27FC236}">
                <a16:creationId xmlns:a16="http://schemas.microsoft.com/office/drawing/2014/main" id="{6BD7FBD7-F3B7-1576-3860-6F6650681774}"/>
              </a:ext>
            </a:extLst>
          </p:cNvPr>
          <p:cNvSpPr>
            <a:spLocks noGrp="1" noChangeArrowheads="1"/>
          </p:cNvSpPr>
          <p:nvPr>
            <p:ph type="title"/>
          </p:nvPr>
        </p:nvSpPr>
        <p:spPr>
          <a:xfrm>
            <a:off x="7600950" y="893763"/>
            <a:ext cx="730250" cy="561975"/>
          </a:xfrm>
        </p:spPr>
        <p:txBody>
          <a:bodyPr/>
          <a:lstStyle/>
          <a:p>
            <a:pPr eaLnBrk="1" hangingPunct="1"/>
            <a:r>
              <a:rPr lang="fr-FR" altLang="it-CH" sz="800">
                <a:solidFill>
                  <a:schemeClr val="bg1"/>
                </a:solidFill>
              </a:rPr>
              <a:t>Risoluzione 181</a:t>
            </a:r>
          </a:p>
        </p:txBody>
      </p:sp>
      <p:sp>
        <p:nvSpPr>
          <p:cNvPr id="145411" name="Slide Number Placeholder 4">
            <a:extLst>
              <a:ext uri="{FF2B5EF4-FFF2-40B4-BE49-F238E27FC236}">
                <a16:creationId xmlns:a16="http://schemas.microsoft.com/office/drawing/2014/main" id="{EB742D0B-A2E5-FEA3-D5D7-6419311FD276}"/>
              </a:ext>
            </a:extLst>
          </p:cNvPr>
          <p:cNvSpPr>
            <a:spLocks noGrp="1"/>
          </p:cNvSpPr>
          <p:nvPr>
            <p:ph type="sldNum" sz="quarter" idx="12"/>
          </p:nvPr>
        </p:nvSpPr>
        <p:spPr>
          <a:xfrm>
            <a:off x="8236609" y="6190586"/>
            <a:ext cx="4841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5FF327-A912-4538-AD2B-3E436D3D44F6}" type="slidenum">
              <a:rPr lang="it-IT" altLang="it-CH" sz="1400" smtClean="0">
                <a:solidFill>
                  <a:srgbClr val="FFFFFF"/>
                </a:solidFill>
              </a:rPr>
              <a:pPr>
                <a:spcBef>
                  <a:spcPct val="0"/>
                </a:spcBef>
                <a:buFontTx/>
                <a:buNone/>
              </a:pPr>
              <a:t>31</a:t>
            </a:fld>
            <a:endParaRPr lang="it-IT" altLang="it-CH" sz="1400" dirty="0">
              <a:solidFill>
                <a:srgbClr val="FFFFFF"/>
              </a:solidFill>
            </a:endParaRPr>
          </a:p>
        </p:txBody>
      </p:sp>
      <p:sp>
        <p:nvSpPr>
          <p:cNvPr id="159749" name="Text Box 3">
            <a:extLst>
              <a:ext uri="{FF2B5EF4-FFF2-40B4-BE49-F238E27FC236}">
                <a16:creationId xmlns:a16="http://schemas.microsoft.com/office/drawing/2014/main" id="{8666518D-9695-EC88-090F-FFD39588BB4E}"/>
              </a:ext>
            </a:extLst>
          </p:cNvPr>
          <p:cNvSpPr txBox="1">
            <a:spLocks noChangeArrowheads="1"/>
          </p:cNvSpPr>
          <p:nvPr/>
        </p:nvSpPr>
        <p:spPr bwMode="auto">
          <a:xfrm>
            <a:off x="4318694" y="674687"/>
            <a:ext cx="4413250" cy="275431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3000" b="1" dirty="0">
                <a:solidFill>
                  <a:schemeClr val="accent4">
                    <a:lumMod val="10000"/>
                  </a:schemeClr>
                </a:solidFill>
              </a:rPr>
              <a:t>29th November 1947</a:t>
            </a:r>
          </a:p>
          <a:p>
            <a:pPr algn="ctr" eaLnBrk="1" hangingPunct="1">
              <a:spcBef>
                <a:spcPct val="50000"/>
              </a:spcBef>
              <a:buFontTx/>
              <a:buNone/>
              <a:defRPr/>
            </a:pPr>
            <a:r>
              <a:rPr lang="de-DE" altLang="it-CH" sz="1800" b="1" dirty="0">
                <a:solidFill>
                  <a:schemeClr val="accent4">
                    <a:lumMod val="10000"/>
                  </a:schemeClr>
                </a:solidFill>
              </a:rPr>
              <a:t>Die Generalversammlung der UNO genehmigt die                                   </a:t>
            </a:r>
            <a:r>
              <a:rPr lang="de-DE" altLang="it-CH" sz="2400" b="1" dirty="0">
                <a:solidFill>
                  <a:schemeClr val="accent4">
                    <a:lumMod val="10000"/>
                  </a:schemeClr>
                </a:solidFill>
              </a:rPr>
              <a:t>Resolution 181                              </a:t>
            </a:r>
            <a:r>
              <a:rPr lang="de-DE" altLang="it-CH" sz="1800" b="1" dirty="0">
                <a:solidFill>
                  <a:schemeClr val="accent4">
                    <a:lumMod val="10000"/>
                  </a:schemeClr>
                </a:solidFill>
              </a:rPr>
              <a:t>Es sind zwei Staaten vorgesehen:</a:t>
            </a:r>
          </a:p>
          <a:p>
            <a:pPr algn="ctr" eaLnBrk="1" hangingPunct="1">
              <a:spcBef>
                <a:spcPct val="50000"/>
              </a:spcBef>
              <a:buFontTx/>
              <a:buNone/>
              <a:defRPr/>
            </a:pPr>
            <a:r>
              <a:rPr lang="en-US" altLang="it-CH" sz="1800" b="1" dirty="0">
                <a:solidFill>
                  <a:schemeClr val="accent4">
                    <a:lumMod val="10000"/>
                  </a:schemeClr>
                </a:solidFill>
              </a:rPr>
              <a:t>Ein </a:t>
            </a:r>
            <a:r>
              <a:rPr lang="en-US" altLang="it-CH" sz="2000" b="1" dirty="0" err="1">
                <a:solidFill>
                  <a:schemeClr val="accent4">
                    <a:lumMod val="10000"/>
                  </a:schemeClr>
                </a:solidFill>
              </a:rPr>
              <a:t>jüdischer</a:t>
            </a:r>
            <a:r>
              <a:rPr lang="en-US" altLang="it-CH" sz="2000" b="1" dirty="0">
                <a:solidFill>
                  <a:schemeClr val="accent4">
                    <a:lumMod val="10000"/>
                  </a:schemeClr>
                </a:solidFill>
              </a:rPr>
              <a:t> </a:t>
            </a:r>
            <a:r>
              <a:rPr lang="en-US" altLang="it-CH" sz="2000" b="1" dirty="0" err="1">
                <a:solidFill>
                  <a:schemeClr val="accent4">
                    <a:lumMod val="10000"/>
                  </a:schemeClr>
                </a:solidFill>
              </a:rPr>
              <a:t>Staat</a:t>
            </a:r>
            <a:r>
              <a:rPr lang="en-US" altLang="it-CH" sz="2000" b="1" dirty="0">
                <a:solidFill>
                  <a:schemeClr val="accent4">
                    <a:lumMod val="10000"/>
                  </a:schemeClr>
                </a:solidFill>
              </a:rPr>
              <a:t> </a:t>
            </a:r>
            <a:r>
              <a:rPr lang="en-US" altLang="it-CH" sz="1800" b="1" dirty="0">
                <a:solidFill>
                  <a:schemeClr val="accent4">
                    <a:lumMod val="10000"/>
                  </a:schemeClr>
                </a:solidFill>
              </a:rPr>
              <a:t>und                                               </a:t>
            </a:r>
            <a:r>
              <a:rPr lang="en-US" altLang="it-CH" sz="1800" b="1" dirty="0" err="1">
                <a:solidFill>
                  <a:schemeClr val="accent4">
                    <a:lumMod val="10000"/>
                  </a:schemeClr>
                </a:solidFill>
              </a:rPr>
              <a:t>ein</a:t>
            </a:r>
            <a:r>
              <a:rPr lang="en-US" altLang="it-CH" sz="1800" b="1" dirty="0">
                <a:solidFill>
                  <a:schemeClr val="accent4">
                    <a:lumMod val="10000"/>
                  </a:schemeClr>
                </a:solidFill>
              </a:rPr>
              <a:t> </a:t>
            </a:r>
            <a:r>
              <a:rPr lang="en-US" altLang="it-CH" sz="2000" b="1" dirty="0" err="1">
                <a:solidFill>
                  <a:schemeClr val="accent4">
                    <a:lumMod val="10000"/>
                  </a:schemeClr>
                </a:solidFill>
              </a:rPr>
              <a:t>arabischer</a:t>
            </a:r>
            <a:r>
              <a:rPr lang="en-US" altLang="it-CH" sz="2000" b="1" dirty="0">
                <a:solidFill>
                  <a:schemeClr val="accent4">
                    <a:lumMod val="10000"/>
                  </a:schemeClr>
                </a:solidFill>
              </a:rPr>
              <a:t> </a:t>
            </a:r>
            <a:r>
              <a:rPr lang="en-US" altLang="it-CH" sz="2000" b="1" dirty="0" err="1">
                <a:solidFill>
                  <a:schemeClr val="accent4">
                    <a:lumMod val="10000"/>
                  </a:schemeClr>
                </a:solidFill>
              </a:rPr>
              <a:t>Staat</a:t>
            </a:r>
            <a:endParaRPr lang="en-US" altLang="it-CH" sz="2000" b="1" dirty="0">
              <a:solidFill>
                <a:schemeClr val="accent4">
                  <a:lumMod val="10000"/>
                </a:schemeClr>
              </a:solidFill>
            </a:endParaRPr>
          </a:p>
        </p:txBody>
      </p:sp>
      <p:sp>
        <p:nvSpPr>
          <p:cNvPr id="145415" name="Rettangolo 1">
            <a:extLst>
              <a:ext uri="{FF2B5EF4-FFF2-40B4-BE49-F238E27FC236}">
                <a16:creationId xmlns:a16="http://schemas.microsoft.com/office/drawing/2014/main" id="{B5B2A738-A5D2-CD92-D098-80664C52BB0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2" descr="le fasi storiche di Israele mappe semplici e chiare">
            <a:extLst>
              <a:ext uri="{FF2B5EF4-FFF2-40B4-BE49-F238E27FC236}">
                <a16:creationId xmlns:a16="http://schemas.microsoft.com/office/drawing/2014/main" id="{0B205AF8-B1C7-AE8B-521A-2059705B578A}"/>
              </a:ext>
            </a:extLst>
          </p:cNvPr>
          <p:cNvPicPr>
            <a:picLocks noChangeAspect="1" noChangeArrowheads="1"/>
          </p:cNvPicPr>
          <p:nvPr/>
        </p:nvPicPr>
        <p:blipFill rotWithShape="1">
          <a:blip r:embed="rId4"/>
          <a:srcRect l="2312" t="49371" r="68611" b="5768"/>
          <a:stretch/>
        </p:blipFill>
        <p:spPr bwMode="auto">
          <a:xfrm>
            <a:off x="665297" y="404664"/>
            <a:ext cx="3241342" cy="604867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3" name="Picture 3" descr="bandiera israeliana 2 jpg">
            <a:extLst>
              <a:ext uri="{FF2B5EF4-FFF2-40B4-BE49-F238E27FC236}">
                <a16:creationId xmlns:a16="http://schemas.microsoft.com/office/drawing/2014/main" id="{298C7151-6E78-2DBC-139F-AA6C526A6F2F}"/>
              </a:ext>
            </a:extLst>
          </p:cNvPr>
          <p:cNvPicPr>
            <a:picLocks noChangeAspect="1" noChangeArrowheads="1"/>
          </p:cNvPicPr>
          <p:nvPr/>
        </p:nvPicPr>
        <p:blipFill>
          <a:blip r:embed="rId5"/>
          <a:srcRect/>
          <a:stretch>
            <a:fillRect/>
          </a:stretch>
        </p:blipFill>
        <p:spPr>
          <a:xfrm>
            <a:off x="1857177" y="3860799"/>
            <a:ext cx="417512" cy="304800"/>
          </a:xfrm>
          <a:prstGeom prst="rect">
            <a:avLst/>
          </a:prstGeom>
          <a:effectLst>
            <a:outerShdw blurRad="292100" dist="139700" dir="2700000" algn="tl" rotWithShape="0">
              <a:srgbClr val="333333">
                <a:alpha val="65000"/>
              </a:srgbClr>
            </a:outerShdw>
          </a:effectLst>
        </p:spPr>
      </p:pic>
      <p:pic>
        <p:nvPicPr>
          <p:cNvPr id="4" name="Picture 3" descr="bandiera palestinese">
            <a:extLst>
              <a:ext uri="{FF2B5EF4-FFF2-40B4-BE49-F238E27FC236}">
                <a16:creationId xmlns:a16="http://schemas.microsoft.com/office/drawing/2014/main" id="{68B1D4EB-BDA1-5A85-2190-92AD31A3FDC2}"/>
              </a:ext>
            </a:extLst>
          </p:cNvPr>
          <p:cNvPicPr>
            <a:picLocks noChangeAspect="1" noChangeArrowheads="1"/>
          </p:cNvPicPr>
          <p:nvPr/>
        </p:nvPicPr>
        <p:blipFill rotWithShape="1">
          <a:blip r:embed="rId6">
            <a:lum bright="-10000" contrast="10000"/>
          </a:blip>
          <a:srcRect r="23001"/>
          <a:stretch/>
        </p:blipFill>
        <p:spPr bwMode="auto">
          <a:xfrm>
            <a:off x="2188964" y="2346324"/>
            <a:ext cx="358775" cy="234950"/>
          </a:xfrm>
          <a:prstGeom prst="rect">
            <a:avLst/>
          </a:prstGeom>
          <a:ln w="3175">
            <a:solidFill>
              <a:schemeClr val="accent4">
                <a:lumMod val="10000"/>
              </a:schemeClr>
            </a:solidFill>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05B0D32B-B422-F7A0-C141-D29A5A8F0878}"/>
              </a:ext>
            </a:extLst>
          </p:cNvPr>
          <p:cNvSpPr txBox="1">
            <a:spLocks noChangeArrowheads="1"/>
          </p:cNvSpPr>
          <p:nvPr/>
        </p:nvSpPr>
        <p:spPr bwMode="auto">
          <a:xfrm>
            <a:off x="4319974" y="3681225"/>
            <a:ext cx="4411969" cy="236988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de-DE" altLang="en-US" sz="1000" dirty="0"/>
          </a:p>
          <a:p>
            <a:pPr algn="ctr">
              <a:spcBef>
                <a:spcPct val="0"/>
              </a:spcBef>
              <a:buFontTx/>
              <a:buNone/>
            </a:pPr>
            <a:r>
              <a:rPr lang="de-DE" altLang="en-US" sz="1600" dirty="0"/>
              <a:t>In Wirklichkeit setzten die Zionisten nur das geheime Teilungsabkommen für Palästina um, das am 17. November 1947 zwischen Golda Meir und Abdullah 1. von Jordanien abgeschlossen wurde, und setzten im März 1948 der Ethnischen-Säuberungsplan </a:t>
            </a:r>
            <a:r>
              <a:rPr lang="de-DE" altLang="en-US" sz="1600" dirty="0" err="1"/>
              <a:t>Dalet</a:t>
            </a:r>
            <a:r>
              <a:rPr lang="de-DE" altLang="en-US" sz="1600" dirty="0"/>
              <a:t> um, indem sie sich drei Viertel Palästinas gewaltsam aneigneten.</a:t>
            </a:r>
          </a:p>
          <a:p>
            <a:pPr algn="ctr">
              <a:spcBef>
                <a:spcPct val="0"/>
              </a:spcBef>
              <a:buFontTx/>
              <a:buNone/>
            </a:pPr>
            <a:endParaRPr lang="en-US" altLang="en-US" sz="1000" dirty="0"/>
          </a:p>
        </p:txBody>
      </p:sp>
    </p:spTree>
  </p:cSld>
  <p:clrMapOvr>
    <a:overrideClrMapping bg1="dk2" tx1="lt1" bg2="dk1"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3">
            <a:extLst>
              <a:ext uri="{FF2B5EF4-FFF2-40B4-BE49-F238E27FC236}">
                <a16:creationId xmlns:a16="http://schemas.microsoft.com/office/drawing/2014/main" id="{03FA1165-839B-59A8-3D4B-630C87799EF5}"/>
              </a:ext>
            </a:extLst>
          </p:cNvPr>
          <p:cNvSpPr>
            <a:spLocks noGrp="1"/>
          </p:cNvSpPr>
          <p:nvPr>
            <p:ph type="sldNum" sz="quarter" idx="12"/>
          </p:nvPr>
        </p:nvSpPr>
        <p:spPr>
          <a:xfrm>
            <a:off x="8292306" y="3445144"/>
            <a:ext cx="574675" cy="422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00771A36-133A-48D5-855E-E8129C155E76}" type="slidenum">
              <a:rPr lang="it-IT" altLang="it-CH" sz="1400" b="1" smtClean="0">
                <a:solidFill>
                  <a:srgbClr val="FFFFFF"/>
                </a:solidFill>
              </a:rPr>
              <a:pPr algn="ctr">
                <a:spcBef>
                  <a:spcPct val="0"/>
                </a:spcBef>
                <a:buFontTx/>
                <a:buNone/>
              </a:pPr>
              <a:t>32</a:t>
            </a:fld>
            <a:endParaRPr lang="it-IT" altLang="it-CH" sz="1400" b="1" dirty="0">
              <a:solidFill>
                <a:srgbClr val="FFFFFF"/>
              </a:solidFill>
            </a:endParaRPr>
          </a:p>
        </p:txBody>
      </p:sp>
      <p:pic>
        <p:nvPicPr>
          <p:cNvPr id="133123" name="Picture 2" descr="Haganah">
            <a:extLst>
              <a:ext uri="{FF2B5EF4-FFF2-40B4-BE49-F238E27FC236}">
                <a16:creationId xmlns:a16="http://schemas.microsoft.com/office/drawing/2014/main" id="{90F372B8-334B-1AEE-B981-D1EA3B074AFF}"/>
              </a:ext>
            </a:extLst>
          </p:cNvPr>
          <p:cNvPicPr>
            <a:picLocks noChangeAspect="1" noChangeArrowheads="1"/>
          </p:cNvPicPr>
          <p:nvPr/>
        </p:nvPicPr>
        <p:blipFill>
          <a:blip r:embed="rId3"/>
          <a:srcRect/>
          <a:stretch>
            <a:fillRect/>
          </a:stretch>
        </p:blipFill>
        <p:spPr bwMode="auto">
          <a:xfrm>
            <a:off x="187325" y="188913"/>
            <a:ext cx="2497138" cy="25193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47460" name="Text Box 4">
            <a:extLst>
              <a:ext uri="{FF2B5EF4-FFF2-40B4-BE49-F238E27FC236}">
                <a16:creationId xmlns:a16="http://schemas.microsoft.com/office/drawing/2014/main" id="{3CCB2BE3-416E-399A-091F-962042972B96}"/>
              </a:ext>
            </a:extLst>
          </p:cNvPr>
          <p:cNvSpPr txBox="1">
            <a:spLocks noChangeArrowheads="1"/>
          </p:cNvSpPr>
          <p:nvPr/>
        </p:nvSpPr>
        <p:spPr bwMode="auto">
          <a:xfrm>
            <a:off x="2720975" y="142875"/>
            <a:ext cx="12033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400" b="1">
                <a:solidFill>
                  <a:srgbClr val="FFFFFF"/>
                </a:solidFill>
              </a:rPr>
              <a:t>Die wichtigste zionistische Miliz Haganah </a:t>
            </a:r>
            <a:endParaRPr lang="en-US" altLang="it-CH" sz="1400" b="1">
              <a:solidFill>
                <a:srgbClr val="FFFFFF"/>
              </a:solidFill>
            </a:endParaRPr>
          </a:p>
        </p:txBody>
      </p:sp>
      <p:pic>
        <p:nvPicPr>
          <p:cNvPr id="133127" name="Picture 6" descr="milizia sionista">
            <a:extLst>
              <a:ext uri="{FF2B5EF4-FFF2-40B4-BE49-F238E27FC236}">
                <a16:creationId xmlns:a16="http://schemas.microsoft.com/office/drawing/2014/main" id="{7FF7E0BF-CC39-70C3-005D-63C67472B91E}"/>
              </a:ext>
            </a:extLst>
          </p:cNvPr>
          <p:cNvPicPr>
            <a:picLocks noChangeAspect="1" noChangeArrowheads="1"/>
          </p:cNvPicPr>
          <p:nvPr/>
        </p:nvPicPr>
        <p:blipFill>
          <a:blip r:embed="rId4">
            <a:lum bright="-10000" contrast="12000"/>
          </a:blip>
          <a:srcRect/>
          <a:stretch>
            <a:fillRect/>
          </a:stretch>
        </p:blipFill>
        <p:spPr bwMode="auto">
          <a:xfrm>
            <a:off x="179388" y="2873375"/>
            <a:ext cx="2520950" cy="1584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47462" name="Text Box 7">
            <a:extLst>
              <a:ext uri="{FF2B5EF4-FFF2-40B4-BE49-F238E27FC236}">
                <a16:creationId xmlns:a16="http://schemas.microsoft.com/office/drawing/2014/main" id="{4F922503-4511-69DE-E7CB-866A4E558A69}"/>
              </a:ext>
            </a:extLst>
          </p:cNvPr>
          <p:cNvSpPr txBox="1">
            <a:spLocks noChangeArrowheads="1"/>
          </p:cNvSpPr>
          <p:nvPr/>
        </p:nvSpPr>
        <p:spPr bwMode="auto">
          <a:xfrm>
            <a:off x="4067175" y="6151563"/>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Miliziani sionisti</a:t>
            </a:r>
            <a:endParaRPr lang="it-IT" altLang="it-CH" sz="1000" b="1">
              <a:solidFill>
                <a:srgbClr val="FFFFFF"/>
              </a:solidFill>
            </a:endParaRPr>
          </a:p>
        </p:txBody>
      </p:sp>
      <p:pic>
        <p:nvPicPr>
          <p:cNvPr id="133129" name="Picture 8" descr="battaglione corazzato del palmach">
            <a:extLst>
              <a:ext uri="{FF2B5EF4-FFF2-40B4-BE49-F238E27FC236}">
                <a16:creationId xmlns:a16="http://schemas.microsoft.com/office/drawing/2014/main" id="{E0DE2827-79AE-9DFB-B61C-3EC5181E3E8C}"/>
              </a:ext>
            </a:extLst>
          </p:cNvPr>
          <p:cNvPicPr>
            <a:picLocks noChangeAspect="1" noChangeArrowheads="1"/>
          </p:cNvPicPr>
          <p:nvPr/>
        </p:nvPicPr>
        <p:blipFill>
          <a:blip r:embed="rId5">
            <a:lum bright="-10000" contrast="28000"/>
          </a:blip>
          <a:srcRect/>
          <a:stretch>
            <a:fillRect/>
          </a:stretch>
        </p:blipFill>
        <p:spPr bwMode="auto">
          <a:xfrm>
            <a:off x="179388" y="4622800"/>
            <a:ext cx="6327775" cy="1973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46441" name="Text Box 9">
            <a:extLst>
              <a:ext uri="{FF2B5EF4-FFF2-40B4-BE49-F238E27FC236}">
                <a16:creationId xmlns:a16="http://schemas.microsoft.com/office/drawing/2014/main" id="{CEEF6704-E807-BC5E-7A3A-CC1A36157EDD}"/>
              </a:ext>
            </a:extLst>
          </p:cNvPr>
          <p:cNvSpPr txBox="1">
            <a:spLocks noChangeArrowheads="1"/>
          </p:cNvSpPr>
          <p:nvPr/>
        </p:nvSpPr>
        <p:spPr bwMode="auto">
          <a:xfrm>
            <a:off x="1908175" y="4779963"/>
            <a:ext cx="3803650" cy="307975"/>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de-DE" altLang="it-CH" sz="1400" b="1" dirty="0">
                <a:solidFill>
                  <a:schemeClr val="accent4">
                    <a:lumMod val="10000"/>
                  </a:schemeClr>
                </a:solidFill>
                <a:latin typeface="Arial" charset="0"/>
                <a:cs typeface="Arial" charset="0"/>
              </a:rPr>
              <a:t>Die Zionisten sind viele und gut bewaffnet</a:t>
            </a:r>
            <a:endParaRPr lang="it-IT" altLang="it-CH" sz="1400" b="1" dirty="0">
              <a:solidFill>
                <a:schemeClr val="accent4">
                  <a:lumMod val="10000"/>
                </a:schemeClr>
              </a:solidFill>
              <a:latin typeface="Arial" charset="0"/>
              <a:cs typeface="Arial" charset="0"/>
            </a:endParaRPr>
          </a:p>
        </p:txBody>
      </p:sp>
      <p:sp>
        <p:nvSpPr>
          <p:cNvPr id="147465" name="Text Box 10">
            <a:extLst>
              <a:ext uri="{FF2B5EF4-FFF2-40B4-BE49-F238E27FC236}">
                <a16:creationId xmlns:a16="http://schemas.microsoft.com/office/drawing/2014/main" id="{717C560B-B417-FD8E-460E-F5C99C87482B}"/>
              </a:ext>
            </a:extLst>
          </p:cNvPr>
          <p:cNvSpPr txBox="1">
            <a:spLocks noChangeArrowheads="1"/>
          </p:cNvSpPr>
          <p:nvPr/>
        </p:nvSpPr>
        <p:spPr bwMode="auto">
          <a:xfrm>
            <a:off x="6524626" y="4254761"/>
            <a:ext cx="25971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dirty="0">
                <a:solidFill>
                  <a:srgbClr val="FFFFFF"/>
                </a:solidFill>
              </a:rPr>
              <a:t>Die </a:t>
            </a:r>
            <a:r>
              <a:rPr lang="fr-CH" altLang="it-CH" sz="1400" b="1" dirty="0" err="1">
                <a:solidFill>
                  <a:srgbClr val="FFFFFF"/>
                </a:solidFill>
              </a:rPr>
              <a:t>zionistische</a:t>
            </a:r>
            <a:r>
              <a:rPr lang="fr-CH" altLang="it-CH" sz="1400" b="1" dirty="0">
                <a:solidFill>
                  <a:srgbClr val="FFFFFF"/>
                </a:solidFill>
              </a:rPr>
              <a:t> </a:t>
            </a:r>
            <a:r>
              <a:rPr lang="fr-CH" altLang="it-CH" sz="1400" b="1" dirty="0" err="1">
                <a:solidFill>
                  <a:srgbClr val="FFFFFF"/>
                </a:solidFill>
              </a:rPr>
              <a:t>Miliz</a:t>
            </a:r>
            <a:r>
              <a:rPr lang="fr-CH" altLang="it-CH" sz="1400" b="1" dirty="0">
                <a:solidFill>
                  <a:srgbClr val="FFFFFF"/>
                </a:solidFill>
              </a:rPr>
              <a:t> </a:t>
            </a:r>
            <a:r>
              <a:rPr lang="fr-CH" altLang="it-CH" sz="1400" b="1" dirty="0" err="1">
                <a:solidFill>
                  <a:srgbClr val="FFFFFF"/>
                </a:solidFill>
              </a:rPr>
              <a:t>Irgun</a:t>
            </a:r>
            <a:endParaRPr lang="it-IT" altLang="it-CH" sz="1400" b="1" dirty="0">
              <a:solidFill>
                <a:srgbClr val="FFFFFF"/>
              </a:solidFill>
            </a:endParaRPr>
          </a:p>
        </p:txBody>
      </p:sp>
      <p:pic>
        <p:nvPicPr>
          <p:cNvPr id="17" name="Picture 2" descr="C:\Users\Enrico\Desktop\Ben jpeg.jpg">
            <a:extLst>
              <a:ext uri="{FF2B5EF4-FFF2-40B4-BE49-F238E27FC236}">
                <a16:creationId xmlns:a16="http://schemas.microsoft.com/office/drawing/2014/main" id="{DBC2E401-3F15-A6DD-75BF-5EEF6A9A18A3}"/>
              </a:ext>
            </a:extLst>
          </p:cNvPr>
          <p:cNvPicPr>
            <a:picLocks noChangeAspect="1" noChangeArrowheads="1"/>
          </p:cNvPicPr>
          <p:nvPr/>
        </p:nvPicPr>
        <p:blipFill rotWithShape="1">
          <a:blip r:embed="rId6"/>
          <a:srcRect l="1190" t="1285" r="63448" b="28667"/>
          <a:stretch/>
        </p:blipFill>
        <p:spPr bwMode="auto">
          <a:xfrm>
            <a:off x="2868613" y="2881313"/>
            <a:ext cx="1328737" cy="1584325"/>
          </a:xfrm>
          <a:prstGeom prst="rect">
            <a:avLst/>
          </a:prstGeom>
          <a:ln w="19050">
            <a:solidFill>
              <a:schemeClr val="tx1"/>
            </a:solidFill>
          </a:ln>
          <a:effectLst>
            <a:outerShdw blurRad="292100" dist="139700" dir="2700000" algn="tl" rotWithShape="0">
              <a:srgbClr val="333333">
                <a:alpha val="65000"/>
              </a:srgbClr>
            </a:outerShdw>
          </a:effectLst>
        </p:spPr>
      </p:pic>
      <p:sp>
        <p:nvSpPr>
          <p:cNvPr id="147467" name="CasellaDiTesto 3">
            <a:extLst>
              <a:ext uri="{FF2B5EF4-FFF2-40B4-BE49-F238E27FC236}">
                <a16:creationId xmlns:a16="http://schemas.microsoft.com/office/drawing/2014/main" id="{C545679E-7A5B-156E-20B0-D78C5E4C075D}"/>
              </a:ext>
            </a:extLst>
          </p:cNvPr>
          <p:cNvSpPr txBox="1">
            <a:spLocks noChangeArrowheads="1"/>
          </p:cNvSpPr>
          <p:nvPr/>
        </p:nvSpPr>
        <p:spPr bwMode="auto">
          <a:xfrm>
            <a:off x="4240214" y="4232473"/>
            <a:ext cx="1412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a:solidFill>
                  <a:srgbClr val="FFFFFF"/>
                </a:solidFill>
              </a:rPr>
              <a:t>Ben Gurion</a:t>
            </a:r>
          </a:p>
        </p:txBody>
      </p:sp>
      <p:sp>
        <p:nvSpPr>
          <p:cNvPr id="3" name="CasellaDiTesto 2">
            <a:extLst>
              <a:ext uri="{FF2B5EF4-FFF2-40B4-BE49-F238E27FC236}">
                <a16:creationId xmlns:a16="http://schemas.microsoft.com/office/drawing/2014/main" id="{93C5B876-C142-12BA-A82E-6CFE5E818998}"/>
              </a:ext>
            </a:extLst>
          </p:cNvPr>
          <p:cNvSpPr txBox="1"/>
          <p:nvPr/>
        </p:nvSpPr>
        <p:spPr>
          <a:xfrm>
            <a:off x="2841625" y="1398588"/>
            <a:ext cx="2667000" cy="1262062"/>
          </a:xfrm>
          <a:prstGeom prst="rect">
            <a:avLst/>
          </a:prstGeom>
          <a:solidFill>
            <a:srgbClr val="FFFF00"/>
          </a:solidFill>
        </p:spPr>
        <p:txBody>
          <a:bodyPr lIns="45720" rIns="45720">
            <a:spAutoFit/>
          </a:bodyPr>
          <a:lstStyle/>
          <a:p>
            <a:pPr algn="ctr" eaLnBrk="1" hangingPunct="1">
              <a:defRPr/>
            </a:pPr>
            <a:r>
              <a:rPr lang="de-DE" sz="1900" b="1" dirty="0">
                <a:solidFill>
                  <a:schemeClr val="accent4">
                    <a:lumMod val="10000"/>
                  </a:schemeClr>
                </a:solidFill>
                <a:latin typeface="Arial" charset="0"/>
                <a:cs typeface="Arial" charset="0"/>
              </a:rPr>
              <a:t>Am 10. März 1948 ordnet Ben Gurion die Vertreibung von einer Million Arabern an.</a:t>
            </a:r>
            <a:endParaRPr lang="it-CH" sz="2300" b="1" dirty="0">
              <a:solidFill>
                <a:schemeClr val="accent4">
                  <a:lumMod val="10000"/>
                </a:schemeClr>
              </a:solidFill>
              <a:latin typeface="Arial" charset="0"/>
              <a:cs typeface="Arial" charset="0"/>
            </a:endParaRPr>
          </a:p>
        </p:txBody>
      </p:sp>
      <p:sp>
        <p:nvSpPr>
          <p:cNvPr id="2" name="Rettangolo 1">
            <a:extLst>
              <a:ext uri="{FF2B5EF4-FFF2-40B4-BE49-F238E27FC236}">
                <a16:creationId xmlns:a16="http://schemas.microsoft.com/office/drawing/2014/main" id="{C1D03FFE-33F2-5260-F9FC-29FB9EA2A36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4" descr="i combattenti arabi 2">
            <a:extLst>
              <a:ext uri="{FF2B5EF4-FFF2-40B4-BE49-F238E27FC236}">
                <a16:creationId xmlns:a16="http://schemas.microsoft.com/office/drawing/2014/main" id="{500F5E6D-2549-94D8-D00E-8A8C0DC6DB0E}"/>
              </a:ext>
            </a:extLst>
          </p:cNvPr>
          <p:cNvPicPr>
            <a:picLocks noChangeAspect="1" noChangeArrowheads="1"/>
          </p:cNvPicPr>
          <p:nvPr/>
        </p:nvPicPr>
        <p:blipFill>
          <a:blip r:embed="rId7"/>
          <a:srcRect/>
          <a:stretch>
            <a:fillRect/>
          </a:stretch>
        </p:blipFill>
        <p:spPr bwMode="auto">
          <a:xfrm>
            <a:off x="5618163" y="211138"/>
            <a:ext cx="3290887" cy="2474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7471" name="CasellaDiTesto 6">
            <a:extLst>
              <a:ext uri="{FF2B5EF4-FFF2-40B4-BE49-F238E27FC236}">
                <a16:creationId xmlns:a16="http://schemas.microsoft.com/office/drawing/2014/main" id="{42AC6657-6EC3-501A-49E2-B8BF9AAD3070}"/>
              </a:ext>
            </a:extLst>
          </p:cNvPr>
          <p:cNvSpPr txBox="1">
            <a:spLocks noChangeArrowheads="1"/>
          </p:cNvSpPr>
          <p:nvPr/>
        </p:nvSpPr>
        <p:spPr bwMode="auto">
          <a:xfrm>
            <a:off x="4005263" y="169863"/>
            <a:ext cx="15827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de-DE" altLang="en-US" sz="1400" b="1" dirty="0">
                <a:solidFill>
                  <a:srgbClr val="FFFFFF"/>
                </a:solidFill>
              </a:rPr>
              <a:t>Die Palästinenser sind wenige  und schlecht bewaffnet</a:t>
            </a:r>
            <a:endParaRPr lang="en-US" altLang="en-US" sz="1400" b="1" dirty="0">
              <a:solidFill>
                <a:srgbClr val="FFFFFF"/>
              </a:solidFill>
            </a:endParaRPr>
          </a:p>
        </p:txBody>
      </p:sp>
      <p:pic>
        <p:nvPicPr>
          <p:cNvPr id="9" name="Picture 13" descr="C:\Users\Enrico\Desktop\1948 Parata dell'Irgun a Tel Aviv.jpg">
            <a:extLst>
              <a:ext uri="{FF2B5EF4-FFF2-40B4-BE49-F238E27FC236}">
                <a16:creationId xmlns:a16="http://schemas.microsoft.com/office/drawing/2014/main" id="{3D3DA640-7E8C-2656-BA89-9D12D4C4FD68}"/>
              </a:ext>
            </a:extLst>
          </p:cNvPr>
          <p:cNvPicPr>
            <a:picLocks noChangeAspect="1" noChangeArrowheads="1"/>
          </p:cNvPicPr>
          <p:nvPr/>
        </p:nvPicPr>
        <p:blipFill>
          <a:blip r:embed="rId8"/>
          <a:srcRect/>
          <a:stretch>
            <a:fillRect/>
          </a:stretch>
        </p:blipFill>
        <p:spPr bwMode="auto">
          <a:xfrm>
            <a:off x="6684963" y="4622800"/>
            <a:ext cx="2224087" cy="1976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47476" name="Rettangolo 1">
            <a:extLst>
              <a:ext uri="{FF2B5EF4-FFF2-40B4-BE49-F238E27FC236}">
                <a16:creationId xmlns:a16="http://schemas.microsoft.com/office/drawing/2014/main" id="{4D010D63-97B6-91C9-F62E-B1BEBFFCE4B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C7B4EAEE-B422-6773-70C7-F1A77E2B5564}"/>
              </a:ext>
            </a:extLst>
          </p:cNvPr>
          <p:cNvSpPr txBox="1"/>
          <p:nvPr/>
        </p:nvSpPr>
        <p:spPr>
          <a:xfrm>
            <a:off x="4463256" y="2928542"/>
            <a:ext cx="3935413" cy="1256306"/>
          </a:xfrm>
          <a:prstGeom prst="rect">
            <a:avLst/>
          </a:prstGeom>
          <a:noFill/>
        </p:spPr>
        <p:txBody>
          <a:bodyPr wrap="square" rtlCol="0">
            <a:spAutoFit/>
          </a:bodyPr>
          <a:lstStyle/>
          <a:p>
            <a:pPr algn="ctr">
              <a:lnSpc>
                <a:spcPct val="107000"/>
              </a:lnSpc>
              <a:spcAft>
                <a:spcPts val="800"/>
              </a:spcAft>
            </a:pPr>
            <a:r>
              <a:rPr lang="de-DE" sz="1800" kern="100" dirty="0">
                <a:effectLst/>
                <a:latin typeface="Arial" panose="020B0604020202020204" pitchFamily="34" charset="0"/>
                <a:ea typeface="Calibri" panose="020F0502020204030204" pitchFamily="34" charset="0"/>
                <a:cs typeface="Times New Roman" panose="02020603050405020304" pitchFamily="18" charset="0"/>
              </a:rPr>
              <a:t>Die ethnische Säuberung Palästinas durch die Zionisten begann offiziell im März 1948 und hat praktisch bis heute (2024) nie aufgehört.</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3">
            <a:extLst>
              <a:ext uri="{FF2B5EF4-FFF2-40B4-BE49-F238E27FC236}">
                <a16:creationId xmlns:a16="http://schemas.microsoft.com/office/drawing/2014/main" id="{859FC5CB-F6FD-E4D3-0C1B-DFF49113C679}"/>
              </a:ext>
            </a:extLst>
          </p:cNvPr>
          <p:cNvSpPr>
            <a:spLocks noGrp="1"/>
          </p:cNvSpPr>
          <p:nvPr>
            <p:ph type="sldNum" sz="quarter" idx="12"/>
          </p:nvPr>
        </p:nvSpPr>
        <p:spPr>
          <a:xfrm>
            <a:off x="8051800" y="3273425"/>
            <a:ext cx="606425"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B48AED7-3DA7-4F94-AA24-499D9E234920}" type="slidenum">
              <a:rPr lang="it-IT" altLang="it-CH" sz="1400" b="1" smtClean="0">
                <a:solidFill>
                  <a:srgbClr val="FFFFFF"/>
                </a:solidFill>
              </a:rPr>
              <a:pPr>
                <a:spcBef>
                  <a:spcPct val="0"/>
                </a:spcBef>
                <a:buFontTx/>
                <a:buNone/>
              </a:pPr>
              <a:t>33</a:t>
            </a:fld>
            <a:endParaRPr lang="it-IT" altLang="it-CH" sz="1400" b="1">
              <a:solidFill>
                <a:srgbClr val="FFFFFF"/>
              </a:solidFill>
            </a:endParaRPr>
          </a:p>
        </p:txBody>
      </p:sp>
      <p:sp>
        <p:nvSpPr>
          <p:cNvPr id="169988" name="Text Box 3">
            <a:extLst>
              <a:ext uri="{FF2B5EF4-FFF2-40B4-BE49-F238E27FC236}">
                <a16:creationId xmlns:a16="http://schemas.microsoft.com/office/drawing/2014/main" id="{C70FE88D-77EC-68D2-9E1A-93A791C48B1D}"/>
              </a:ext>
            </a:extLst>
          </p:cNvPr>
          <p:cNvSpPr txBox="1">
            <a:spLocks noChangeArrowheads="1"/>
          </p:cNvSpPr>
          <p:nvPr/>
        </p:nvSpPr>
        <p:spPr bwMode="auto">
          <a:xfrm>
            <a:off x="973138" y="2946400"/>
            <a:ext cx="7021512" cy="9239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1948 -1949 - </a:t>
            </a:r>
            <a:r>
              <a:rPr lang="de-DE" altLang="it-CH" sz="1800" b="1" dirty="0">
                <a:solidFill>
                  <a:schemeClr val="accent4">
                    <a:lumMod val="10000"/>
                  </a:schemeClr>
                </a:solidFill>
              </a:rPr>
              <a:t>Um die Palästinenser zur Flucht zu bewegen, töten die Zionisten etwa 15.000 Palästinenser.                                           Etwa 850.000 Palästinenser wurden vertrieben.</a:t>
            </a:r>
            <a:endParaRPr lang="fr-CH" altLang="it-CH" sz="1400" b="1" dirty="0">
              <a:solidFill>
                <a:schemeClr val="accent4">
                  <a:lumMod val="10000"/>
                </a:schemeClr>
              </a:solidFill>
            </a:endParaRPr>
          </a:p>
        </p:txBody>
      </p:sp>
      <p:pic>
        <p:nvPicPr>
          <p:cNvPr id="154629" name="Picture 5" descr="C:\Users\Enrico\Desktop\DY jpeg.jpg">
            <a:extLst>
              <a:ext uri="{FF2B5EF4-FFF2-40B4-BE49-F238E27FC236}">
                <a16:creationId xmlns:a16="http://schemas.microsoft.com/office/drawing/2014/main" id="{DEC6CD02-A43A-9C0A-F585-A169796D5ADF}"/>
              </a:ext>
            </a:extLst>
          </p:cNvPr>
          <p:cNvPicPr>
            <a:picLocks noChangeAspect="1" noChangeArrowheads="1"/>
          </p:cNvPicPr>
          <p:nvPr/>
        </p:nvPicPr>
        <p:blipFill>
          <a:blip r:embed="rId3"/>
          <a:srcRect l="11703" t="11821" r="3397" b="11594"/>
          <a:stretch>
            <a:fillRect/>
          </a:stretch>
        </p:blipFill>
        <p:spPr bwMode="auto">
          <a:xfrm>
            <a:off x="4359275" y="404813"/>
            <a:ext cx="4419600" cy="2160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4632" name="Picture 5" descr="Dayr Yasine subito dopo l'occupazione 1948">
            <a:extLst>
              <a:ext uri="{FF2B5EF4-FFF2-40B4-BE49-F238E27FC236}">
                <a16:creationId xmlns:a16="http://schemas.microsoft.com/office/drawing/2014/main" id="{B9F442DF-DD8C-4654-B37B-BD622389B75E}"/>
              </a:ext>
            </a:extLst>
          </p:cNvPr>
          <p:cNvPicPr>
            <a:picLocks noChangeAspect="1" noChangeArrowheads="1"/>
          </p:cNvPicPr>
          <p:nvPr/>
        </p:nvPicPr>
        <p:blipFill rotWithShape="1">
          <a:blip r:embed="rId4"/>
          <a:srcRect l="3652" t="1315" r="3449" b="421"/>
          <a:stretch/>
        </p:blipFill>
        <p:spPr bwMode="auto">
          <a:xfrm>
            <a:off x="3990975" y="4171950"/>
            <a:ext cx="4787900" cy="19589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9510" name="Picture 7">
            <a:extLst>
              <a:ext uri="{FF2B5EF4-FFF2-40B4-BE49-F238E27FC236}">
                <a16:creationId xmlns:a16="http://schemas.microsoft.com/office/drawing/2014/main" id="{D19D2532-CCE1-75B7-6801-750020CEB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450"/>
          <a:stretch>
            <a:fillRect/>
          </a:stretch>
        </p:blipFill>
        <p:spPr bwMode="auto">
          <a:xfrm>
            <a:off x="611188" y="404813"/>
            <a:ext cx="3573462" cy="21605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attacco a Dayr Aban  1948">
            <a:extLst>
              <a:ext uri="{FF2B5EF4-FFF2-40B4-BE49-F238E27FC236}">
                <a16:creationId xmlns:a16="http://schemas.microsoft.com/office/drawing/2014/main" id="{E84AE770-37FE-988F-3DE3-9358C8C9BC0E}"/>
              </a:ext>
            </a:extLst>
          </p:cNvPr>
          <p:cNvPicPr>
            <a:picLocks noChangeAspect="1" noChangeArrowheads="1"/>
          </p:cNvPicPr>
          <p:nvPr/>
        </p:nvPicPr>
        <p:blipFill>
          <a:blip r:embed="rId6">
            <a:lum bright="-10000" contrast="10000"/>
          </a:blip>
          <a:srcRect b="5415"/>
          <a:stretch>
            <a:fillRect/>
          </a:stretch>
        </p:blipFill>
        <p:spPr bwMode="auto">
          <a:xfrm>
            <a:off x="611188" y="4171950"/>
            <a:ext cx="3116262" cy="197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 name="Figura a mano libera: forma 3">
            <a:extLst>
              <a:ext uri="{FF2B5EF4-FFF2-40B4-BE49-F238E27FC236}">
                <a16:creationId xmlns:a16="http://schemas.microsoft.com/office/drawing/2014/main" id="{9F4B73FE-A35C-127F-0CD7-3BCC224FBA96}"/>
              </a:ext>
            </a:extLst>
          </p:cNvPr>
          <p:cNvSpPr/>
          <p:nvPr/>
        </p:nvSpPr>
        <p:spPr>
          <a:xfrm>
            <a:off x="109538" y="903288"/>
            <a:ext cx="1727200" cy="3371850"/>
          </a:xfrm>
          <a:custGeom>
            <a:avLst/>
            <a:gdLst>
              <a:gd name="connsiteX0" fmla="*/ 956838 w 1729355"/>
              <a:gd name="connsiteY0" fmla="*/ 3371637 h 3371637"/>
              <a:gd name="connsiteX1" fmla="*/ 795972 w 1729355"/>
              <a:gd name="connsiteY1" fmla="*/ 3134571 h 3371637"/>
              <a:gd name="connsiteX2" fmla="*/ 702838 w 1729355"/>
              <a:gd name="connsiteY2" fmla="*/ 2829771 h 3371637"/>
              <a:gd name="connsiteX3" fmla="*/ 558905 w 1729355"/>
              <a:gd name="connsiteY3" fmla="*/ 2558837 h 3371637"/>
              <a:gd name="connsiteX4" fmla="*/ 381105 w 1729355"/>
              <a:gd name="connsiteY4" fmla="*/ 2245571 h 3371637"/>
              <a:gd name="connsiteX5" fmla="*/ 152505 w 1729355"/>
              <a:gd name="connsiteY5" fmla="*/ 1830704 h 3371637"/>
              <a:gd name="connsiteX6" fmla="*/ 50905 w 1729355"/>
              <a:gd name="connsiteY6" fmla="*/ 1517437 h 3371637"/>
              <a:gd name="connsiteX7" fmla="*/ 105 w 1729355"/>
              <a:gd name="connsiteY7" fmla="*/ 1204171 h 3371637"/>
              <a:gd name="connsiteX8" fmla="*/ 42438 w 1729355"/>
              <a:gd name="connsiteY8" fmla="*/ 899371 h 3371637"/>
              <a:gd name="connsiteX9" fmla="*/ 186372 w 1729355"/>
              <a:gd name="connsiteY9" fmla="*/ 543771 h 3371637"/>
              <a:gd name="connsiteX10" fmla="*/ 271038 w 1729355"/>
              <a:gd name="connsiteY10" fmla="*/ 425237 h 3371637"/>
              <a:gd name="connsiteX11" fmla="*/ 474238 w 1729355"/>
              <a:gd name="connsiteY11" fmla="*/ 238971 h 3371637"/>
              <a:gd name="connsiteX12" fmla="*/ 812905 w 1729355"/>
              <a:gd name="connsiteY12" fmla="*/ 35771 h 3371637"/>
              <a:gd name="connsiteX13" fmla="*/ 1007638 w 1729355"/>
              <a:gd name="connsiteY13" fmla="*/ 1904 h 3371637"/>
              <a:gd name="connsiteX14" fmla="*/ 1430972 w 1729355"/>
              <a:gd name="connsiteY14" fmla="*/ 10371 h 3371637"/>
              <a:gd name="connsiteX15" fmla="*/ 1583372 w 1729355"/>
              <a:gd name="connsiteY15" fmla="*/ 61171 h 3371637"/>
              <a:gd name="connsiteX16" fmla="*/ 1684972 w 1729355"/>
              <a:gd name="connsiteY16" fmla="*/ 111971 h 3371637"/>
              <a:gd name="connsiteX17" fmla="*/ 1727305 w 1729355"/>
              <a:gd name="connsiteY17" fmla="*/ 137371 h 3371637"/>
              <a:gd name="connsiteX18" fmla="*/ 1718838 w 1729355"/>
              <a:gd name="connsiteY18" fmla="*/ 145837 h 33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9355" h="3371637">
                <a:moveTo>
                  <a:pt x="956838" y="3371637"/>
                </a:moveTo>
                <a:cubicBezTo>
                  <a:pt x="897571" y="3298259"/>
                  <a:pt x="838305" y="3224882"/>
                  <a:pt x="795972" y="3134571"/>
                </a:cubicBezTo>
                <a:cubicBezTo>
                  <a:pt x="753639" y="3044260"/>
                  <a:pt x="742349" y="2925727"/>
                  <a:pt x="702838" y="2829771"/>
                </a:cubicBezTo>
                <a:cubicBezTo>
                  <a:pt x="663327" y="2733815"/>
                  <a:pt x="558905" y="2558837"/>
                  <a:pt x="558905" y="2558837"/>
                </a:cubicBezTo>
                <a:cubicBezTo>
                  <a:pt x="505283" y="2461470"/>
                  <a:pt x="448838" y="2366926"/>
                  <a:pt x="381105" y="2245571"/>
                </a:cubicBezTo>
                <a:cubicBezTo>
                  <a:pt x="313372" y="2124215"/>
                  <a:pt x="207538" y="1952060"/>
                  <a:pt x="152505" y="1830704"/>
                </a:cubicBezTo>
                <a:cubicBezTo>
                  <a:pt x="97472" y="1709348"/>
                  <a:pt x="76305" y="1621859"/>
                  <a:pt x="50905" y="1517437"/>
                </a:cubicBezTo>
                <a:cubicBezTo>
                  <a:pt x="25505" y="1413015"/>
                  <a:pt x="1516" y="1307182"/>
                  <a:pt x="105" y="1204171"/>
                </a:cubicBezTo>
                <a:cubicBezTo>
                  <a:pt x="-1306" y="1101160"/>
                  <a:pt x="11394" y="1009438"/>
                  <a:pt x="42438" y="899371"/>
                </a:cubicBezTo>
                <a:cubicBezTo>
                  <a:pt x="73482" y="789304"/>
                  <a:pt x="148272" y="622793"/>
                  <a:pt x="186372" y="543771"/>
                </a:cubicBezTo>
                <a:cubicBezTo>
                  <a:pt x="224472" y="464749"/>
                  <a:pt x="223060" y="476037"/>
                  <a:pt x="271038" y="425237"/>
                </a:cubicBezTo>
                <a:cubicBezTo>
                  <a:pt x="319016" y="374437"/>
                  <a:pt x="383927" y="303882"/>
                  <a:pt x="474238" y="238971"/>
                </a:cubicBezTo>
                <a:cubicBezTo>
                  <a:pt x="564549" y="174060"/>
                  <a:pt x="724005" y="75282"/>
                  <a:pt x="812905" y="35771"/>
                </a:cubicBezTo>
                <a:cubicBezTo>
                  <a:pt x="901805" y="-3740"/>
                  <a:pt x="904627" y="6137"/>
                  <a:pt x="1007638" y="1904"/>
                </a:cubicBezTo>
                <a:cubicBezTo>
                  <a:pt x="1110649" y="-2329"/>
                  <a:pt x="1335016" y="493"/>
                  <a:pt x="1430972" y="10371"/>
                </a:cubicBezTo>
                <a:cubicBezTo>
                  <a:pt x="1526928" y="20249"/>
                  <a:pt x="1541039" y="44238"/>
                  <a:pt x="1583372" y="61171"/>
                </a:cubicBezTo>
                <a:cubicBezTo>
                  <a:pt x="1625705" y="78104"/>
                  <a:pt x="1660983" y="99271"/>
                  <a:pt x="1684972" y="111971"/>
                </a:cubicBezTo>
                <a:cubicBezTo>
                  <a:pt x="1708961" y="124671"/>
                  <a:pt x="1727305" y="137371"/>
                  <a:pt x="1727305" y="137371"/>
                </a:cubicBezTo>
                <a:cubicBezTo>
                  <a:pt x="1732949" y="143015"/>
                  <a:pt x="1725893" y="144426"/>
                  <a:pt x="1718838" y="145837"/>
                </a:cubicBezTo>
              </a:path>
            </a:pathLst>
          </a:custGeom>
          <a:noFill/>
          <a:ln w="38100">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13" name="CasellaDiTesto 2">
            <a:extLst>
              <a:ext uri="{FF2B5EF4-FFF2-40B4-BE49-F238E27FC236}">
                <a16:creationId xmlns:a16="http://schemas.microsoft.com/office/drawing/2014/main" id="{3ACE43FB-4FF4-B937-2EE1-628FBF48BAE9}"/>
              </a:ext>
            </a:extLst>
          </p:cNvPr>
          <p:cNvSpPr txBox="1">
            <a:spLocks noChangeArrowheads="1"/>
          </p:cNvSpPr>
          <p:nvPr/>
        </p:nvSpPr>
        <p:spPr bwMode="auto">
          <a:xfrm>
            <a:off x="4484688" y="2620963"/>
            <a:ext cx="441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solidFill>
                  <a:srgbClr val="FFFFFF"/>
                </a:solidFill>
              </a:rPr>
              <a:t>Deir Yassin nach dem Massaker von 250 Einwohner</a:t>
            </a:r>
          </a:p>
        </p:txBody>
      </p:sp>
      <p:sp>
        <p:nvSpPr>
          <p:cNvPr id="5" name="CasellaDiTesto 4">
            <a:extLst>
              <a:ext uri="{FF2B5EF4-FFF2-40B4-BE49-F238E27FC236}">
                <a16:creationId xmlns:a16="http://schemas.microsoft.com/office/drawing/2014/main" id="{EC5678F0-DF62-1516-B686-D4E42688F6BD}"/>
              </a:ext>
            </a:extLst>
          </p:cNvPr>
          <p:cNvSpPr txBox="1"/>
          <p:nvPr/>
        </p:nvSpPr>
        <p:spPr>
          <a:xfrm>
            <a:off x="1108075" y="350838"/>
            <a:ext cx="2619375" cy="415925"/>
          </a:xfrm>
          <a:prstGeom prst="rect">
            <a:avLst/>
          </a:prstGeom>
          <a:noFill/>
        </p:spPr>
        <p:txBody>
          <a:bodyPr>
            <a:spAutoFit/>
          </a:bodyPr>
          <a:lstStyle/>
          <a:p>
            <a:pPr algn="ctr" eaLnBrk="1" hangingPunct="1">
              <a:defRPr/>
            </a:pPr>
            <a:r>
              <a:rPr lang="de-DE" sz="1050" b="1" dirty="0">
                <a:solidFill>
                  <a:srgbClr val="DADADA">
                    <a:lumMod val="10000"/>
                  </a:srgbClr>
                </a:solidFill>
                <a:latin typeface="Arial" charset="0"/>
                <a:cs typeface="Arial" charset="0"/>
              </a:rPr>
              <a:t>Angriff auf das palästinensische Dorf Dayr </a:t>
            </a:r>
            <a:r>
              <a:rPr lang="de-DE" sz="1050" b="1" dirty="0" err="1">
                <a:solidFill>
                  <a:srgbClr val="DADADA">
                    <a:lumMod val="10000"/>
                  </a:srgbClr>
                </a:solidFill>
                <a:latin typeface="Arial" charset="0"/>
                <a:cs typeface="Arial" charset="0"/>
              </a:rPr>
              <a:t>Aban</a:t>
            </a:r>
            <a:r>
              <a:rPr lang="de-DE" sz="1050" b="1" dirty="0">
                <a:solidFill>
                  <a:srgbClr val="DADADA">
                    <a:lumMod val="10000"/>
                  </a:srgbClr>
                </a:solidFill>
                <a:latin typeface="Arial" charset="0"/>
                <a:cs typeface="Arial" charset="0"/>
              </a:rPr>
              <a:t>, Bezirk Jerusalem</a:t>
            </a:r>
            <a:endParaRPr lang="it-CH" sz="1050" b="1" dirty="0">
              <a:solidFill>
                <a:srgbClr val="DADADA">
                  <a:lumMod val="10000"/>
                </a:srgbClr>
              </a:solidFill>
              <a:latin typeface="Arial" charset="0"/>
              <a:cs typeface="Arial" charset="0"/>
            </a:endParaRPr>
          </a:p>
        </p:txBody>
      </p:sp>
      <p:sp>
        <p:nvSpPr>
          <p:cNvPr id="2" name="Rettangolo 1">
            <a:extLst>
              <a:ext uri="{FF2B5EF4-FFF2-40B4-BE49-F238E27FC236}">
                <a16:creationId xmlns:a16="http://schemas.microsoft.com/office/drawing/2014/main" id="{CE76B861-1289-879F-2DF4-8C53732D2379}"/>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16" name="CasellaDiTesto 2">
            <a:extLst>
              <a:ext uri="{FF2B5EF4-FFF2-40B4-BE49-F238E27FC236}">
                <a16:creationId xmlns:a16="http://schemas.microsoft.com/office/drawing/2014/main" id="{B43EAC0B-CE02-C6F9-4536-D0256EABAD64}"/>
              </a:ext>
            </a:extLst>
          </p:cNvPr>
          <p:cNvSpPr txBox="1">
            <a:spLocks noChangeArrowheads="1"/>
          </p:cNvSpPr>
          <p:nvPr/>
        </p:nvSpPr>
        <p:spPr bwMode="auto">
          <a:xfrm>
            <a:off x="1092200" y="6199188"/>
            <a:ext cx="2501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Bombardierung mit Mörser</a:t>
            </a:r>
          </a:p>
        </p:txBody>
      </p:sp>
      <p:sp>
        <p:nvSpPr>
          <p:cNvPr id="149517" name="CasellaDiTesto 1">
            <a:extLst>
              <a:ext uri="{FF2B5EF4-FFF2-40B4-BE49-F238E27FC236}">
                <a16:creationId xmlns:a16="http://schemas.microsoft.com/office/drawing/2014/main" id="{DA73EB9C-D2C5-6E3F-B368-4C035746732F}"/>
              </a:ext>
            </a:extLst>
          </p:cNvPr>
          <p:cNvSpPr txBox="1">
            <a:spLocks noChangeArrowheads="1"/>
          </p:cNvSpPr>
          <p:nvPr/>
        </p:nvSpPr>
        <p:spPr bwMode="auto">
          <a:xfrm>
            <a:off x="4184650" y="6199188"/>
            <a:ext cx="4516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400">
                <a:solidFill>
                  <a:srgbClr val="FFFFFF"/>
                </a:solidFill>
              </a:rPr>
              <a:t>Deir Yassin wird von zionistischen Banden überrannt.</a:t>
            </a:r>
            <a:endParaRPr lang="it-CH" altLang="it-CH" sz="1400">
              <a:solidFill>
                <a:srgbClr val="FFFFFF"/>
              </a:solidFill>
            </a:endParaRPr>
          </a:p>
        </p:txBody>
      </p:sp>
      <p:sp>
        <p:nvSpPr>
          <p:cNvPr id="149518" name="Rettangolo 1">
            <a:extLst>
              <a:ext uri="{FF2B5EF4-FFF2-40B4-BE49-F238E27FC236}">
                <a16:creationId xmlns:a16="http://schemas.microsoft.com/office/drawing/2014/main" id="{DD6D0838-320B-B854-85C5-7AF98CA1DDC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5" name="Picture 4" descr="se ne vanno per forza 2">
            <a:extLst>
              <a:ext uri="{FF2B5EF4-FFF2-40B4-BE49-F238E27FC236}">
                <a16:creationId xmlns:a16="http://schemas.microsoft.com/office/drawing/2014/main" id="{567EF9C1-76F7-7A21-BD18-1C6091ABE20D}"/>
              </a:ext>
            </a:extLst>
          </p:cNvPr>
          <p:cNvPicPr>
            <a:picLocks noChangeAspect="1" noChangeArrowheads="1"/>
          </p:cNvPicPr>
          <p:nvPr/>
        </p:nvPicPr>
        <p:blipFill>
          <a:blip r:embed="rId3"/>
          <a:srcRect/>
          <a:stretch>
            <a:fillRect/>
          </a:stretch>
        </p:blipFill>
        <p:spPr bwMode="auto">
          <a:xfrm>
            <a:off x="179388" y="4076700"/>
            <a:ext cx="3960812" cy="2636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8246" name="Picture 5" descr="se ne vanno per forza 3">
            <a:extLst>
              <a:ext uri="{FF2B5EF4-FFF2-40B4-BE49-F238E27FC236}">
                <a16:creationId xmlns:a16="http://schemas.microsoft.com/office/drawing/2014/main" id="{E4390A9F-6462-E140-5393-F9B384DDB7CA}"/>
              </a:ext>
            </a:extLst>
          </p:cNvPr>
          <p:cNvPicPr>
            <a:picLocks noChangeAspect="1" noChangeArrowheads="1"/>
          </p:cNvPicPr>
          <p:nvPr/>
        </p:nvPicPr>
        <p:blipFill rotWithShape="1">
          <a:blip r:embed="rId4"/>
          <a:srcRect/>
          <a:stretch/>
        </p:blipFill>
        <p:spPr bwMode="auto">
          <a:xfrm>
            <a:off x="179388" y="188913"/>
            <a:ext cx="2676525" cy="3311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51556" name="Text Box 6">
            <a:extLst>
              <a:ext uri="{FF2B5EF4-FFF2-40B4-BE49-F238E27FC236}">
                <a16:creationId xmlns:a16="http://schemas.microsoft.com/office/drawing/2014/main" id="{5B4ED29F-DD93-C1F7-F0B5-BD1DDD4F148E}"/>
              </a:ext>
            </a:extLst>
          </p:cNvPr>
          <p:cNvSpPr txBox="1">
            <a:spLocks noChangeArrowheads="1"/>
          </p:cNvSpPr>
          <p:nvPr/>
        </p:nvSpPr>
        <p:spPr bwMode="auto">
          <a:xfrm>
            <a:off x="3203575" y="692150"/>
            <a:ext cx="1439863"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it-CH" sz="1400" b="1"/>
              <a:t>1948-1949 </a:t>
            </a:r>
            <a:r>
              <a:rPr lang="de-DE" altLang="it-CH" sz="1400" b="1"/>
              <a:t>Viele Palästinenser aus Jaffa, Akko und Haifa müssen auf dem Seeweg fliehen</a:t>
            </a:r>
          </a:p>
          <a:p>
            <a:pPr algn="r" eaLnBrk="1" hangingPunct="1">
              <a:spcBef>
                <a:spcPct val="50000"/>
              </a:spcBef>
              <a:buFontTx/>
              <a:buNone/>
            </a:pPr>
            <a:r>
              <a:rPr lang="de-DE" altLang="it-CH" sz="1400" b="1"/>
              <a:t>Foto: Haifa</a:t>
            </a:r>
            <a:endParaRPr lang="fr-CH" altLang="it-CH" sz="1400" b="1"/>
          </a:p>
        </p:txBody>
      </p:sp>
      <p:sp>
        <p:nvSpPr>
          <p:cNvPr id="151557" name="Text Box 7">
            <a:extLst>
              <a:ext uri="{FF2B5EF4-FFF2-40B4-BE49-F238E27FC236}">
                <a16:creationId xmlns:a16="http://schemas.microsoft.com/office/drawing/2014/main" id="{F8F16CF5-6F4A-5C92-2D2C-4F92A6E993CD}"/>
              </a:ext>
            </a:extLst>
          </p:cNvPr>
          <p:cNvSpPr txBox="1">
            <a:spLocks noChangeArrowheads="1"/>
          </p:cNvSpPr>
          <p:nvPr/>
        </p:nvSpPr>
        <p:spPr bwMode="auto">
          <a:xfrm>
            <a:off x="222250" y="3527425"/>
            <a:ext cx="26765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400" b="1">
                <a:solidFill>
                  <a:srgbClr val="FFFFFF"/>
                </a:solidFill>
              </a:rPr>
              <a:t>Zionistische Milizen zwingen Palästinenser zur Flucht</a:t>
            </a:r>
            <a:endParaRPr lang="it-IT" altLang="it-CH" sz="1400" b="1">
              <a:solidFill>
                <a:srgbClr val="FFFFFF"/>
              </a:solidFill>
            </a:endParaRPr>
          </a:p>
        </p:txBody>
      </p:sp>
      <p:sp>
        <p:nvSpPr>
          <p:cNvPr id="151558" name="Text Box 9">
            <a:extLst>
              <a:ext uri="{FF2B5EF4-FFF2-40B4-BE49-F238E27FC236}">
                <a16:creationId xmlns:a16="http://schemas.microsoft.com/office/drawing/2014/main" id="{0529424B-E4DB-E281-BF63-A199D307708B}"/>
              </a:ext>
            </a:extLst>
          </p:cNvPr>
          <p:cNvSpPr txBox="1">
            <a:spLocks noChangeArrowheads="1"/>
          </p:cNvSpPr>
          <p:nvPr/>
        </p:nvSpPr>
        <p:spPr bwMode="auto">
          <a:xfrm>
            <a:off x="4211638" y="4724400"/>
            <a:ext cx="86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t>1947- 1948</a:t>
            </a:r>
            <a:endParaRPr lang="it-IT" altLang="it-CH" sz="2400" b="1"/>
          </a:p>
        </p:txBody>
      </p:sp>
      <p:pic>
        <p:nvPicPr>
          <p:cNvPr id="11" name="Immagine 10">
            <a:extLst>
              <a:ext uri="{FF2B5EF4-FFF2-40B4-BE49-F238E27FC236}">
                <a16:creationId xmlns:a16="http://schemas.microsoft.com/office/drawing/2014/main" id="{D700B65E-B0F3-4DB2-C6DE-A4FC093CB698}"/>
              </a:ext>
            </a:extLst>
          </p:cNvPr>
          <p:cNvPicPr>
            <a:picLocks noChangeAspect="1"/>
          </p:cNvPicPr>
          <p:nvPr/>
        </p:nvPicPr>
        <p:blipFill>
          <a:blip r:embed="rId5"/>
          <a:stretch>
            <a:fillRect/>
          </a:stretch>
        </p:blipFill>
        <p:spPr>
          <a:xfrm>
            <a:off x="4741863" y="188913"/>
            <a:ext cx="4181475" cy="3311525"/>
          </a:xfrm>
          <a:prstGeom prst="rect">
            <a:avLst/>
          </a:prstGeom>
          <a:ln w="28575">
            <a:solidFill>
              <a:schemeClr val="tx1"/>
            </a:solidFill>
          </a:ln>
          <a:effectLst>
            <a:outerShdw blurRad="292100" dist="139700" dir="2700000" algn="tl" rotWithShape="0">
              <a:srgbClr val="333333">
                <a:alpha val="65000"/>
              </a:srgbClr>
            </a:outerShdw>
          </a:effectLst>
        </p:spPr>
      </p:pic>
      <p:sp>
        <p:nvSpPr>
          <p:cNvPr id="172041" name="Text Box 8">
            <a:extLst>
              <a:ext uri="{FF2B5EF4-FFF2-40B4-BE49-F238E27FC236}">
                <a16:creationId xmlns:a16="http://schemas.microsoft.com/office/drawing/2014/main" id="{803EBF5D-D073-2BD5-F430-3F61290E3703}"/>
              </a:ext>
            </a:extLst>
          </p:cNvPr>
          <p:cNvSpPr txBox="1">
            <a:spLocks noChangeArrowheads="1"/>
          </p:cNvSpPr>
          <p:nvPr/>
        </p:nvSpPr>
        <p:spPr bwMode="auto">
          <a:xfrm>
            <a:off x="2851150" y="3616325"/>
            <a:ext cx="4930775" cy="3698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Die </a:t>
            </a:r>
            <a:r>
              <a:rPr lang="en-US" altLang="it-CH" sz="1800" b="1" dirty="0" err="1">
                <a:solidFill>
                  <a:schemeClr val="accent4">
                    <a:lumMod val="10000"/>
                  </a:schemeClr>
                </a:solidFill>
              </a:rPr>
              <a:t>Zionisten</a:t>
            </a:r>
            <a:r>
              <a:rPr lang="en-US" altLang="it-CH" sz="1800" b="1" dirty="0">
                <a:solidFill>
                  <a:schemeClr val="accent4">
                    <a:lumMod val="10000"/>
                  </a:schemeClr>
                </a:solidFill>
              </a:rPr>
              <a:t> </a:t>
            </a:r>
            <a:r>
              <a:rPr lang="en-US" altLang="it-CH" sz="1800" b="1" dirty="0" err="1">
                <a:solidFill>
                  <a:schemeClr val="accent4">
                    <a:lumMod val="10000"/>
                  </a:schemeClr>
                </a:solidFill>
              </a:rPr>
              <a:t>vertrieben</a:t>
            </a:r>
            <a:r>
              <a:rPr lang="en-US" altLang="it-CH" sz="1800" b="1" dirty="0">
                <a:solidFill>
                  <a:schemeClr val="accent4">
                    <a:lumMod val="10000"/>
                  </a:schemeClr>
                </a:solidFill>
              </a:rPr>
              <a:t> die </a:t>
            </a:r>
            <a:r>
              <a:rPr lang="en-US" altLang="it-CH" sz="1800" b="1" dirty="0" err="1">
                <a:solidFill>
                  <a:schemeClr val="accent4">
                    <a:lumMod val="10000"/>
                  </a:schemeClr>
                </a:solidFill>
              </a:rPr>
              <a:t>Palästinenser</a:t>
            </a:r>
            <a:endParaRPr lang="it-IT" altLang="it-CH" sz="1800" b="1" dirty="0">
              <a:solidFill>
                <a:schemeClr val="accent4">
                  <a:lumMod val="10000"/>
                </a:schemeClr>
              </a:solidFill>
            </a:endParaRPr>
          </a:p>
        </p:txBody>
      </p:sp>
      <p:sp>
        <p:nvSpPr>
          <p:cNvPr id="151561" name="Slide Number Placeholder 3">
            <a:extLst>
              <a:ext uri="{FF2B5EF4-FFF2-40B4-BE49-F238E27FC236}">
                <a16:creationId xmlns:a16="http://schemas.microsoft.com/office/drawing/2014/main" id="{BD308C39-E781-6B15-A9F9-8AB31312BC21}"/>
              </a:ext>
            </a:extLst>
          </p:cNvPr>
          <p:cNvSpPr>
            <a:spLocks noGrp="1"/>
          </p:cNvSpPr>
          <p:nvPr>
            <p:ph type="sldNum" sz="quarter" idx="12"/>
          </p:nvPr>
        </p:nvSpPr>
        <p:spPr>
          <a:xfrm>
            <a:off x="7858125" y="3624263"/>
            <a:ext cx="6016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99154C-DA64-4F57-923F-A6F546908883}" type="slidenum">
              <a:rPr lang="it-IT" altLang="it-CH" sz="1400" b="1" smtClean="0">
                <a:solidFill>
                  <a:srgbClr val="FFFFFF"/>
                </a:solidFill>
              </a:rPr>
              <a:pPr>
                <a:spcBef>
                  <a:spcPct val="0"/>
                </a:spcBef>
                <a:buFontTx/>
                <a:buNone/>
              </a:pPr>
              <a:t>34</a:t>
            </a:fld>
            <a:endParaRPr lang="it-IT" altLang="it-CH" sz="1400" b="1">
              <a:solidFill>
                <a:srgbClr val="FFFFFF"/>
              </a:solidFill>
            </a:endParaRPr>
          </a:p>
        </p:txBody>
      </p:sp>
      <p:pic>
        <p:nvPicPr>
          <p:cNvPr id="2" name="Immagine 1">
            <a:extLst>
              <a:ext uri="{FF2B5EF4-FFF2-40B4-BE49-F238E27FC236}">
                <a16:creationId xmlns:a16="http://schemas.microsoft.com/office/drawing/2014/main" id="{87770A53-3499-816C-9ADA-6B65ECB5E668}"/>
              </a:ext>
            </a:extLst>
          </p:cNvPr>
          <p:cNvPicPr>
            <a:picLocks noChangeAspect="1"/>
          </p:cNvPicPr>
          <p:nvPr/>
        </p:nvPicPr>
        <p:blipFill>
          <a:blip r:embed="rId6"/>
          <a:stretch>
            <a:fillRect/>
          </a:stretch>
        </p:blipFill>
        <p:spPr>
          <a:xfrm>
            <a:off x="5081588" y="4067175"/>
            <a:ext cx="3843337" cy="2641600"/>
          </a:xfrm>
          <a:prstGeom prst="rect">
            <a:avLst/>
          </a:prstGeom>
          <a:ln w="28575">
            <a:solidFill>
              <a:schemeClr val="tx1"/>
            </a:solidFill>
          </a:ln>
          <a:effectLst>
            <a:outerShdw blurRad="292100" dist="139700" dir="2700000" algn="tl" rotWithShape="0">
              <a:srgbClr val="333333">
                <a:alpha val="65000"/>
              </a:srgbClr>
            </a:outerShdw>
          </a:effectLst>
        </p:spPr>
      </p:pic>
      <p:sp>
        <p:nvSpPr>
          <p:cNvPr id="151563" name="Rettangolo 1">
            <a:extLst>
              <a:ext uri="{FF2B5EF4-FFF2-40B4-BE49-F238E27FC236}">
                <a16:creationId xmlns:a16="http://schemas.microsoft.com/office/drawing/2014/main" id="{04F5EF68-A262-2EF2-DD76-673F36898EC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a:extLst>
              <a:ext uri="{FF2B5EF4-FFF2-40B4-BE49-F238E27FC236}">
                <a16:creationId xmlns:a16="http://schemas.microsoft.com/office/drawing/2014/main" id="{29115254-46F9-4819-AC8E-BE5829A37131}"/>
              </a:ext>
            </a:extLst>
          </p:cNvPr>
          <p:cNvSpPr>
            <a:spLocks noGrp="1"/>
          </p:cNvSpPr>
          <p:nvPr>
            <p:ph type="sldNum" sz="quarter" idx="12"/>
          </p:nvPr>
        </p:nvSpPr>
        <p:spPr>
          <a:xfrm>
            <a:off x="7956550" y="5876925"/>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0F8CC85-0A7C-48B9-AF5E-7B0F980DA067}" type="slidenum">
              <a:rPr lang="it-IT" altLang="it-CH" sz="1400" b="1" smtClean="0">
                <a:solidFill>
                  <a:srgbClr val="FFFFFF"/>
                </a:solidFill>
              </a:rPr>
              <a:pPr>
                <a:spcBef>
                  <a:spcPct val="0"/>
                </a:spcBef>
                <a:buFontTx/>
                <a:buNone/>
              </a:pPr>
              <a:t>35</a:t>
            </a:fld>
            <a:endParaRPr lang="it-IT" altLang="it-CH" sz="1400" b="1">
              <a:solidFill>
                <a:srgbClr val="FFFFFF"/>
              </a:solidFill>
            </a:endParaRPr>
          </a:p>
        </p:txBody>
      </p:sp>
      <p:pic>
        <p:nvPicPr>
          <p:cNvPr id="139272" name="Picture 10" descr="RefugeesOnTheMove-10-30-1948-Jalil_3">
            <a:extLst>
              <a:ext uri="{FF2B5EF4-FFF2-40B4-BE49-F238E27FC236}">
                <a16:creationId xmlns:a16="http://schemas.microsoft.com/office/drawing/2014/main" id="{4DE908EF-9540-AA83-3056-0D3F123999C9}"/>
              </a:ext>
            </a:extLst>
          </p:cNvPr>
          <p:cNvPicPr>
            <a:picLocks noChangeAspect="1" noChangeArrowheads="1"/>
          </p:cNvPicPr>
          <p:nvPr/>
        </p:nvPicPr>
        <p:blipFill>
          <a:blip r:embed="rId3">
            <a:lum bright="-10000" contrast="10000"/>
          </a:blip>
          <a:srcRect/>
          <a:stretch>
            <a:fillRect/>
          </a:stretch>
        </p:blipFill>
        <p:spPr bwMode="auto">
          <a:xfrm>
            <a:off x="3924300" y="328613"/>
            <a:ext cx="4924425" cy="3292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9270" name="Picture 16" descr="profughi 48 buono">
            <a:extLst>
              <a:ext uri="{FF2B5EF4-FFF2-40B4-BE49-F238E27FC236}">
                <a16:creationId xmlns:a16="http://schemas.microsoft.com/office/drawing/2014/main" id="{CA10CA43-855E-A21C-D5D2-A55B7CC7DE6E}"/>
              </a:ext>
            </a:extLst>
          </p:cNvPr>
          <p:cNvPicPr>
            <a:picLocks noChangeAspect="1" noChangeArrowheads="1"/>
          </p:cNvPicPr>
          <p:nvPr/>
        </p:nvPicPr>
        <p:blipFill>
          <a:blip r:embed="rId4"/>
          <a:srcRect/>
          <a:stretch>
            <a:fillRect/>
          </a:stretch>
        </p:blipFill>
        <p:spPr bwMode="auto">
          <a:xfrm>
            <a:off x="395288" y="2949575"/>
            <a:ext cx="5040312" cy="3579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077D7B0F-0FF5-1D8A-3CC4-6BE1361A1BD4}"/>
              </a:ext>
            </a:extLst>
          </p:cNvPr>
          <p:cNvSpPr txBox="1"/>
          <p:nvPr/>
        </p:nvSpPr>
        <p:spPr>
          <a:xfrm>
            <a:off x="827088" y="908050"/>
            <a:ext cx="2520950" cy="1154113"/>
          </a:xfrm>
          <a:prstGeom prst="rect">
            <a:avLst/>
          </a:prstGeom>
          <a:solidFill>
            <a:srgbClr val="FFFF00"/>
          </a:solidFill>
          <a:ln w="19050">
            <a:solidFill>
              <a:schemeClr val="accent4">
                <a:lumMod val="10000"/>
              </a:schemeClr>
            </a:solidFill>
          </a:ln>
        </p:spPr>
        <p:txBody>
          <a:bodyPr>
            <a:spAutoFit/>
          </a:bodyPr>
          <a:lstStyle/>
          <a:p>
            <a:pPr algn="ctr">
              <a:defRPr/>
            </a:pPr>
            <a:r>
              <a:rPr lang="en-US" sz="2500" b="1" dirty="0">
                <a:solidFill>
                  <a:schemeClr val="accent4">
                    <a:lumMod val="10000"/>
                  </a:schemeClr>
                </a:solidFill>
              </a:rPr>
              <a:t>1948</a:t>
            </a:r>
          </a:p>
          <a:p>
            <a:pPr algn="ctr">
              <a:defRPr/>
            </a:pPr>
            <a:r>
              <a:rPr lang="en-US" sz="2200" b="1" dirty="0">
                <a:solidFill>
                  <a:schemeClr val="accent4">
                    <a:lumMod val="10000"/>
                  </a:schemeClr>
                </a:solidFill>
              </a:rPr>
              <a:t>Die </a:t>
            </a:r>
            <a:r>
              <a:rPr lang="en-US" sz="2200" b="1" dirty="0" err="1">
                <a:solidFill>
                  <a:schemeClr val="accent4">
                    <a:lumMod val="10000"/>
                  </a:schemeClr>
                </a:solidFill>
              </a:rPr>
              <a:t>Palästinenser</a:t>
            </a:r>
            <a:r>
              <a:rPr lang="en-US" sz="2200" b="1" dirty="0">
                <a:solidFill>
                  <a:schemeClr val="accent4">
                    <a:lumMod val="10000"/>
                  </a:schemeClr>
                </a:solidFill>
              </a:rPr>
              <a:t> </a:t>
            </a:r>
            <a:r>
              <a:rPr lang="en-US" sz="2200" b="1" dirty="0" err="1">
                <a:solidFill>
                  <a:schemeClr val="accent4">
                    <a:lumMod val="10000"/>
                  </a:schemeClr>
                </a:solidFill>
              </a:rPr>
              <a:t>müssen</a:t>
            </a:r>
            <a:r>
              <a:rPr lang="en-US" sz="2200" b="1" dirty="0">
                <a:solidFill>
                  <a:schemeClr val="accent4">
                    <a:lumMod val="10000"/>
                  </a:schemeClr>
                </a:solidFill>
              </a:rPr>
              <a:t> </a:t>
            </a:r>
            <a:r>
              <a:rPr lang="en-US" sz="2200" b="1" dirty="0" err="1">
                <a:solidFill>
                  <a:schemeClr val="accent4">
                    <a:lumMod val="10000"/>
                  </a:schemeClr>
                </a:solidFill>
              </a:rPr>
              <a:t>gehen</a:t>
            </a:r>
            <a:r>
              <a:rPr lang="en-US" sz="2200" b="1" dirty="0">
                <a:solidFill>
                  <a:schemeClr val="accent4">
                    <a:lumMod val="10000"/>
                  </a:schemeClr>
                </a:solidFill>
              </a:rPr>
              <a:t>.</a:t>
            </a:r>
          </a:p>
        </p:txBody>
      </p:sp>
      <p:sp>
        <p:nvSpPr>
          <p:cNvPr id="153606" name="CasellaDiTesto 2">
            <a:extLst>
              <a:ext uri="{FF2B5EF4-FFF2-40B4-BE49-F238E27FC236}">
                <a16:creationId xmlns:a16="http://schemas.microsoft.com/office/drawing/2014/main" id="{7464A308-F5D8-A20E-3A61-6B2E0867707F}"/>
              </a:ext>
            </a:extLst>
          </p:cNvPr>
          <p:cNvSpPr txBox="1">
            <a:spLocks noChangeArrowheads="1"/>
          </p:cNvSpPr>
          <p:nvPr/>
        </p:nvSpPr>
        <p:spPr bwMode="auto">
          <a:xfrm>
            <a:off x="6018213" y="4383088"/>
            <a:ext cx="25431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400" b="1"/>
              <a:t>Bei den Flüchtlingen handelt es sich fast ausschließlich um Frauen und Kinder, da die Männer getötet oder versklavt wurden.</a:t>
            </a:r>
            <a:endParaRPr lang="en-US" altLang="en-US" sz="1400" b="1"/>
          </a:p>
        </p:txBody>
      </p:sp>
      <p:sp>
        <p:nvSpPr>
          <p:cNvPr id="153607" name="Rettangolo 1">
            <a:extLst>
              <a:ext uri="{FF2B5EF4-FFF2-40B4-BE49-F238E27FC236}">
                <a16:creationId xmlns:a16="http://schemas.microsoft.com/office/drawing/2014/main" id="{F699C22F-2E2D-9640-872F-E23D3E0AF25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6">
            <a:extLst>
              <a:ext uri="{FF2B5EF4-FFF2-40B4-BE49-F238E27FC236}">
                <a16:creationId xmlns:a16="http://schemas.microsoft.com/office/drawing/2014/main" id="{D81BEC20-8284-FD5A-1774-222A8B245550}"/>
              </a:ext>
            </a:extLst>
          </p:cNvPr>
          <p:cNvSpPr>
            <a:spLocks noGrp="1"/>
          </p:cNvSpPr>
          <p:nvPr>
            <p:ph type="sldNum" sz="quarter" idx="12"/>
          </p:nvPr>
        </p:nvSpPr>
        <p:spPr>
          <a:xfrm>
            <a:off x="7575550" y="6027738"/>
            <a:ext cx="5746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942BFFD3-B184-4E75-802E-8216782A01A9}" type="slidenum">
              <a:rPr lang="it-IT" altLang="it-CH" sz="1400" b="1" smtClean="0">
                <a:solidFill>
                  <a:srgbClr val="FFFFFF"/>
                </a:solidFill>
              </a:rPr>
              <a:pPr algn="ctr">
                <a:spcBef>
                  <a:spcPct val="0"/>
                </a:spcBef>
                <a:buFontTx/>
                <a:buNone/>
              </a:pPr>
              <a:t>36</a:t>
            </a:fld>
            <a:endParaRPr lang="it-IT" altLang="it-CH" sz="1400" b="1">
              <a:solidFill>
                <a:srgbClr val="FFFFFF"/>
              </a:solidFill>
            </a:endParaRPr>
          </a:p>
        </p:txBody>
      </p:sp>
      <p:pic>
        <p:nvPicPr>
          <p:cNvPr id="159748" name="Picture 3" descr="bandiera israeliana 2 jpg">
            <a:extLst>
              <a:ext uri="{FF2B5EF4-FFF2-40B4-BE49-F238E27FC236}">
                <a16:creationId xmlns:a16="http://schemas.microsoft.com/office/drawing/2014/main" id="{0D0711D6-5CEF-3E5A-FD7D-755F07D1356B}"/>
              </a:ext>
            </a:extLst>
          </p:cNvPr>
          <p:cNvPicPr>
            <a:picLocks noGrp="1" noChangeAspect="1" noChangeArrowheads="1"/>
          </p:cNvPicPr>
          <p:nvPr>
            <p:ph sz="half" idx="2"/>
          </p:nvPr>
        </p:nvPicPr>
        <p:blipFill>
          <a:blip r:embed="rId3"/>
          <a:srcRect/>
          <a:stretch>
            <a:fillRect/>
          </a:stretch>
        </p:blipFill>
        <p:spPr>
          <a:xfrm>
            <a:off x="1000125" y="5849938"/>
            <a:ext cx="952500" cy="698500"/>
          </a:xfrm>
          <a:ln w="12700">
            <a:solidFill>
              <a:schemeClr val="accent4">
                <a:lumMod val="10000"/>
              </a:schemeClr>
            </a:solidFill>
          </a:ln>
          <a:effectLst>
            <a:outerShdw blurRad="292100" dist="139700" dir="2700000" algn="tl" rotWithShape="0">
              <a:srgbClr val="333333">
                <a:alpha val="65000"/>
              </a:srgbClr>
            </a:outerShdw>
          </a:effectLst>
        </p:spPr>
      </p:pic>
      <p:sp>
        <p:nvSpPr>
          <p:cNvPr id="155652" name="Rettangolo 1">
            <a:extLst>
              <a:ext uri="{FF2B5EF4-FFF2-40B4-BE49-F238E27FC236}">
                <a16:creationId xmlns:a16="http://schemas.microsoft.com/office/drawing/2014/main" id="{D538C61D-6A71-813F-A9A8-BBB46E3E897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55656" name="Picture 8" descr="The creation of Israel | Anne Frank House">
            <a:extLst>
              <a:ext uri="{FF2B5EF4-FFF2-40B4-BE49-F238E27FC236}">
                <a16:creationId xmlns:a16="http://schemas.microsoft.com/office/drawing/2014/main" id="{528601A6-A973-ED76-3220-E20716C663C2}"/>
              </a:ext>
            </a:extLst>
          </p:cNvPr>
          <p:cNvPicPr>
            <a:picLocks noChangeAspect="1" noChangeArrowheads="1"/>
          </p:cNvPicPr>
          <p:nvPr/>
        </p:nvPicPr>
        <p:blipFill>
          <a:blip r:embed="rId4"/>
          <a:srcRect/>
          <a:stretch>
            <a:fillRect/>
          </a:stretch>
        </p:blipFill>
        <p:spPr bwMode="auto">
          <a:xfrm>
            <a:off x="1023938" y="333375"/>
            <a:ext cx="7096125" cy="5321300"/>
          </a:xfrm>
          <a:prstGeom prst="rect">
            <a:avLst/>
          </a:prstGeom>
          <a:ln w="38100">
            <a:solidFill>
              <a:schemeClr val="tx1"/>
            </a:solidFill>
          </a:ln>
          <a:effectLst>
            <a:outerShdw blurRad="292100" dist="139700" dir="2700000" algn="tl" rotWithShape="0">
              <a:srgbClr val="333333">
                <a:alpha val="65000"/>
              </a:srgbClr>
            </a:outerShdw>
          </a:effectLst>
        </p:spPr>
      </p:pic>
      <p:sp>
        <p:nvSpPr>
          <p:cNvPr id="176131" name="Text Box 2">
            <a:extLst>
              <a:ext uri="{FF2B5EF4-FFF2-40B4-BE49-F238E27FC236}">
                <a16:creationId xmlns:a16="http://schemas.microsoft.com/office/drawing/2014/main" id="{36469671-F581-3EEB-3FDA-956A6B2636E2}"/>
              </a:ext>
            </a:extLst>
          </p:cNvPr>
          <p:cNvSpPr txBox="1">
            <a:spLocks noChangeArrowheads="1"/>
          </p:cNvSpPr>
          <p:nvPr/>
        </p:nvSpPr>
        <p:spPr bwMode="auto">
          <a:xfrm>
            <a:off x="2049463" y="5840413"/>
            <a:ext cx="5402262" cy="7080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14. Mai 1948                                </a:t>
            </a:r>
            <a:r>
              <a:rPr lang="fr-CH" altLang="it-CH" sz="2200" dirty="0">
                <a:solidFill>
                  <a:schemeClr val="accent4">
                    <a:lumMod val="10000"/>
                  </a:schemeClr>
                </a:solidFill>
              </a:rPr>
              <a:t>    </a:t>
            </a:r>
            <a:r>
              <a:rPr lang="fr-CH" altLang="it-CH" sz="2200" b="1" dirty="0">
                <a:solidFill>
                  <a:schemeClr val="accent4">
                    <a:lumMod val="10000"/>
                  </a:schemeClr>
                </a:solidFill>
              </a:rPr>
              <a:t>                  </a:t>
            </a:r>
            <a:r>
              <a:rPr lang="de-DE" altLang="it-CH" sz="1800" b="1" dirty="0">
                <a:solidFill>
                  <a:schemeClr val="accent4">
                    <a:lumMod val="10000"/>
                  </a:schemeClr>
                </a:solidFill>
              </a:rPr>
              <a:t>Ben Gurion ruft einseitig den Staat Israel aus.</a:t>
            </a:r>
            <a:endParaRPr lang="it-IT" altLang="it-CH" sz="1800" b="1" dirty="0">
              <a:solidFill>
                <a:schemeClr val="accent4">
                  <a:lumMod val="10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a:extLst>
              <a:ext uri="{FF2B5EF4-FFF2-40B4-BE49-F238E27FC236}">
                <a16:creationId xmlns:a16="http://schemas.microsoft.com/office/drawing/2014/main" id="{25844E8F-9A8F-42C6-1F91-34E21F384E7D}"/>
              </a:ext>
            </a:extLst>
          </p:cNvPr>
          <p:cNvSpPr>
            <a:spLocks noGrp="1"/>
          </p:cNvSpPr>
          <p:nvPr>
            <p:ph type="sldNum" sz="quarter" idx="12"/>
          </p:nvPr>
        </p:nvSpPr>
        <p:spPr>
          <a:xfrm>
            <a:off x="8101013" y="4054475"/>
            <a:ext cx="6556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787B65-B92F-41DF-8F8C-B310C9A7BD22}" type="slidenum">
              <a:rPr lang="it-IT" altLang="it-CH" sz="1400" smtClean="0">
                <a:solidFill>
                  <a:srgbClr val="FFFFFF"/>
                </a:solidFill>
              </a:rPr>
              <a:pPr>
                <a:spcBef>
                  <a:spcPct val="0"/>
                </a:spcBef>
                <a:buFontTx/>
                <a:buNone/>
              </a:pPr>
              <a:t>37</a:t>
            </a:fld>
            <a:endParaRPr lang="it-IT" altLang="it-CH" sz="1400">
              <a:solidFill>
                <a:srgbClr val="FFFFFF"/>
              </a:solidFill>
            </a:endParaRPr>
          </a:p>
        </p:txBody>
      </p:sp>
      <p:sp>
        <p:nvSpPr>
          <p:cNvPr id="157699" name="Text Box 3">
            <a:extLst>
              <a:ext uri="{FF2B5EF4-FFF2-40B4-BE49-F238E27FC236}">
                <a16:creationId xmlns:a16="http://schemas.microsoft.com/office/drawing/2014/main" id="{E75C4507-DF7A-5CEA-E80A-24EFD0E159C4}"/>
              </a:ext>
            </a:extLst>
          </p:cNvPr>
          <p:cNvSpPr txBox="1">
            <a:spLocks noChangeArrowheads="1"/>
          </p:cNvSpPr>
          <p:nvPr/>
        </p:nvSpPr>
        <p:spPr bwMode="auto">
          <a:xfrm>
            <a:off x="7019925" y="3068638"/>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360453" name="Text Box 4">
            <a:extLst>
              <a:ext uri="{FF2B5EF4-FFF2-40B4-BE49-F238E27FC236}">
                <a16:creationId xmlns:a16="http://schemas.microsoft.com/office/drawing/2014/main" id="{8AE1B3EC-1416-6554-AFF8-ACD468E0613E}"/>
              </a:ext>
            </a:extLst>
          </p:cNvPr>
          <p:cNvSpPr txBox="1">
            <a:spLocks noChangeArrowheads="1"/>
          </p:cNvSpPr>
          <p:nvPr/>
        </p:nvSpPr>
        <p:spPr bwMode="auto">
          <a:xfrm>
            <a:off x="6299200" y="2190750"/>
            <a:ext cx="2600325" cy="1492250"/>
          </a:xfrm>
          <a:prstGeom prst="rect">
            <a:avLst/>
          </a:prstGeom>
          <a:solidFill>
            <a:srgbClr val="FFFF00"/>
          </a:solidFill>
          <a:ln w="12700">
            <a:solidFill>
              <a:schemeClr val="accent4">
                <a:lumMod val="10000"/>
              </a:schemeClr>
            </a:solidFill>
          </a:ln>
        </p:spPr>
        <p:txBody>
          <a:bodyPr bIns="9144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000" b="1" dirty="0">
                <a:solidFill>
                  <a:schemeClr val="accent4">
                    <a:lumMod val="10000"/>
                  </a:schemeClr>
                </a:solidFill>
                <a:cs typeface="Arial" charset="0"/>
              </a:rPr>
              <a:t>Mai </a:t>
            </a:r>
            <a:r>
              <a:rPr lang="fr-CH" altLang="it-CH" sz="2400" b="1" dirty="0">
                <a:solidFill>
                  <a:schemeClr val="accent4">
                    <a:lumMod val="10000"/>
                  </a:schemeClr>
                </a:solidFill>
                <a:cs typeface="Arial" charset="0"/>
              </a:rPr>
              <a:t>1948            </a:t>
            </a:r>
            <a:r>
              <a:rPr lang="fr-CH" altLang="it-CH" sz="2000" b="1" dirty="0">
                <a:solidFill>
                  <a:schemeClr val="accent4">
                    <a:lumMod val="10000"/>
                  </a:schemeClr>
                </a:solidFill>
                <a:cs typeface="Arial" charset="0"/>
              </a:rPr>
              <a:t>Es </a:t>
            </a:r>
            <a:r>
              <a:rPr lang="fr-CH" altLang="it-CH" sz="2000" b="1" dirty="0" err="1">
                <a:solidFill>
                  <a:schemeClr val="accent4">
                    <a:lumMod val="10000"/>
                  </a:schemeClr>
                </a:solidFill>
                <a:cs typeface="Arial" charset="0"/>
              </a:rPr>
              <a:t>beginnt</a:t>
            </a:r>
            <a:r>
              <a:rPr lang="fr-CH" altLang="it-CH" sz="2000" b="1" dirty="0">
                <a:solidFill>
                  <a:schemeClr val="accent4">
                    <a:lumMod val="10000"/>
                  </a:schemeClr>
                </a:solidFill>
                <a:cs typeface="Arial" charset="0"/>
              </a:rPr>
              <a:t> der              </a:t>
            </a:r>
            <a:r>
              <a:rPr lang="fr-CH" altLang="it-CH" sz="2400" b="1" dirty="0">
                <a:solidFill>
                  <a:schemeClr val="accent4">
                    <a:lumMod val="10000"/>
                  </a:schemeClr>
                </a:solidFill>
                <a:cs typeface="Arial" charset="0"/>
              </a:rPr>
              <a:t> </a:t>
            </a:r>
            <a:r>
              <a:rPr lang="fr-CH" altLang="it-CH" sz="2000" b="1" dirty="0">
                <a:solidFill>
                  <a:schemeClr val="accent4">
                    <a:lumMod val="10000"/>
                  </a:schemeClr>
                </a:solidFill>
                <a:cs typeface="Arial" charset="0"/>
              </a:rPr>
              <a:t>I. </a:t>
            </a:r>
            <a:r>
              <a:rPr lang="fr-CH" altLang="it-CH" sz="2000" b="1" dirty="0" err="1">
                <a:solidFill>
                  <a:schemeClr val="accent4">
                    <a:lumMod val="10000"/>
                  </a:schemeClr>
                </a:solidFill>
                <a:cs typeface="Arial" charset="0"/>
              </a:rPr>
              <a:t>Arabisch-Israëlische</a:t>
            </a:r>
            <a:r>
              <a:rPr lang="fr-CH" altLang="it-CH" sz="2000" b="1" dirty="0">
                <a:solidFill>
                  <a:schemeClr val="accent4">
                    <a:lumMod val="10000"/>
                  </a:schemeClr>
                </a:solidFill>
                <a:cs typeface="Arial" charset="0"/>
              </a:rPr>
              <a:t> Krieg</a:t>
            </a:r>
          </a:p>
        </p:txBody>
      </p:sp>
      <p:sp>
        <p:nvSpPr>
          <p:cNvPr id="157701" name="Text Box 6">
            <a:extLst>
              <a:ext uri="{FF2B5EF4-FFF2-40B4-BE49-F238E27FC236}">
                <a16:creationId xmlns:a16="http://schemas.microsoft.com/office/drawing/2014/main" id="{859D0DB0-0BA9-2CA7-9CAB-DE5C9075C5F1}"/>
              </a:ext>
            </a:extLst>
          </p:cNvPr>
          <p:cNvSpPr txBox="1">
            <a:spLocks noChangeArrowheads="1"/>
          </p:cNvSpPr>
          <p:nvPr/>
        </p:nvSpPr>
        <p:spPr bwMode="auto">
          <a:xfrm>
            <a:off x="4572000" y="260350"/>
            <a:ext cx="16557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1948</a:t>
            </a:r>
            <a:endParaRPr lang="it-IT" altLang="it-CH" sz="900" b="1">
              <a:solidFill>
                <a:srgbClr val="FFFFFF"/>
              </a:solidFill>
            </a:endParaRPr>
          </a:p>
          <a:p>
            <a:pPr eaLnBrk="1" hangingPunct="1">
              <a:spcBef>
                <a:spcPct val="50000"/>
              </a:spcBef>
              <a:buFontTx/>
              <a:buNone/>
            </a:pPr>
            <a:r>
              <a:rPr lang="fr-CH" altLang="it-CH" sz="900" b="1">
                <a:solidFill>
                  <a:srgbClr val="FFFFFF"/>
                </a:solidFill>
              </a:rPr>
              <a:t>Die Könige Saudiarabiens und Ägyptens inspizieren die ägyptischen Streitkräfte vor dem Krieg</a:t>
            </a:r>
            <a:endParaRPr lang="it-IT" altLang="it-CH" sz="900" b="1">
              <a:solidFill>
                <a:srgbClr val="FFFFFF"/>
              </a:solidFill>
            </a:endParaRPr>
          </a:p>
        </p:txBody>
      </p:sp>
      <p:sp>
        <p:nvSpPr>
          <p:cNvPr id="157702" name="Text Box 9">
            <a:extLst>
              <a:ext uri="{FF2B5EF4-FFF2-40B4-BE49-F238E27FC236}">
                <a16:creationId xmlns:a16="http://schemas.microsoft.com/office/drawing/2014/main" id="{59D0E4CA-726E-C219-AC05-2F7221A641CE}"/>
              </a:ext>
            </a:extLst>
          </p:cNvPr>
          <p:cNvSpPr txBox="1">
            <a:spLocks noChangeArrowheads="1"/>
          </p:cNvSpPr>
          <p:nvPr/>
        </p:nvSpPr>
        <p:spPr bwMode="auto">
          <a:xfrm>
            <a:off x="4716463" y="5734050"/>
            <a:ext cx="11525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 arabischen Streitkräfte dringen in  Palästina ein</a:t>
            </a:r>
            <a:endParaRPr lang="it-IT" altLang="it-CH" sz="1000" b="1">
              <a:solidFill>
                <a:srgbClr val="FFFFFF"/>
              </a:solidFill>
            </a:endParaRPr>
          </a:p>
        </p:txBody>
      </p:sp>
      <p:pic>
        <p:nvPicPr>
          <p:cNvPr id="360459" name="Picture 10" descr="libano">
            <a:extLst>
              <a:ext uri="{FF2B5EF4-FFF2-40B4-BE49-F238E27FC236}">
                <a16:creationId xmlns:a16="http://schemas.microsoft.com/office/drawing/2014/main" id="{A3BEBB79-E095-CA75-4410-279F9EF1F198}"/>
              </a:ext>
            </a:extLst>
          </p:cNvPr>
          <p:cNvPicPr>
            <a:picLocks noChangeAspect="1" noChangeArrowheads="1"/>
          </p:cNvPicPr>
          <p:nvPr/>
        </p:nvPicPr>
        <p:blipFill>
          <a:blip r:embed="rId3"/>
          <a:srcRect/>
          <a:stretch>
            <a:fillRect/>
          </a:stretch>
        </p:blipFill>
        <p:spPr bwMode="auto">
          <a:xfrm>
            <a:off x="4787900" y="2492375"/>
            <a:ext cx="792163" cy="528638"/>
          </a:xfrm>
          <a:prstGeom prst="rect">
            <a:avLst/>
          </a:prstGeom>
          <a:ln>
            <a:noFill/>
          </a:ln>
          <a:effectLst>
            <a:outerShdw blurRad="292100" dist="139700" dir="2700000" algn="tl" rotWithShape="0">
              <a:srgbClr val="333333">
                <a:alpha val="65000"/>
              </a:srgbClr>
            </a:outerShdw>
          </a:effectLst>
        </p:spPr>
      </p:pic>
      <p:pic>
        <p:nvPicPr>
          <p:cNvPr id="360460" name="Picture 11" descr="Syria">
            <a:extLst>
              <a:ext uri="{FF2B5EF4-FFF2-40B4-BE49-F238E27FC236}">
                <a16:creationId xmlns:a16="http://schemas.microsoft.com/office/drawing/2014/main" id="{C12AFB67-392A-A69D-8BF3-46BF5A9D0D55}"/>
              </a:ext>
            </a:extLst>
          </p:cNvPr>
          <p:cNvPicPr>
            <a:picLocks noChangeAspect="1" noChangeArrowheads="1"/>
          </p:cNvPicPr>
          <p:nvPr/>
        </p:nvPicPr>
        <p:blipFill>
          <a:blip r:embed="rId4"/>
          <a:srcRect/>
          <a:stretch>
            <a:fillRect/>
          </a:stretch>
        </p:blipFill>
        <p:spPr bwMode="auto">
          <a:xfrm>
            <a:off x="4787900" y="3357563"/>
            <a:ext cx="792163" cy="511175"/>
          </a:xfrm>
          <a:prstGeom prst="rect">
            <a:avLst/>
          </a:prstGeom>
          <a:ln>
            <a:noFill/>
          </a:ln>
          <a:effectLst>
            <a:outerShdw blurRad="292100" dist="139700" dir="2700000" algn="tl" rotWithShape="0">
              <a:srgbClr val="333333">
                <a:alpha val="65000"/>
              </a:srgbClr>
            </a:outerShdw>
          </a:effectLst>
        </p:spPr>
      </p:pic>
      <p:pic>
        <p:nvPicPr>
          <p:cNvPr id="360461" name="Picture 12">
            <a:extLst>
              <a:ext uri="{FF2B5EF4-FFF2-40B4-BE49-F238E27FC236}">
                <a16:creationId xmlns:a16="http://schemas.microsoft.com/office/drawing/2014/main" id="{75DFD043-039F-A0E2-D624-E590672E9F2F}"/>
              </a:ext>
            </a:extLst>
          </p:cNvPr>
          <p:cNvPicPr>
            <a:picLocks noChangeAspect="1" noChangeArrowheads="1"/>
          </p:cNvPicPr>
          <p:nvPr/>
        </p:nvPicPr>
        <p:blipFill>
          <a:blip r:embed="rId5"/>
          <a:srcRect/>
          <a:stretch>
            <a:fillRect/>
          </a:stretch>
        </p:blipFill>
        <p:spPr bwMode="auto">
          <a:xfrm>
            <a:off x="4787900" y="4221163"/>
            <a:ext cx="792163" cy="396875"/>
          </a:xfrm>
          <a:prstGeom prst="rect">
            <a:avLst/>
          </a:prstGeom>
          <a:ln>
            <a:noFill/>
          </a:ln>
          <a:effectLst>
            <a:outerShdw blurRad="292100" dist="139700" dir="2700000" algn="tl" rotWithShape="0">
              <a:srgbClr val="333333">
                <a:alpha val="65000"/>
              </a:srgbClr>
            </a:outerShdw>
          </a:effectLst>
        </p:spPr>
      </p:pic>
      <p:pic>
        <p:nvPicPr>
          <p:cNvPr id="360462" name="Picture 13">
            <a:extLst>
              <a:ext uri="{FF2B5EF4-FFF2-40B4-BE49-F238E27FC236}">
                <a16:creationId xmlns:a16="http://schemas.microsoft.com/office/drawing/2014/main" id="{3972DFE9-8989-9341-19C9-A76D3BA42893}"/>
              </a:ext>
            </a:extLst>
          </p:cNvPr>
          <p:cNvPicPr>
            <a:picLocks noChangeAspect="1" noChangeArrowheads="1"/>
          </p:cNvPicPr>
          <p:nvPr/>
        </p:nvPicPr>
        <p:blipFill>
          <a:blip r:embed="rId6"/>
          <a:srcRect/>
          <a:stretch>
            <a:fillRect/>
          </a:stretch>
        </p:blipFill>
        <p:spPr bwMode="auto">
          <a:xfrm>
            <a:off x="4787900" y="4941888"/>
            <a:ext cx="792163" cy="528637"/>
          </a:xfrm>
          <a:prstGeom prst="rect">
            <a:avLst/>
          </a:prstGeom>
          <a:ln>
            <a:noFill/>
          </a:ln>
          <a:effectLst>
            <a:outerShdw blurRad="292100" dist="139700" dir="2700000" algn="tl" rotWithShape="0">
              <a:srgbClr val="333333">
                <a:alpha val="65000"/>
              </a:srgbClr>
            </a:outerShdw>
          </a:effectLst>
        </p:spPr>
      </p:pic>
      <p:sp>
        <p:nvSpPr>
          <p:cNvPr id="157707" name="Text Box 15">
            <a:extLst>
              <a:ext uri="{FF2B5EF4-FFF2-40B4-BE49-F238E27FC236}">
                <a16:creationId xmlns:a16="http://schemas.microsoft.com/office/drawing/2014/main" id="{EEE81EA9-8D45-6192-D68C-7F639D04E69B}"/>
              </a:ext>
            </a:extLst>
          </p:cNvPr>
          <p:cNvSpPr txBox="1">
            <a:spLocks noChangeArrowheads="1"/>
          </p:cNvSpPr>
          <p:nvPr/>
        </p:nvSpPr>
        <p:spPr bwMode="auto">
          <a:xfrm>
            <a:off x="5651500" y="256540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Libanon</a:t>
            </a:r>
            <a:endParaRPr lang="it-IT" altLang="it-CH" sz="800" b="1">
              <a:solidFill>
                <a:srgbClr val="FFFFFF"/>
              </a:solidFill>
            </a:endParaRPr>
          </a:p>
        </p:txBody>
      </p:sp>
      <p:sp>
        <p:nvSpPr>
          <p:cNvPr id="157708" name="Text Box 16">
            <a:extLst>
              <a:ext uri="{FF2B5EF4-FFF2-40B4-BE49-F238E27FC236}">
                <a16:creationId xmlns:a16="http://schemas.microsoft.com/office/drawing/2014/main" id="{776A44A9-1C89-ACAA-79DD-9980D3FDD51A}"/>
              </a:ext>
            </a:extLst>
          </p:cNvPr>
          <p:cNvSpPr txBox="1">
            <a:spLocks noChangeArrowheads="1"/>
          </p:cNvSpPr>
          <p:nvPr/>
        </p:nvSpPr>
        <p:spPr bwMode="auto">
          <a:xfrm>
            <a:off x="5651500" y="3429000"/>
            <a:ext cx="9366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Syrien</a:t>
            </a:r>
            <a:endParaRPr lang="it-IT" altLang="it-CH" sz="800" b="1">
              <a:solidFill>
                <a:srgbClr val="FFFFFF"/>
              </a:solidFill>
            </a:endParaRPr>
          </a:p>
        </p:txBody>
      </p:sp>
      <p:sp>
        <p:nvSpPr>
          <p:cNvPr id="157709" name="Text Box 17">
            <a:extLst>
              <a:ext uri="{FF2B5EF4-FFF2-40B4-BE49-F238E27FC236}">
                <a16:creationId xmlns:a16="http://schemas.microsoft.com/office/drawing/2014/main" id="{CB3A2AF1-B3B4-7C53-9BEC-784ED50A9368}"/>
              </a:ext>
            </a:extLst>
          </p:cNvPr>
          <p:cNvSpPr txBox="1">
            <a:spLocks noChangeArrowheads="1"/>
          </p:cNvSpPr>
          <p:nvPr/>
        </p:nvSpPr>
        <p:spPr bwMode="auto">
          <a:xfrm>
            <a:off x="5651500" y="4292600"/>
            <a:ext cx="935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Jordanien</a:t>
            </a:r>
            <a:endParaRPr lang="it-IT" altLang="it-CH" sz="800" b="1">
              <a:solidFill>
                <a:srgbClr val="FFFFFF"/>
              </a:solidFill>
            </a:endParaRPr>
          </a:p>
        </p:txBody>
      </p:sp>
      <p:sp>
        <p:nvSpPr>
          <p:cNvPr id="157710" name="Text Box 18">
            <a:extLst>
              <a:ext uri="{FF2B5EF4-FFF2-40B4-BE49-F238E27FC236}">
                <a16:creationId xmlns:a16="http://schemas.microsoft.com/office/drawing/2014/main" id="{92967386-F651-7206-35D7-5764AC18AEEA}"/>
              </a:ext>
            </a:extLst>
          </p:cNvPr>
          <p:cNvSpPr txBox="1">
            <a:spLocks noChangeArrowheads="1"/>
          </p:cNvSpPr>
          <p:nvPr/>
        </p:nvSpPr>
        <p:spPr bwMode="auto">
          <a:xfrm>
            <a:off x="5724525" y="5084763"/>
            <a:ext cx="431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Irak</a:t>
            </a:r>
            <a:endParaRPr lang="it-IT" altLang="it-CH" sz="800" b="1">
              <a:solidFill>
                <a:srgbClr val="FFFFFF"/>
              </a:solidFill>
            </a:endParaRPr>
          </a:p>
        </p:txBody>
      </p:sp>
      <p:pic>
        <p:nvPicPr>
          <p:cNvPr id="360468" name="Picture 19">
            <a:extLst>
              <a:ext uri="{FF2B5EF4-FFF2-40B4-BE49-F238E27FC236}">
                <a16:creationId xmlns:a16="http://schemas.microsoft.com/office/drawing/2014/main" id="{975FB764-6570-8F9C-27B3-9B156770CF02}"/>
              </a:ext>
            </a:extLst>
          </p:cNvPr>
          <p:cNvPicPr>
            <a:picLocks noChangeAspect="1" noChangeArrowheads="1"/>
          </p:cNvPicPr>
          <p:nvPr/>
        </p:nvPicPr>
        <p:blipFill>
          <a:blip r:embed="rId7"/>
          <a:srcRect/>
          <a:stretch>
            <a:fillRect/>
          </a:stretch>
        </p:blipFill>
        <p:spPr bwMode="auto">
          <a:xfrm>
            <a:off x="4787900" y="1628775"/>
            <a:ext cx="792163" cy="528638"/>
          </a:xfrm>
          <a:prstGeom prst="rect">
            <a:avLst/>
          </a:prstGeom>
          <a:ln>
            <a:noFill/>
          </a:ln>
          <a:effectLst>
            <a:outerShdw blurRad="292100" dist="139700" dir="2700000" algn="tl" rotWithShape="0">
              <a:srgbClr val="333333">
                <a:alpha val="65000"/>
              </a:srgbClr>
            </a:outerShdw>
          </a:effectLst>
        </p:spPr>
      </p:pic>
      <p:pic>
        <p:nvPicPr>
          <p:cNvPr id="360469" name="Picture 20" descr="bandiera israeliana 2 jpg">
            <a:extLst>
              <a:ext uri="{FF2B5EF4-FFF2-40B4-BE49-F238E27FC236}">
                <a16:creationId xmlns:a16="http://schemas.microsoft.com/office/drawing/2014/main" id="{24602671-A3B3-1441-E90D-598C0228CF84}"/>
              </a:ext>
            </a:extLst>
          </p:cNvPr>
          <p:cNvPicPr>
            <a:picLocks noChangeAspect="1" noChangeArrowheads="1"/>
          </p:cNvPicPr>
          <p:nvPr/>
        </p:nvPicPr>
        <p:blipFill>
          <a:blip r:embed="rId8"/>
          <a:srcRect/>
          <a:stretch>
            <a:fillRect/>
          </a:stretch>
        </p:blipFill>
        <p:spPr bwMode="auto">
          <a:xfrm>
            <a:off x="6335713" y="4000500"/>
            <a:ext cx="539750" cy="395288"/>
          </a:xfrm>
          <a:prstGeom prst="rect">
            <a:avLst/>
          </a:prstGeom>
          <a:ln>
            <a:noFill/>
          </a:ln>
          <a:effectLst>
            <a:outerShdw blurRad="292100" dist="139700" dir="2700000" algn="tl" rotWithShape="0">
              <a:srgbClr val="333333">
                <a:alpha val="65000"/>
              </a:srgbClr>
            </a:outerShdw>
          </a:effectLst>
        </p:spPr>
      </p:pic>
      <p:sp>
        <p:nvSpPr>
          <p:cNvPr id="157713" name="Text Box 21">
            <a:extLst>
              <a:ext uri="{FF2B5EF4-FFF2-40B4-BE49-F238E27FC236}">
                <a16:creationId xmlns:a16="http://schemas.microsoft.com/office/drawing/2014/main" id="{E298CA34-A350-0B60-D1FB-D5798C07D5FA}"/>
              </a:ext>
            </a:extLst>
          </p:cNvPr>
          <p:cNvSpPr txBox="1">
            <a:spLocks noChangeArrowheads="1"/>
          </p:cNvSpPr>
          <p:nvPr/>
        </p:nvSpPr>
        <p:spPr bwMode="auto">
          <a:xfrm>
            <a:off x="6921500" y="4113213"/>
            <a:ext cx="576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Israel</a:t>
            </a:r>
            <a:endParaRPr lang="it-IT" altLang="it-CH" sz="800" b="1">
              <a:solidFill>
                <a:srgbClr val="FFFFFF"/>
              </a:solidFill>
            </a:endParaRPr>
          </a:p>
        </p:txBody>
      </p:sp>
      <p:pic>
        <p:nvPicPr>
          <p:cNvPr id="23" name="Picture 2" descr="1947 war">
            <a:extLst>
              <a:ext uri="{FF2B5EF4-FFF2-40B4-BE49-F238E27FC236}">
                <a16:creationId xmlns:a16="http://schemas.microsoft.com/office/drawing/2014/main" id="{2B6EFBEB-CB10-B2A4-01F0-312DAC1BE3D1}"/>
              </a:ext>
            </a:extLst>
          </p:cNvPr>
          <p:cNvPicPr>
            <a:picLocks noChangeAspect="1" noChangeArrowheads="1"/>
          </p:cNvPicPr>
          <p:nvPr/>
        </p:nvPicPr>
        <p:blipFill>
          <a:blip r:embed="rId9"/>
          <a:srcRect/>
          <a:stretch>
            <a:fillRect/>
          </a:stretch>
        </p:blipFill>
        <p:spPr bwMode="auto">
          <a:xfrm>
            <a:off x="395288" y="2536825"/>
            <a:ext cx="4005262" cy="4005263"/>
          </a:xfrm>
          <a:prstGeom prst="rect">
            <a:avLst/>
          </a:prstGeom>
          <a:ln w="28575">
            <a:solidFill>
              <a:schemeClr val="tx1"/>
            </a:solidFill>
          </a:ln>
          <a:effectLst>
            <a:outerShdw blurRad="292100" dist="139700" dir="2700000" algn="tl" rotWithShape="0">
              <a:srgbClr val="333333">
                <a:alpha val="65000"/>
              </a:srgbClr>
            </a:outerShdw>
          </a:effectLst>
        </p:spPr>
      </p:pic>
      <p:pic>
        <p:nvPicPr>
          <p:cNvPr id="24" name="Picture 5">
            <a:extLst>
              <a:ext uri="{FF2B5EF4-FFF2-40B4-BE49-F238E27FC236}">
                <a16:creationId xmlns:a16="http://schemas.microsoft.com/office/drawing/2014/main" id="{99F2F2E7-D412-817B-EFA5-CCDCFC73F829}"/>
              </a:ext>
            </a:extLst>
          </p:cNvPr>
          <p:cNvPicPr>
            <a:picLocks noChangeAspect="1" noChangeArrowheads="1"/>
          </p:cNvPicPr>
          <p:nvPr/>
        </p:nvPicPr>
        <p:blipFill>
          <a:blip r:embed="rId10"/>
          <a:srcRect/>
          <a:stretch>
            <a:fillRect/>
          </a:stretch>
        </p:blipFill>
        <p:spPr bwMode="auto">
          <a:xfrm>
            <a:off x="395288" y="217488"/>
            <a:ext cx="4005262" cy="2208212"/>
          </a:xfrm>
          <a:prstGeom prst="rect">
            <a:avLst/>
          </a:prstGeom>
          <a:ln w="28575">
            <a:solidFill>
              <a:schemeClr val="tx1"/>
            </a:solidFill>
          </a:ln>
          <a:effectLst>
            <a:outerShdw blurRad="292100" dist="139700" dir="2700000" algn="tl" rotWithShape="0">
              <a:srgbClr val="333333">
                <a:alpha val="65000"/>
              </a:srgbClr>
            </a:outerShdw>
          </a:effectLst>
        </p:spPr>
      </p:pic>
      <p:pic>
        <p:nvPicPr>
          <p:cNvPr id="25" name="Picture 11" descr="war 1948 2">
            <a:extLst>
              <a:ext uri="{FF2B5EF4-FFF2-40B4-BE49-F238E27FC236}">
                <a16:creationId xmlns:a16="http://schemas.microsoft.com/office/drawing/2014/main" id="{8346A2B7-55A8-2BD9-7E7E-304C1E9A3714}"/>
              </a:ext>
            </a:extLst>
          </p:cNvPr>
          <p:cNvPicPr>
            <a:picLocks noChangeAspect="1" noChangeArrowheads="1"/>
          </p:cNvPicPr>
          <p:nvPr/>
        </p:nvPicPr>
        <p:blipFill>
          <a:blip r:embed="rId11"/>
          <a:srcRect/>
          <a:stretch>
            <a:fillRect/>
          </a:stretch>
        </p:blipFill>
        <p:spPr bwMode="auto">
          <a:xfrm>
            <a:off x="6335713" y="258763"/>
            <a:ext cx="2555875" cy="16097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6" name="Picture 12" descr="1948 war_9 combattenti arabi">
            <a:extLst>
              <a:ext uri="{FF2B5EF4-FFF2-40B4-BE49-F238E27FC236}">
                <a16:creationId xmlns:a16="http://schemas.microsoft.com/office/drawing/2014/main" id="{FB965FCF-FFBE-5FFD-5BB0-82C9279133BC}"/>
              </a:ext>
            </a:extLst>
          </p:cNvPr>
          <p:cNvPicPr>
            <a:picLocks noChangeAspect="1" noChangeArrowheads="1"/>
          </p:cNvPicPr>
          <p:nvPr/>
        </p:nvPicPr>
        <p:blipFill>
          <a:blip r:embed="rId12"/>
          <a:srcRect/>
          <a:stretch>
            <a:fillRect/>
          </a:stretch>
        </p:blipFill>
        <p:spPr bwMode="auto">
          <a:xfrm>
            <a:off x="6335713" y="4613275"/>
            <a:ext cx="2555875" cy="1917700"/>
          </a:xfrm>
          <a:prstGeom prst="rect">
            <a:avLst/>
          </a:prstGeom>
          <a:ln w="28575">
            <a:solidFill>
              <a:schemeClr val="tx1"/>
            </a:solidFill>
          </a:ln>
          <a:effectLst>
            <a:outerShdw blurRad="292100" dist="139700" dir="2700000" algn="tl" rotWithShape="0">
              <a:srgbClr val="333333">
                <a:alpha val="65000"/>
              </a:srgbClr>
            </a:outerShdw>
          </a:effectLst>
        </p:spPr>
      </p:pic>
      <p:sp>
        <p:nvSpPr>
          <p:cNvPr id="27" name="Rettangolo 26">
            <a:extLst>
              <a:ext uri="{FF2B5EF4-FFF2-40B4-BE49-F238E27FC236}">
                <a16:creationId xmlns:a16="http://schemas.microsoft.com/office/drawing/2014/main" id="{58F8F97E-62E3-EACC-037A-0369BF87765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719" name="Text Box 14">
            <a:extLst>
              <a:ext uri="{FF2B5EF4-FFF2-40B4-BE49-F238E27FC236}">
                <a16:creationId xmlns:a16="http://schemas.microsoft.com/office/drawing/2014/main" id="{4EC31364-870E-EC22-95CB-81727835DE8D}"/>
              </a:ext>
            </a:extLst>
          </p:cNvPr>
          <p:cNvSpPr txBox="1">
            <a:spLocks noChangeArrowheads="1"/>
          </p:cNvSpPr>
          <p:nvPr/>
        </p:nvSpPr>
        <p:spPr bwMode="auto">
          <a:xfrm>
            <a:off x="5651500" y="1844675"/>
            <a:ext cx="7207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Ägypten</a:t>
            </a:r>
            <a:endParaRPr lang="it-IT" altLang="it-CH" sz="800" b="1">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a:extLst>
              <a:ext uri="{FF2B5EF4-FFF2-40B4-BE49-F238E27FC236}">
                <a16:creationId xmlns:a16="http://schemas.microsoft.com/office/drawing/2014/main" id="{DF9FDE8B-D393-F01B-E2D7-DF6BDC35952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3CDD2C-EA95-402E-91B5-020FA1FA6803}" type="slidenum">
              <a:rPr lang="it-IT" altLang="it-CH" sz="1400" b="1" smtClean="0">
                <a:solidFill>
                  <a:srgbClr val="FFFFFF"/>
                </a:solidFill>
              </a:rPr>
              <a:pPr>
                <a:spcBef>
                  <a:spcPct val="0"/>
                </a:spcBef>
                <a:buFontTx/>
                <a:buNone/>
              </a:pPr>
              <a:t>38</a:t>
            </a:fld>
            <a:endParaRPr lang="it-IT" altLang="it-CH" sz="1400" b="1">
              <a:solidFill>
                <a:srgbClr val="FFFFFF"/>
              </a:solidFill>
            </a:endParaRPr>
          </a:p>
        </p:txBody>
      </p:sp>
      <p:sp>
        <p:nvSpPr>
          <p:cNvPr id="159747" name="Rectangle 2">
            <a:extLst>
              <a:ext uri="{FF2B5EF4-FFF2-40B4-BE49-F238E27FC236}">
                <a16:creationId xmlns:a16="http://schemas.microsoft.com/office/drawing/2014/main" id="{BBF9A6F6-D5CA-1486-8712-BF6491B3DBAB}"/>
              </a:ext>
            </a:extLst>
          </p:cNvPr>
          <p:cNvSpPr>
            <a:spLocks noChangeArrowheads="1"/>
          </p:cNvSpPr>
          <p:nvPr/>
        </p:nvSpPr>
        <p:spPr bwMode="auto">
          <a:xfrm>
            <a:off x="0" y="1628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362502" name="Picture 5" descr="logo israel defense forces">
            <a:extLst>
              <a:ext uri="{FF2B5EF4-FFF2-40B4-BE49-F238E27FC236}">
                <a16:creationId xmlns:a16="http://schemas.microsoft.com/office/drawing/2014/main" id="{7880E6F7-C8DE-785E-D8A8-669485772D2E}"/>
              </a:ext>
            </a:extLst>
          </p:cNvPr>
          <p:cNvPicPr>
            <a:picLocks noChangeAspect="1" noChangeArrowheads="1"/>
          </p:cNvPicPr>
          <p:nvPr/>
        </p:nvPicPr>
        <p:blipFill>
          <a:blip r:embed="rId3"/>
          <a:srcRect t="-3287" r="75797"/>
          <a:stretch>
            <a:fillRect/>
          </a:stretch>
        </p:blipFill>
        <p:spPr bwMode="auto">
          <a:xfrm>
            <a:off x="6781800" y="5106988"/>
            <a:ext cx="1906588" cy="9874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8" name="Picture 9" descr="C:\Users\Enrico\Desktop\IDF jpeg.jpg">
            <a:extLst>
              <a:ext uri="{FF2B5EF4-FFF2-40B4-BE49-F238E27FC236}">
                <a16:creationId xmlns:a16="http://schemas.microsoft.com/office/drawing/2014/main" id="{E49521E7-1015-EC7B-A733-878F17441582}"/>
              </a:ext>
            </a:extLst>
          </p:cNvPr>
          <p:cNvPicPr>
            <a:picLocks noChangeAspect="1" noChangeArrowheads="1"/>
          </p:cNvPicPr>
          <p:nvPr/>
        </p:nvPicPr>
        <p:blipFill>
          <a:blip r:embed="rId4"/>
          <a:srcRect/>
          <a:stretch>
            <a:fillRect/>
          </a:stretch>
        </p:blipFill>
        <p:spPr bwMode="auto">
          <a:xfrm>
            <a:off x="598488" y="677863"/>
            <a:ext cx="5884862" cy="5387975"/>
          </a:xfrm>
          <a:prstGeom prst="rect">
            <a:avLst/>
          </a:prstGeom>
          <a:ln w="28575">
            <a:solidFill>
              <a:schemeClr val="tx1"/>
            </a:solid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0FAE5428-7597-3DFC-5B9A-DFD5E2D5322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62503" name="Picture 6" descr="bandiera israeliana 2 jpg">
            <a:extLst>
              <a:ext uri="{FF2B5EF4-FFF2-40B4-BE49-F238E27FC236}">
                <a16:creationId xmlns:a16="http://schemas.microsoft.com/office/drawing/2014/main" id="{6EA0848F-9FBF-9769-1555-1E42D2731847}"/>
              </a:ext>
            </a:extLst>
          </p:cNvPr>
          <p:cNvPicPr>
            <a:picLocks noChangeAspect="1" noChangeArrowheads="1"/>
          </p:cNvPicPr>
          <p:nvPr/>
        </p:nvPicPr>
        <p:blipFill>
          <a:blip r:embed="rId5"/>
          <a:srcRect/>
          <a:stretch>
            <a:fillRect/>
          </a:stretch>
        </p:blipFill>
        <p:spPr bwMode="auto">
          <a:xfrm>
            <a:off x="7196138" y="649288"/>
            <a:ext cx="944562" cy="688975"/>
          </a:xfrm>
          <a:prstGeom prst="rect">
            <a:avLst/>
          </a:prstGeom>
          <a:ln>
            <a:noFill/>
          </a:ln>
          <a:effectLst>
            <a:outerShdw blurRad="292100" dist="139700" dir="2700000" algn="tl" rotWithShape="0">
              <a:srgbClr val="333333">
                <a:alpha val="65000"/>
              </a:srgbClr>
            </a:outerShdw>
          </a:effectLst>
        </p:spPr>
      </p:pic>
      <p:sp>
        <p:nvSpPr>
          <p:cNvPr id="362501" name="Text Box 4">
            <a:extLst>
              <a:ext uri="{FF2B5EF4-FFF2-40B4-BE49-F238E27FC236}">
                <a16:creationId xmlns:a16="http://schemas.microsoft.com/office/drawing/2014/main" id="{1D8BCE7B-DC7B-6D71-72BA-7CC810B8A203}"/>
              </a:ext>
            </a:extLst>
          </p:cNvPr>
          <p:cNvSpPr txBox="1">
            <a:spLocks noChangeArrowheads="1"/>
          </p:cNvSpPr>
          <p:nvPr/>
        </p:nvSpPr>
        <p:spPr bwMode="auto">
          <a:xfrm>
            <a:off x="6781800" y="1463675"/>
            <a:ext cx="1906588" cy="3478213"/>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fontAlgn="auto" hangingPunct="1">
              <a:spcAft>
                <a:spcPts val="0"/>
              </a:spcAft>
              <a:buFontTx/>
              <a:buNone/>
              <a:defRPr sz="2000" b="1" kern="0">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1948</a:t>
            </a:r>
          </a:p>
          <a:p>
            <a:pPr>
              <a:defRPr/>
            </a:pPr>
            <a:r>
              <a:rPr lang="fr-CH" altLang="it-CH" dirty="0"/>
              <a:t>28 Juni.       </a:t>
            </a:r>
            <a:r>
              <a:rPr lang="fr-CH" altLang="it-CH" dirty="0" err="1"/>
              <a:t>Aus</a:t>
            </a:r>
            <a:r>
              <a:rPr lang="fr-CH" altLang="it-CH" dirty="0"/>
              <a:t> den </a:t>
            </a:r>
            <a:r>
              <a:rPr lang="fr-CH" altLang="it-CH" dirty="0" err="1"/>
              <a:t>zionistischen</a:t>
            </a:r>
            <a:r>
              <a:rPr lang="fr-CH" altLang="it-CH" dirty="0"/>
              <a:t> </a:t>
            </a:r>
            <a:r>
              <a:rPr lang="fr-CH" altLang="it-CH" dirty="0" err="1"/>
              <a:t>Milizen</a:t>
            </a:r>
            <a:r>
              <a:rPr lang="fr-CH" altLang="it-CH" dirty="0"/>
              <a:t> Haganah, </a:t>
            </a:r>
            <a:r>
              <a:rPr lang="fr-CH" altLang="it-CH" dirty="0" err="1"/>
              <a:t>Irgun</a:t>
            </a:r>
            <a:r>
              <a:rPr lang="fr-CH" altLang="it-CH" dirty="0"/>
              <a:t> </a:t>
            </a:r>
            <a:r>
              <a:rPr lang="fr-CH" altLang="it-CH" dirty="0" err="1"/>
              <a:t>und</a:t>
            </a:r>
            <a:r>
              <a:rPr lang="fr-CH" altLang="it-CH" dirty="0"/>
              <a:t> </a:t>
            </a:r>
            <a:r>
              <a:rPr lang="fr-CH" altLang="it-CH" dirty="0" err="1"/>
              <a:t>Lehi</a:t>
            </a:r>
            <a:r>
              <a:rPr lang="fr-CH" altLang="it-CH" dirty="0"/>
              <a:t> </a:t>
            </a:r>
            <a:r>
              <a:rPr lang="fr-CH" altLang="it-CH" dirty="0" err="1"/>
              <a:t>wird</a:t>
            </a:r>
            <a:r>
              <a:rPr lang="fr-CH" altLang="it-CH" dirty="0"/>
              <a:t> die </a:t>
            </a:r>
            <a:r>
              <a:rPr lang="fr-CH" altLang="it-CH" dirty="0" err="1"/>
              <a:t>offizielle</a:t>
            </a:r>
            <a:r>
              <a:rPr lang="fr-CH" altLang="it-CH" dirty="0"/>
              <a:t> </a:t>
            </a:r>
            <a:r>
              <a:rPr lang="fr-CH" altLang="it-CH" dirty="0" err="1"/>
              <a:t>Armee</a:t>
            </a:r>
            <a:r>
              <a:rPr lang="fr-CH" altLang="it-CH" dirty="0"/>
              <a:t> </a:t>
            </a:r>
            <a:r>
              <a:rPr lang="fr-CH" altLang="it-CH" dirty="0" err="1"/>
              <a:t>Israel</a:t>
            </a:r>
            <a:r>
              <a:rPr lang="fr-CH" altLang="it-CH" dirty="0"/>
              <a:t>: </a:t>
            </a:r>
            <a:r>
              <a:rPr lang="fr-CH" altLang="it-CH" dirty="0" err="1"/>
              <a:t>Tzahal</a:t>
            </a:r>
            <a:endParaRPr lang="it-IT" altLang="it-CH" dirty="0"/>
          </a:p>
        </p:txBody>
      </p:sp>
      <p:sp>
        <p:nvSpPr>
          <p:cNvPr id="159753" name="CasellaDiTesto 1">
            <a:extLst>
              <a:ext uri="{FF2B5EF4-FFF2-40B4-BE49-F238E27FC236}">
                <a16:creationId xmlns:a16="http://schemas.microsoft.com/office/drawing/2014/main" id="{C0EBB817-C52E-9D72-259A-2460298C3858}"/>
              </a:ext>
            </a:extLst>
          </p:cNvPr>
          <p:cNvSpPr txBox="1">
            <a:spLocks noChangeArrowheads="1"/>
          </p:cNvSpPr>
          <p:nvPr/>
        </p:nvSpPr>
        <p:spPr bwMode="auto">
          <a:xfrm>
            <a:off x="2124075" y="6094413"/>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Die Gründung der Israel Defence Forces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9" name="Picture 4" descr="Khisas">
            <a:extLst>
              <a:ext uri="{FF2B5EF4-FFF2-40B4-BE49-F238E27FC236}">
                <a16:creationId xmlns:a16="http://schemas.microsoft.com/office/drawing/2014/main" id="{D69FCE2F-8303-73E0-D12B-C0ACEA58CC98}"/>
              </a:ext>
            </a:extLst>
          </p:cNvPr>
          <p:cNvPicPr>
            <a:picLocks noChangeAspect="1" noChangeArrowheads="1"/>
          </p:cNvPicPr>
          <p:nvPr/>
        </p:nvPicPr>
        <p:blipFill>
          <a:blip r:embed="rId3"/>
          <a:srcRect/>
          <a:stretch>
            <a:fillRect/>
          </a:stretch>
        </p:blipFill>
        <p:spPr bwMode="auto">
          <a:xfrm>
            <a:off x="179388" y="188913"/>
            <a:ext cx="3024187" cy="20367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85700" name="Picture 5" descr="Qaddita">
            <a:extLst>
              <a:ext uri="{FF2B5EF4-FFF2-40B4-BE49-F238E27FC236}">
                <a16:creationId xmlns:a16="http://schemas.microsoft.com/office/drawing/2014/main" id="{64421C0D-4292-8D04-D2F5-1A6C74C7D97D}"/>
              </a:ext>
            </a:extLst>
          </p:cNvPr>
          <p:cNvPicPr>
            <a:picLocks noChangeAspect="1" noChangeArrowheads="1"/>
          </p:cNvPicPr>
          <p:nvPr/>
        </p:nvPicPr>
        <p:blipFill rotWithShape="1">
          <a:blip r:embed="rId4"/>
          <a:srcRect b="6878"/>
          <a:stretch/>
        </p:blipFill>
        <p:spPr bwMode="auto">
          <a:xfrm>
            <a:off x="184150" y="2360613"/>
            <a:ext cx="3024188" cy="2149475"/>
          </a:xfrm>
          <a:prstGeom prst="rect">
            <a:avLst/>
          </a:prstGeom>
          <a:ln w="28575">
            <a:solidFill>
              <a:schemeClr val="tx1"/>
            </a:solidFill>
          </a:ln>
          <a:effectLst>
            <a:outerShdw blurRad="292100" dist="139700" dir="2700000" algn="tl" rotWithShape="0">
              <a:srgbClr val="333333">
                <a:alpha val="65000"/>
              </a:srgbClr>
            </a:outerShdw>
          </a:effectLst>
        </p:spPr>
      </p:pic>
      <p:pic>
        <p:nvPicPr>
          <p:cNvPr id="285701" name="Picture 7" descr="Qaqun">
            <a:extLst>
              <a:ext uri="{FF2B5EF4-FFF2-40B4-BE49-F238E27FC236}">
                <a16:creationId xmlns:a16="http://schemas.microsoft.com/office/drawing/2014/main" id="{3841C0FF-C157-2EB0-B3F5-B806BF6D7965}"/>
              </a:ext>
            </a:extLst>
          </p:cNvPr>
          <p:cNvPicPr>
            <a:picLocks noChangeAspect="1" noChangeArrowheads="1"/>
          </p:cNvPicPr>
          <p:nvPr/>
        </p:nvPicPr>
        <p:blipFill rotWithShape="1">
          <a:blip r:embed="rId5"/>
          <a:srcRect t="1" b="2090"/>
          <a:stretch/>
        </p:blipFill>
        <p:spPr bwMode="auto">
          <a:xfrm>
            <a:off x="174625" y="4632325"/>
            <a:ext cx="3024188" cy="2090738"/>
          </a:xfrm>
          <a:prstGeom prst="rect">
            <a:avLst/>
          </a:prstGeom>
          <a:ln w="28575">
            <a:solidFill>
              <a:schemeClr val="tx1"/>
            </a:solidFill>
          </a:ln>
          <a:effectLst>
            <a:outerShdw blurRad="292100" dist="139700" dir="2700000" algn="tl" rotWithShape="0">
              <a:srgbClr val="333333">
                <a:alpha val="65000"/>
              </a:srgbClr>
            </a:outerShdw>
          </a:effectLst>
        </p:spPr>
      </p:pic>
      <p:sp>
        <p:nvSpPr>
          <p:cNvPr id="654341" name="Text Box 8">
            <a:extLst>
              <a:ext uri="{FF2B5EF4-FFF2-40B4-BE49-F238E27FC236}">
                <a16:creationId xmlns:a16="http://schemas.microsoft.com/office/drawing/2014/main" id="{FE9BC5BE-FB36-981D-9309-B9F90E4275A4}"/>
              </a:ext>
            </a:extLst>
          </p:cNvPr>
          <p:cNvSpPr txBox="1">
            <a:spLocks noChangeArrowheads="1"/>
          </p:cNvSpPr>
          <p:nvPr/>
        </p:nvSpPr>
        <p:spPr bwMode="auto">
          <a:xfrm>
            <a:off x="3521075" y="2517775"/>
            <a:ext cx="2301875" cy="1809750"/>
          </a:xfrm>
          <a:prstGeom prst="rect">
            <a:avLst/>
          </a:prstGeom>
          <a:solidFill>
            <a:srgbClr val="FFFF00"/>
          </a:solidFill>
          <a:ln w="12700">
            <a:solidFill>
              <a:schemeClr val="accent4">
                <a:lumMod val="10000"/>
              </a:schemeClr>
            </a:solidFill>
          </a:ln>
        </p:spPr>
        <p:txBody>
          <a:bodyPr tIns="164592" bIns="164592">
            <a:spAutoFit/>
          </a:bodyPr>
          <a:lstStyle>
            <a:defPPr>
              <a:defRPr lang="it-CH"/>
            </a:defPPr>
            <a:lvl1pPr algn="ctr">
              <a:defRPr b="1">
                <a:solidFill>
                  <a:schemeClr val="accent4">
                    <a:lumMod val="10000"/>
                  </a:schemeClr>
                </a:solidFill>
              </a:defRPr>
            </a:lvl1pPr>
          </a:lstStyle>
          <a:p>
            <a:pPr>
              <a:defRPr/>
            </a:pPr>
            <a:r>
              <a:rPr lang="fr-CH" altLang="it-CH" sz="2400" dirty="0"/>
              <a:t>1948 - 1949</a:t>
            </a:r>
            <a:r>
              <a:rPr lang="fr-CH" altLang="it-CH" sz="2000" dirty="0"/>
              <a:t>                                     </a:t>
            </a:r>
            <a:endParaRPr lang="en-US" altLang="it-CH" dirty="0"/>
          </a:p>
          <a:p>
            <a:pPr>
              <a:defRPr/>
            </a:pPr>
            <a:r>
              <a:rPr lang="de-DE" altLang="it-CH" dirty="0"/>
              <a:t>Die Zionisten zerstören etwa 500 palästinensische Dörfer und Städte.</a:t>
            </a:r>
            <a:endParaRPr lang="it-IT" altLang="it-CH" dirty="0"/>
          </a:p>
        </p:txBody>
      </p:sp>
      <p:sp>
        <p:nvSpPr>
          <p:cNvPr id="161798" name="Text Box 10">
            <a:extLst>
              <a:ext uri="{FF2B5EF4-FFF2-40B4-BE49-F238E27FC236}">
                <a16:creationId xmlns:a16="http://schemas.microsoft.com/office/drawing/2014/main" id="{B235CEDA-F438-83B9-1369-5FA949F57F5B}"/>
              </a:ext>
            </a:extLst>
          </p:cNvPr>
          <p:cNvSpPr txBox="1">
            <a:spLocks noChangeArrowheads="1"/>
          </p:cNvSpPr>
          <p:nvPr/>
        </p:nvSpPr>
        <p:spPr bwMode="auto">
          <a:xfrm>
            <a:off x="368300" y="4660900"/>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Qaqun</a:t>
            </a:r>
            <a:endParaRPr lang="it-IT" altLang="it-CH" sz="1400" b="1">
              <a:solidFill>
                <a:srgbClr val="000000"/>
              </a:solidFill>
            </a:endParaRPr>
          </a:p>
        </p:txBody>
      </p:sp>
      <p:sp>
        <p:nvSpPr>
          <p:cNvPr id="161799" name="Text Box 12">
            <a:extLst>
              <a:ext uri="{FF2B5EF4-FFF2-40B4-BE49-F238E27FC236}">
                <a16:creationId xmlns:a16="http://schemas.microsoft.com/office/drawing/2014/main" id="{7FD8FEDC-6AC6-2292-54D6-8772380734C7}"/>
              </a:ext>
            </a:extLst>
          </p:cNvPr>
          <p:cNvSpPr txBox="1">
            <a:spLocks noChangeArrowheads="1"/>
          </p:cNvSpPr>
          <p:nvPr/>
        </p:nvSpPr>
        <p:spPr bwMode="auto">
          <a:xfrm>
            <a:off x="368300" y="2306638"/>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Qaddita</a:t>
            </a:r>
            <a:endParaRPr lang="it-IT" altLang="it-CH" sz="1400" b="1">
              <a:solidFill>
                <a:srgbClr val="000000"/>
              </a:solidFill>
            </a:endParaRPr>
          </a:p>
        </p:txBody>
      </p:sp>
      <p:sp>
        <p:nvSpPr>
          <p:cNvPr id="161800" name="Text Box 13">
            <a:extLst>
              <a:ext uri="{FF2B5EF4-FFF2-40B4-BE49-F238E27FC236}">
                <a16:creationId xmlns:a16="http://schemas.microsoft.com/office/drawing/2014/main" id="{69CBA28D-2D45-5ECE-05C9-D50EDF1E389C}"/>
              </a:ext>
            </a:extLst>
          </p:cNvPr>
          <p:cNvSpPr txBox="1">
            <a:spLocks noChangeArrowheads="1"/>
          </p:cNvSpPr>
          <p:nvPr/>
        </p:nvSpPr>
        <p:spPr bwMode="auto">
          <a:xfrm>
            <a:off x="1042988" y="260350"/>
            <a:ext cx="792162"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Khisas</a:t>
            </a:r>
            <a:endParaRPr lang="it-IT" altLang="it-CH" sz="1400" b="1">
              <a:solidFill>
                <a:srgbClr val="000000"/>
              </a:solidFill>
            </a:endParaRPr>
          </a:p>
        </p:txBody>
      </p:sp>
      <p:pic>
        <p:nvPicPr>
          <p:cNvPr id="138254" name="Immagine 1">
            <a:extLst>
              <a:ext uri="{FF2B5EF4-FFF2-40B4-BE49-F238E27FC236}">
                <a16:creationId xmlns:a16="http://schemas.microsoft.com/office/drawing/2014/main" id="{783462AD-1709-1DA4-86BC-FAC6A0DAC441}"/>
              </a:ext>
            </a:extLst>
          </p:cNvPr>
          <p:cNvPicPr>
            <a:picLocks noChangeAspect="1"/>
          </p:cNvPicPr>
          <p:nvPr/>
        </p:nvPicPr>
        <p:blipFill>
          <a:blip r:embed="rId6"/>
          <a:srcRect/>
          <a:stretch>
            <a:fillRect/>
          </a:stretch>
        </p:blipFill>
        <p:spPr bwMode="auto">
          <a:xfrm>
            <a:off x="3289300" y="188913"/>
            <a:ext cx="2730500" cy="2043112"/>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2" name="CasellaDiTesto 2">
            <a:extLst>
              <a:ext uri="{FF2B5EF4-FFF2-40B4-BE49-F238E27FC236}">
                <a16:creationId xmlns:a16="http://schemas.microsoft.com/office/drawing/2014/main" id="{00693C6B-DDD6-CE3F-9D3C-AF395311A650}"/>
              </a:ext>
            </a:extLst>
          </p:cNvPr>
          <p:cNvSpPr txBox="1">
            <a:spLocks noChangeArrowheads="1"/>
          </p:cNvSpPr>
          <p:nvPr/>
        </p:nvSpPr>
        <p:spPr bwMode="auto">
          <a:xfrm>
            <a:off x="3897313" y="198438"/>
            <a:ext cx="165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Khirbat al Umur</a:t>
            </a:r>
          </a:p>
        </p:txBody>
      </p:sp>
      <p:pic>
        <p:nvPicPr>
          <p:cNvPr id="138256" name="Immagine 3">
            <a:extLst>
              <a:ext uri="{FF2B5EF4-FFF2-40B4-BE49-F238E27FC236}">
                <a16:creationId xmlns:a16="http://schemas.microsoft.com/office/drawing/2014/main" id="{C2A8C444-0717-C158-ABF8-EF5FC276ED5C}"/>
              </a:ext>
            </a:extLst>
          </p:cNvPr>
          <p:cNvPicPr>
            <a:picLocks noChangeAspect="1"/>
          </p:cNvPicPr>
          <p:nvPr/>
        </p:nvPicPr>
        <p:blipFill>
          <a:blip r:embed="rId7"/>
          <a:srcRect/>
          <a:stretch>
            <a:fillRect/>
          </a:stretch>
        </p:blipFill>
        <p:spPr bwMode="auto">
          <a:xfrm>
            <a:off x="6103938" y="188913"/>
            <a:ext cx="2860675" cy="2043112"/>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4" name="CasellaDiTesto 4">
            <a:extLst>
              <a:ext uri="{FF2B5EF4-FFF2-40B4-BE49-F238E27FC236}">
                <a16:creationId xmlns:a16="http://schemas.microsoft.com/office/drawing/2014/main" id="{6F99DAC2-EE38-835F-BB43-4C87116F92CA}"/>
              </a:ext>
            </a:extLst>
          </p:cNvPr>
          <p:cNvSpPr txBox="1">
            <a:spLocks noChangeArrowheads="1"/>
          </p:cNvSpPr>
          <p:nvPr/>
        </p:nvSpPr>
        <p:spPr bwMode="auto">
          <a:xfrm>
            <a:off x="7704138" y="258763"/>
            <a:ext cx="12239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Kafr Bir'im</a:t>
            </a:r>
          </a:p>
        </p:txBody>
      </p:sp>
      <p:pic>
        <p:nvPicPr>
          <p:cNvPr id="138258" name="Immagine 6">
            <a:extLst>
              <a:ext uri="{FF2B5EF4-FFF2-40B4-BE49-F238E27FC236}">
                <a16:creationId xmlns:a16="http://schemas.microsoft.com/office/drawing/2014/main" id="{DF530CF1-54EE-D3B5-9423-B6DC12938113}"/>
              </a:ext>
            </a:extLst>
          </p:cNvPr>
          <p:cNvPicPr>
            <a:picLocks noChangeAspect="1"/>
          </p:cNvPicPr>
          <p:nvPr/>
        </p:nvPicPr>
        <p:blipFill>
          <a:blip r:embed="rId8"/>
          <a:srcRect/>
          <a:stretch>
            <a:fillRect/>
          </a:stretch>
        </p:blipFill>
        <p:spPr bwMode="auto">
          <a:xfrm>
            <a:off x="6107113" y="2536825"/>
            <a:ext cx="2857500" cy="1797050"/>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6" name="CasellaDiTesto 7">
            <a:extLst>
              <a:ext uri="{FF2B5EF4-FFF2-40B4-BE49-F238E27FC236}">
                <a16:creationId xmlns:a16="http://schemas.microsoft.com/office/drawing/2014/main" id="{B5E52581-7E77-8226-008E-051BEA8E959D}"/>
              </a:ext>
            </a:extLst>
          </p:cNvPr>
          <p:cNvSpPr txBox="1">
            <a:spLocks noChangeArrowheads="1"/>
          </p:cNvSpPr>
          <p:nvPr/>
        </p:nvSpPr>
        <p:spPr bwMode="auto">
          <a:xfrm>
            <a:off x="7773988" y="2586038"/>
            <a:ext cx="1241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Majdal Yaba</a:t>
            </a:r>
          </a:p>
        </p:txBody>
      </p:sp>
      <p:sp>
        <p:nvSpPr>
          <p:cNvPr id="161807" name="Rettangolo 19">
            <a:extLst>
              <a:ext uri="{FF2B5EF4-FFF2-40B4-BE49-F238E27FC236}">
                <a16:creationId xmlns:a16="http://schemas.microsoft.com/office/drawing/2014/main" id="{5BD3E278-6697-0D8F-7A76-CE2D6F2AD6E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16" descr="C:\Users\Enrico\Enrico\Documenti\AA Enrico nuovo\Palestina\A Foto\Distruzioni\Villaggio Suba distrutto in luglio 1948 jpeg.jpg">
            <a:extLst>
              <a:ext uri="{FF2B5EF4-FFF2-40B4-BE49-F238E27FC236}">
                <a16:creationId xmlns:a16="http://schemas.microsoft.com/office/drawing/2014/main" id="{F786CCF0-92E2-AF13-61CB-8DABDB9D2F33}"/>
              </a:ext>
            </a:extLst>
          </p:cNvPr>
          <p:cNvPicPr>
            <a:picLocks noChangeAspect="1" noChangeArrowheads="1"/>
          </p:cNvPicPr>
          <p:nvPr/>
        </p:nvPicPr>
        <p:blipFill>
          <a:blip r:embed="rId9"/>
          <a:srcRect b="9198"/>
          <a:stretch>
            <a:fillRect/>
          </a:stretch>
        </p:blipFill>
        <p:spPr bwMode="auto">
          <a:xfrm>
            <a:off x="3335338" y="4625975"/>
            <a:ext cx="5629275" cy="2097088"/>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9" name="Text Box 11">
            <a:extLst>
              <a:ext uri="{FF2B5EF4-FFF2-40B4-BE49-F238E27FC236}">
                <a16:creationId xmlns:a16="http://schemas.microsoft.com/office/drawing/2014/main" id="{70F5DB52-0AF3-82F2-E28E-2043428FDAE0}"/>
              </a:ext>
            </a:extLst>
          </p:cNvPr>
          <p:cNvSpPr txBox="1">
            <a:spLocks noChangeArrowheads="1"/>
          </p:cNvSpPr>
          <p:nvPr/>
        </p:nvSpPr>
        <p:spPr bwMode="auto">
          <a:xfrm>
            <a:off x="6367463" y="4586288"/>
            <a:ext cx="2674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000000"/>
                </a:solidFill>
              </a:rPr>
              <a:t>Suba, destroyed in July 1948</a:t>
            </a:r>
            <a:endParaRPr lang="it-IT" altLang="it-CH" sz="1400" b="1">
              <a:solidFill>
                <a:srgbClr val="000000"/>
              </a:solidFill>
            </a:endParaRPr>
          </a:p>
        </p:txBody>
      </p:sp>
      <p:sp>
        <p:nvSpPr>
          <p:cNvPr id="161810" name="Slide Number Placeholder 3">
            <a:extLst>
              <a:ext uri="{FF2B5EF4-FFF2-40B4-BE49-F238E27FC236}">
                <a16:creationId xmlns:a16="http://schemas.microsoft.com/office/drawing/2014/main" id="{E337C6FE-7259-B2C7-AA1C-76AFE9D2A2E3}"/>
              </a:ext>
            </a:extLst>
          </p:cNvPr>
          <p:cNvSpPr>
            <a:spLocks noGrp="1"/>
          </p:cNvSpPr>
          <p:nvPr>
            <p:ph type="sldNum" sz="quarter" idx="12"/>
          </p:nvPr>
        </p:nvSpPr>
        <p:spPr>
          <a:xfrm>
            <a:off x="8408988" y="4333875"/>
            <a:ext cx="606425"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34B49C-B5B2-4E41-9500-0D97BD4336B1}" type="slidenum">
              <a:rPr lang="it-IT" altLang="it-CH" sz="1400" b="1" smtClean="0">
                <a:solidFill>
                  <a:srgbClr val="FFFFFF"/>
                </a:solidFill>
              </a:rPr>
              <a:pPr>
                <a:spcBef>
                  <a:spcPct val="0"/>
                </a:spcBef>
                <a:buFontTx/>
                <a:buNone/>
              </a:pPr>
              <a:t>39</a:t>
            </a:fld>
            <a:endParaRPr lang="it-IT" altLang="it-CH" sz="140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6">
            <a:extLst>
              <a:ext uri="{FF2B5EF4-FFF2-40B4-BE49-F238E27FC236}">
                <a16:creationId xmlns:a16="http://schemas.microsoft.com/office/drawing/2014/main" id="{10AB5CC6-BFE9-556E-3A3C-252B7DBC71D3}"/>
              </a:ext>
            </a:extLst>
          </p:cNvPr>
          <p:cNvSpPr>
            <a:spLocks noGrp="1"/>
          </p:cNvSpPr>
          <p:nvPr>
            <p:ph type="sldNum" sz="quarter" idx="12"/>
          </p:nvPr>
        </p:nvSpPr>
        <p:spPr>
          <a:xfrm>
            <a:off x="8027988" y="6245225"/>
            <a:ext cx="658812"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226AA7A-C6C1-44B2-8BC0-A835EE1F9E96}" type="slidenum">
              <a:rPr lang="it-IT" altLang="it-CH" sz="1400" b="1" smtClean="0">
                <a:solidFill>
                  <a:srgbClr val="FFFFFF"/>
                </a:solidFill>
              </a:rPr>
              <a:pPr>
                <a:spcBef>
                  <a:spcPct val="0"/>
                </a:spcBef>
                <a:buFontTx/>
                <a:buNone/>
              </a:pPr>
              <a:t>4</a:t>
            </a:fld>
            <a:endParaRPr lang="it-IT" altLang="it-CH" sz="1400" b="1">
              <a:solidFill>
                <a:srgbClr val="FFFFFF"/>
              </a:solidFill>
            </a:endParaRPr>
          </a:p>
        </p:txBody>
      </p:sp>
      <p:pic>
        <p:nvPicPr>
          <p:cNvPr id="89092" name="Picture 3" descr="medio oriente in b e n 2">
            <a:extLst>
              <a:ext uri="{FF2B5EF4-FFF2-40B4-BE49-F238E27FC236}">
                <a16:creationId xmlns:a16="http://schemas.microsoft.com/office/drawing/2014/main" id="{1B8C7986-4BD6-E685-DDBC-67A615468F41}"/>
              </a:ext>
            </a:extLst>
          </p:cNvPr>
          <p:cNvPicPr>
            <a:picLocks noGrp="1" noChangeAspect="1" noChangeArrowheads="1"/>
          </p:cNvPicPr>
          <p:nvPr>
            <p:ph sz="half" idx="2"/>
          </p:nvPr>
        </p:nvPicPr>
        <p:blipFill>
          <a:blip r:embed="rId3">
            <a:lum bright="-8000" contrast="8000"/>
          </a:blip>
          <a:srcRect/>
          <a:stretch>
            <a:fillRect/>
          </a:stretch>
        </p:blipFill>
        <p:spPr>
          <a:xfrm>
            <a:off x="341313" y="566738"/>
            <a:ext cx="5235575" cy="5199062"/>
          </a:xfrm>
          <a:ln w="38100">
            <a:solidFill>
              <a:schemeClr val="tx1"/>
            </a:solidFill>
          </a:ln>
          <a:effectLst>
            <a:outerShdw blurRad="292100" dist="139700" dir="2700000" algn="tl" rotWithShape="0">
              <a:srgbClr val="333333">
                <a:alpha val="65000"/>
              </a:srgbClr>
            </a:outerShdw>
          </a:effectLst>
        </p:spPr>
      </p:pic>
      <p:sp>
        <p:nvSpPr>
          <p:cNvPr id="92164" name="Text Box 4">
            <a:extLst>
              <a:ext uri="{FF2B5EF4-FFF2-40B4-BE49-F238E27FC236}">
                <a16:creationId xmlns:a16="http://schemas.microsoft.com/office/drawing/2014/main" id="{D9159C4F-3B26-7EE0-1FC9-68878C5A66DC}"/>
              </a:ext>
            </a:extLst>
          </p:cNvPr>
          <p:cNvSpPr txBox="1">
            <a:spLocks noChangeArrowheads="1"/>
          </p:cNvSpPr>
          <p:nvPr/>
        </p:nvSpPr>
        <p:spPr bwMode="auto">
          <a:xfrm>
            <a:off x="2628900" y="3552825"/>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000000"/>
                </a:solidFill>
                <a:latin typeface="Swis721 Blk BT"/>
              </a:rPr>
              <a:t>ARABIA</a:t>
            </a:r>
            <a:endParaRPr lang="it-IT" altLang="it-CH" sz="1200">
              <a:solidFill>
                <a:srgbClr val="000000"/>
              </a:solidFill>
              <a:latin typeface="Swis721 Blk BT"/>
            </a:endParaRPr>
          </a:p>
        </p:txBody>
      </p:sp>
      <p:pic>
        <p:nvPicPr>
          <p:cNvPr id="73736" name="Picture 8" descr="La mezzaluna fertile e la sua importanza nei tempi antichi">
            <a:extLst>
              <a:ext uri="{FF2B5EF4-FFF2-40B4-BE49-F238E27FC236}">
                <a16:creationId xmlns:a16="http://schemas.microsoft.com/office/drawing/2014/main" id="{866DAB5E-814D-4D74-B27B-974060349EFE}"/>
              </a:ext>
            </a:extLst>
          </p:cNvPr>
          <p:cNvPicPr>
            <a:picLocks noChangeAspect="1" noChangeArrowheads="1"/>
          </p:cNvPicPr>
          <p:nvPr/>
        </p:nvPicPr>
        <p:blipFill>
          <a:blip r:embed="rId4">
            <a:lum bright="-8000" contrast="8000"/>
          </a:blip>
          <a:srcRect/>
          <a:stretch>
            <a:fillRect/>
          </a:stretch>
        </p:blipFill>
        <p:spPr bwMode="auto">
          <a:xfrm>
            <a:off x="5748338" y="3779838"/>
            <a:ext cx="3021012" cy="1985962"/>
          </a:xfrm>
          <a:prstGeom prst="rect">
            <a:avLst/>
          </a:prstGeom>
          <a:ln w="38100">
            <a:solidFill>
              <a:schemeClr val="tx1"/>
            </a:solidFill>
          </a:ln>
          <a:effectLst>
            <a:outerShdw blurRad="292100" dist="139700" dir="2700000" algn="tl" rotWithShape="0">
              <a:srgbClr val="333333">
                <a:alpha val="65000"/>
              </a:srgbClr>
            </a:outerShdw>
          </a:effectLst>
        </p:spPr>
      </p:pic>
      <p:sp>
        <p:nvSpPr>
          <p:cNvPr id="92166" name="CasellaDiTesto 1">
            <a:extLst>
              <a:ext uri="{FF2B5EF4-FFF2-40B4-BE49-F238E27FC236}">
                <a16:creationId xmlns:a16="http://schemas.microsoft.com/office/drawing/2014/main" id="{1CB1A4D8-8F21-AB1E-3A8E-27F536874893}"/>
              </a:ext>
            </a:extLst>
          </p:cNvPr>
          <p:cNvSpPr txBox="1">
            <a:spLocks noChangeArrowheads="1"/>
          </p:cNvSpPr>
          <p:nvPr/>
        </p:nvSpPr>
        <p:spPr bwMode="auto">
          <a:xfrm>
            <a:off x="1763713" y="5913438"/>
            <a:ext cx="5541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400"/>
              <a:t>Palästina ist Teil des Fruchtbaren Halbmonds des Nahen Ostens</a:t>
            </a:r>
            <a:endParaRPr lang="en-US" altLang="en-US" sz="1400"/>
          </a:p>
        </p:txBody>
      </p:sp>
      <p:sp>
        <p:nvSpPr>
          <p:cNvPr id="111619" name="Rectangle 2">
            <a:extLst>
              <a:ext uri="{FF2B5EF4-FFF2-40B4-BE49-F238E27FC236}">
                <a16:creationId xmlns:a16="http://schemas.microsoft.com/office/drawing/2014/main" id="{B4E75293-C0E9-61C0-004B-682819BC8D0D}"/>
              </a:ext>
            </a:extLst>
          </p:cNvPr>
          <p:cNvSpPr>
            <a:spLocks noGrp="1" noChangeArrowheads="1"/>
          </p:cNvSpPr>
          <p:nvPr>
            <p:ph type="body" sz="half" idx="1"/>
          </p:nvPr>
        </p:nvSpPr>
        <p:spPr>
          <a:xfrm>
            <a:off x="5715000" y="1585913"/>
            <a:ext cx="3087688" cy="2063750"/>
          </a:xfrm>
          <a:solidFill>
            <a:srgbClr val="FFFF00"/>
          </a:solidFill>
          <a:ln w="19050">
            <a:solidFill>
              <a:schemeClr val="accent4">
                <a:lumMod val="10000"/>
              </a:schemeClr>
            </a:solidFill>
          </a:ln>
        </p:spPr>
        <p:txBody>
          <a:bodyPr lIns="45720" tIns="137160" rIns="45720"/>
          <a:lstStyle/>
          <a:p>
            <a:pPr algn="ctr" eaLnBrk="1" hangingPunct="1">
              <a:buFontTx/>
              <a:buNone/>
              <a:defRPr/>
            </a:pPr>
            <a:r>
              <a:rPr lang="fr-CH" altLang="it-CH" sz="2000" b="1" u="sng" dirty="0">
                <a:solidFill>
                  <a:schemeClr val="accent4">
                    <a:lumMod val="10000"/>
                  </a:schemeClr>
                </a:solidFill>
                <a:cs typeface="Arial" panose="020B0604020202020204" pitchFamily="34" charset="0"/>
              </a:rPr>
              <a:t>Palestine</a:t>
            </a:r>
          </a:p>
          <a:p>
            <a:pPr algn="ctr" eaLnBrk="1" hangingPunct="1">
              <a:buFontTx/>
              <a:buNone/>
              <a:defRPr/>
            </a:pPr>
            <a:r>
              <a:rPr lang="de-DE" altLang="it-CH" sz="1600" b="1" dirty="0">
                <a:solidFill>
                  <a:schemeClr val="accent4">
                    <a:lumMod val="10000"/>
                  </a:schemeClr>
                </a:solidFill>
              </a:rPr>
              <a:t> Einziger Durchgang zwischen</a:t>
            </a:r>
          </a:p>
          <a:p>
            <a:pPr algn="ctr" eaLnBrk="1" hangingPunct="1">
              <a:buFontTx/>
              <a:buNone/>
              <a:defRPr/>
            </a:pPr>
            <a:r>
              <a:rPr lang="de-DE" altLang="it-CH" sz="1600" b="1" dirty="0">
                <a:solidFill>
                  <a:schemeClr val="accent4">
                    <a:lumMod val="10000"/>
                  </a:schemeClr>
                </a:solidFill>
              </a:rPr>
              <a:t>Afrika und Asien</a:t>
            </a:r>
          </a:p>
          <a:p>
            <a:pPr algn="ctr" eaLnBrk="1" hangingPunct="1">
              <a:buFontTx/>
              <a:buNone/>
              <a:defRPr/>
            </a:pPr>
            <a:r>
              <a:rPr lang="de-DE" altLang="it-CH" sz="1600" b="1" dirty="0">
                <a:solidFill>
                  <a:schemeClr val="accent4">
                    <a:lumMod val="10000"/>
                  </a:schemeClr>
                </a:solidFill>
              </a:rPr>
              <a:t>Afrika und Europa</a:t>
            </a:r>
          </a:p>
          <a:p>
            <a:pPr algn="ctr" eaLnBrk="1" hangingPunct="1">
              <a:buFontTx/>
              <a:buNone/>
              <a:defRPr/>
            </a:pPr>
            <a:r>
              <a:rPr lang="de-DE" altLang="it-CH" sz="1600" b="1" dirty="0">
                <a:solidFill>
                  <a:schemeClr val="accent4">
                    <a:lumMod val="10000"/>
                  </a:schemeClr>
                </a:solidFill>
              </a:rPr>
              <a:t>Dem Mittelmeer und dem Osten</a:t>
            </a:r>
            <a:r>
              <a:rPr lang="de-DE" altLang="it-CH" sz="1600" b="1" dirty="0">
                <a:solidFill>
                  <a:srgbClr val="FFFF00"/>
                </a:solidFill>
              </a:rPr>
              <a:t>.…  </a:t>
            </a:r>
            <a:r>
              <a:rPr lang="de-DE" altLang="it-CH" sz="1600" b="1" dirty="0">
                <a:solidFill>
                  <a:schemeClr val="accent4">
                    <a:lumMod val="10000"/>
                  </a:schemeClr>
                </a:solidFill>
              </a:rPr>
              <a:t> </a:t>
            </a:r>
            <a:endParaRPr lang="it-IT" altLang="it-CH" sz="1500" b="1" dirty="0">
              <a:solidFill>
                <a:schemeClr val="accent4">
                  <a:lumMod val="10000"/>
                </a:schemeClr>
              </a:solidFill>
            </a:endParaRPr>
          </a:p>
        </p:txBody>
      </p:sp>
      <p:cxnSp>
        <p:nvCxnSpPr>
          <p:cNvPr id="3" name="Connettore 2 2">
            <a:extLst>
              <a:ext uri="{FF2B5EF4-FFF2-40B4-BE49-F238E27FC236}">
                <a16:creationId xmlns:a16="http://schemas.microsoft.com/office/drawing/2014/main" id="{FDFB9DA3-A4F1-6121-CE87-490106731206}"/>
              </a:ext>
            </a:extLst>
          </p:cNvPr>
          <p:cNvCxnSpPr>
            <a:cxnSpLocks/>
          </p:cNvCxnSpPr>
          <p:nvPr/>
        </p:nvCxnSpPr>
        <p:spPr>
          <a:xfrm flipV="1">
            <a:off x="5737225" y="5589588"/>
            <a:ext cx="274638" cy="323850"/>
          </a:xfrm>
          <a:prstGeom prst="straightConnector1">
            <a:avLst/>
          </a:prstGeom>
          <a:ln w="38100">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169" name="Rettangolo 1">
            <a:extLst>
              <a:ext uri="{FF2B5EF4-FFF2-40B4-BE49-F238E27FC236}">
                <a16:creationId xmlns:a16="http://schemas.microsoft.com/office/drawing/2014/main" id="{EC44BAA0-82C3-850E-A296-581747F9CDC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92170" name="Picture 13" descr="Battriano Carovana di Cammelli treno - cammello scaricare png - Disegno png  trasparente Nero png scaricare.">
            <a:extLst>
              <a:ext uri="{FF2B5EF4-FFF2-40B4-BE49-F238E27FC236}">
                <a16:creationId xmlns:a16="http://schemas.microsoft.com/office/drawing/2014/main" id="{6C7394A9-23BE-B1C9-66DA-0C0333D695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27" b="-2"/>
          <a:stretch>
            <a:fillRect/>
          </a:stretch>
        </p:blipFill>
        <p:spPr bwMode="auto">
          <a:xfrm>
            <a:off x="5715000" y="544513"/>
            <a:ext cx="3087688" cy="9413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F64B4F93-4E0F-6FB2-81E8-83CD7B0F44DC}"/>
              </a:ext>
            </a:extLst>
          </p:cNvPr>
          <p:cNvPicPr>
            <a:picLocks noChangeAspect="1"/>
          </p:cNvPicPr>
          <p:nvPr/>
        </p:nvPicPr>
        <p:blipFill rotWithShape="1">
          <a:blip r:embed="rId3"/>
          <a:srcRect t="15139"/>
          <a:stretch/>
        </p:blipFill>
        <p:spPr>
          <a:xfrm>
            <a:off x="387350" y="212725"/>
            <a:ext cx="5219700" cy="28289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5ADF8F4D-A93B-1FD5-EB37-1D9EFBAC5D1A}"/>
              </a:ext>
            </a:extLst>
          </p:cNvPr>
          <p:cNvPicPr>
            <a:picLocks noChangeAspect="1"/>
          </p:cNvPicPr>
          <p:nvPr/>
        </p:nvPicPr>
        <p:blipFill rotWithShape="1">
          <a:blip r:embed="rId4">
            <a:grayscl/>
          </a:blip>
          <a:srcRect r="3428"/>
          <a:stretch/>
        </p:blipFill>
        <p:spPr>
          <a:xfrm>
            <a:off x="392113" y="3600450"/>
            <a:ext cx="37195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163844" name="Segnaposto numero diapositiva 1">
            <a:extLst>
              <a:ext uri="{FF2B5EF4-FFF2-40B4-BE49-F238E27FC236}">
                <a16:creationId xmlns:a16="http://schemas.microsoft.com/office/drawing/2014/main" id="{ADEA84A9-5381-1A9B-5CF3-EAC972D65AC4}"/>
              </a:ext>
            </a:extLst>
          </p:cNvPr>
          <p:cNvSpPr>
            <a:spLocks noGrp="1" noChangeArrowheads="1"/>
          </p:cNvSpPr>
          <p:nvPr>
            <p:ph type="sldNum" sz="quarter" idx="12"/>
          </p:nvPr>
        </p:nvSpPr>
        <p:spPr>
          <a:xfrm>
            <a:off x="8172450" y="6523038"/>
            <a:ext cx="693738"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786445-39A6-463C-B580-20508AB69626}" type="slidenum">
              <a:rPr lang="it-IT" altLang="en-US" sz="1400" smtClean="0">
                <a:solidFill>
                  <a:srgbClr val="FFFFFF"/>
                </a:solidFill>
              </a:rPr>
              <a:pPr>
                <a:spcBef>
                  <a:spcPct val="0"/>
                </a:spcBef>
                <a:buFontTx/>
                <a:buNone/>
              </a:pPr>
              <a:t>40</a:t>
            </a:fld>
            <a:endParaRPr lang="it-IT" altLang="en-US" sz="1400">
              <a:solidFill>
                <a:srgbClr val="FFFFFF"/>
              </a:solidFill>
            </a:endParaRPr>
          </a:p>
        </p:txBody>
      </p:sp>
      <p:sp>
        <p:nvSpPr>
          <p:cNvPr id="834563" name="CasellaDiTesto 5">
            <a:extLst>
              <a:ext uri="{FF2B5EF4-FFF2-40B4-BE49-F238E27FC236}">
                <a16:creationId xmlns:a16="http://schemas.microsoft.com/office/drawing/2014/main" id="{03B7F7BF-C31A-131F-5275-3DB2B05CFD69}"/>
              </a:ext>
            </a:extLst>
          </p:cNvPr>
          <p:cNvSpPr txBox="1">
            <a:spLocks noChangeArrowheads="1"/>
          </p:cNvSpPr>
          <p:nvPr/>
        </p:nvSpPr>
        <p:spPr bwMode="auto">
          <a:xfrm>
            <a:off x="598488" y="207963"/>
            <a:ext cx="4405312" cy="4619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de-DE" altLang="en-US" sz="1200" b="1" dirty="0">
                <a:solidFill>
                  <a:schemeClr val="accent4">
                    <a:lumMod val="10000"/>
                  </a:schemeClr>
                </a:solidFill>
              </a:rPr>
              <a:t>al-</a:t>
            </a:r>
            <a:r>
              <a:rPr lang="de-DE" altLang="en-US" sz="1200" b="1" dirty="0" err="1">
                <a:solidFill>
                  <a:schemeClr val="accent4">
                    <a:lumMod val="10000"/>
                  </a:schemeClr>
                </a:solidFill>
              </a:rPr>
              <a:t>Tantura</a:t>
            </a:r>
            <a:r>
              <a:rPr lang="de-DE" altLang="en-US" sz="1200" b="1" dirty="0">
                <a:solidFill>
                  <a:schemeClr val="accent4">
                    <a:lumMod val="10000"/>
                  </a:schemeClr>
                </a:solidFill>
              </a:rPr>
              <a:t>, um </a:t>
            </a:r>
            <a:r>
              <a:rPr lang="de-DE" altLang="en-US" sz="1200" b="1" u="sng" dirty="0">
                <a:solidFill>
                  <a:schemeClr val="accent4">
                    <a:lumMod val="10000"/>
                  </a:schemeClr>
                </a:solidFill>
              </a:rPr>
              <a:t>1950</a:t>
            </a:r>
            <a:r>
              <a:rPr lang="de-DE" altLang="en-US" sz="1200" b="1" dirty="0">
                <a:solidFill>
                  <a:schemeClr val="accent4">
                    <a:lumMod val="10000"/>
                  </a:schemeClr>
                </a:solidFill>
              </a:rPr>
              <a:t> - das Dorf ist unbewohnt. Heute  ist das Dorf ein touristischer Kibbuz namens </a:t>
            </a:r>
            <a:r>
              <a:rPr lang="de-DE" altLang="en-US" sz="1200" b="1" dirty="0" err="1">
                <a:solidFill>
                  <a:schemeClr val="accent4">
                    <a:lumMod val="10000"/>
                  </a:schemeClr>
                </a:solidFill>
              </a:rPr>
              <a:t>Nahsholim</a:t>
            </a:r>
            <a:r>
              <a:rPr lang="de-DE" altLang="en-US" sz="1200" b="1" dirty="0">
                <a:solidFill>
                  <a:schemeClr val="accent4">
                    <a:lumMod val="10000"/>
                  </a:schemeClr>
                </a:solidFill>
              </a:rPr>
              <a:t>.    </a:t>
            </a:r>
          </a:p>
        </p:txBody>
      </p:sp>
      <p:pic>
        <p:nvPicPr>
          <p:cNvPr id="8" name="Immagine 7">
            <a:extLst>
              <a:ext uri="{FF2B5EF4-FFF2-40B4-BE49-F238E27FC236}">
                <a16:creationId xmlns:a16="http://schemas.microsoft.com/office/drawing/2014/main" id="{D27F51EA-558E-CB65-269E-53ACB0A0631D}"/>
              </a:ext>
            </a:extLst>
          </p:cNvPr>
          <p:cNvPicPr>
            <a:picLocks noChangeAspect="1"/>
          </p:cNvPicPr>
          <p:nvPr/>
        </p:nvPicPr>
        <p:blipFill rotWithShape="1">
          <a:blip r:embed="rId5">
            <a:grayscl/>
          </a:blip>
          <a:srcRect l="2136" t="7729" r="6549" b="7975"/>
          <a:stretch/>
        </p:blipFill>
        <p:spPr>
          <a:xfrm>
            <a:off x="4284663" y="3600450"/>
            <a:ext cx="44307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163847" name="CasellaDiTesto 9">
            <a:extLst>
              <a:ext uri="{FF2B5EF4-FFF2-40B4-BE49-F238E27FC236}">
                <a16:creationId xmlns:a16="http://schemas.microsoft.com/office/drawing/2014/main" id="{4B16C11F-CC66-393D-90A8-CD5A9542C836}"/>
              </a:ext>
            </a:extLst>
          </p:cNvPr>
          <p:cNvSpPr txBox="1">
            <a:spLocks noChangeArrowheads="1"/>
          </p:cNvSpPr>
          <p:nvPr/>
        </p:nvSpPr>
        <p:spPr bwMode="auto">
          <a:xfrm>
            <a:off x="3276600" y="6610350"/>
            <a:ext cx="1835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https://en.wikipedia.org/wiki/Tantura</a:t>
            </a:r>
          </a:p>
        </p:txBody>
      </p:sp>
      <p:sp>
        <p:nvSpPr>
          <p:cNvPr id="966664" name="CasellaDiTesto 10">
            <a:extLst>
              <a:ext uri="{FF2B5EF4-FFF2-40B4-BE49-F238E27FC236}">
                <a16:creationId xmlns:a16="http://schemas.microsoft.com/office/drawing/2014/main" id="{E34703DD-DE80-657F-D173-7CDBEF16AE96}"/>
              </a:ext>
            </a:extLst>
          </p:cNvPr>
          <p:cNvSpPr txBox="1">
            <a:spLocks noChangeArrowheads="1"/>
          </p:cNvSpPr>
          <p:nvPr/>
        </p:nvSpPr>
        <p:spPr bwMode="auto">
          <a:xfrm>
            <a:off x="381000" y="3140075"/>
            <a:ext cx="5268913" cy="369888"/>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it-IT" altLang="en-US" sz="1800" b="1" dirty="0">
                <a:solidFill>
                  <a:schemeClr val="accent4">
                    <a:lumMod val="10000"/>
                  </a:schemeClr>
                </a:solidFill>
              </a:rPr>
              <a:t>Das </a:t>
            </a:r>
            <a:r>
              <a:rPr lang="it-IT" altLang="en-US" sz="1800" b="1" dirty="0" err="1">
                <a:solidFill>
                  <a:schemeClr val="accent4">
                    <a:lumMod val="10000"/>
                  </a:schemeClr>
                </a:solidFill>
              </a:rPr>
              <a:t>Massaker</a:t>
            </a:r>
            <a:r>
              <a:rPr lang="it-IT" altLang="en-US" sz="1800" b="1" dirty="0">
                <a:solidFill>
                  <a:schemeClr val="accent4">
                    <a:lumMod val="10000"/>
                  </a:schemeClr>
                </a:solidFill>
              </a:rPr>
              <a:t> von al-</a:t>
            </a:r>
            <a:r>
              <a:rPr lang="it-IT" altLang="en-US" sz="1800" b="1" dirty="0" err="1">
                <a:solidFill>
                  <a:schemeClr val="accent4">
                    <a:lumMod val="10000"/>
                  </a:schemeClr>
                </a:solidFill>
              </a:rPr>
              <a:t>Tantura</a:t>
            </a:r>
            <a:r>
              <a:rPr lang="it-IT" altLang="en-US" sz="1800" b="1" dirty="0">
                <a:solidFill>
                  <a:schemeClr val="accent4">
                    <a:lumMod val="10000"/>
                  </a:schemeClr>
                </a:solidFill>
              </a:rPr>
              <a:t>, 22-23 Mai 1948</a:t>
            </a:r>
            <a:endParaRPr lang="en-US" altLang="en-US" sz="1800" b="1" dirty="0">
              <a:solidFill>
                <a:schemeClr val="accent4">
                  <a:lumMod val="10000"/>
                </a:schemeClr>
              </a:solidFill>
            </a:endParaRPr>
          </a:p>
        </p:txBody>
      </p:sp>
      <p:sp>
        <p:nvSpPr>
          <p:cNvPr id="12" name="CasellaDiTesto 11">
            <a:extLst>
              <a:ext uri="{FF2B5EF4-FFF2-40B4-BE49-F238E27FC236}">
                <a16:creationId xmlns:a16="http://schemas.microsoft.com/office/drawing/2014/main" id="{C017FD1F-D48A-A9AA-38EC-0EBA7E17A730}"/>
              </a:ext>
            </a:extLst>
          </p:cNvPr>
          <p:cNvSpPr txBox="1"/>
          <p:nvPr/>
        </p:nvSpPr>
        <p:spPr>
          <a:xfrm>
            <a:off x="381000" y="3579813"/>
            <a:ext cx="3517900" cy="646112"/>
          </a:xfrm>
          <a:prstGeom prst="rect">
            <a:avLst/>
          </a:prstGeom>
          <a:solidFill>
            <a:schemeClr val="accent3">
              <a:lumMod val="20000"/>
              <a:lumOff val="80000"/>
            </a:schemeClr>
          </a:solidFill>
        </p:spPr>
        <p:txBody>
          <a:bodyPr>
            <a:spAutoFit/>
          </a:bodyPr>
          <a:lstStyle/>
          <a:p>
            <a:pPr>
              <a:defRPr/>
            </a:pPr>
            <a:r>
              <a:rPr lang="de-DE" sz="1200" b="1" dirty="0">
                <a:solidFill>
                  <a:schemeClr val="accent4">
                    <a:lumMod val="10000"/>
                  </a:schemeClr>
                </a:solidFill>
              </a:rPr>
              <a:t>Ungefähr 200-250 Männer wurden gefangen, zum Friedhof gebracht und dort getötet und begraben.</a:t>
            </a:r>
          </a:p>
        </p:txBody>
      </p:sp>
      <p:sp>
        <p:nvSpPr>
          <p:cNvPr id="13" name="CasellaDiTesto 12">
            <a:extLst>
              <a:ext uri="{FF2B5EF4-FFF2-40B4-BE49-F238E27FC236}">
                <a16:creationId xmlns:a16="http://schemas.microsoft.com/office/drawing/2014/main" id="{19BFAEFA-0065-93CC-9AEB-D3F4311B1FCA}"/>
              </a:ext>
            </a:extLst>
          </p:cNvPr>
          <p:cNvSpPr txBox="1"/>
          <p:nvPr/>
        </p:nvSpPr>
        <p:spPr>
          <a:xfrm>
            <a:off x="4572000" y="3576638"/>
            <a:ext cx="3757613" cy="277812"/>
          </a:xfrm>
          <a:prstGeom prst="rect">
            <a:avLst/>
          </a:prstGeom>
          <a:noFill/>
        </p:spPr>
        <p:txBody>
          <a:bodyPr>
            <a:spAutoFit/>
          </a:bodyPr>
          <a:lstStyle/>
          <a:p>
            <a:pPr>
              <a:defRPr/>
            </a:pPr>
            <a:r>
              <a:rPr lang="de-DE" sz="1200" b="1" dirty="0">
                <a:solidFill>
                  <a:schemeClr val="accent4">
                    <a:lumMod val="10000"/>
                  </a:schemeClr>
                </a:solidFill>
              </a:rPr>
              <a:t>Frauen und Kinder müssen für immer gehen.</a:t>
            </a:r>
          </a:p>
        </p:txBody>
      </p:sp>
      <p:pic>
        <p:nvPicPr>
          <p:cNvPr id="17" name="Immagine 16">
            <a:extLst>
              <a:ext uri="{FF2B5EF4-FFF2-40B4-BE49-F238E27FC236}">
                <a16:creationId xmlns:a16="http://schemas.microsoft.com/office/drawing/2014/main" id="{9D608F9D-A6DA-53B9-C06C-0B16D28A9368}"/>
              </a:ext>
            </a:extLst>
          </p:cNvPr>
          <p:cNvPicPr>
            <a:picLocks noChangeAspect="1"/>
          </p:cNvPicPr>
          <p:nvPr/>
        </p:nvPicPr>
        <p:blipFill rotWithShape="1">
          <a:blip r:embed="rId6"/>
          <a:srcRect l="11069" t="29559" r="10288" b="47363"/>
          <a:stretch/>
        </p:blipFill>
        <p:spPr>
          <a:xfrm>
            <a:off x="5775325" y="1931988"/>
            <a:ext cx="2940050" cy="1533525"/>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E6BE382D-B799-8F6C-3FAE-5F34062B63E8}"/>
              </a:ext>
            </a:extLst>
          </p:cNvPr>
          <p:cNvSpPr txBox="1"/>
          <p:nvPr/>
        </p:nvSpPr>
        <p:spPr>
          <a:xfrm>
            <a:off x="6246813" y="1919288"/>
            <a:ext cx="2557462" cy="461962"/>
          </a:xfrm>
          <a:prstGeom prst="rect">
            <a:avLst/>
          </a:prstGeom>
          <a:noFill/>
        </p:spPr>
        <p:txBody>
          <a:bodyPr>
            <a:spAutoFit/>
          </a:bodyPr>
          <a:lstStyle/>
          <a:p>
            <a:pPr>
              <a:defRPr/>
            </a:pPr>
            <a:r>
              <a:rPr lang="de-DE" sz="1200" b="1" dirty="0">
                <a:solidFill>
                  <a:schemeClr val="accent4">
                    <a:lumMod val="10000"/>
                  </a:schemeClr>
                </a:solidFill>
              </a:rPr>
              <a:t>Die Palästinenser müssen ihres eigenes Massengrab graben.</a:t>
            </a:r>
            <a:endParaRPr lang="en-US" sz="1200" b="1" dirty="0">
              <a:solidFill>
                <a:schemeClr val="accent4">
                  <a:lumMod val="10000"/>
                </a:schemeClr>
              </a:solidFill>
            </a:endParaRPr>
          </a:p>
        </p:txBody>
      </p:sp>
      <p:sp>
        <p:nvSpPr>
          <p:cNvPr id="18" name="Rettangolo 17">
            <a:extLst>
              <a:ext uri="{FF2B5EF4-FFF2-40B4-BE49-F238E27FC236}">
                <a16:creationId xmlns:a16="http://schemas.microsoft.com/office/drawing/2014/main" id="{6850AC26-2D47-5020-CB8E-A14C14E136D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2" descr="Potrebbe essere un'immagine raffigurante ‎attività all'aperto e ‎il seguente testo &quot;‎The number ofthe Palestinians massacred is much higher than what the occupation army said atthe time (about 20 people), according to the colonial veteran soldiers. قدس foo QudsNen‎&quot;‎‎">
            <a:extLst>
              <a:ext uri="{FF2B5EF4-FFF2-40B4-BE49-F238E27FC236}">
                <a16:creationId xmlns:a16="http://schemas.microsoft.com/office/drawing/2014/main" id="{4EB1D2A1-091E-250D-705A-1CF787504796}"/>
              </a:ext>
            </a:extLst>
          </p:cNvPr>
          <p:cNvPicPr>
            <a:picLocks noChangeAspect="1" noChangeArrowheads="1"/>
          </p:cNvPicPr>
          <p:nvPr/>
        </p:nvPicPr>
        <p:blipFill rotWithShape="1">
          <a:blip r:embed="rId7"/>
          <a:srcRect t="40941" b="6560"/>
          <a:stretch/>
        </p:blipFill>
        <p:spPr bwMode="auto">
          <a:xfrm>
            <a:off x="5775325" y="207963"/>
            <a:ext cx="2933700" cy="1600200"/>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3" descr="gli abitanti di Al-Faluja costretti ad andarsene">
            <a:extLst>
              <a:ext uri="{FF2B5EF4-FFF2-40B4-BE49-F238E27FC236}">
                <a16:creationId xmlns:a16="http://schemas.microsoft.com/office/drawing/2014/main" id="{CF24B4F2-28A1-84CB-4FF2-13E24BBDD4C8}"/>
              </a:ext>
            </a:extLst>
          </p:cNvPr>
          <p:cNvPicPr>
            <a:picLocks noChangeAspect="1" noChangeArrowheads="1"/>
          </p:cNvPicPr>
          <p:nvPr/>
        </p:nvPicPr>
        <p:blipFill>
          <a:blip r:embed="rId3">
            <a:lum bright="-10000" contrast="10000"/>
          </a:blip>
          <a:srcRect/>
          <a:stretch>
            <a:fillRect/>
          </a:stretch>
        </p:blipFill>
        <p:spPr bwMode="auto">
          <a:xfrm>
            <a:off x="326703" y="3476353"/>
            <a:ext cx="4681537" cy="3159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0537" name="Picture 9" descr="deportaz 48">
            <a:extLst>
              <a:ext uri="{FF2B5EF4-FFF2-40B4-BE49-F238E27FC236}">
                <a16:creationId xmlns:a16="http://schemas.microsoft.com/office/drawing/2014/main" id="{CAE48F18-3DBB-1401-210A-AD6DF817595B}"/>
              </a:ext>
            </a:extLst>
          </p:cNvPr>
          <p:cNvPicPr>
            <a:picLocks noChangeAspect="1" noChangeArrowheads="1"/>
          </p:cNvPicPr>
          <p:nvPr/>
        </p:nvPicPr>
        <p:blipFill>
          <a:blip r:embed="rId4"/>
          <a:srcRect/>
          <a:stretch>
            <a:fillRect/>
          </a:stretch>
        </p:blipFill>
        <p:spPr bwMode="auto">
          <a:xfrm>
            <a:off x="5224916" y="215743"/>
            <a:ext cx="3597243" cy="261310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4325" name="Text Box 4">
            <a:extLst>
              <a:ext uri="{FF2B5EF4-FFF2-40B4-BE49-F238E27FC236}">
                <a16:creationId xmlns:a16="http://schemas.microsoft.com/office/drawing/2014/main" id="{EFAFF12F-283A-3BBB-B742-D4A405F04744}"/>
              </a:ext>
            </a:extLst>
          </p:cNvPr>
          <p:cNvSpPr txBox="1">
            <a:spLocks noChangeArrowheads="1"/>
          </p:cNvSpPr>
          <p:nvPr/>
        </p:nvSpPr>
        <p:spPr bwMode="auto">
          <a:xfrm>
            <a:off x="5180484" y="3017544"/>
            <a:ext cx="3391321" cy="646331"/>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1948 - 1949  Die Israelis </a:t>
            </a:r>
            <a:r>
              <a:rPr lang="fr-CH" altLang="it-CH" sz="1800" b="1" dirty="0" err="1">
                <a:solidFill>
                  <a:schemeClr val="accent4">
                    <a:lumMod val="10000"/>
                  </a:schemeClr>
                </a:solidFill>
              </a:rPr>
              <a:t>deportieren</a:t>
            </a:r>
            <a:r>
              <a:rPr lang="fr-CH" altLang="it-CH" sz="1800" b="1" dirty="0">
                <a:solidFill>
                  <a:schemeClr val="accent4">
                    <a:lumMod val="10000"/>
                  </a:schemeClr>
                </a:solidFill>
              </a:rPr>
              <a:t> die </a:t>
            </a:r>
            <a:r>
              <a:rPr lang="fr-CH" altLang="it-CH" sz="1800" b="1" dirty="0" err="1">
                <a:solidFill>
                  <a:schemeClr val="accent4">
                    <a:lumMod val="10000"/>
                  </a:schemeClr>
                </a:solidFill>
              </a:rPr>
              <a:t>Palästinenser</a:t>
            </a:r>
            <a:endParaRPr lang="it-IT" altLang="it-CH" sz="1800" b="1" dirty="0">
              <a:solidFill>
                <a:schemeClr val="accent4">
                  <a:lumMod val="10000"/>
                </a:schemeClr>
              </a:solidFill>
            </a:endParaRPr>
          </a:p>
        </p:txBody>
      </p:sp>
      <p:pic>
        <p:nvPicPr>
          <p:cNvPr id="10" name="Picture 9" descr="C:\Users\Enrico\Desktop\Esodo lug 48 Ramle Palmach jpeg.jpg">
            <a:extLst>
              <a:ext uri="{FF2B5EF4-FFF2-40B4-BE49-F238E27FC236}">
                <a16:creationId xmlns:a16="http://schemas.microsoft.com/office/drawing/2014/main" id="{CF060F69-D773-E0DE-5DAE-76ADDF566602}"/>
              </a:ext>
            </a:extLst>
          </p:cNvPr>
          <p:cNvPicPr>
            <a:picLocks noChangeAspect="1" noChangeArrowheads="1"/>
          </p:cNvPicPr>
          <p:nvPr/>
        </p:nvPicPr>
        <p:blipFill>
          <a:blip r:embed="rId5"/>
          <a:srcRect/>
          <a:stretch>
            <a:fillRect/>
          </a:stretch>
        </p:blipFill>
        <p:spPr bwMode="auto">
          <a:xfrm>
            <a:off x="323528" y="188640"/>
            <a:ext cx="4681537" cy="3017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 name="Text Box 7">
            <a:extLst>
              <a:ext uri="{FF2B5EF4-FFF2-40B4-BE49-F238E27FC236}">
                <a16:creationId xmlns:a16="http://schemas.microsoft.com/office/drawing/2014/main" id="{E3E64BDB-EDFC-186B-5A1F-FFA709BC062C}"/>
              </a:ext>
            </a:extLst>
          </p:cNvPr>
          <p:cNvSpPr txBox="1">
            <a:spLocks noChangeArrowheads="1"/>
          </p:cNvSpPr>
          <p:nvPr/>
        </p:nvSpPr>
        <p:spPr bwMode="auto">
          <a:xfrm>
            <a:off x="344165" y="174353"/>
            <a:ext cx="2251075" cy="6000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US" altLang="it-CH" sz="1100" b="1" dirty="0">
                <a:solidFill>
                  <a:schemeClr val="accent4">
                    <a:lumMod val="10000"/>
                  </a:schemeClr>
                </a:solidFill>
                <a:cs typeface="Arial" charset="0"/>
              </a:rPr>
              <a:t>July 1948 The inhabitants of                         Al-</a:t>
            </a:r>
            <a:r>
              <a:rPr lang="en-US" altLang="it-CH" sz="1100" b="1" dirty="0" err="1">
                <a:solidFill>
                  <a:schemeClr val="accent4">
                    <a:lumMod val="10000"/>
                  </a:schemeClr>
                </a:solidFill>
                <a:cs typeface="Arial" charset="0"/>
              </a:rPr>
              <a:t>Ramla</a:t>
            </a:r>
            <a:r>
              <a:rPr lang="en-US" altLang="it-CH" sz="1100" b="1" dirty="0">
                <a:solidFill>
                  <a:schemeClr val="accent4">
                    <a:lumMod val="10000"/>
                  </a:schemeClr>
                </a:solidFill>
                <a:cs typeface="Arial" charset="0"/>
              </a:rPr>
              <a:t> are deported by the                       Israeli army</a:t>
            </a:r>
            <a:endParaRPr lang="it-IT" altLang="it-CH" sz="1100" b="1" dirty="0">
              <a:solidFill>
                <a:schemeClr val="accent4">
                  <a:lumMod val="10000"/>
                </a:schemeClr>
              </a:solidFill>
              <a:cs typeface="Arial" charset="0"/>
            </a:endParaRPr>
          </a:p>
        </p:txBody>
      </p:sp>
      <p:sp>
        <p:nvSpPr>
          <p:cNvPr id="165897" name="Slide Number Placeholder 3">
            <a:extLst>
              <a:ext uri="{FF2B5EF4-FFF2-40B4-BE49-F238E27FC236}">
                <a16:creationId xmlns:a16="http://schemas.microsoft.com/office/drawing/2014/main" id="{FDBC31B9-ABF6-3FAD-5C27-44F7837677F7}"/>
              </a:ext>
            </a:extLst>
          </p:cNvPr>
          <p:cNvSpPr>
            <a:spLocks noGrp="1"/>
          </p:cNvSpPr>
          <p:nvPr>
            <p:ph type="sldNum" sz="quarter" idx="12"/>
          </p:nvPr>
        </p:nvSpPr>
        <p:spPr>
          <a:xfrm>
            <a:off x="8486080" y="3176298"/>
            <a:ext cx="5159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BB2AFA-0EB1-4956-B2A5-B54C7EC8F4DC}" type="slidenum">
              <a:rPr lang="it-IT" altLang="it-CH" sz="1400" b="1" smtClean="0">
                <a:solidFill>
                  <a:srgbClr val="FFFFFF"/>
                </a:solidFill>
              </a:rPr>
              <a:pPr>
                <a:spcBef>
                  <a:spcPct val="0"/>
                </a:spcBef>
                <a:buFontTx/>
                <a:buNone/>
              </a:pPr>
              <a:t>41</a:t>
            </a:fld>
            <a:endParaRPr lang="it-IT" altLang="it-CH" sz="1400" b="1">
              <a:solidFill>
                <a:srgbClr val="FFFFFF"/>
              </a:solidFill>
            </a:endParaRPr>
          </a:p>
        </p:txBody>
      </p:sp>
      <p:sp>
        <p:nvSpPr>
          <p:cNvPr id="165898" name="Rettangolo 1">
            <a:extLst>
              <a:ext uri="{FF2B5EF4-FFF2-40B4-BE49-F238E27FC236}">
                <a16:creationId xmlns:a16="http://schemas.microsoft.com/office/drawing/2014/main" id="{A1ECB3B6-E8C9-5437-1A54-25A63FFB958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Immagine 1">
            <a:extLst>
              <a:ext uri="{FF2B5EF4-FFF2-40B4-BE49-F238E27FC236}">
                <a16:creationId xmlns:a16="http://schemas.microsoft.com/office/drawing/2014/main" id="{20DCE2F4-DB76-20BD-FFA8-D253A751D070}"/>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t="29223" b="14010"/>
          <a:stretch/>
        </p:blipFill>
        <p:spPr>
          <a:xfrm>
            <a:off x="5224916" y="3852568"/>
            <a:ext cx="3641985" cy="2781327"/>
          </a:xfrm>
          <a:prstGeom prst="rect">
            <a:avLst/>
          </a:prstGeom>
          <a:ln w="28575">
            <a:solidFill>
              <a:schemeClr val="tx1"/>
            </a:solidFill>
          </a:ln>
          <a:effectLst>
            <a:outerShdw blurRad="292100" dist="139700" dir="2700000" algn="tl" rotWithShape="0">
              <a:srgbClr val="333333">
                <a:alpha val="65000"/>
              </a:srgbClr>
            </a:outerShdw>
          </a:effectLst>
        </p:spPr>
      </p:pic>
      <p:sp>
        <p:nvSpPr>
          <p:cNvPr id="184327" name="Text Box 6">
            <a:extLst>
              <a:ext uri="{FF2B5EF4-FFF2-40B4-BE49-F238E27FC236}">
                <a16:creationId xmlns:a16="http://schemas.microsoft.com/office/drawing/2014/main" id="{6F82FAAB-0EF8-20F7-BCB7-7B3783D825E4}"/>
              </a:ext>
            </a:extLst>
          </p:cNvPr>
          <p:cNvSpPr txBox="1">
            <a:spLocks noChangeArrowheads="1"/>
          </p:cNvSpPr>
          <p:nvPr/>
        </p:nvSpPr>
        <p:spPr bwMode="auto">
          <a:xfrm>
            <a:off x="4379590" y="3811315"/>
            <a:ext cx="1727200" cy="646113"/>
          </a:xfrm>
          <a:prstGeom prst="rect">
            <a:avLst/>
          </a:prstGeom>
          <a:solidFill>
            <a:schemeClr val="accent3">
              <a:lumMod val="40000"/>
              <a:lumOff val="60000"/>
            </a:schemeClr>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de-DE" altLang="it-CH" sz="1800" b="1" dirty="0">
                <a:solidFill>
                  <a:schemeClr val="accent4">
                    <a:lumMod val="10000"/>
                  </a:schemeClr>
                </a:solidFill>
              </a:rPr>
              <a:t>Auf dem Weg ins Exil</a:t>
            </a:r>
            <a:endParaRPr lang="it-IT" altLang="it-CH" sz="1800" b="1" dirty="0">
              <a:solidFill>
                <a:schemeClr val="accent4">
                  <a:lumMod val="10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a:extLst>
              <a:ext uri="{FF2B5EF4-FFF2-40B4-BE49-F238E27FC236}">
                <a16:creationId xmlns:a16="http://schemas.microsoft.com/office/drawing/2014/main" id="{0A7E8D52-FCA2-F352-B891-A3A501887C4C}"/>
              </a:ext>
            </a:extLst>
          </p:cNvPr>
          <p:cNvSpPr>
            <a:spLocks noGrp="1"/>
          </p:cNvSpPr>
          <p:nvPr>
            <p:ph type="sldNum" sz="quarter" idx="12"/>
          </p:nvPr>
        </p:nvSpPr>
        <p:spPr>
          <a:xfrm>
            <a:off x="6588125" y="2636838"/>
            <a:ext cx="5635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9FFE231F-2F59-4ED8-9524-F874B0B626F1}" type="slidenum">
              <a:rPr lang="it-IT" altLang="it-CH" sz="1400" b="1" smtClean="0"/>
              <a:pPr algn="ctr">
                <a:spcBef>
                  <a:spcPct val="0"/>
                </a:spcBef>
                <a:buFontTx/>
                <a:buNone/>
              </a:pPr>
              <a:t>42</a:t>
            </a:fld>
            <a:endParaRPr lang="it-IT" altLang="it-CH" sz="1400" b="1"/>
          </a:p>
        </p:txBody>
      </p:sp>
      <p:pic>
        <p:nvPicPr>
          <p:cNvPr id="16" name="Picture 2" descr="espulsione palestinesi 1948">
            <a:extLst>
              <a:ext uri="{FF2B5EF4-FFF2-40B4-BE49-F238E27FC236}">
                <a16:creationId xmlns:a16="http://schemas.microsoft.com/office/drawing/2014/main" id="{00FD9690-8E8E-6FC8-DB25-B2A29B355E78}"/>
              </a:ext>
            </a:extLst>
          </p:cNvPr>
          <p:cNvPicPr>
            <a:picLocks noChangeAspect="1" noChangeArrowheads="1"/>
          </p:cNvPicPr>
          <p:nvPr/>
        </p:nvPicPr>
        <p:blipFill rotWithShape="1">
          <a:blip r:embed="rId3"/>
          <a:srcRect b="3069"/>
          <a:stretch/>
        </p:blipFill>
        <p:spPr bwMode="auto">
          <a:xfrm>
            <a:off x="492125" y="263525"/>
            <a:ext cx="4894263" cy="37417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7" name="Picture 3" descr="profughi 1948 1">
            <a:extLst>
              <a:ext uri="{FF2B5EF4-FFF2-40B4-BE49-F238E27FC236}">
                <a16:creationId xmlns:a16="http://schemas.microsoft.com/office/drawing/2014/main" id="{A12A7B2B-7D40-F5A2-3A09-BDB1A19718E4}"/>
              </a:ext>
            </a:extLst>
          </p:cNvPr>
          <p:cNvPicPr>
            <a:picLocks noChangeAspect="1" noChangeArrowheads="1"/>
          </p:cNvPicPr>
          <p:nvPr/>
        </p:nvPicPr>
        <p:blipFill rotWithShape="1">
          <a:blip r:embed="rId4"/>
          <a:srcRect/>
          <a:stretch/>
        </p:blipFill>
        <p:spPr bwMode="auto">
          <a:xfrm>
            <a:off x="4341813" y="3270250"/>
            <a:ext cx="4310062" cy="31527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67941" name="CasellaDiTesto 1">
            <a:extLst>
              <a:ext uri="{FF2B5EF4-FFF2-40B4-BE49-F238E27FC236}">
                <a16:creationId xmlns:a16="http://schemas.microsoft.com/office/drawing/2014/main" id="{48DCA8B8-F6A8-8E17-FCBA-0F2EF5749815}"/>
              </a:ext>
            </a:extLst>
          </p:cNvPr>
          <p:cNvSpPr txBox="1">
            <a:spLocks noChangeArrowheads="1"/>
          </p:cNvSpPr>
          <p:nvPr/>
        </p:nvSpPr>
        <p:spPr bwMode="auto">
          <a:xfrm>
            <a:off x="5778500" y="1414463"/>
            <a:ext cx="24241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000" b="1"/>
              <a:t>1948 - 1949</a:t>
            </a:r>
          </a:p>
        </p:txBody>
      </p:sp>
      <p:sp>
        <p:nvSpPr>
          <p:cNvPr id="3" name="CasellaDiTesto 2">
            <a:extLst>
              <a:ext uri="{FF2B5EF4-FFF2-40B4-BE49-F238E27FC236}">
                <a16:creationId xmlns:a16="http://schemas.microsoft.com/office/drawing/2014/main" id="{150A241F-7217-6DB1-6B57-0581A1425E82}"/>
              </a:ext>
            </a:extLst>
          </p:cNvPr>
          <p:cNvSpPr txBox="1"/>
          <p:nvPr/>
        </p:nvSpPr>
        <p:spPr>
          <a:xfrm>
            <a:off x="922338" y="4321175"/>
            <a:ext cx="2927350" cy="1785938"/>
          </a:xfrm>
          <a:prstGeom prst="rect">
            <a:avLst/>
          </a:prstGeom>
          <a:solidFill>
            <a:srgbClr val="FFFF00"/>
          </a:solidFill>
          <a:ln w="12700">
            <a:solidFill>
              <a:schemeClr val="accent4">
                <a:lumMod val="10000"/>
              </a:schemeClr>
            </a:solidFill>
          </a:ln>
        </p:spPr>
        <p:txBody>
          <a:bodyPr>
            <a:spAutoFit/>
          </a:bodyPr>
          <a:lstStyle/>
          <a:p>
            <a:pPr algn="ctr">
              <a:defRPr/>
            </a:pPr>
            <a:r>
              <a:rPr lang="de-DE" sz="2200" b="1" dirty="0">
                <a:solidFill>
                  <a:schemeClr val="accent4">
                    <a:lumMod val="10000"/>
                  </a:schemeClr>
                </a:solidFill>
              </a:rPr>
              <a:t>Die ethnische Säuberung geht weiter: immer mehr Palästinenser müssen fliehen.</a:t>
            </a:r>
            <a:endParaRPr lang="en-US" sz="2200" b="1" dirty="0">
              <a:solidFill>
                <a:schemeClr val="accent4">
                  <a:lumMod val="10000"/>
                </a:schemeClr>
              </a:solidFill>
            </a:endParaRPr>
          </a:p>
        </p:txBody>
      </p:sp>
      <p:sp>
        <p:nvSpPr>
          <p:cNvPr id="167943" name="Rettangolo 1">
            <a:extLst>
              <a:ext uri="{FF2B5EF4-FFF2-40B4-BE49-F238E27FC236}">
                <a16:creationId xmlns:a16="http://schemas.microsoft.com/office/drawing/2014/main" id="{9AB83E66-9394-EBDC-F7C9-B7E34CF6518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istribuzione viveri i Giordania anni '50 rations">
            <a:extLst>
              <a:ext uri="{FF2B5EF4-FFF2-40B4-BE49-F238E27FC236}">
                <a16:creationId xmlns:a16="http://schemas.microsoft.com/office/drawing/2014/main" id="{73FC8168-1EDD-4C53-4286-A397FFA1E2B4}"/>
              </a:ext>
            </a:extLst>
          </p:cNvPr>
          <p:cNvPicPr>
            <a:picLocks noChangeAspect="1" noChangeArrowheads="1"/>
          </p:cNvPicPr>
          <p:nvPr/>
        </p:nvPicPr>
        <p:blipFill rotWithShape="1">
          <a:blip r:embed="rId2">
            <a:lum bright="-12000" contrast="14000"/>
          </a:blip>
          <a:srcRect b="3331"/>
          <a:stretch/>
        </p:blipFill>
        <p:spPr bwMode="auto">
          <a:xfrm>
            <a:off x="827088" y="404813"/>
            <a:ext cx="7489825" cy="5253037"/>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Text Box 6">
            <a:extLst>
              <a:ext uri="{FF2B5EF4-FFF2-40B4-BE49-F238E27FC236}">
                <a16:creationId xmlns:a16="http://schemas.microsoft.com/office/drawing/2014/main" id="{65A3566E-B4B8-AEB4-F692-260EA41D1BF0}"/>
              </a:ext>
            </a:extLst>
          </p:cNvPr>
          <p:cNvSpPr txBox="1">
            <a:spLocks noChangeArrowheads="1"/>
          </p:cNvSpPr>
          <p:nvPr/>
        </p:nvSpPr>
        <p:spPr bwMode="auto">
          <a:xfrm>
            <a:off x="801688" y="5900738"/>
            <a:ext cx="6288087" cy="7064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de-DE" altLang="it-CH" sz="2000" b="1" dirty="0">
                <a:solidFill>
                  <a:schemeClr val="accent4">
                    <a:lumMod val="10000"/>
                  </a:schemeClr>
                </a:solidFill>
              </a:rPr>
              <a:t>Die Palästinensische Flüchtlinge müssen sich in der Wüste niederlassen</a:t>
            </a:r>
            <a:endParaRPr lang="it-IT" altLang="it-CH" sz="2000" b="1" dirty="0">
              <a:solidFill>
                <a:schemeClr val="accent4">
                  <a:lumMod val="10000"/>
                </a:schemeClr>
              </a:solidFill>
            </a:endParaRPr>
          </a:p>
        </p:txBody>
      </p:sp>
      <p:sp>
        <p:nvSpPr>
          <p:cNvPr id="169988" name="Slide Number Placeholder 3">
            <a:extLst>
              <a:ext uri="{FF2B5EF4-FFF2-40B4-BE49-F238E27FC236}">
                <a16:creationId xmlns:a16="http://schemas.microsoft.com/office/drawing/2014/main" id="{C9A4C7C1-F109-BCDE-E8AA-781B426B4705}"/>
              </a:ext>
            </a:extLst>
          </p:cNvPr>
          <p:cNvSpPr>
            <a:spLocks noGrp="1"/>
          </p:cNvSpPr>
          <p:nvPr>
            <p:ph type="sldNum" sz="quarter" idx="12"/>
          </p:nvPr>
        </p:nvSpPr>
        <p:spPr>
          <a:xfrm>
            <a:off x="7710488" y="6062663"/>
            <a:ext cx="419100" cy="38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2F7237-DD19-4DB7-A37E-4F6C612CCC2C}" type="slidenum">
              <a:rPr lang="it-IT" altLang="it-CH" sz="1400" b="1" smtClean="0">
                <a:solidFill>
                  <a:srgbClr val="FFFFFF"/>
                </a:solidFill>
              </a:rPr>
              <a:pPr>
                <a:spcBef>
                  <a:spcPct val="0"/>
                </a:spcBef>
                <a:buFontTx/>
                <a:buNone/>
              </a:pPr>
              <a:t>43</a:t>
            </a:fld>
            <a:endParaRPr lang="it-IT" altLang="it-CH" sz="1400" b="1">
              <a:solidFill>
                <a:srgbClr val="FFFFFF"/>
              </a:solidFill>
            </a:endParaRPr>
          </a:p>
        </p:txBody>
      </p:sp>
      <p:sp>
        <p:nvSpPr>
          <p:cNvPr id="169989" name="Rettangolo 1">
            <a:extLst>
              <a:ext uri="{FF2B5EF4-FFF2-40B4-BE49-F238E27FC236}">
                <a16:creationId xmlns:a16="http://schemas.microsoft.com/office/drawing/2014/main" id="{0D1E1161-68CD-E53E-6782-6AEF0F2356C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3">
            <a:extLst>
              <a:ext uri="{FF2B5EF4-FFF2-40B4-BE49-F238E27FC236}">
                <a16:creationId xmlns:a16="http://schemas.microsoft.com/office/drawing/2014/main" id="{B8EB0F15-1764-3FA3-E891-0D131D24164B}"/>
              </a:ext>
            </a:extLst>
          </p:cNvPr>
          <p:cNvSpPr>
            <a:spLocks noGrp="1"/>
          </p:cNvSpPr>
          <p:nvPr>
            <p:ph type="sldNum" sz="quarter" idx="12"/>
          </p:nvPr>
        </p:nvSpPr>
        <p:spPr>
          <a:xfrm>
            <a:off x="7607300" y="6037263"/>
            <a:ext cx="646113" cy="38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035ECA-096C-443A-920D-4AFB3460F0C3}" type="slidenum">
              <a:rPr lang="it-IT" altLang="it-CH" sz="1400" b="1" smtClean="0">
                <a:solidFill>
                  <a:srgbClr val="FFFFFF"/>
                </a:solidFill>
              </a:rPr>
              <a:pPr>
                <a:spcBef>
                  <a:spcPct val="0"/>
                </a:spcBef>
                <a:buFontTx/>
                <a:buNone/>
              </a:pPr>
              <a:t>44</a:t>
            </a:fld>
            <a:endParaRPr lang="it-IT" altLang="it-CH" sz="1400" b="1">
              <a:solidFill>
                <a:srgbClr val="FFFFFF"/>
              </a:solidFill>
            </a:endParaRPr>
          </a:p>
        </p:txBody>
      </p:sp>
      <p:pic>
        <p:nvPicPr>
          <p:cNvPr id="154627" name="Picture 2" descr="6000 profughi nel campo Tarablus Libano 1952  Oggi qui ci sono 37542 rifugiati">
            <a:extLst>
              <a:ext uri="{FF2B5EF4-FFF2-40B4-BE49-F238E27FC236}">
                <a16:creationId xmlns:a16="http://schemas.microsoft.com/office/drawing/2014/main" id="{4A94A38D-1EC7-49E0-74E1-794DCED38DC7}"/>
              </a:ext>
            </a:extLst>
          </p:cNvPr>
          <p:cNvPicPr>
            <a:picLocks noChangeAspect="1" noChangeArrowheads="1"/>
          </p:cNvPicPr>
          <p:nvPr/>
        </p:nvPicPr>
        <p:blipFill>
          <a:blip r:embed="rId3">
            <a:lum bright="-6000" contrast="2000"/>
          </a:blip>
          <a:srcRect/>
          <a:stretch>
            <a:fillRect/>
          </a:stretch>
        </p:blipFill>
        <p:spPr bwMode="auto">
          <a:xfrm>
            <a:off x="450850" y="333375"/>
            <a:ext cx="8242300" cy="5362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2516" name="Text Box 3">
            <a:extLst>
              <a:ext uri="{FF2B5EF4-FFF2-40B4-BE49-F238E27FC236}">
                <a16:creationId xmlns:a16="http://schemas.microsoft.com/office/drawing/2014/main" id="{761F1BD4-2488-0474-1AD7-B0508360554B}"/>
              </a:ext>
            </a:extLst>
          </p:cNvPr>
          <p:cNvSpPr txBox="1">
            <a:spLocks noChangeArrowheads="1"/>
          </p:cNvSpPr>
          <p:nvPr/>
        </p:nvSpPr>
        <p:spPr bwMode="auto">
          <a:xfrm>
            <a:off x="411163" y="5883275"/>
            <a:ext cx="6951662" cy="64611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1948 </a:t>
            </a:r>
            <a:r>
              <a:rPr lang="fr-CH" altLang="it-CH" sz="1800" b="1" dirty="0">
                <a:solidFill>
                  <a:schemeClr val="accent4">
                    <a:lumMod val="10000"/>
                  </a:schemeClr>
                </a:solidFill>
              </a:rPr>
              <a:t>- </a:t>
            </a:r>
            <a:r>
              <a:rPr lang="en-US" altLang="it-CH" sz="1800" b="1" dirty="0">
                <a:solidFill>
                  <a:schemeClr val="accent4">
                    <a:lumMod val="10000"/>
                  </a:schemeClr>
                </a:solidFill>
              </a:rPr>
              <a:t>Nahr El-Bared, </a:t>
            </a:r>
            <a:r>
              <a:rPr lang="de-DE" altLang="it-CH" sz="1800" b="1" dirty="0">
                <a:solidFill>
                  <a:schemeClr val="accent4">
                    <a:lumMod val="10000"/>
                  </a:schemeClr>
                </a:solidFill>
              </a:rPr>
              <a:t>Libanon, das erste Lager für palästinensische Flüchtlinge</a:t>
            </a:r>
            <a:endParaRPr lang="it-IT" altLang="it-CH" sz="1800" b="1" dirty="0">
              <a:solidFill>
                <a:schemeClr val="accent4">
                  <a:lumMod val="10000"/>
                </a:schemeClr>
              </a:solidFill>
            </a:endParaRPr>
          </a:p>
        </p:txBody>
      </p:sp>
      <p:sp>
        <p:nvSpPr>
          <p:cNvPr id="171013" name="Rettangolo 1">
            <a:extLst>
              <a:ext uri="{FF2B5EF4-FFF2-40B4-BE49-F238E27FC236}">
                <a16:creationId xmlns:a16="http://schemas.microsoft.com/office/drawing/2014/main" id="{37B6EA8F-7546-8220-CBEC-0140FC13087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3">
            <a:extLst>
              <a:ext uri="{FF2B5EF4-FFF2-40B4-BE49-F238E27FC236}">
                <a16:creationId xmlns:a16="http://schemas.microsoft.com/office/drawing/2014/main" id="{DED4CD98-7C6D-F404-87F2-4B7A5FEB3A71}"/>
              </a:ext>
            </a:extLst>
          </p:cNvPr>
          <p:cNvSpPr>
            <a:spLocks noGrp="1"/>
          </p:cNvSpPr>
          <p:nvPr>
            <p:ph type="sldNum" sz="quarter" idx="12"/>
          </p:nvPr>
        </p:nvSpPr>
        <p:spPr>
          <a:xfrm>
            <a:off x="5535613" y="2862263"/>
            <a:ext cx="469900" cy="40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7D54DF-51FA-40DD-8139-F8B99DDF88F7}" type="slidenum">
              <a:rPr lang="it-IT" altLang="it-CH" sz="1400" b="1" smtClean="0">
                <a:solidFill>
                  <a:srgbClr val="FFFFFF"/>
                </a:solidFill>
              </a:rPr>
              <a:pPr>
                <a:spcBef>
                  <a:spcPct val="0"/>
                </a:spcBef>
                <a:buFontTx/>
                <a:buNone/>
              </a:pPr>
              <a:t>45</a:t>
            </a:fld>
            <a:endParaRPr lang="it-IT" altLang="it-CH" sz="1400" b="1">
              <a:solidFill>
                <a:srgbClr val="FFFFFF"/>
              </a:solidFill>
            </a:endParaRPr>
          </a:p>
        </p:txBody>
      </p:sp>
      <p:pic>
        <p:nvPicPr>
          <p:cNvPr id="152579" name="Picture 2" descr="Fawwar camp1">
            <a:extLst>
              <a:ext uri="{FF2B5EF4-FFF2-40B4-BE49-F238E27FC236}">
                <a16:creationId xmlns:a16="http://schemas.microsoft.com/office/drawing/2014/main" id="{FD2396E3-EB36-757D-7D1E-2A2ABE5A5B8D}"/>
              </a:ext>
            </a:extLst>
          </p:cNvPr>
          <p:cNvPicPr>
            <a:picLocks noChangeAspect="1" noChangeArrowheads="1"/>
          </p:cNvPicPr>
          <p:nvPr/>
        </p:nvPicPr>
        <p:blipFill>
          <a:blip r:embed="rId3">
            <a:lum bright="-12000" contrast="10000"/>
          </a:blip>
          <a:srcRect/>
          <a:stretch>
            <a:fillRect/>
          </a:stretch>
        </p:blipFill>
        <p:spPr bwMode="auto">
          <a:xfrm>
            <a:off x="179388" y="260350"/>
            <a:ext cx="4608512" cy="3276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0" name="Text Box 3">
            <a:extLst>
              <a:ext uri="{FF2B5EF4-FFF2-40B4-BE49-F238E27FC236}">
                <a16:creationId xmlns:a16="http://schemas.microsoft.com/office/drawing/2014/main" id="{0CA72414-A849-6B28-743E-3E11CC0E5F2C}"/>
              </a:ext>
            </a:extLst>
          </p:cNvPr>
          <p:cNvSpPr txBox="1">
            <a:spLocks noChangeArrowheads="1"/>
          </p:cNvSpPr>
          <p:nvPr/>
        </p:nvSpPr>
        <p:spPr bwMode="auto">
          <a:xfrm>
            <a:off x="207963" y="260350"/>
            <a:ext cx="27368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Fawwar camp, 1948, Jordan</a:t>
            </a:r>
            <a:endParaRPr lang="it-IT" altLang="it-CH" sz="1400" b="1">
              <a:solidFill>
                <a:srgbClr val="333333"/>
              </a:solidFill>
            </a:endParaRPr>
          </a:p>
        </p:txBody>
      </p:sp>
      <p:sp>
        <p:nvSpPr>
          <p:cNvPr id="188421" name="Text Box 7">
            <a:extLst>
              <a:ext uri="{FF2B5EF4-FFF2-40B4-BE49-F238E27FC236}">
                <a16:creationId xmlns:a16="http://schemas.microsoft.com/office/drawing/2014/main" id="{3620E95F-3E7D-713A-60B6-DD2B49B86057}"/>
              </a:ext>
            </a:extLst>
          </p:cNvPr>
          <p:cNvSpPr txBox="1">
            <a:spLocks noChangeArrowheads="1"/>
          </p:cNvSpPr>
          <p:nvPr/>
        </p:nvSpPr>
        <p:spPr bwMode="auto">
          <a:xfrm>
            <a:off x="4941888" y="782638"/>
            <a:ext cx="1657350" cy="17843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1948                                </a:t>
            </a:r>
          </a:p>
          <a:p>
            <a:pPr algn="ctr" eaLnBrk="1" hangingPunct="1">
              <a:spcBef>
                <a:spcPct val="50000"/>
              </a:spcBef>
              <a:buFontTx/>
              <a:buNone/>
              <a:defRPr/>
            </a:pPr>
            <a:r>
              <a:rPr lang="fr-CH" altLang="it-CH" sz="2000" b="1" dirty="0" err="1">
                <a:solidFill>
                  <a:schemeClr val="accent4">
                    <a:lumMod val="10000"/>
                  </a:schemeClr>
                </a:solidFill>
              </a:rPr>
              <a:t>Lager</a:t>
            </a:r>
            <a:r>
              <a:rPr lang="fr-CH" altLang="it-CH" sz="2000" b="1" dirty="0">
                <a:solidFill>
                  <a:schemeClr val="accent4">
                    <a:lumMod val="10000"/>
                  </a:schemeClr>
                </a:solidFill>
              </a:rPr>
              <a:t> </a:t>
            </a:r>
            <a:r>
              <a:rPr lang="fr-CH" altLang="it-CH" sz="2000" b="1" dirty="0" err="1">
                <a:solidFill>
                  <a:schemeClr val="accent4">
                    <a:lumMod val="10000"/>
                  </a:schemeClr>
                </a:solidFill>
              </a:rPr>
              <a:t>für</a:t>
            </a:r>
            <a:r>
              <a:rPr lang="fr-CH" altLang="it-CH" sz="2000" b="1" dirty="0">
                <a:solidFill>
                  <a:schemeClr val="accent4">
                    <a:lumMod val="10000"/>
                  </a:schemeClr>
                </a:solidFill>
              </a:rPr>
              <a:t> </a:t>
            </a:r>
            <a:r>
              <a:rPr lang="fr-CH" altLang="it-CH" sz="2000" b="1" dirty="0" err="1">
                <a:solidFill>
                  <a:schemeClr val="accent4">
                    <a:lumMod val="10000"/>
                  </a:schemeClr>
                </a:solidFill>
              </a:rPr>
              <a:t>palästinen-sische</a:t>
            </a:r>
            <a:r>
              <a:rPr lang="fr-CH" altLang="it-CH" sz="2000" b="1" dirty="0">
                <a:solidFill>
                  <a:schemeClr val="accent4">
                    <a:lumMod val="10000"/>
                  </a:schemeClr>
                </a:solidFill>
              </a:rPr>
              <a:t> </a:t>
            </a:r>
            <a:r>
              <a:rPr lang="fr-CH" altLang="it-CH" sz="2000" b="1" dirty="0" err="1">
                <a:solidFill>
                  <a:schemeClr val="accent4">
                    <a:lumMod val="10000"/>
                  </a:schemeClr>
                </a:solidFill>
              </a:rPr>
              <a:t>Flüchtlinge</a:t>
            </a:r>
            <a:endParaRPr lang="fr-CH" altLang="it-CH" sz="2000" b="1" dirty="0">
              <a:solidFill>
                <a:schemeClr val="accent4">
                  <a:lumMod val="10000"/>
                </a:schemeClr>
              </a:solidFill>
            </a:endParaRPr>
          </a:p>
        </p:txBody>
      </p:sp>
      <p:pic>
        <p:nvPicPr>
          <p:cNvPr id="152582" name="Picture 8">
            <a:extLst>
              <a:ext uri="{FF2B5EF4-FFF2-40B4-BE49-F238E27FC236}">
                <a16:creationId xmlns:a16="http://schemas.microsoft.com/office/drawing/2014/main" id="{06315963-A980-6000-99DF-B05744C62CE5}"/>
              </a:ext>
            </a:extLst>
          </p:cNvPr>
          <p:cNvPicPr>
            <a:picLocks noChangeAspect="1" noChangeArrowheads="1"/>
          </p:cNvPicPr>
          <p:nvPr/>
        </p:nvPicPr>
        <p:blipFill>
          <a:blip r:embed="rId4">
            <a:lum bright="-12000" contrast="10000"/>
          </a:blip>
          <a:srcRect/>
          <a:stretch>
            <a:fillRect/>
          </a:stretch>
        </p:blipFill>
        <p:spPr bwMode="auto">
          <a:xfrm>
            <a:off x="6743700" y="260350"/>
            <a:ext cx="2225675" cy="3313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2583" name="Picture 10" descr="C:\Users\Enrico\Desktop\Balata jpeg.jpg">
            <a:extLst>
              <a:ext uri="{FF2B5EF4-FFF2-40B4-BE49-F238E27FC236}">
                <a16:creationId xmlns:a16="http://schemas.microsoft.com/office/drawing/2014/main" id="{04D74609-C318-1A9C-1FDD-86A6C07D2D41}"/>
              </a:ext>
            </a:extLst>
          </p:cNvPr>
          <p:cNvPicPr>
            <a:picLocks noChangeAspect="1" noChangeArrowheads="1"/>
          </p:cNvPicPr>
          <p:nvPr/>
        </p:nvPicPr>
        <p:blipFill>
          <a:blip r:embed="rId5"/>
          <a:srcRect/>
          <a:stretch>
            <a:fillRect/>
          </a:stretch>
        </p:blipFill>
        <p:spPr bwMode="auto">
          <a:xfrm>
            <a:off x="207963" y="3779838"/>
            <a:ext cx="4579937" cy="2565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4" name="Text Box 5">
            <a:extLst>
              <a:ext uri="{FF2B5EF4-FFF2-40B4-BE49-F238E27FC236}">
                <a16:creationId xmlns:a16="http://schemas.microsoft.com/office/drawing/2014/main" id="{304AFDB6-73AA-6FAA-0182-AE180BB12B5F}"/>
              </a:ext>
            </a:extLst>
          </p:cNvPr>
          <p:cNvSpPr txBox="1">
            <a:spLocks noChangeArrowheads="1"/>
          </p:cNvSpPr>
          <p:nvPr/>
        </p:nvSpPr>
        <p:spPr bwMode="auto">
          <a:xfrm>
            <a:off x="215900" y="3779838"/>
            <a:ext cx="2808288"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Balata camp, 1950, West Bank</a:t>
            </a:r>
            <a:endParaRPr lang="it-IT" altLang="it-CH" sz="1400" b="1">
              <a:solidFill>
                <a:srgbClr val="333333"/>
              </a:solidFill>
            </a:endParaRPr>
          </a:p>
        </p:txBody>
      </p:sp>
      <p:pic>
        <p:nvPicPr>
          <p:cNvPr id="152585" name="Picture 11" descr="C:\Users\Enrico\Desktop\Camp in Syria 1948.jpg">
            <a:extLst>
              <a:ext uri="{FF2B5EF4-FFF2-40B4-BE49-F238E27FC236}">
                <a16:creationId xmlns:a16="http://schemas.microsoft.com/office/drawing/2014/main" id="{CB41F637-09FC-2A04-E2B4-F8647D14F4EF}"/>
              </a:ext>
            </a:extLst>
          </p:cNvPr>
          <p:cNvPicPr>
            <a:picLocks noChangeAspect="1" noChangeArrowheads="1"/>
          </p:cNvPicPr>
          <p:nvPr/>
        </p:nvPicPr>
        <p:blipFill>
          <a:blip r:embed="rId6"/>
          <a:srcRect/>
          <a:stretch>
            <a:fillRect/>
          </a:stretch>
        </p:blipFill>
        <p:spPr bwMode="auto">
          <a:xfrm>
            <a:off x="4960938" y="3794125"/>
            <a:ext cx="4008437" cy="2551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6" name="CasellaDiTesto 1">
            <a:extLst>
              <a:ext uri="{FF2B5EF4-FFF2-40B4-BE49-F238E27FC236}">
                <a16:creationId xmlns:a16="http://schemas.microsoft.com/office/drawing/2014/main" id="{F430E201-F6F0-DF20-E42F-315F82E25EEC}"/>
              </a:ext>
            </a:extLst>
          </p:cNvPr>
          <p:cNvSpPr txBox="1">
            <a:spLocks noChangeArrowheads="1"/>
          </p:cNvSpPr>
          <p:nvPr/>
        </p:nvSpPr>
        <p:spPr bwMode="auto">
          <a:xfrm>
            <a:off x="4983163" y="6345238"/>
            <a:ext cx="2003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t>Camp in Syria, 1948</a:t>
            </a:r>
          </a:p>
        </p:txBody>
      </p:sp>
      <p:sp>
        <p:nvSpPr>
          <p:cNvPr id="173067" name="Rettangolo 1">
            <a:extLst>
              <a:ext uri="{FF2B5EF4-FFF2-40B4-BE49-F238E27FC236}">
                <a16:creationId xmlns:a16="http://schemas.microsoft.com/office/drawing/2014/main" id="{D8F527BB-81D4-719D-6E5F-6E62CA8A4E1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4">
            <a:extLst>
              <a:ext uri="{FF2B5EF4-FFF2-40B4-BE49-F238E27FC236}">
                <a16:creationId xmlns:a16="http://schemas.microsoft.com/office/drawing/2014/main" id="{C6C87F16-1F7A-08EA-994F-BB0350F3C5B4}"/>
              </a:ext>
            </a:extLst>
          </p:cNvPr>
          <p:cNvSpPr>
            <a:spLocks noGrp="1"/>
          </p:cNvSpPr>
          <p:nvPr>
            <p:ph type="sldNum" sz="quarter" idx="12"/>
          </p:nvPr>
        </p:nvSpPr>
        <p:spPr>
          <a:xfrm>
            <a:off x="7812088" y="5932488"/>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B87937-F799-4164-BEDE-2F94B77952CE}" type="slidenum">
              <a:rPr lang="it-IT" altLang="it-CH" sz="1400" b="1" smtClean="0">
                <a:solidFill>
                  <a:srgbClr val="FFFFFF"/>
                </a:solidFill>
              </a:rPr>
              <a:pPr>
                <a:spcBef>
                  <a:spcPct val="0"/>
                </a:spcBef>
                <a:buFontTx/>
                <a:buNone/>
              </a:pPr>
              <a:t>46</a:t>
            </a:fld>
            <a:endParaRPr lang="it-IT" altLang="it-CH" sz="1400" b="1">
              <a:solidFill>
                <a:srgbClr val="FFFFFF"/>
              </a:solidFill>
            </a:endParaRPr>
          </a:p>
        </p:txBody>
      </p:sp>
      <p:pic>
        <p:nvPicPr>
          <p:cNvPr id="153603" name="Picture 5" descr="08_tentcampjordan">
            <a:extLst>
              <a:ext uri="{FF2B5EF4-FFF2-40B4-BE49-F238E27FC236}">
                <a16:creationId xmlns:a16="http://schemas.microsoft.com/office/drawing/2014/main" id="{F1088725-F5B3-71B6-7CA7-A659CFBD5590}"/>
              </a:ext>
            </a:extLst>
          </p:cNvPr>
          <p:cNvPicPr>
            <a:picLocks noGrp="1" noChangeAspect="1" noChangeArrowheads="1"/>
          </p:cNvPicPr>
          <p:nvPr>
            <p:ph/>
          </p:nvPr>
        </p:nvPicPr>
        <p:blipFill>
          <a:blip r:embed="rId3"/>
          <a:srcRect/>
          <a:stretch>
            <a:fillRect/>
          </a:stretch>
        </p:blipFill>
        <p:spPr>
          <a:xfrm>
            <a:off x="931863" y="428625"/>
            <a:ext cx="7278687" cy="5160963"/>
          </a:xfrm>
          <a:ln w="38100">
            <a:solidFill>
              <a:schemeClr val="tx1"/>
            </a:solidFill>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1DBCBA9C-5F82-7B97-A95E-471BED3D5FE2}"/>
              </a:ext>
            </a:extLst>
          </p:cNvPr>
          <p:cNvSpPr txBox="1">
            <a:spLocks noChangeArrowheads="1"/>
          </p:cNvSpPr>
          <p:nvPr/>
        </p:nvSpPr>
        <p:spPr bwMode="auto">
          <a:xfrm>
            <a:off x="1368425" y="5824538"/>
            <a:ext cx="6407150"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de-DE" altLang="en-US" sz="1600" dirty="0"/>
              <a:t>Palästinensische Flüchtlinge werden in provisorischen Lagern des Roten Kreuzes untergebracht.</a:t>
            </a:r>
            <a:endParaRPr lang="en-US" altLang="en-US" sz="1600" dirty="0"/>
          </a:p>
        </p:txBody>
      </p:sp>
      <p:sp>
        <p:nvSpPr>
          <p:cNvPr id="175109" name="Rettangolo 1">
            <a:extLst>
              <a:ext uri="{FF2B5EF4-FFF2-40B4-BE49-F238E27FC236}">
                <a16:creationId xmlns:a16="http://schemas.microsoft.com/office/drawing/2014/main" id="{6C1B66DC-7B78-11F3-076C-11C5F45C75C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4">
            <a:extLst>
              <a:ext uri="{FF2B5EF4-FFF2-40B4-BE49-F238E27FC236}">
                <a16:creationId xmlns:a16="http://schemas.microsoft.com/office/drawing/2014/main" id="{26C4CBA9-4EF8-FA23-4C99-51A79D01B4A9}"/>
              </a:ext>
            </a:extLst>
          </p:cNvPr>
          <p:cNvSpPr>
            <a:spLocks noGrp="1"/>
          </p:cNvSpPr>
          <p:nvPr>
            <p:ph type="sldNum" sz="quarter" idx="12"/>
          </p:nvPr>
        </p:nvSpPr>
        <p:spPr>
          <a:xfrm>
            <a:off x="5867400" y="3997325"/>
            <a:ext cx="9207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60456C-AA68-4900-BAEA-B5422E4B627E}" type="slidenum">
              <a:rPr lang="it-IT" altLang="it-CH" sz="1400" b="1" smtClean="0">
                <a:solidFill>
                  <a:srgbClr val="FFFFFF"/>
                </a:solidFill>
              </a:rPr>
              <a:pPr>
                <a:spcBef>
                  <a:spcPct val="0"/>
                </a:spcBef>
                <a:buFontTx/>
                <a:buNone/>
              </a:pPr>
              <a:t>47</a:t>
            </a:fld>
            <a:endParaRPr lang="it-IT" altLang="it-CH" sz="1400" b="1">
              <a:solidFill>
                <a:srgbClr val="FFFFFF"/>
              </a:solidFill>
            </a:endParaRPr>
          </a:p>
        </p:txBody>
      </p:sp>
      <p:pic>
        <p:nvPicPr>
          <p:cNvPr id="151555" name="Picture 2" descr="campi prof 1948 1967">
            <a:extLst>
              <a:ext uri="{FF2B5EF4-FFF2-40B4-BE49-F238E27FC236}">
                <a16:creationId xmlns:a16="http://schemas.microsoft.com/office/drawing/2014/main" id="{734FF3EA-66D9-D697-7205-58BDD43761A6}"/>
              </a:ext>
            </a:extLst>
          </p:cNvPr>
          <p:cNvPicPr>
            <a:picLocks noChangeAspect="1" noChangeArrowheads="1"/>
          </p:cNvPicPr>
          <p:nvPr/>
        </p:nvPicPr>
        <p:blipFill>
          <a:blip r:embed="rId3">
            <a:lum bright="-16000" contrast="10000"/>
          </a:blip>
          <a:srcRect/>
          <a:stretch>
            <a:fillRect/>
          </a:stretch>
        </p:blipFill>
        <p:spPr bwMode="auto">
          <a:xfrm>
            <a:off x="527050" y="188913"/>
            <a:ext cx="4302125" cy="6480175"/>
          </a:xfrm>
          <a:prstGeom prst="rect">
            <a:avLst/>
          </a:prstGeom>
          <a:ln>
            <a:noFill/>
          </a:ln>
          <a:effectLst>
            <a:outerShdw blurRad="292100" dist="139700" dir="2700000" algn="tl" rotWithShape="0">
              <a:srgbClr val="333333">
                <a:alpha val="65000"/>
              </a:srgbClr>
            </a:outerShdw>
          </a:effectLst>
        </p:spPr>
      </p:pic>
      <p:sp>
        <p:nvSpPr>
          <p:cNvPr id="177156" name="Text Box 3">
            <a:extLst>
              <a:ext uri="{FF2B5EF4-FFF2-40B4-BE49-F238E27FC236}">
                <a16:creationId xmlns:a16="http://schemas.microsoft.com/office/drawing/2014/main" id="{5C1F2806-6D07-610F-9D71-E3D2B6D08291}"/>
              </a:ext>
            </a:extLst>
          </p:cNvPr>
          <p:cNvSpPr txBox="1">
            <a:spLocks noChangeArrowheads="1"/>
          </p:cNvSpPr>
          <p:nvPr/>
        </p:nvSpPr>
        <p:spPr bwMode="auto">
          <a:xfrm>
            <a:off x="684213" y="1557338"/>
            <a:ext cx="151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Mittelmeer</a:t>
            </a:r>
          </a:p>
        </p:txBody>
      </p:sp>
      <p:sp>
        <p:nvSpPr>
          <p:cNvPr id="186375" name="Text Box 6">
            <a:extLst>
              <a:ext uri="{FF2B5EF4-FFF2-40B4-BE49-F238E27FC236}">
                <a16:creationId xmlns:a16="http://schemas.microsoft.com/office/drawing/2014/main" id="{01611E73-0AAE-4D5C-C3A5-9EDF28A90300}"/>
              </a:ext>
            </a:extLst>
          </p:cNvPr>
          <p:cNvSpPr txBox="1">
            <a:spLocks noChangeArrowheads="1"/>
          </p:cNvSpPr>
          <p:nvPr/>
        </p:nvSpPr>
        <p:spPr bwMode="auto">
          <a:xfrm>
            <a:off x="5076825" y="788988"/>
            <a:ext cx="2808288" cy="290830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1948-1949</a:t>
            </a:r>
          </a:p>
          <a:p>
            <a:pPr algn="ctr" eaLnBrk="1" hangingPunct="1">
              <a:spcBef>
                <a:spcPct val="50000"/>
              </a:spcBef>
              <a:buFontTx/>
              <a:buNone/>
              <a:defRPr/>
            </a:pPr>
            <a:r>
              <a:rPr lang="de-DE" altLang="it-CH" sz="1800" b="1" dirty="0">
                <a:solidFill>
                  <a:schemeClr val="accent4">
                    <a:lumMod val="10000"/>
                  </a:schemeClr>
                </a:solidFill>
              </a:rPr>
              <a:t>Die Lager für palästinensische Flüchtlinge</a:t>
            </a:r>
          </a:p>
          <a:p>
            <a:pPr algn="ctr" eaLnBrk="1" hangingPunct="1">
              <a:spcBef>
                <a:spcPct val="50000"/>
              </a:spcBef>
              <a:buFontTx/>
              <a:buNone/>
              <a:defRPr/>
            </a:pPr>
            <a:r>
              <a:rPr lang="fr-CH" altLang="it-CH" sz="1800" b="1" dirty="0">
                <a:solidFill>
                  <a:schemeClr val="accent4">
                    <a:lumMod val="10000"/>
                  </a:schemeClr>
                </a:solidFill>
              </a:rPr>
              <a:t>Die </a:t>
            </a:r>
            <a:r>
              <a:rPr lang="fr-CH" altLang="it-CH" sz="1800" b="1" dirty="0" err="1">
                <a:solidFill>
                  <a:schemeClr val="accent4">
                    <a:lumMod val="10000"/>
                  </a:schemeClr>
                </a:solidFill>
              </a:rPr>
              <a:t>Flüchtlinge</a:t>
            </a:r>
            <a:r>
              <a:rPr lang="fr-CH" altLang="it-CH" sz="1800" b="1" dirty="0">
                <a:solidFill>
                  <a:schemeClr val="accent4">
                    <a:lumMod val="10000"/>
                  </a:schemeClr>
                </a:solidFill>
              </a:rPr>
              <a:t> </a:t>
            </a:r>
            <a:r>
              <a:rPr lang="fr-CH" altLang="it-CH" sz="1800" b="1" dirty="0" err="1">
                <a:solidFill>
                  <a:schemeClr val="accent4">
                    <a:lumMod val="10000"/>
                  </a:schemeClr>
                </a:solidFill>
              </a:rPr>
              <a:t>sind</a:t>
            </a:r>
            <a:r>
              <a:rPr lang="fr-CH" altLang="it-CH" sz="1800" b="1" dirty="0">
                <a:solidFill>
                  <a:schemeClr val="accent4">
                    <a:lumMod val="10000"/>
                  </a:schemeClr>
                </a:solidFill>
              </a:rPr>
              <a:t> 850’000</a:t>
            </a:r>
          </a:p>
          <a:p>
            <a:pPr algn="ctr" eaLnBrk="1" hangingPunct="1">
              <a:spcBef>
                <a:spcPct val="50000"/>
              </a:spcBef>
              <a:buFontTx/>
              <a:buNone/>
              <a:defRPr/>
            </a:pPr>
            <a:r>
              <a:rPr lang="fr-CH" altLang="it-CH" sz="1800" b="1" dirty="0">
                <a:solidFill>
                  <a:schemeClr val="accent4">
                    <a:lumMod val="10000"/>
                  </a:schemeClr>
                </a:solidFill>
              </a:rPr>
              <a:t>Es </a:t>
            </a:r>
            <a:r>
              <a:rPr lang="fr-CH" altLang="it-CH" sz="1800" b="1" dirty="0" err="1">
                <a:solidFill>
                  <a:schemeClr val="accent4">
                    <a:lumMod val="10000"/>
                  </a:schemeClr>
                </a:solidFill>
              </a:rPr>
              <a:t>ist</a:t>
            </a:r>
            <a:r>
              <a:rPr lang="fr-CH" altLang="it-CH" sz="1800" b="1" dirty="0">
                <a:solidFill>
                  <a:schemeClr val="accent4">
                    <a:lumMod val="10000"/>
                  </a:schemeClr>
                </a:solidFill>
              </a:rPr>
              <a:t> die </a:t>
            </a:r>
            <a:r>
              <a:rPr lang="fr-CH" altLang="it-CH" sz="2200" b="1" dirty="0">
                <a:solidFill>
                  <a:schemeClr val="accent4">
                    <a:lumMod val="10000"/>
                  </a:schemeClr>
                </a:solidFill>
              </a:rPr>
              <a:t>NAKBA</a:t>
            </a:r>
            <a:r>
              <a:rPr lang="fr-CH" altLang="it-CH" sz="1800" b="1" dirty="0">
                <a:solidFill>
                  <a:schemeClr val="accent4">
                    <a:lumMod val="10000"/>
                  </a:schemeClr>
                </a:solidFill>
              </a:rPr>
              <a:t>                         </a:t>
            </a:r>
            <a:r>
              <a:rPr lang="fr-CH" altLang="it-CH" sz="1800" dirty="0">
                <a:solidFill>
                  <a:schemeClr val="accent4">
                    <a:lumMod val="10000"/>
                  </a:schemeClr>
                </a:solidFill>
              </a:rPr>
              <a:t>(Das </a:t>
            </a:r>
            <a:r>
              <a:rPr lang="fr-CH" altLang="it-CH" sz="1800" dirty="0" err="1">
                <a:solidFill>
                  <a:schemeClr val="accent4">
                    <a:lumMod val="10000"/>
                  </a:schemeClr>
                </a:solidFill>
              </a:rPr>
              <a:t>Desaster</a:t>
            </a:r>
            <a:r>
              <a:rPr lang="fr-CH" altLang="it-CH" sz="1800" dirty="0">
                <a:solidFill>
                  <a:schemeClr val="accent4">
                    <a:lumMod val="10000"/>
                  </a:schemeClr>
                </a:solidFill>
              </a:rPr>
              <a:t>)</a:t>
            </a:r>
          </a:p>
        </p:txBody>
      </p:sp>
      <p:sp>
        <p:nvSpPr>
          <p:cNvPr id="177158" name="Text Box 8">
            <a:extLst>
              <a:ext uri="{FF2B5EF4-FFF2-40B4-BE49-F238E27FC236}">
                <a16:creationId xmlns:a16="http://schemas.microsoft.com/office/drawing/2014/main" id="{5FBAC489-AF08-41B7-5FC9-C5D11311D4E2}"/>
              </a:ext>
            </a:extLst>
          </p:cNvPr>
          <p:cNvSpPr txBox="1">
            <a:spLocks noChangeArrowheads="1"/>
          </p:cNvSpPr>
          <p:nvPr/>
        </p:nvSpPr>
        <p:spPr bwMode="auto">
          <a:xfrm>
            <a:off x="5003800" y="4581525"/>
            <a:ext cx="31686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400" b="1">
                <a:solidFill>
                  <a:srgbClr val="FFFFFF"/>
                </a:solidFill>
              </a:rPr>
              <a:t>60.000 von ihnen hatten zwischen 1920 und 1948 bereits erstmals alles verloren</a:t>
            </a:r>
            <a:endParaRPr lang="fr-CH" altLang="it-CH" sz="1400" b="1">
              <a:solidFill>
                <a:srgbClr val="FFFFFF"/>
              </a:solidFill>
            </a:endParaRPr>
          </a:p>
          <a:p>
            <a:pPr eaLnBrk="1" hangingPunct="1">
              <a:spcBef>
                <a:spcPct val="0"/>
              </a:spcBef>
              <a:buFontTx/>
              <a:buNone/>
            </a:pPr>
            <a:endParaRPr lang="en-US" altLang="it-CH" sz="1400" b="1">
              <a:solidFill>
                <a:srgbClr val="FFFFFF"/>
              </a:solidFill>
            </a:endParaRPr>
          </a:p>
          <a:p>
            <a:pPr eaLnBrk="1" hangingPunct="1">
              <a:spcBef>
                <a:spcPct val="0"/>
              </a:spcBef>
              <a:buFontTx/>
              <a:buNone/>
            </a:pPr>
            <a:r>
              <a:rPr lang="de-DE" altLang="it-CH" sz="1400" b="1">
                <a:solidFill>
                  <a:srgbClr val="FFFFFF"/>
                </a:solidFill>
              </a:rPr>
              <a:t>In den Folgejahren zogen Hunderttausende Juden aus arabischen Ländern nach Israel.</a:t>
            </a:r>
            <a:endParaRPr lang="it-IT" altLang="it-CH" sz="1400" b="1">
              <a:solidFill>
                <a:srgbClr val="FFFFFF"/>
              </a:solidFill>
            </a:endParaRPr>
          </a:p>
        </p:txBody>
      </p:sp>
      <p:sp>
        <p:nvSpPr>
          <p:cNvPr id="177159" name="Rettangolo 1">
            <a:extLst>
              <a:ext uri="{FF2B5EF4-FFF2-40B4-BE49-F238E27FC236}">
                <a16:creationId xmlns:a16="http://schemas.microsoft.com/office/drawing/2014/main" id="{F5940B54-3D68-01FE-F3BC-E0872E4C98D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a:extLst>
              <a:ext uri="{FF2B5EF4-FFF2-40B4-BE49-F238E27FC236}">
                <a16:creationId xmlns:a16="http://schemas.microsoft.com/office/drawing/2014/main" id="{5740A03F-3DB8-1423-F796-D71C1598BEE7}"/>
              </a:ext>
            </a:extLst>
          </p:cNvPr>
          <p:cNvSpPr>
            <a:spLocks noGrp="1"/>
          </p:cNvSpPr>
          <p:nvPr>
            <p:ph type="sldNum" sz="quarter" idx="12"/>
          </p:nvPr>
        </p:nvSpPr>
        <p:spPr>
          <a:xfrm>
            <a:off x="4813300" y="5810250"/>
            <a:ext cx="838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FDE3C3-EC9B-4D85-A660-776C13D889D3}" type="slidenum">
              <a:rPr lang="it-IT" altLang="it-CH" sz="1400" b="1" smtClean="0">
                <a:solidFill>
                  <a:srgbClr val="FFFFFF"/>
                </a:solidFill>
              </a:rPr>
              <a:pPr>
                <a:spcBef>
                  <a:spcPct val="0"/>
                </a:spcBef>
                <a:buFontTx/>
                <a:buNone/>
              </a:pPr>
              <a:t>48</a:t>
            </a:fld>
            <a:endParaRPr lang="it-IT" altLang="it-CH" sz="1400" b="1">
              <a:solidFill>
                <a:srgbClr val="FFFFFF"/>
              </a:solidFill>
            </a:endParaRPr>
          </a:p>
        </p:txBody>
      </p:sp>
      <p:pic>
        <p:nvPicPr>
          <p:cNvPr id="303108" name="Picture 3" descr="partition_armistice">
            <a:extLst>
              <a:ext uri="{FF2B5EF4-FFF2-40B4-BE49-F238E27FC236}">
                <a16:creationId xmlns:a16="http://schemas.microsoft.com/office/drawing/2014/main" id="{EB1BFF8E-8AB0-3959-117E-4A7CF32F42FB}"/>
              </a:ext>
            </a:extLst>
          </p:cNvPr>
          <p:cNvPicPr>
            <a:picLocks noChangeAspect="1" noChangeArrowheads="1"/>
          </p:cNvPicPr>
          <p:nvPr/>
        </p:nvPicPr>
        <p:blipFill>
          <a:blip r:embed="rId3">
            <a:lum bright="-10000" contrast="14000"/>
          </a:blip>
          <a:srcRect/>
          <a:stretch>
            <a:fillRect/>
          </a:stretch>
        </p:blipFill>
        <p:spPr bwMode="auto">
          <a:xfrm>
            <a:off x="195263" y="188913"/>
            <a:ext cx="2360612" cy="6480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79204" name="Text Box 4">
            <a:extLst>
              <a:ext uri="{FF2B5EF4-FFF2-40B4-BE49-F238E27FC236}">
                <a16:creationId xmlns:a16="http://schemas.microsoft.com/office/drawing/2014/main" id="{01E77B5A-00DA-DBA7-A4A6-56565AA2A8B8}"/>
              </a:ext>
            </a:extLst>
          </p:cNvPr>
          <p:cNvSpPr txBox="1">
            <a:spLocks noChangeArrowheads="1"/>
          </p:cNvSpPr>
          <p:nvPr/>
        </p:nvSpPr>
        <p:spPr bwMode="auto">
          <a:xfrm>
            <a:off x="179388" y="549275"/>
            <a:ext cx="1439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Mittelmeer</a:t>
            </a:r>
            <a:endParaRPr lang="it-IT" altLang="it-CH" sz="1200" b="1">
              <a:solidFill>
                <a:srgbClr val="000000"/>
              </a:solidFill>
            </a:endParaRPr>
          </a:p>
        </p:txBody>
      </p:sp>
      <p:sp>
        <p:nvSpPr>
          <p:cNvPr id="179205" name="Line 5">
            <a:extLst>
              <a:ext uri="{FF2B5EF4-FFF2-40B4-BE49-F238E27FC236}">
                <a16:creationId xmlns:a16="http://schemas.microsoft.com/office/drawing/2014/main" id="{7FE77DF8-DF1B-A2A7-3CFD-D1BD10D17557}"/>
              </a:ext>
            </a:extLst>
          </p:cNvPr>
          <p:cNvSpPr>
            <a:spLocks noChangeShapeType="1"/>
          </p:cNvSpPr>
          <p:nvPr/>
        </p:nvSpPr>
        <p:spPr bwMode="auto">
          <a:xfrm flipH="1">
            <a:off x="1476375" y="1582738"/>
            <a:ext cx="1768475" cy="9096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06" name="Text Box 6">
            <a:extLst>
              <a:ext uri="{FF2B5EF4-FFF2-40B4-BE49-F238E27FC236}">
                <a16:creationId xmlns:a16="http://schemas.microsoft.com/office/drawing/2014/main" id="{769B096B-432B-7B01-BC8A-B9489BA42A92}"/>
              </a:ext>
            </a:extLst>
          </p:cNvPr>
          <p:cNvSpPr txBox="1">
            <a:spLocks noChangeArrowheads="1"/>
          </p:cNvSpPr>
          <p:nvPr/>
        </p:nvSpPr>
        <p:spPr bwMode="auto">
          <a:xfrm>
            <a:off x="3405188" y="1108075"/>
            <a:ext cx="2084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Waffenstillstand Linie (Grüne linie)</a:t>
            </a:r>
            <a:endParaRPr lang="it-IT" altLang="it-CH" sz="1800">
              <a:solidFill>
                <a:srgbClr val="FFFFFF"/>
              </a:solidFill>
            </a:endParaRPr>
          </a:p>
        </p:txBody>
      </p:sp>
      <p:sp>
        <p:nvSpPr>
          <p:cNvPr id="179207" name="Text Box 7">
            <a:extLst>
              <a:ext uri="{FF2B5EF4-FFF2-40B4-BE49-F238E27FC236}">
                <a16:creationId xmlns:a16="http://schemas.microsoft.com/office/drawing/2014/main" id="{9EF90BB2-8116-C382-BEF3-19D076C1EF38}"/>
              </a:ext>
            </a:extLst>
          </p:cNvPr>
          <p:cNvSpPr txBox="1">
            <a:spLocks noChangeArrowheads="1"/>
          </p:cNvSpPr>
          <p:nvPr/>
        </p:nvSpPr>
        <p:spPr bwMode="auto">
          <a:xfrm>
            <a:off x="6443663" y="40052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Israel</a:t>
            </a:r>
            <a:endParaRPr lang="it-IT" altLang="it-CH" sz="1800">
              <a:solidFill>
                <a:srgbClr val="FFFFFF"/>
              </a:solidFill>
            </a:endParaRPr>
          </a:p>
        </p:txBody>
      </p:sp>
      <p:sp>
        <p:nvSpPr>
          <p:cNvPr id="179208" name="Text Box 8">
            <a:extLst>
              <a:ext uri="{FF2B5EF4-FFF2-40B4-BE49-F238E27FC236}">
                <a16:creationId xmlns:a16="http://schemas.microsoft.com/office/drawing/2014/main" id="{0F313972-D158-1854-DBC7-7B94C18DB501}"/>
              </a:ext>
            </a:extLst>
          </p:cNvPr>
          <p:cNvSpPr txBox="1">
            <a:spLocks noChangeArrowheads="1"/>
          </p:cNvSpPr>
          <p:nvPr/>
        </p:nvSpPr>
        <p:spPr bwMode="auto">
          <a:xfrm rot="-5400000">
            <a:off x="7030243" y="2266157"/>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Palestina</a:t>
            </a:r>
            <a:endParaRPr lang="it-IT" altLang="it-CH" sz="1400" b="1">
              <a:solidFill>
                <a:srgbClr val="FFFFFF"/>
              </a:solidFill>
            </a:endParaRPr>
          </a:p>
        </p:txBody>
      </p:sp>
      <p:sp>
        <p:nvSpPr>
          <p:cNvPr id="968714" name="Text Box 9">
            <a:extLst>
              <a:ext uri="{FF2B5EF4-FFF2-40B4-BE49-F238E27FC236}">
                <a16:creationId xmlns:a16="http://schemas.microsoft.com/office/drawing/2014/main" id="{44F3536E-5A00-D942-D0E0-FDAC4A00C719}"/>
              </a:ext>
            </a:extLst>
          </p:cNvPr>
          <p:cNvSpPr txBox="1">
            <a:spLocks noChangeArrowheads="1"/>
          </p:cNvSpPr>
          <p:nvPr/>
        </p:nvSpPr>
        <p:spPr bwMode="auto">
          <a:xfrm>
            <a:off x="3046413" y="2195513"/>
            <a:ext cx="2524125" cy="2816225"/>
          </a:xfrm>
          <a:prstGeom prst="rect">
            <a:avLst/>
          </a:prstGeom>
          <a:solidFill>
            <a:srgbClr val="FFFF00"/>
          </a:solidFill>
          <a:ln w="12700">
            <a:solidFill>
              <a:schemeClr val="accent4">
                <a:lumMod val="10000"/>
              </a:schemeClr>
            </a:solidFill>
          </a:ln>
        </p:spPr>
        <p:txBody>
          <a:bodyPr tIns="137160" b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Juni </a:t>
            </a:r>
            <a:r>
              <a:rPr lang="fr-CH" altLang="it-CH" sz="3000" b="1" dirty="0">
                <a:solidFill>
                  <a:schemeClr val="accent4">
                    <a:lumMod val="10000"/>
                  </a:schemeClr>
                </a:solidFill>
              </a:rPr>
              <a:t>1949</a:t>
            </a:r>
            <a:r>
              <a:rPr lang="fr-CH" altLang="it-CH" sz="2200" b="1" dirty="0">
                <a:solidFill>
                  <a:schemeClr val="accent4">
                    <a:lumMod val="10000"/>
                  </a:schemeClr>
                </a:solidFill>
              </a:rPr>
              <a:t>  </a:t>
            </a:r>
          </a:p>
          <a:p>
            <a:pPr algn="ctr" eaLnBrk="1" hangingPunct="1">
              <a:spcBef>
                <a:spcPct val="50000"/>
              </a:spcBef>
              <a:buFontTx/>
              <a:buNone/>
              <a:defRPr/>
            </a:pPr>
            <a:r>
              <a:rPr lang="de-DE" altLang="it-CH" sz="2000" b="1" dirty="0">
                <a:solidFill>
                  <a:schemeClr val="accent4">
                    <a:lumMod val="10000"/>
                  </a:schemeClr>
                </a:solidFill>
              </a:rPr>
              <a:t>Die Lage am Ende des Ersten Arabisch-Israelischen Krieges                          </a:t>
            </a:r>
            <a:r>
              <a:rPr lang="fr-CH" altLang="it-CH" sz="1400" b="1" dirty="0">
                <a:solidFill>
                  <a:schemeClr val="accent4">
                    <a:lumMod val="10000"/>
                  </a:schemeClr>
                </a:solidFill>
              </a:rPr>
              <a:t>(</a:t>
            </a:r>
            <a:r>
              <a:rPr lang="fr-CH" altLang="it-CH" sz="1400" b="1" dirty="0" err="1">
                <a:solidFill>
                  <a:schemeClr val="accent4">
                    <a:lumMod val="10000"/>
                  </a:schemeClr>
                </a:solidFill>
              </a:rPr>
              <a:t>Waffenstillstand</a:t>
            </a:r>
            <a:r>
              <a:rPr lang="fr-CH" altLang="it-CH" sz="1400" b="1" dirty="0">
                <a:solidFill>
                  <a:schemeClr val="accent4">
                    <a:lumMod val="10000"/>
                  </a:schemeClr>
                </a:solidFill>
              </a:rPr>
              <a:t> von Rhodos)</a:t>
            </a:r>
            <a:endParaRPr lang="it-IT" altLang="it-CH" sz="1400" b="1" dirty="0">
              <a:solidFill>
                <a:schemeClr val="accent4">
                  <a:lumMod val="10000"/>
                </a:schemeClr>
              </a:solidFill>
            </a:endParaRPr>
          </a:p>
        </p:txBody>
      </p:sp>
      <p:pic>
        <p:nvPicPr>
          <p:cNvPr id="303115" name="Picture 10" descr="palestina situazione 1949">
            <a:extLst>
              <a:ext uri="{FF2B5EF4-FFF2-40B4-BE49-F238E27FC236}">
                <a16:creationId xmlns:a16="http://schemas.microsoft.com/office/drawing/2014/main" id="{8D23883D-2386-7A83-99AE-1E1DEBD4A114}"/>
              </a:ext>
            </a:extLst>
          </p:cNvPr>
          <p:cNvPicPr>
            <a:picLocks noChangeAspect="1" noChangeArrowheads="1"/>
          </p:cNvPicPr>
          <p:nvPr/>
        </p:nvPicPr>
        <p:blipFill rotWithShape="1">
          <a:blip r:embed="rId4">
            <a:lum bright="-10000" contrast="14000"/>
          </a:blip>
          <a:srcRect t="468" r="1879" b="632"/>
          <a:stretch/>
        </p:blipFill>
        <p:spPr bwMode="auto">
          <a:xfrm>
            <a:off x="6053138" y="188913"/>
            <a:ext cx="2857500" cy="6480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79211" name="Line 11">
            <a:extLst>
              <a:ext uri="{FF2B5EF4-FFF2-40B4-BE49-F238E27FC236}">
                <a16:creationId xmlns:a16="http://schemas.microsoft.com/office/drawing/2014/main" id="{106C3F29-B129-096A-FC2D-799E81825E7D}"/>
              </a:ext>
            </a:extLst>
          </p:cNvPr>
          <p:cNvSpPr>
            <a:spLocks noChangeShapeType="1"/>
          </p:cNvSpPr>
          <p:nvPr/>
        </p:nvSpPr>
        <p:spPr bwMode="auto">
          <a:xfrm>
            <a:off x="5651500" y="1557338"/>
            <a:ext cx="1873250" cy="2873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12" name="Line 12">
            <a:extLst>
              <a:ext uri="{FF2B5EF4-FFF2-40B4-BE49-F238E27FC236}">
                <a16:creationId xmlns:a16="http://schemas.microsoft.com/office/drawing/2014/main" id="{978649B1-C1E5-55A7-BF8B-D48A20C82FAA}"/>
              </a:ext>
            </a:extLst>
          </p:cNvPr>
          <p:cNvSpPr>
            <a:spLocks noChangeShapeType="1"/>
          </p:cNvSpPr>
          <p:nvPr/>
        </p:nvSpPr>
        <p:spPr bwMode="auto">
          <a:xfrm flipH="1" flipV="1">
            <a:off x="5232400" y="1557338"/>
            <a:ext cx="419100"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13" name="Line 15">
            <a:extLst>
              <a:ext uri="{FF2B5EF4-FFF2-40B4-BE49-F238E27FC236}">
                <a16:creationId xmlns:a16="http://schemas.microsoft.com/office/drawing/2014/main" id="{BCC472F0-2F5F-AEE0-D990-4A27957915B9}"/>
              </a:ext>
            </a:extLst>
          </p:cNvPr>
          <p:cNvSpPr>
            <a:spLocks noChangeShapeType="1"/>
          </p:cNvSpPr>
          <p:nvPr/>
        </p:nvSpPr>
        <p:spPr bwMode="auto">
          <a:xfrm>
            <a:off x="5619750" y="1557338"/>
            <a:ext cx="1039813" cy="1871662"/>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3" name="Connettore 1 2">
            <a:extLst>
              <a:ext uri="{FF2B5EF4-FFF2-40B4-BE49-F238E27FC236}">
                <a16:creationId xmlns:a16="http://schemas.microsoft.com/office/drawing/2014/main" id="{BCFAF52F-D9DA-0F57-EF31-F913EAEC8AFE}"/>
              </a:ext>
            </a:extLst>
          </p:cNvPr>
          <p:cNvCxnSpPr/>
          <p:nvPr/>
        </p:nvCxnSpPr>
        <p:spPr>
          <a:xfrm>
            <a:off x="2339975" y="5637213"/>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9A66F04F-9842-2504-CC18-0E487D7AED1D}"/>
              </a:ext>
            </a:extLst>
          </p:cNvPr>
          <p:cNvCxnSpPr/>
          <p:nvPr/>
        </p:nvCxnSpPr>
        <p:spPr>
          <a:xfrm>
            <a:off x="2339975" y="5926138"/>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0A78DE55-DFF0-321C-60EF-E5E6E2A4E4E8}"/>
              </a:ext>
            </a:extLst>
          </p:cNvPr>
          <p:cNvCxnSpPr/>
          <p:nvPr/>
        </p:nvCxnSpPr>
        <p:spPr>
          <a:xfrm>
            <a:off x="2338388" y="6213475"/>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6E5C3672-E016-447D-424A-876DA84A4C2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9218" name="Text Box 2">
            <a:extLst>
              <a:ext uri="{FF2B5EF4-FFF2-40B4-BE49-F238E27FC236}">
                <a16:creationId xmlns:a16="http://schemas.microsoft.com/office/drawing/2014/main" id="{37A71E7A-8C44-6EFB-471B-01FFE8511612}"/>
              </a:ext>
            </a:extLst>
          </p:cNvPr>
          <p:cNvSpPr txBox="1">
            <a:spLocks noChangeArrowheads="1"/>
          </p:cNvSpPr>
          <p:nvPr/>
        </p:nvSpPr>
        <p:spPr bwMode="auto">
          <a:xfrm>
            <a:off x="2554288" y="5421313"/>
            <a:ext cx="25923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Jüdischer Staat</a:t>
            </a:r>
          </a:p>
          <a:p>
            <a:pPr eaLnBrk="1" hangingPunct="1">
              <a:spcBef>
                <a:spcPct val="50000"/>
              </a:spcBef>
              <a:buFontTx/>
              <a:buNone/>
            </a:pPr>
            <a:r>
              <a:rPr lang="fr-CH" altLang="it-CH" sz="1400" b="1">
                <a:solidFill>
                  <a:srgbClr val="FFFFFF"/>
                </a:solidFill>
              </a:rPr>
              <a:t>Arabbischer Staat</a:t>
            </a:r>
          </a:p>
          <a:p>
            <a:pPr eaLnBrk="1" hangingPunct="1">
              <a:spcBef>
                <a:spcPct val="50000"/>
              </a:spcBef>
              <a:buFontTx/>
              <a:buNone/>
            </a:pPr>
            <a:r>
              <a:rPr lang="en-GB" altLang="it-CH" sz="1400" b="1">
                <a:solidFill>
                  <a:srgbClr val="FFFFFF"/>
                </a:solidFill>
              </a:rPr>
              <a:t>Illegal besetztes Land</a:t>
            </a:r>
            <a:endParaRPr lang="it-IT" altLang="it-CH" sz="1000" b="1">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49 gli ebrei internatia Cipro arrivano a Haifa">
            <a:extLst>
              <a:ext uri="{FF2B5EF4-FFF2-40B4-BE49-F238E27FC236}">
                <a16:creationId xmlns:a16="http://schemas.microsoft.com/office/drawing/2014/main" id="{A5184C88-1533-9806-DF3F-457F976A72F9}"/>
              </a:ext>
            </a:extLst>
          </p:cNvPr>
          <p:cNvPicPr>
            <a:picLocks noChangeAspect="1" noChangeArrowheads="1"/>
          </p:cNvPicPr>
          <p:nvPr/>
        </p:nvPicPr>
        <p:blipFill>
          <a:blip r:embed="rId2"/>
          <a:srcRect/>
          <a:stretch>
            <a:fillRect/>
          </a:stretch>
        </p:blipFill>
        <p:spPr bwMode="auto">
          <a:xfrm>
            <a:off x="1258888" y="404813"/>
            <a:ext cx="6626225" cy="5159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56675" name="CasellaDiTesto 2">
            <a:extLst>
              <a:ext uri="{FF2B5EF4-FFF2-40B4-BE49-F238E27FC236}">
                <a16:creationId xmlns:a16="http://schemas.microsoft.com/office/drawing/2014/main" id="{DC310E44-6417-15B6-E217-A7ECA3FEA04C}"/>
              </a:ext>
            </a:extLst>
          </p:cNvPr>
          <p:cNvSpPr txBox="1">
            <a:spLocks noChangeArrowheads="1"/>
          </p:cNvSpPr>
          <p:nvPr/>
        </p:nvSpPr>
        <p:spPr bwMode="auto">
          <a:xfrm>
            <a:off x="1187450" y="5791200"/>
            <a:ext cx="6697663" cy="64611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de-DE" altLang="en-US" sz="1800" b="1" dirty="0">
                <a:solidFill>
                  <a:schemeClr val="accent4">
                    <a:lumMod val="10000"/>
                  </a:schemeClr>
                </a:solidFill>
              </a:rPr>
              <a:t>Jüdische Einwanderer kommen zu Hunderttausenden aus Europa und arabischen Ländern.</a:t>
            </a:r>
            <a:endParaRPr lang="en-US" altLang="en-US" sz="1800" b="1" dirty="0">
              <a:solidFill>
                <a:schemeClr val="accent4">
                  <a:lumMod val="10000"/>
                </a:schemeClr>
              </a:solidFill>
            </a:endParaRPr>
          </a:p>
        </p:txBody>
      </p:sp>
      <p:sp>
        <p:nvSpPr>
          <p:cNvPr id="181252" name="Slide Number Placeholder 3">
            <a:extLst>
              <a:ext uri="{FF2B5EF4-FFF2-40B4-BE49-F238E27FC236}">
                <a16:creationId xmlns:a16="http://schemas.microsoft.com/office/drawing/2014/main" id="{EBDE5E24-033D-C77E-C71C-AC7D995E7AD6}"/>
              </a:ext>
            </a:extLst>
          </p:cNvPr>
          <p:cNvSpPr>
            <a:spLocks noGrp="1"/>
          </p:cNvSpPr>
          <p:nvPr>
            <p:ph type="sldNum" sz="quarter" idx="12"/>
          </p:nvPr>
        </p:nvSpPr>
        <p:spPr>
          <a:xfrm>
            <a:off x="8101013" y="5402263"/>
            <a:ext cx="5064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49E4192-B026-463F-849A-8BEB6E63FE8E}" type="slidenum">
              <a:rPr lang="it-IT" altLang="it-CH" sz="1400" b="1" smtClean="0">
                <a:solidFill>
                  <a:srgbClr val="FFFFFF"/>
                </a:solidFill>
              </a:rPr>
              <a:pPr>
                <a:spcBef>
                  <a:spcPct val="0"/>
                </a:spcBef>
                <a:buFontTx/>
                <a:buNone/>
              </a:pPr>
              <a:t>49</a:t>
            </a:fld>
            <a:endParaRPr lang="it-IT" altLang="it-CH" sz="1400" b="1">
              <a:solidFill>
                <a:srgbClr val="FFFFFF"/>
              </a:solidFill>
            </a:endParaRPr>
          </a:p>
        </p:txBody>
      </p:sp>
      <p:sp>
        <p:nvSpPr>
          <p:cNvPr id="3" name="CasellaDiTesto 2">
            <a:extLst>
              <a:ext uri="{FF2B5EF4-FFF2-40B4-BE49-F238E27FC236}">
                <a16:creationId xmlns:a16="http://schemas.microsoft.com/office/drawing/2014/main" id="{7131DDC8-8A44-9AC6-C6AB-E0A5D1C4292D}"/>
              </a:ext>
            </a:extLst>
          </p:cNvPr>
          <p:cNvSpPr txBox="1"/>
          <p:nvPr/>
        </p:nvSpPr>
        <p:spPr>
          <a:xfrm>
            <a:off x="7129463" y="404813"/>
            <a:ext cx="863600" cy="646112"/>
          </a:xfrm>
          <a:prstGeom prst="rect">
            <a:avLst/>
          </a:prstGeom>
          <a:noFill/>
        </p:spPr>
        <p:txBody>
          <a:bodyPr>
            <a:spAutoFit/>
          </a:bodyPr>
          <a:lstStyle/>
          <a:p>
            <a:pPr>
              <a:defRPr/>
            </a:pPr>
            <a:r>
              <a:rPr lang="en-US" dirty="0">
                <a:solidFill>
                  <a:schemeClr val="accent4">
                    <a:lumMod val="10000"/>
                  </a:schemeClr>
                </a:solidFill>
              </a:rPr>
              <a:t>Haifa, 1948</a:t>
            </a:r>
          </a:p>
        </p:txBody>
      </p:sp>
      <p:sp>
        <p:nvSpPr>
          <p:cNvPr id="181254" name="Rettangolo 1">
            <a:extLst>
              <a:ext uri="{FF2B5EF4-FFF2-40B4-BE49-F238E27FC236}">
                <a16:creationId xmlns:a16="http://schemas.microsoft.com/office/drawing/2014/main" id="{516695C0-7939-AF8B-977E-48D01CD33DC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a:extLst>
              <a:ext uri="{FF2B5EF4-FFF2-40B4-BE49-F238E27FC236}">
                <a16:creationId xmlns:a16="http://schemas.microsoft.com/office/drawing/2014/main" id="{87060DD6-9980-D3D7-366B-0B1DFD9EA52A}"/>
              </a:ext>
            </a:extLst>
          </p:cNvPr>
          <p:cNvPicPr>
            <a:picLocks noChangeAspect="1" noChangeArrowheads="1"/>
          </p:cNvPicPr>
          <p:nvPr/>
        </p:nvPicPr>
        <p:blipFill rotWithShape="1">
          <a:blip r:embed="rId2">
            <a:lum bright="-10000"/>
          </a:blip>
          <a:srcRect l="23568" r="17522" b="4568"/>
          <a:stretch/>
        </p:blipFill>
        <p:spPr bwMode="auto">
          <a:xfrm>
            <a:off x="608013" y="485775"/>
            <a:ext cx="2408237" cy="5519738"/>
          </a:xfrm>
          <a:prstGeom prst="rect">
            <a:avLst/>
          </a:prstGeom>
          <a:ln w="28575">
            <a:solidFill>
              <a:schemeClr val="tx1"/>
            </a:solidFill>
          </a:ln>
          <a:effectLst>
            <a:outerShdw blurRad="292100" dist="139700" dir="2700000" algn="tl" rotWithShape="0">
              <a:srgbClr val="333333">
                <a:alpha val="65000"/>
              </a:srgbClr>
            </a:outerShdw>
          </a:effectLst>
        </p:spPr>
      </p:pic>
      <p:pic>
        <p:nvPicPr>
          <p:cNvPr id="3" name="Picture 4" descr="Buona Mappa topografica della Palestina">
            <a:extLst>
              <a:ext uri="{FF2B5EF4-FFF2-40B4-BE49-F238E27FC236}">
                <a16:creationId xmlns:a16="http://schemas.microsoft.com/office/drawing/2014/main" id="{5F7F5198-8C17-BE08-06CB-24D2580FCC70}"/>
              </a:ext>
            </a:extLst>
          </p:cNvPr>
          <p:cNvPicPr>
            <a:picLocks noChangeAspect="1" noChangeArrowheads="1"/>
          </p:cNvPicPr>
          <p:nvPr/>
        </p:nvPicPr>
        <p:blipFill>
          <a:blip r:embed="rId3">
            <a:lum bright="-10000"/>
          </a:blip>
          <a:srcRect/>
          <a:stretch>
            <a:fillRect/>
          </a:stretch>
        </p:blipFill>
        <p:spPr bwMode="auto">
          <a:xfrm>
            <a:off x="5292725" y="476250"/>
            <a:ext cx="3281363" cy="5521325"/>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9556D6CD-5387-370C-6409-4922CB4B5B8F}"/>
              </a:ext>
            </a:extLst>
          </p:cNvPr>
          <p:cNvSpPr txBox="1"/>
          <p:nvPr/>
        </p:nvSpPr>
        <p:spPr>
          <a:xfrm>
            <a:off x="7824788" y="4017963"/>
            <a:ext cx="781050" cy="523875"/>
          </a:xfrm>
          <a:prstGeom prst="rect">
            <a:avLst/>
          </a:prstGeom>
          <a:noFill/>
        </p:spPr>
        <p:txBody>
          <a:bodyPr>
            <a:spAutoFit/>
          </a:bodyPr>
          <a:lstStyle/>
          <a:p>
            <a:pPr>
              <a:defRPr/>
            </a:pPr>
            <a:r>
              <a:rPr lang="en-US" sz="1400" b="1" dirty="0">
                <a:solidFill>
                  <a:schemeClr val="accent4">
                    <a:lumMod val="10000"/>
                  </a:schemeClr>
                </a:solidFill>
              </a:rPr>
              <a:t>Death Sea</a:t>
            </a:r>
          </a:p>
        </p:txBody>
      </p:sp>
      <p:sp>
        <p:nvSpPr>
          <p:cNvPr id="5" name="CasellaDiTesto 4">
            <a:extLst>
              <a:ext uri="{FF2B5EF4-FFF2-40B4-BE49-F238E27FC236}">
                <a16:creationId xmlns:a16="http://schemas.microsoft.com/office/drawing/2014/main" id="{89D8DF17-DC70-3DDA-BB74-966231375798}"/>
              </a:ext>
            </a:extLst>
          </p:cNvPr>
          <p:cNvSpPr txBox="1"/>
          <p:nvPr/>
        </p:nvSpPr>
        <p:spPr>
          <a:xfrm>
            <a:off x="7796213" y="2376488"/>
            <a:ext cx="868362" cy="523875"/>
          </a:xfrm>
          <a:prstGeom prst="rect">
            <a:avLst/>
          </a:prstGeom>
          <a:noFill/>
        </p:spPr>
        <p:txBody>
          <a:bodyPr>
            <a:spAutoFit/>
          </a:bodyPr>
          <a:lstStyle/>
          <a:p>
            <a:pPr>
              <a:defRPr/>
            </a:pPr>
            <a:r>
              <a:rPr lang="en-US" sz="1400" b="1" dirty="0">
                <a:solidFill>
                  <a:schemeClr val="accent4">
                    <a:lumMod val="10000"/>
                  </a:schemeClr>
                </a:solidFill>
              </a:rPr>
              <a:t>Jordan Valley</a:t>
            </a:r>
            <a:endParaRPr lang="en-US" sz="1200" b="1" dirty="0">
              <a:solidFill>
                <a:schemeClr val="accent4">
                  <a:lumMod val="10000"/>
                </a:schemeClr>
              </a:solidFill>
            </a:endParaRPr>
          </a:p>
        </p:txBody>
      </p:sp>
      <p:sp>
        <p:nvSpPr>
          <p:cNvPr id="7" name="CasellaDiTesto 6">
            <a:extLst>
              <a:ext uri="{FF2B5EF4-FFF2-40B4-BE49-F238E27FC236}">
                <a16:creationId xmlns:a16="http://schemas.microsoft.com/office/drawing/2014/main" id="{539B66E5-7A42-B0D2-C0DD-06ED390D28B3}"/>
              </a:ext>
            </a:extLst>
          </p:cNvPr>
          <p:cNvSpPr txBox="1"/>
          <p:nvPr/>
        </p:nvSpPr>
        <p:spPr>
          <a:xfrm>
            <a:off x="7508875" y="5583238"/>
            <a:ext cx="1065213" cy="307975"/>
          </a:xfrm>
          <a:prstGeom prst="rect">
            <a:avLst/>
          </a:prstGeom>
          <a:noFill/>
        </p:spPr>
        <p:txBody>
          <a:bodyPr>
            <a:spAutoFit/>
          </a:bodyPr>
          <a:lstStyle/>
          <a:p>
            <a:pPr>
              <a:defRPr/>
            </a:pPr>
            <a:r>
              <a:rPr lang="en-US" sz="1400" b="1" dirty="0">
                <a:solidFill>
                  <a:schemeClr val="accent4">
                    <a:lumMod val="10000"/>
                  </a:schemeClr>
                </a:solidFill>
              </a:rPr>
              <a:t>Jordan</a:t>
            </a:r>
          </a:p>
        </p:txBody>
      </p:sp>
      <p:sp>
        <p:nvSpPr>
          <p:cNvPr id="8" name="CasellaDiTesto 7">
            <a:extLst>
              <a:ext uri="{FF2B5EF4-FFF2-40B4-BE49-F238E27FC236}">
                <a16:creationId xmlns:a16="http://schemas.microsoft.com/office/drawing/2014/main" id="{B507BBB6-8A45-6705-80AC-0EB38236AE7C}"/>
              </a:ext>
            </a:extLst>
          </p:cNvPr>
          <p:cNvSpPr txBox="1"/>
          <p:nvPr/>
        </p:nvSpPr>
        <p:spPr>
          <a:xfrm>
            <a:off x="7969250" y="996950"/>
            <a:ext cx="711200" cy="307975"/>
          </a:xfrm>
          <a:prstGeom prst="rect">
            <a:avLst/>
          </a:prstGeom>
          <a:noFill/>
        </p:spPr>
        <p:txBody>
          <a:bodyPr>
            <a:spAutoFit/>
          </a:bodyPr>
          <a:lstStyle/>
          <a:p>
            <a:pPr>
              <a:defRPr/>
            </a:pPr>
            <a:r>
              <a:rPr lang="en-US" sz="1400" b="1" dirty="0">
                <a:solidFill>
                  <a:schemeClr val="accent4">
                    <a:lumMod val="10000"/>
                  </a:schemeClr>
                </a:solidFill>
              </a:rPr>
              <a:t>Syria</a:t>
            </a:r>
          </a:p>
        </p:txBody>
      </p:sp>
      <p:sp>
        <p:nvSpPr>
          <p:cNvPr id="9" name="CasellaDiTesto 8">
            <a:extLst>
              <a:ext uri="{FF2B5EF4-FFF2-40B4-BE49-F238E27FC236}">
                <a16:creationId xmlns:a16="http://schemas.microsoft.com/office/drawing/2014/main" id="{9E5927F0-9D92-C695-7B75-E2DF2A3440D0}"/>
              </a:ext>
            </a:extLst>
          </p:cNvPr>
          <p:cNvSpPr txBox="1"/>
          <p:nvPr/>
        </p:nvSpPr>
        <p:spPr>
          <a:xfrm>
            <a:off x="6886575" y="454025"/>
            <a:ext cx="922338" cy="307975"/>
          </a:xfrm>
          <a:prstGeom prst="rect">
            <a:avLst/>
          </a:prstGeom>
          <a:noFill/>
        </p:spPr>
        <p:txBody>
          <a:bodyPr>
            <a:spAutoFit/>
          </a:bodyPr>
          <a:lstStyle/>
          <a:p>
            <a:pPr>
              <a:defRPr/>
            </a:pPr>
            <a:r>
              <a:rPr lang="en-US" sz="1400" b="1" dirty="0">
                <a:solidFill>
                  <a:schemeClr val="accent4">
                    <a:lumMod val="10000"/>
                  </a:schemeClr>
                </a:solidFill>
              </a:rPr>
              <a:t>Lebanon</a:t>
            </a:r>
          </a:p>
        </p:txBody>
      </p:sp>
      <p:sp>
        <p:nvSpPr>
          <p:cNvPr id="10" name="Rettangolo 9">
            <a:extLst>
              <a:ext uri="{FF2B5EF4-FFF2-40B4-BE49-F238E27FC236}">
                <a16:creationId xmlns:a16="http://schemas.microsoft.com/office/drawing/2014/main" id="{58975F95-C024-F4D4-129D-602A57B7FDC2}"/>
              </a:ext>
            </a:extLst>
          </p:cNvPr>
          <p:cNvSpPr/>
          <p:nvPr/>
        </p:nvSpPr>
        <p:spPr>
          <a:xfrm>
            <a:off x="5321300" y="506413"/>
            <a:ext cx="1439863" cy="2125662"/>
          </a:xfrm>
          <a:prstGeom prst="rect">
            <a:avLst/>
          </a:prstGeom>
          <a:solidFill>
            <a:srgbClr val="B5D2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2372" name="Picture 4" descr="Today marks the 75th anniversary of the Partition of Palestine, turned in 1977 into a day of solidarity with Palestine">
            <a:extLst>
              <a:ext uri="{FF2B5EF4-FFF2-40B4-BE49-F238E27FC236}">
                <a16:creationId xmlns:a16="http://schemas.microsoft.com/office/drawing/2014/main" id="{21C87F47-BA01-BC98-0EDC-8EE66B77B00A}"/>
              </a:ext>
            </a:extLst>
          </p:cNvPr>
          <p:cNvPicPr>
            <a:picLocks noChangeAspect="1" noChangeArrowheads="1"/>
          </p:cNvPicPr>
          <p:nvPr/>
        </p:nvPicPr>
        <p:blipFill rotWithShape="1">
          <a:blip r:embed="rId4">
            <a:lum bright="-10000"/>
          </a:blip>
          <a:srcRect l="76601" t="7863" r="1097" b="3938"/>
          <a:stretch/>
        </p:blipFill>
        <p:spPr bwMode="auto">
          <a:xfrm>
            <a:off x="3203575" y="476250"/>
            <a:ext cx="1862138" cy="5521325"/>
          </a:xfrm>
          <a:prstGeom prst="rect">
            <a:avLst/>
          </a:prstGeom>
          <a:ln w="28575">
            <a:solidFill>
              <a:schemeClr val="tx1"/>
            </a:solid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81973BD4-81D7-E982-D40A-5C77C3AF2F1B}"/>
              </a:ext>
            </a:extLst>
          </p:cNvPr>
          <p:cNvSpPr txBox="1"/>
          <p:nvPr/>
        </p:nvSpPr>
        <p:spPr>
          <a:xfrm>
            <a:off x="3492500" y="6137275"/>
            <a:ext cx="2159000" cy="430213"/>
          </a:xfrm>
          <a:prstGeom prst="rect">
            <a:avLst/>
          </a:prstGeom>
          <a:solidFill>
            <a:srgbClr val="FFFF00"/>
          </a:solidFill>
          <a:ln>
            <a:solidFill>
              <a:schemeClr val="accent4">
                <a:lumMod val="10000"/>
              </a:schemeClr>
            </a:solidFill>
          </a:ln>
        </p:spPr>
        <p:txBody>
          <a:bodyPr>
            <a:spAutoFit/>
          </a:bodyPr>
          <a:lstStyle/>
          <a:p>
            <a:pPr algn="ctr">
              <a:defRPr/>
            </a:pPr>
            <a:r>
              <a:rPr lang="en-US" sz="2200" b="1" dirty="0">
                <a:solidFill>
                  <a:schemeClr val="accent4">
                    <a:lumMod val="10000"/>
                  </a:schemeClr>
                </a:solidFill>
              </a:rPr>
              <a:t>PALÄSTINA </a:t>
            </a:r>
          </a:p>
        </p:txBody>
      </p:sp>
      <p:sp>
        <p:nvSpPr>
          <p:cNvPr id="94220" name="CasellaDiTesto 12">
            <a:extLst>
              <a:ext uri="{FF2B5EF4-FFF2-40B4-BE49-F238E27FC236}">
                <a16:creationId xmlns:a16="http://schemas.microsoft.com/office/drawing/2014/main" id="{3675A5D7-DAAC-3A8B-9325-66F3E78E311F}"/>
              </a:ext>
            </a:extLst>
          </p:cNvPr>
          <p:cNvSpPr txBox="1">
            <a:spLocks noChangeArrowheads="1"/>
          </p:cNvSpPr>
          <p:nvPr/>
        </p:nvSpPr>
        <p:spPr bwMode="auto">
          <a:xfrm>
            <a:off x="6491288" y="6026150"/>
            <a:ext cx="1477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Topographie</a:t>
            </a:r>
          </a:p>
        </p:txBody>
      </p:sp>
      <p:sp>
        <p:nvSpPr>
          <p:cNvPr id="14" name="Rettangolo 13">
            <a:extLst>
              <a:ext uri="{FF2B5EF4-FFF2-40B4-BE49-F238E27FC236}">
                <a16:creationId xmlns:a16="http://schemas.microsoft.com/office/drawing/2014/main" id="{F233EF6E-52E9-496C-C9EF-5AC25EA71E17}"/>
              </a:ext>
            </a:extLst>
          </p:cNvPr>
          <p:cNvSpPr/>
          <p:nvPr/>
        </p:nvSpPr>
        <p:spPr>
          <a:xfrm>
            <a:off x="4284663" y="5516563"/>
            <a:ext cx="781050" cy="215900"/>
          </a:xfrm>
          <a:prstGeom prst="rect">
            <a:avLst/>
          </a:prstGeom>
          <a:solidFill>
            <a:srgbClr val="A2A2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ttangolo 14">
            <a:extLst>
              <a:ext uri="{FF2B5EF4-FFF2-40B4-BE49-F238E27FC236}">
                <a16:creationId xmlns:a16="http://schemas.microsoft.com/office/drawing/2014/main" id="{727AD1EF-F67F-0C7D-9D3D-68CD0C59B011}"/>
              </a:ext>
            </a:extLst>
          </p:cNvPr>
          <p:cNvSpPr/>
          <p:nvPr/>
        </p:nvSpPr>
        <p:spPr>
          <a:xfrm>
            <a:off x="2227263" y="4724400"/>
            <a:ext cx="781050" cy="1166813"/>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ttangolo 15">
            <a:extLst>
              <a:ext uri="{FF2B5EF4-FFF2-40B4-BE49-F238E27FC236}">
                <a16:creationId xmlns:a16="http://schemas.microsoft.com/office/drawing/2014/main" id="{7FB93940-0EF3-1067-92D2-981087642D20}"/>
              </a:ext>
            </a:extLst>
          </p:cNvPr>
          <p:cNvSpPr/>
          <p:nvPr/>
        </p:nvSpPr>
        <p:spPr>
          <a:xfrm>
            <a:off x="608013" y="5507038"/>
            <a:ext cx="501650" cy="4159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ttangolo 16">
            <a:extLst>
              <a:ext uri="{FF2B5EF4-FFF2-40B4-BE49-F238E27FC236}">
                <a16:creationId xmlns:a16="http://schemas.microsoft.com/office/drawing/2014/main" id="{E7793EDA-99B8-4C15-D372-7C6C00F847EB}"/>
              </a:ext>
            </a:extLst>
          </p:cNvPr>
          <p:cNvSpPr/>
          <p:nvPr/>
        </p:nvSpPr>
        <p:spPr>
          <a:xfrm>
            <a:off x="608013" y="1817688"/>
            <a:ext cx="501650" cy="306387"/>
          </a:xfrm>
          <a:prstGeom prst="rect">
            <a:avLst/>
          </a:prstGeom>
          <a:solidFill>
            <a:srgbClr val="AAC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CasellaDiTesto 17">
            <a:extLst>
              <a:ext uri="{FF2B5EF4-FFF2-40B4-BE49-F238E27FC236}">
                <a16:creationId xmlns:a16="http://schemas.microsoft.com/office/drawing/2014/main" id="{980AC703-B7EE-AD79-5150-BFDA08BAE26D}"/>
              </a:ext>
            </a:extLst>
          </p:cNvPr>
          <p:cNvSpPr txBox="1"/>
          <p:nvPr/>
        </p:nvSpPr>
        <p:spPr>
          <a:xfrm>
            <a:off x="1968500" y="5054600"/>
            <a:ext cx="874713" cy="307975"/>
          </a:xfrm>
          <a:prstGeom prst="rect">
            <a:avLst/>
          </a:prstGeom>
          <a:noFill/>
        </p:spPr>
        <p:txBody>
          <a:bodyPr>
            <a:spAutoFit/>
          </a:bodyPr>
          <a:lstStyle/>
          <a:p>
            <a:pPr>
              <a:defRPr/>
            </a:pPr>
            <a:r>
              <a:rPr lang="en-US" sz="1400" b="1" dirty="0">
                <a:solidFill>
                  <a:schemeClr val="accent4">
                    <a:lumMod val="10000"/>
                  </a:schemeClr>
                </a:solidFill>
              </a:rPr>
              <a:t>Jordan</a:t>
            </a:r>
          </a:p>
        </p:txBody>
      </p:sp>
      <p:sp>
        <p:nvSpPr>
          <p:cNvPr id="20" name="CasellaDiTesto 19">
            <a:extLst>
              <a:ext uri="{FF2B5EF4-FFF2-40B4-BE49-F238E27FC236}">
                <a16:creationId xmlns:a16="http://schemas.microsoft.com/office/drawing/2014/main" id="{AE799169-54E3-BB6F-9E55-71F289188C81}"/>
              </a:ext>
            </a:extLst>
          </p:cNvPr>
          <p:cNvSpPr txBox="1"/>
          <p:nvPr/>
        </p:nvSpPr>
        <p:spPr>
          <a:xfrm rot="16200000">
            <a:off x="2524126" y="1017587"/>
            <a:ext cx="711200" cy="307975"/>
          </a:xfrm>
          <a:prstGeom prst="rect">
            <a:avLst/>
          </a:prstGeom>
          <a:noFill/>
        </p:spPr>
        <p:txBody>
          <a:bodyPr>
            <a:spAutoFit/>
          </a:bodyPr>
          <a:lstStyle/>
          <a:p>
            <a:pPr>
              <a:defRPr/>
            </a:pPr>
            <a:r>
              <a:rPr lang="en-US" sz="1400" b="1" dirty="0">
                <a:solidFill>
                  <a:schemeClr val="accent4">
                    <a:lumMod val="10000"/>
                  </a:schemeClr>
                </a:solidFill>
              </a:rPr>
              <a:t>Syria</a:t>
            </a:r>
          </a:p>
        </p:txBody>
      </p:sp>
      <p:sp>
        <p:nvSpPr>
          <p:cNvPr id="21" name="CasellaDiTesto 20">
            <a:extLst>
              <a:ext uri="{FF2B5EF4-FFF2-40B4-BE49-F238E27FC236}">
                <a16:creationId xmlns:a16="http://schemas.microsoft.com/office/drawing/2014/main" id="{B0D25016-C4F5-CC90-3D9E-37C4DE9A2D88}"/>
              </a:ext>
            </a:extLst>
          </p:cNvPr>
          <p:cNvSpPr txBox="1"/>
          <p:nvPr/>
        </p:nvSpPr>
        <p:spPr>
          <a:xfrm>
            <a:off x="608013" y="800100"/>
            <a:ext cx="1422400" cy="522288"/>
          </a:xfrm>
          <a:prstGeom prst="rect">
            <a:avLst/>
          </a:prstGeom>
          <a:noFill/>
        </p:spPr>
        <p:txBody>
          <a:bodyPr>
            <a:spAutoFit/>
          </a:bodyPr>
          <a:lstStyle/>
          <a:p>
            <a:pPr>
              <a:defRPr/>
            </a:pPr>
            <a:r>
              <a:rPr lang="en-US" sz="1400" b="1" dirty="0">
                <a:solidFill>
                  <a:schemeClr val="accent4">
                    <a:lumMod val="10000"/>
                  </a:schemeClr>
                </a:solidFill>
              </a:rPr>
              <a:t>Mediterranean Sea</a:t>
            </a:r>
          </a:p>
        </p:txBody>
      </p:sp>
      <p:sp>
        <p:nvSpPr>
          <p:cNvPr id="94228" name="CasellaDiTesto 21">
            <a:extLst>
              <a:ext uri="{FF2B5EF4-FFF2-40B4-BE49-F238E27FC236}">
                <a16:creationId xmlns:a16="http://schemas.microsoft.com/office/drawing/2014/main" id="{38F9CF71-AAB9-8316-8881-0E852189CA4D}"/>
              </a:ext>
            </a:extLst>
          </p:cNvPr>
          <p:cNvSpPr txBox="1">
            <a:spLocks noChangeArrowheads="1"/>
          </p:cNvSpPr>
          <p:nvPr/>
        </p:nvSpPr>
        <p:spPr bwMode="auto">
          <a:xfrm>
            <a:off x="1076325" y="6038850"/>
            <a:ext cx="133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Erdkunde</a:t>
            </a:r>
          </a:p>
        </p:txBody>
      </p:sp>
      <p:sp>
        <p:nvSpPr>
          <p:cNvPr id="23" name="CasellaDiTesto 22">
            <a:extLst>
              <a:ext uri="{FF2B5EF4-FFF2-40B4-BE49-F238E27FC236}">
                <a16:creationId xmlns:a16="http://schemas.microsoft.com/office/drawing/2014/main" id="{795FE831-EAD8-5413-A1D8-74F6B3DB90D8}"/>
              </a:ext>
            </a:extLst>
          </p:cNvPr>
          <p:cNvSpPr txBox="1"/>
          <p:nvPr/>
        </p:nvSpPr>
        <p:spPr>
          <a:xfrm>
            <a:off x="3122613" y="2654300"/>
            <a:ext cx="711200" cy="307975"/>
          </a:xfrm>
          <a:prstGeom prst="rect">
            <a:avLst/>
          </a:prstGeom>
          <a:noFill/>
        </p:spPr>
        <p:txBody>
          <a:bodyPr>
            <a:spAutoFit/>
          </a:bodyPr>
          <a:lstStyle/>
          <a:p>
            <a:pPr>
              <a:defRPr/>
            </a:pPr>
            <a:r>
              <a:rPr lang="en-US" sz="1400" b="1" dirty="0">
                <a:solidFill>
                  <a:schemeClr val="accent4">
                    <a:lumMod val="10000"/>
                  </a:schemeClr>
                </a:solidFill>
              </a:rPr>
              <a:t>Gaza</a:t>
            </a:r>
          </a:p>
        </p:txBody>
      </p:sp>
      <p:sp>
        <p:nvSpPr>
          <p:cNvPr id="2" name="CasellaDiTesto 1">
            <a:extLst>
              <a:ext uri="{FF2B5EF4-FFF2-40B4-BE49-F238E27FC236}">
                <a16:creationId xmlns:a16="http://schemas.microsoft.com/office/drawing/2014/main" id="{01EBC9AB-2A8E-4AEF-F8CE-4DA54ACDF7BB}"/>
              </a:ext>
            </a:extLst>
          </p:cNvPr>
          <p:cNvSpPr txBox="1"/>
          <p:nvPr/>
        </p:nvSpPr>
        <p:spPr>
          <a:xfrm>
            <a:off x="5383213" y="823913"/>
            <a:ext cx="1431925" cy="522287"/>
          </a:xfrm>
          <a:prstGeom prst="rect">
            <a:avLst/>
          </a:prstGeom>
          <a:noFill/>
        </p:spPr>
        <p:txBody>
          <a:bodyPr>
            <a:spAutoFit/>
          </a:bodyPr>
          <a:lstStyle/>
          <a:p>
            <a:pPr>
              <a:defRPr/>
            </a:pPr>
            <a:r>
              <a:rPr lang="en-US" sz="1400" b="1" dirty="0">
                <a:solidFill>
                  <a:schemeClr val="accent4">
                    <a:lumMod val="10000"/>
                  </a:schemeClr>
                </a:solidFill>
              </a:rPr>
              <a:t>Mediterranean Sea</a:t>
            </a:r>
          </a:p>
        </p:txBody>
      </p:sp>
      <p:sp>
        <p:nvSpPr>
          <p:cNvPr id="11" name="CasellaDiTesto 10">
            <a:extLst>
              <a:ext uri="{FF2B5EF4-FFF2-40B4-BE49-F238E27FC236}">
                <a16:creationId xmlns:a16="http://schemas.microsoft.com/office/drawing/2014/main" id="{F73939D0-5354-53C9-F22A-E1B28C408E02}"/>
              </a:ext>
            </a:extLst>
          </p:cNvPr>
          <p:cNvSpPr txBox="1"/>
          <p:nvPr/>
        </p:nvSpPr>
        <p:spPr>
          <a:xfrm>
            <a:off x="1724025" y="492125"/>
            <a:ext cx="1008063" cy="306388"/>
          </a:xfrm>
          <a:prstGeom prst="rect">
            <a:avLst/>
          </a:prstGeom>
          <a:noFill/>
        </p:spPr>
        <p:txBody>
          <a:bodyPr>
            <a:spAutoFit/>
          </a:bodyPr>
          <a:lstStyle/>
          <a:p>
            <a:pPr>
              <a:defRPr/>
            </a:pPr>
            <a:r>
              <a:rPr lang="en-US" sz="1400" b="1" dirty="0">
                <a:solidFill>
                  <a:schemeClr val="accent4">
                    <a:lumMod val="10000"/>
                  </a:schemeClr>
                </a:solidFill>
              </a:rPr>
              <a:t>Lebanon</a:t>
            </a:r>
          </a:p>
        </p:txBody>
      </p:sp>
      <p:sp>
        <p:nvSpPr>
          <p:cNvPr id="13" name="CasellaDiTesto 12">
            <a:extLst>
              <a:ext uri="{FF2B5EF4-FFF2-40B4-BE49-F238E27FC236}">
                <a16:creationId xmlns:a16="http://schemas.microsoft.com/office/drawing/2014/main" id="{65852024-2B20-0C86-A2AB-3275EE7FD512}"/>
              </a:ext>
            </a:extLst>
          </p:cNvPr>
          <p:cNvSpPr txBox="1"/>
          <p:nvPr/>
        </p:nvSpPr>
        <p:spPr>
          <a:xfrm>
            <a:off x="5243513" y="5362575"/>
            <a:ext cx="757237" cy="523875"/>
          </a:xfrm>
          <a:prstGeom prst="rect">
            <a:avLst/>
          </a:prstGeom>
          <a:noFill/>
        </p:spPr>
        <p:txBody>
          <a:bodyPr>
            <a:spAutoFit/>
          </a:bodyPr>
          <a:lstStyle/>
          <a:p>
            <a:pPr algn="ctr">
              <a:defRPr/>
            </a:pPr>
            <a:r>
              <a:rPr lang="en-US" sz="1400" b="1" dirty="0">
                <a:solidFill>
                  <a:schemeClr val="accent4">
                    <a:lumMod val="10000"/>
                  </a:schemeClr>
                </a:solidFill>
              </a:rPr>
              <a:t>Egypt (Sinai)</a:t>
            </a:r>
          </a:p>
        </p:txBody>
      </p:sp>
      <p:sp>
        <p:nvSpPr>
          <p:cNvPr id="6" name="Rettangolo 5">
            <a:extLst>
              <a:ext uri="{FF2B5EF4-FFF2-40B4-BE49-F238E27FC236}">
                <a16:creationId xmlns:a16="http://schemas.microsoft.com/office/drawing/2014/main" id="{95C4412D-C323-6844-7BC1-EA135C6A5F9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CasellaDiTesto 23">
            <a:extLst>
              <a:ext uri="{FF2B5EF4-FFF2-40B4-BE49-F238E27FC236}">
                <a16:creationId xmlns:a16="http://schemas.microsoft.com/office/drawing/2014/main" id="{813141AE-1B4C-B906-CA4C-9CA7BDC84EBF}"/>
              </a:ext>
            </a:extLst>
          </p:cNvPr>
          <p:cNvSpPr txBox="1"/>
          <p:nvPr/>
        </p:nvSpPr>
        <p:spPr>
          <a:xfrm>
            <a:off x="671513" y="5038725"/>
            <a:ext cx="755650" cy="523875"/>
          </a:xfrm>
          <a:prstGeom prst="rect">
            <a:avLst/>
          </a:prstGeom>
          <a:noFill/>
        </p:spPr>
        <p:txBody>
          <a:bodyPr>
            <a:spAutoFit/>
          </a:bodyPr>
          <a:lstStyle/>
          <a:p>
            <a:pPr algn="ctr">
              <a:defRPr/>
            </a:pPr>
            <a:r>
              <a:rPr lang="en-US" sz="1400" b="1" dirty="0">
                <a:solidFill>
                  <a:schemeClr val="accent4">
                    <a:lumMod val="10000"/>
                  </a:schemeClr>
                </a:solidFill>
              </a:rPr>
              <a:t>Egypt (Sinai)</a:t>
            </a:r>
          </a:p>
        </p:txBody>
      </p:sp>
      <p:sp>
        <p:nvSpPr>
          <p:cNvPr id="94235" name="Rettangolo 1">
            <a:extLst>
              <a:ext uri="{FF2B5EF4-FFF2-40B4-BE49-F238E27FC236}">
                <a16:creationId xmlns:a16="http://schemas.microsoft.com/office/drawing/2014/main" id="{CEB05024-D898-02CA-FF8C-7198F4B8233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4236" name="Slide Number Placeholder 6">
            <a:extLst>
              <a:ext uri="{FF2B5EF4-FFF2-40B4-BE49-F238E27FC236}">
                <a16:creationId xmlns:a16="http://schemas.microsoft.com/office/drawing/2014/main" id="{C346E97A-8DEA-20B6-FB59-C11E15EFA2E2}"/>
              </a:ext>
            </a:extLst>
          </p:cNvPr>
          <p:cNvSpPr>
            <a:spLocks noGrp="1"/>
          </p:cNvSpPr>
          <p:nvPr>
            <p:ph type="sldNum" sz="quarter" idx="12"/>
          </p:nvPr>
        </p:nvSpPr>
        <p:spPr>
          <a:xfrm>
            <a:off x="8027988" y="6245225"/>
            <a:ext cx="658812"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415263-3B53-4681-85E4-A82CD3D10860}" type="slidenum">
              <a:rPr lang="it-IT" altLang="it-CH" sz="1400" b="1" smtClean="0">
                <a:solidFill>
                  <a:srgbClr val="FFFFFF"/>
                </a:solidFill>
              </a:rPr>
              <a:pPr>
                <a:spcBef>
                  <a:spcPct val="0"/>
                </a:spcBef>
                <a:buFontTx/>
                <a:buNone/>
              </a:pPr>
              <a:t>5</a:t>
            </a:fld>
            <a:endParaRPr lang="it-IT" altLang="it-CH" sz="1400" b="1">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3">
            <a:extLst>
              <a:ext uri="{FF2B5EF4-FFF2-40B4-BE49-F238E27FC236}">
                <a16:creationId xmlns:a16="http://schemas.microsoft.com/office/drawing/2014/main" id="{07DB23C3-AA12-D3B0-FF58-26BF0CE9DE5D}"/>
              </a:ext>
            </a:extLst>
          </p:cNvPr>
          <p:cNvSpPr>
            <a:spLocks noGrp="1"/>
          </p:cNvSpPr>
          <p:nvPr>
            <p:ph type="sldNum" sz="quarter" idx="12"/>
          </p:nvPr>
        </p:nvSpPr>
        <p:spPr>
          <a:xfrm>
            <a:off x="4084638" y="4200525"/>
            <a:ext cx="5048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F44652-4546-4EF2-A258-6D9BA7D72C09}" type="slidenum">
              <a:rPr lang="it-IT" altLang="it-CH" sz="1400" smtClean="0">
                <a:solidFill>
                  <a:srgbClr val="FFFFFF"/>
                </a:solidFill>
              </a:rPr>
              <a:pPr>
                <a:spcBef>
                  <a:spcPct val="0"/>
                </a:spcBef>
                <a:buFontTx/>
                <a:buNone/>
              </a:pPr>
              <a:t>50</a:t>
            </a:fld>
            <a:endParaRPr lang="it-IT" altLang="it-CH" sz="1400">
              <a:solidFill>
                <a:srgbClr val="FFFFFF"/>
              </a:solidFill>
            </a:endParaRPr>
          </a:p>
        </p:txBody>
      </p:sp>
      <p:sp>
        <p:nvSpPr>
          <p:cNvPr id="182275" name="Text Box 5">
            <a:extLst>
              <a:ext uri="{FF2B5EF4-FFF2-40B4-BE49-F238E27FC236}">
                <a16:creationId xmlns:a16="http://schemas.microsoft.com/office/drawing/2014/main" id="{BCEC8DA2-D077-1751-E4F7-4F5DD154AF2E}"/>
              </a:ext>
            </a:extLst>
          </p:cNvPr>
          <p:cNvSpPr txBox="1">
            <a:spLocks noChangeArrowheads="1"/>
          </p:cNvSpPr>
          <p:nvPr/>
        </p:nvSpPr>
        <p:spPr bwMode="auto">
          <a:xfrm>
            <a:off x="4822825" y="333375"/>
            <a:ext cx="1150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Operazione solomon color : gli israeliani trasportano   in Israele gli ebrei etiopi</a:t>
            </a:r>
            <a:endParaRPr lang="it-IT" altLang="it-CH" sz="1200" b="1">
              <a:solidFill>
                <a:srgbClr val="FFFFFF"/>
              </a:solidFill>
            </a:endParaRPr>
          </a:p>
        </p:txBody>
      </p:sp>
      <p:pic>
        <p:nvPicPr>
          <p:cNvPr id="159751" name="Picture 6" descr="ebrei iemeniti trasportati in israele 1949">
            <a:extLst>
              <a:ext uri="{FF2B5EF4-FFF2-40B4-BE49-F238E27FC236}">
                <a16:creationId xmlns:a16="http://schemas.microsoft.com/office/drawing/2014/main" id="{88DD8AFD-9246-F68B-97D4-9F4FE636B284}"/>
              </a:ext>
            </a:extLst>
          </p:cNvPr>
          <p:cNvPicPr>
            <a:picLocks noChangeAspect="1" noChangeArrowheads="1"/>
          </p:cNvPicPr>
          <p:nvPr/>
        </p:nvPicPr>
        <p:blipFill>
          <a:blip r:embed="rId3"/>
          <a:srcRect/>
          <a:stretch>
            <a:fillRect/>
          </a:stretch>
        </p:blipFill>
        <p:spPr bwMode="auto">
          <a:xfrm>
            <a:off x="360363" y="260350"/>
            <a:ext cx="3241675" cy="24685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2277" name="Text Box 7">
            <a:extLst>
              <a:ext uri="{FF2B5EF4-FFF2-40B4-BE49-F238E27FC236}">
                <a16:creationId xmlns:a16="http://schemas.microsoft.com/office/drawing/2014/main" id="{AE4BACB5-6A35-0C67-698A-A90C7B03E658}"/>
              </a:ext>
            </a:extLst>
          </p:cNvPr>
          <p:cNvSpPr txBox="1">
            <a:spLocks noChangeArrowheads="1"/>
          </p:cNvSpPr>
          <p:nvPr/>
        </p:nvSpPr>
        <p:spPr bwMode="auto">
          <a:xfrm>
            <a:off x="192088" y="2847975"/>
            <a:ext cx="176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1949 - Jemenitische Juden treffen ein</a:t>
            </a:r>
            <a:endParaRPr lang="it-IT" altLang="it-CH" sz="1200" b="1">
              <a:solidFill>
                <a:srgbClr val="FFFFFF"/>
              </a:solidFill>
            </a:endParaRPr>
          </a:p>
        </p:txBody>
      </p:sp>
      <p:pic>
        <p:nvPicPr>
          <p:cNvPr id="159753" name="Picture 8" descr="aliya">
            <a:extLst>
              <a:ext uri="{FF2B5EF4-FFF2-40B4-BE49-F238E27FC236}">
                <a16:creationId xmlns:a16="http://schemas.microsoft.com/office/drawing/2014/main" id="{3F5BFF7D-90AB-C855-C066-F9E0B0D1A0B1}"/>
              </a:ext>
            </a:extLst>
          </p:cNvPr>
          <p:cNvPicPr>
            <a:picLocks noChangeAspect="1" noChangeArrowheads="1"/>
          </p:cNvPicPr>
          <p:nvPr/>
        </p:nvPicPr>
        <p:blipFill>
          <a:blip r:embed="rId4"/>
          <a:srcRect/>
          <a:stretch>
            <a:fillRect/>
          </a:stretch>
        </p:blipFill>
        <p:spPr bwMode="auto">
          <a:xfrm>
            <a:off x="4054475" y="1335088"/>
            <a:ext cx="552450" cy="696912"/>
          </a:xfrm>
          <a:prstGeom prst="rect">
            <a:avLst/>
          </a:prstGeom>
          <a:ln>
            <a:noFill/>
          </a:ln>
          <a:effectLst>
            <a:outerShdw blurRad="292100" dist="139700" dir="2700000" algn="tl" rotWithShape="0">
              <a:srgbClr val="333333">
                <a:alpha val="65000"/>
              </a:srgbClr>
            </a:outerShdw>
          </a:effectLst>
        </p:spPr>
      </p:pic>
      <p:pic>
        <p:nvPicPr>
          <p:cNvPr id="159754" name="Picture 9" descr="bandiera israeliana 2 jpg">
            <a:extLst>
              <a:ext uri="{FF2B5EF4-FFF2-40B4-BE49-F238E27FC236}">
                <a16:creationId xmlns:a16="http://schemas.microsoft.com/office/drawing/2014/main" id="{568E5B58-A0E3-3AF6-0570-7F0CB39655A0}"/>
              </a:ext>
            </a:extLst>
          </p:cNvPr>
          <p:cNvPicPr>
            <a:picLocks noChangeAspect="1" noChangeArrowheads="1"/>
          </p:cNvPicPr>
          <p:nvPr/>
        </p:nvPicPr>
        <p:blipFill>
          <a:blip r:embed="rId5">
            <a:lum bright="-8000" contrast="10000"/>
          </a:blip>
          <a:srcRect/>
          <a:stretch>
            <a:fillRect/>
          </a:stretch>
        </p:blipFill>
        <p:spPr bwMode="auto">
          <a:xfrm>
            <a:off x="3916363" y="444500"/>
            <a:ext cx="793750" cy="581025"/>
          </a:xfrm>
          <a:prstGeom prst="rect">
            <a:avLst/>
          </a:prstGeom>
          <a:ln>
            <a:noFill/>
          </a:ln>
          <a:effectLst>
            <a:outerShdw blurRad="292100" dist="139700" dir="2700000" algn="tl" rotWithShape="0">
              <a:srgbClr val="333333">
                <a:alpha val="65000"/>
              </a:srgbClr>
            </a:outerShdw>
          </a:effectLst>
        </p:spPr>
      </p:pic>
      <p:pic>
        <p:nvPicPr>
          <p:cNvPr id="159755" name="Picture 10" descr="t1985 arrivo falascià">
            <a:extLst>
              <a:ext uri="{FF2B5EF4-FFF2-40B4-BE49-F238E27FC236}">
                <a16:creationId xmlns:a16="http://schemas.microsoft.com/office/drawing/2014/main" id="{B063272D-3116-7C7A-99CC-75BD7706C93C}"/>
              </a:ext>
            </a:extLst>
          </p:cNvPr>
          <p:cNvPicPr>
            <a:picLocks noChangeAspect="1" noChangeArrowheads="1"/>
          </p:cNvPicPr>
          <p:nvPr/>
        </p:nvPicPr>
        <p:blipFill>
          <a:blip r:embed="rId6"/>
          <a:srcRect/>
          <a:stretch>
            <a:fillRect/>
          </a:stretch>
        </p:blipFill>
        <p:spPr bwMode="auto">
          <a:xfrm>
            <a:off x="414338" y="3429000"/>
            <a:ext cx="2770187" cy="2771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2281" name="Text Box 11">
            <a:extLst>
              <a:ext uri="{FF2B5EF4-FFF2-40B4-BE49-F238E27FC236}">
                <a16:creationId xmlns:a16="http://schemas.microsoft.com/office/drawing/2014/main" id="{BA336DCC-D9B2-289E-0719-BF23ABCBB880}"/>
              </a:ext>
            </a:extLst>
          </p:cNvPr>
          <p:cNvSpPr txBox="1">
            <a:spLocks noChangeArrowheads="1"/>
          </p:cNvSpPr>
          <p:nvPr/>
        </p:nvSpPr>
        <p:spPr bwMode="auto">
          <a:xfrm>
            <a:off x="171450" y="6310313"/>
            <a:ext cx="3565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t>1985</a:t>
            </a:r>
            <a:r>
              <a:rPr lang="fr-CH" altLang="it-CH" sz="1400">
                <a:solidFill>
                  <a:srgbClr val="FFFFFF"/>
                </a:solidFill>
              </a:rPr>
              <a:t> - </a:t>
            </a:r>
            <a:r>
              <a:rPr lang="de-DE" altLang="it-CH" sz="1400">
                <a:solidFill>
                  <a:srgbClr val="FFFFFF"/>
                </a:solidFill>
              </a:rPr>
              <a:t>Die äthiopische Falasha treffen ein</a:t>
            </a:r>
            <a:endParaRPr lang="it-IT" altLang="it-CH" sz="1400">
              <a:solidFill>
                <a:srgbClr val="FFFFFF"/>
              </a:solidFill>
            </a:endParaRPr>
          </a:p>
        </p:txBody>
      </p:sp>
      <p:pic>
        <p:nvPicPr>
          <p:cNvPr id="16" name="Picture 14" descr="a0047">
            <a:extLst>
              <a:ext uri="{FF2B5EF4-FFF2-40B4-BE49-F238E27FC236}">
                <a16:creationId xmlns:a16="http://schemas.microsoft.com/office/drawing/2014/main" id="{E3A23291-25D1-BF0B-D9AB-34F5F1C72972}"/>
              </a:ext>
            </a:extLst>
          </p:cNvPr>
          <p:cNvPicPr>
            <a:picLocks noChangeAspect="1" noChangeArrowheads="1"/>
          </p:cNvPicPr>
          <p:nvPr/>
        </p:nvPicPr>
        <p:blipFill>
          <a:blip r:embed="rId7"/>
          <a:srcRect/>
          <a:stretch>
            <a:fillRect/>
          </a:stretch>
        </p:blipFill>
        <p:spPr bwMode="auto">
          <a:xfrm>
            <a:off x="4956175" y="234950"/>
            <a:ext cx="3841750" cy="2525713"/>
          </a:xfrm>
          <a:prstGeom prst="rect">
            <a:avLst/>
          </a:prstGeom>
          <a:ln w="12700">
            <a:noFill/>
            <a:miter lim="800000"/>
            <a:headEnd/>
            <a:tailEnd/>
          </a:ln>
          <a:effectLst>
            <a:outerShdw blurRad="292100" dist="139700" dir="2700000" algn="tl" rotWithShape="0">
              <a:srgbClr val="333333">
                <a:alpha val="65000"/>
              </a:srgbClr>
            </a:outerShdw>
          </a:effectLst>
        </p:spPr>
      </p:pic>
      <p:sp>
        <p:nvSpPr>
          <p:cNvPr id="182283" name="Text Box 7">
            <a:extLst>
              <a:ext uri="{FF2B5EF4-FFF2-40B4-BE49-F238E27FC236}">
                <a16:creationId xmlns:a16="http://schemas.microsoft.com/office/drawing/2014/main" id="{093F9CE7-AC66-F709-9094-A53AAB94893A}"/>
              </a:ext>
            </a:extLst>
          </p:cNvPr>
          <p:cNvSpPr txBox="1">
            <a:spLocks noChangeArrowheads="1"/>
          </p:cNvSpPr>
          <p:nvPr/>
        </p:nvSpPr>
        <p:spPr bwMode="auto">
          <a:xfrm>
            <a:off x="7040563" y="2841625"/>
            <a:ext cx="17573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1990 - Amerikanische Juden treffen ein</a:t>
            </a:r>
            <a:endParaRPr lang="it-IT" altLang="it-CH" sz="1200" b="1">
              <a:solidFill>
                <a:srgbClr val="FFFFFF"/>
              </a:solidFill>
            </a:endParaRPr>
          </a:p>
        </p:txBody>
      </p:sp>
      <p:pic>
        <p:nvPicPr>
          <p:cNvPr id="13" name="Picture 8" descr="C:\Users\Enrico\Desktop\imm j.jpg">
            <a:extLst>
              <a:ext uri="{FF2B5EF4-FFF2-40B4-BE49-F238E27FC236}">
                <a16:creationId xmlns:a16="http://schemas.microsoft.com/office/drawing/2014/main" id="{493AD893-9E81-8778-65E6-E3F0FD28701D}"/>
              </a:ext>
            </a:extLst>
          </p:cNvPr>
          <p:cNvPicPr>
            <a:picLocks noChangeAspect="1" noChangeArrowheads="1"/>
          </p:cNvPicPr>
          <p:nvPr/>
        </p:nvPicPr>
        <p:blipFill>
          <a:blip r:embed="rId8"/>
          <a:srcRect/>
          <a:stretch>
            <a:fillRect/>
          </a:stretch>
        </p:blipFill>
        <p:spPr bwMode="auto">
          <a:xfrm>
            <a:off x="3311525" y="3397250"/>
            <a:ext cx="5446713" cy="2838450"/>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EF928799-2ECF-5221-93EF-0F5EC09C9EA5}"/>
              </a:ext>
            </a:extLst>
          </p:cNvPr>
          <p:cNvSpPr txBox="1"/>
          <p:nvPr/>
        </p:nvSpPr>
        <p:spPr>
          <a:xfrm>
            <a:off x="2012950" y="2894013"/>
            <a:ext cx="4987925" cy="369887"/>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de-DE" altLang="it-CH" b="1" dirty="0">
                <a:solidFill>
                  <a:schemeClr val="accent4">
                    <a:lumMod val="10000"/>
                  </a:schemeClr>
                </a:solidFill>
              </a:rPr>
              <a:t>Jüdische Einwanderung in Palästina / Israel</a:t>
            </a:r>
            <a:endParaRPr lang="fr-CH" altLang="it-CH" b="1" dirty="0">
              <a:solidFill>
                <a:schemeClr val="accent4">
                  <a:lumMod val="10000"/>
                </a:schemeClr>
              </a:solidFill>
            </a:endParaRPr>
          </a:p>
        </p:txBody>
      </p:sp>
      <p:sp>
        <p:nvSpPr>
          <p:cNvPr id="182286" name="CasellaDiTesto 2">
            <a:extLst>
              <a:ext uri="{FF2B5EF4-FFF2-40B4-BE49-F238E27FC236}">
                <a16:creationId xmlns:a16="http://schemas.microsoft.com/office/drawing/2014/main" id="{26D06980-C566-FA3F-54A0-783113C810C4}"/>
              </a:ext>
            </a:extLst>
          </p:cNvPr>
          <p:cNvSpPr txBox="1">
            <a:spLocks noChangeArrowheads="1"/>
          </p:cNvSpPr>
          <p:nvPr/>
        </p:nvSpPr>
        <p:spPr bwMode="auto">
          <a:xfrm>
            <a:off x="3670300" y="6302375"/>
            <a:ext cx="5299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400"/>
              <a:t>Heute kommen durchschnittlich 20.000 Einwanderer pro Jahr an</a:t>
            </a:r>
            <a:endParaRPr lang="en-US" altLang="en-US" sz="1400"/>
          </a:p>
        </p:txBody>
      </p:sp>
      <p:sp>
        <p:nvSpPr>
          <p:cNvPr id="3" name="CasellaDiTesto 2">
            <a:extLst>
              <a:ext uri="{FF2B5EF4-FFF2-40B4-BE49-F238E27FC236}">
                <a16:creationId xmlns:a16="http://schemas.microsoft.com/office/drawing/2014/main" id="{D47CB485-06FA-4D35-D766-BF4A62C025C4}"/>
              </a:ext>
            </a:extLst>
          </p:cNvPr>
          <p:cNvSpPr txBox="1"/>
          <p:nvPr/>
        </p:nvSpPr>
        <p:spPr>
          <a:xfrm>
            <a:off x="3889375" y="3533775"/>
            <a:ext cx="1114425" cy="646113"/>
          </a:xfrm>
          <a:prstGeom prst="rect">
            <a:avLst/>
          </a:prstGeom>
          <a:noFill/>
        </p:spPr>
        <p:txBody>
          <a:bodyPr>
            <a:spAutoFit/>
          </a:bodyPr>
          <a:lstStyle/>
          <a:p>
            <a:pPr>
              <a:defRPr/>
            </a:pPr>
            <a:r>
              <a:rPr lang="en-US" sz="1200" b="1" dirty="0">
                <a:solidFill>
                  <a:schemeClr val="accent4">
                    <a:lumMod val="10000"/>
                  </a:schemeClr>
                </a:solidFill>
              </a:rPr>
              <a:t>1948-1950</a:t>
            </a:r>
          </a:p>
          <a:p>
            <a:pPr>
              <a:defRPr/>
            </a:pPr>
            <a:r>
              <a:rPr lang="en-US" sz="1200" b="1" dirty="0">
                <a:solidFill>
                  <a:schemeClr val="accent4">
                    <a:lumMod val="10000"/>
                  </a:schemeClr>
                </a:solidFill>
              </a:rPr>
              <a:t>Israel </a:t>
            </a:r>
            <a:r>
              <a:rPr lang="en-US" sz="1200" b="1" dirty="0" err="1">
                <a:solidFill>
                  <a:schemeClr val="accent4">
                    <a:lumMod val="10000"/>
                  </a:schemeClr>
                </a:solidFill>
              </a:rPr>
              <a:t>Gründung</a:t>
            </a:r>
            <a:endParaRPr lang="en-US" sz="1200" b="1" dirty="0">
              <a:solidFill>
                <a:schemeClr val="accent4">
                  <a:lumMod val="10000"/>
                </a:schemeClr>
              </a:solidFill>
            </a:endParaRPr>
          </a:p>
        </p:txBody>
      </p:sp>
      <p:sp>
        <p:nvSpPr>
          <p:cNvPr id="17" name="CasellaDiTesto 16">
            <a:extLst>
              <a:ext uri="{FF2B5EF4-FFF2-40B4-BE49-F238E27FC236}">
                <a16:creationId xmlns:a16="http://schemas.microsoft.com/office/drawing/2014/main" id="{F3B06A06-69A5-EF08-64A9-645766254231}"/>
              </a:ext>
            </a:extLst>
          </p:cNvPr>
          <p:cNvSpPr txBox="1"/>
          <p:nvPr/>
        </p:nvSpPr>
        <p:spPr>
          <a:xfrm>
            <a:off x="7094538" y="3554413"/>
            <a:ext cx="933450" cy="646112"/>
          </a:xfrm>
          <a:prstGeom prst="rect">
            <a:avLst/>
          </a:prstGeom>
          <a:noFill/>
        </p:spPr>
        <p:txBody>
          <a:bodyPr>
            <a:spAutoFit/>
          </a:bodyPr>
          <a:lstStyle/>
          <a:p>
            <a:pPr>
              <a:defRPr/>
            </a:pPr>
            <a:r>
              <a:rPr lang="en-US" sz="1200" b="1" dirty="0">
                <a:solidFill>
                  <a:schemeClr val="accent4">
                    <a:lumMod val="10000"/>
                  </a:schemeClr>
                </a:solidFill>
              </a:rPr>
              <a:t>1990-1991</a:t>
            </a:r>
          </a:p>
          <a:p>
            <a:pPr>
              <a:defRPr/>
            </a:pPr>
            <a:r>
              <a:rPr lang="en-US" sz="1200" b="1" dirty="0">
                <a:solidFill>
                  <a:schemeClr val="accent4">
                    <a:lumMod val="10000"/>
                  </a:schemeClr>
                </a:solidFill>
              </a:rPr>
              <a:t>Fall der </a:t>
            </a:r>
            <a:r>
              <a:rPr lang="en-US" sz="1200" b="1" dirty="0" err="1">
                <a:solidFill>
                  <a:schemeClr val="accent4">
                    <a:lumMod val="10000"/>
                  </a:schemeClr>
                </a:solidFill>
              </a:rPr>
              <a:t>UdSSR</a:t>
            </a:r>
            <a:endParaRPr lang="en-US" sz="1200" b="1" dirty="0">
              <a:solidFill>
                <a:schemeClr val="accent4">
                  <a:lumMod val="10000"/>
                </a:schemeClr>
              </a:solidFill>
            </a:endParaRPr>
          </a:p>
        </p:txBody>
      </p:sp>
      <p:sp>
        <p:nvSpPr>
          <p:cNvPr id="182289" name="Slide Number Placeholder 3">
            <a:extLst>
              <a:ext uri="{FF2B5EF4-FFF2-40B4-BE49-F238E27FC236}">
                <a16:creationId xmlns:a16="http://schemas.microsoft.com/office/drawing/2014/main" id="{CDA1576A-AD03-C20F-1CD7-1C1BEE4FACA6}"/>
              </a:ext>
            </a:extLst>
          </p:cNvPr>
          <p:cNvSpPr txBox="1">
            <a:spLocks/>
          </p:cNvSpPr>
          <p:nvPr/>
        </p:nvSpPr>
        <p:spPr bwMode="auto">
          <a:xfrm>
            <a:off x="4002088" y="2360613"/>
            <a:ext cx="6223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EC2F3159-5569-43C8-81BF-3B48F7D832EB}" type="slidenum">
              <a:rPr lang="it-IT" altLang="it-CH" sz="1400" b="1">
                <a:solidFill>
                  <a:srgbClr val="FFFFFF"/>
                </a:solidFill>
              </a:rPr>
              <a:pPr algn="ctr" eaLnBrk="1" hangingPunct="1">
                <a:spcBef>
                  <a:spcPct val="0"/>
                </a:spcBef>
                <a:buFontTx/>
                <a:buNone/>
              </a:pPr>
              <a:t>50</a:t>
            </a:fld>
            <a:endParaRPr lang="it-IT" altLang="it-CH" sz="1400" b="1">
              <a:solidFill>
                <a:srgbClr val="FFFFFF"/>
              </a:solidFill>
            </a:endParaRPr>
          </a:p>
        </p:txBody>
      </p:sp>
      <p:sp>
        <p:nvSpPr>
          <p:cNvPr id="182290" name="Rettangolo 1">
            <a:extLst>
              <a:ext uri="{FF2B5EF4-FFF2-40B4-BE49-F238E27FC236}">
                <a16:creationId xmlns:a16="http://schemas.microsoft.com/office/drawing/2014/main" id="{EF5FA9BA-7F84-3454-9685-A3E2816DDAC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a:extLst>
              <a:ext uri="{FF2B5EF4-FFF2-40B4-BE49-F238E27FC236}">
                <a16:creationId xmlns:a16="http://schemas.microsoft.com/office/drawing/2014/main" id="{6130B88C-763F-0207-B200-1E41EDE631B2}"/>
              </a:ext>
            </a:extLst>
          </p:cNvPr>
          <p:cNvSpPr>
            <a:spLocks noGrp="1"/>
          </p:cNvSpPr>
          <p:nvPr>
            <p:ph type="sldNum" sz="quarter" idx="12"/>
          </p:nvPr>
        </p:nvSpPr>
        <p:spPr>
          <a:xfrm>
            <a:off x="5435600" y="3333750"/>
            <a:ext cx="622300" cy="401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956A78-B172-444E-8F79-C8A299FD552D}" type="slidenum">
              <a:rPr lang="it-IT" altLang="it-CH" sz="1400" b="1" smtClean="0">
                <a:solidFill>
                  <a:srgbClr val="FFFFFF"/>
                </a:solidFill>
              </a:rPr>
              <a:pPr>
                <a:spcBef>
                  <a:spcPct val="0"/>
                </a:spcBef>
                <a:buFontTx/>
                <a:buNone/>
              </a:pPr>
              <a:t>51</a:t>
            </a:fld>
            <a:endParaRPr lang="it-IT" altLang="it-CH" sz="1400" b="1">
              <a:solidFill>
                <a:srgbClr val="FFFFFF"/>
              </a:solidFill>
            </a:endParaRPr>
          </a:p>
        </p:txBody>
      </p:sp>
      <p:pic>
        <p:nvPicPr>
          <p:cNvPr id="160771" name="Picture 2">
            <a:extLst>
              <a:ext uri="{FF2B5EF4-FFF2-40B4-BE49-F238E27FC236}">
                <a16:creationId xmlns:a16="http://schemas.microsoft.com/office/drawing/2014/main" id="{82E2FCC7-4EE3-52C0-538A-9C04508C37FA}"/>
              </a:ext>
            </a:extLst>
          </p:cNvPr>
          <p:cNvPicPr>
            <a:picLocks noChangeAspect="1" noChangeArrowheads="1"/>
          </p:cNvPicPr>
          <p:nvPr/>
        </p:nvPicPr>
        <p:blipFill>
          <a:blip r:embed="rId3">
            <a:lum bright="-10000" contrast="10000"/>
          </a:blip>
          <a:srcRect/>
          <a:stretch>
            <a:fillRect/>
          </a:stretch>
        </p:blipFill>
        <p:spPr bwMode="auto">
          <a:xfrm>
            <a:off x="2339975" y="0"/>
            <a:ext cx="2987675" cy="1997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2" name="Picture 3">
            <a:extLst>
              <a:ext uri="{FF2B5EF4-FFF2-40B4-BE49-F238E27FC236}">
                <a16:creationId xmlns:a16="http://schemas.microsoft.com/office/drawing/2014/main" id="{0BD67C9A-D4F0-1CF5-268A-5BF5E0111F78}"/>
              </a:ext>
            </a:extLst>
          </p:cNvPr>
          <p:cNvPicPr>
            <a:picLocks noChangeAspect="1" noChangeArrowheads="1"/>
          </p:cNvPicPr>
          <p:nvPr/>
        </p:nvPicPr>
        <p:blipFill>
          <a:blip r:embed="rId4">
            <a:lum bright="-10000" contrast="10000"/>
          </a:blip>
          <a:srcRect/>
          <a:stretch>
            <a:fillRect/>
          </a:stretch>
        </p:blipFill>
        <p:spPr bwMode="auto">
          <a:xfrm>
            <a:off x="2339975" y="2076450"/>
            <a:ext cx="2952750" cy="1973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3" name="Picture 4">
            <a:extLst>
              <a:ext uri="{FF2B5EF4-FFF2-40B4-BE49-F238E27FC236}">
                <a16:creationId xmlns:a16="http://schemas.microsoft.com/office/drawing/2014/main" id="{26EB3DC0-1AE3-CC64-3FA5-B7E49B548167}"/>
              </a:ext>
            </a:extLst>
          </p:cNvPr>
          <p:cNvPicPr>
            <a:picLocks noChangeAspect="1" noChangeArrowheads="1"/>
          </p:cNvPicPr>
          <p:nvPr/>
        </p:nvPicPr>
        <p:blipFill>
          <a:blip r:embed="rId5">
            <a:lum bright="-10000" contrast="10000"/>
          </a:blip>
          <a:srcRect/>
          <a:stretch>
            <a:fillRect/>
          </a:stretch>
        </p:blipFill>
        <p:spPr bwMode="auto">
          <a:xfrm>
            <a:off x="5435600" y="0"/>
            <a:ext cx="3708400" cy="24780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5" name="Picture 6">
            <a:extLst>
              <a:ext uri="{FF2B5EF4-FFF2-40B4-BE49-F238E27FC236}">
                <a16:creationId xmlns:a16="http://schemas.microsoft.com/office/drawing/2014/main" id="{5747B110-49A6-5DE7-2AB1-9A795AF9766D}"/>
              </a:ext>
            </a:extLst>
          </p:cNvPr>
          <p:cNvPicPr>
            <a:picLocks noChangeAspect="1" noChangeArrowheads="1"/>
          </p:cNvPicPr>
          <p:nvPr/>
        </p:nvPicPr>
        <p:blipFill>
          <a:blip r:embed="rId6">
            <a:lum bright="-10000" contrast="10000"/>
          </a:blip>
          <a:srcRect/>
          <a:stretch>
            <a:fillRect/>
          </a:stretch>
        </p:blipFill>
        <p:spPr bwMode="auto">
          <a:xfrm>
            <a:off x="6457950" y="2838450"/>
            <a:ext cx="2686050" cy="4019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6" name="Picture 7">
            <a:extLst>
              <a:ext uri="{FF2B5EF4-FFF2-40B4-BE49-F238E27FC236}">
                <a16:creationId xmlns:a16="http://schemas.microsoft.com/office/drawing/2014/main" id="{08AD8B2B-82D3-D0F0-B375-61A74F0EAFD7}"/>
              </a:ext>
            </a:extLst>
          </p:cNvPr>
          <p:cNvPicPr>
            <a:picLocks noChangeAspect="1" noChangeArrowheads="1"/>
          </p:cNvPicPr>
          <p:nvPr/>
        </p:nvPicPr>
        <p:blipFill>
          <a:blip r:embed="rId7">
            <a:lum bright="-10000" contrast="10000"/>
          </a:blip>
          <a:srcRect/>
          <a:stretch>
            <a:fillRect/>
          </a:stretch>
        </p:blipFill>
        <p:spPr bwMode="auto">
          <a:xfrm>
            <a:off x="0" y="3429000"/>
            <a:ext cx="2244725" cy="3429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04808" name="Text Box 8">
            <a:extLst>
              <a:ext uri="{FF2B5EF4-FFF2-40B4-BE49-F238E27FC236}">
                <a16:creationId xmlns:a16="http://schemas.microsoft.com/office/drawing/2014/main" id="{ED7A61B4-DFCB-484E-8B14-B69CFE7C6C2E}"/>
              </a:ext>
            </a:extLst>
          </p:cNvPr>
          <p:cNvSpPr txBox="1">
            <a:spLocks noChangeArrowheads="1"/>
          </p:cNvSpPr>
          <p:nvPr/>
        </p:nvSpPr>
        <p:spPr bwMode="auto">
          <a:xfrm>
            <a:off x="5435600" y="2420938"/>
            <a:ext cx="3708400" cy="523875"/>
          </a:xfrm>
          <a:prstGeom prst="rect">
            <a:avLst/>
          </a:prstGeom>
          <a:solidFill>
            <a:srgbClr val="FFFF00"/>
          </a:solidFill>
          <a:ln w="19050">
            <a:solidFill>
              <a:schemeClr val="accent4">
                <a:lumMod val="10000"/>
              </a:schemeClr>
            </a:solidFill>
          </a:ln>
        </p:spPr>
        <p:txBody>
          <a:bodyPr lIns="0" r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de-DE" altLang="it-CH" sz="1400" b="1" dirty="0">
                <a:solidFill>
                  <a:schemeClr val="accent4">
                    <a:lumMod val="10000"/>
                  </a:schemeClr>
                </a:solidFill>
              </a:rPr>
              <a:t>Jüdische Einwanderer besetzen </a:t>
            </a:r>
            <a:r>
              <a:rPr lang="de-DE" altLang="it-CH" sz="1300" b="1" dirty="0">
                <a:solidFill>
                  <a:schemeClr val="accent4">
                    <a:lumMod val="10000"/>
                  </a:schemeClr>
                </a:solidFill>
              </a:rPr>
              <a:t>Palästinensern beschlagnahmtes Eigentum</a:t>
            </a:r>
            <a:endParaRPr lang="it-IT" altLang="it-CH" sz="1300" b="1" dirty="0">
              <a:solidFill>
                <a:schemeClr val="accent4">
                  <a:lumMod val="10000"/>
                </a:schemeClr>
              </a:solidFill>
            </a:endParaRPr>
          </a:p>
        </p:txBody>
      </p:sp>
      <p:pic>
        <p:nvPicPr>
          <p:cNvPr id="160778" name="Picture 9" descr="1949 i coloni ebraici prendono possesso di Tarshiha 2">
            <a:extLst>
              <a:ext uri="{FF2B5EF4-FFF2-40B4-BE49-F238E27FC236}">
                <a16:creationId xmlns:a16="http://schemas.microsoft.com/office/drawing/2014/main" id="{50CC5961-859A-CDAD-FCD8-660F310972DB}"/>
              </a:ext>
            </a:extLst>
          </p:cNvPr>
          <p:cNvPicPr>
            <a:picLocks noChangeAspect="1" noChangeArrowheads="1"/>
          </p:cNvPicPr>
          <p:nvPr/>
        </p:nvPicPr>
        <p:blipFill>
          <a:blip r:embed="rId8">
            <a:lum bright="-2000" contrast="20000"/>
          </a:blip>
          <a:srcRect/>
          <a:stretch>
            <a:fillRect/>
          </a:stretch>
        </p:blipFill>
        <p:spPr bwMode="auto">
          <a:xfrm>
            <a:off x="0" y="0"/>
            <a:ext cx="2244725" cy="3357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5">
            <a:extLst>
              <a:ext uri="{FF2B5EF4-FFF2-40B4-BE49-F238E27FC236}">
                <a16:creationId xmlns:a16="http://schemas.microsoft.com/office/drawing/2014/main" id="{E426C412-B6E3-1AC3-7C2B-07AD80E01E1A}"/>
              </a:ext>
            </a:extLst>
          </p:cNvPr>
          <p:cNvPicPr>
            <a:picLocks noChangeAspect="1" noChangeArrowheads="1"/>
          </p:cNvPicPr>
          <p:nvPr/>
        </p:nvPicPr>
        <p:blipFill>
          <a:blip r:embed="rId9">
            <a:lum bright="-10000" contrast="16000"/>
          </a:blip>
          <a:srcRect/>
          <a:stretch>
            <a:fillRect/>
          </a:stretch>
        </p:blipFill>
        <p:spPr bwMode="auto">
          <a:xfrm>
            <a:off x="2339975" y="4124325"/>
            <a:ext cx="4032250" cy="2733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84331" name="Rettangolo 1">
            <a:extLst>
              <a:ext uri="{FF2B5EF4-FFF2-40B4-BE49-F238E27FC236}">
                <a16:creationId xmlns:a16="http://schemas.microsoft.com/office/drawing/2014/main" id="{4F58057F-3F19-ABF5-FE8A-334CEA547EE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1">
            <a:extLst>
              <a:ext uri="{FF2B5EF4-FFF2-40B4-BE49-F238E27FC236}">
                <a16:creationId xmlns:a16="http://schemas.microsoft.com/office/drawing/2014/main" id="{DEF5A32F-B46A-054C-A71D-9E8903666C75}"/>
              </a:ext>
            </a:extLst>
          </p:cNvPr>
          <p:cNvSpPr>
            <a:spLocks noGrp="1"/>
          </p:cNvSpPr>
          <p:nvPr>
            <p:ph type="sldNum" sz="quarter" idx="12"/>
          </p:nvPr>
        </p:nvSpPr>
        <p:spPr>
          <a:xfrm>
            <a:off x="4498975" y="6215063"/>
            <a:ext cx="585788" cy="42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E163C556-6BC2-45E7-B895-AE9C4AE84DEB}" type="slidenum">
              <a:rPr lang="it-IT" altLang="it-CH" sz="1400" b="1" smtClean="0">
                <a:solidFill>
                  <a:srgbClr val="FFFFFF"/>
                </a:solidFill>
              </a:rPr>
              <a:pPr algn="ctr">
                <a:spcBef>
                  <a:spcPct val="0"/>
                </a:spcBef>
                <a:buFontTx/>
                <a:buNone/>
              </a:pPr>
              <a:t>52</a:t>
            </a:fld>
            <a:endParaRPr lang="it-IT" altLang="it-CH" sz="1400" b="1">
              <a:solidFill>
                <a:srgbClr val="FFFFFF"/>
              </a:solidFill>
            </a:endParaRPr>
          </a:p>
        </p:txBody>
      </p:sp>
      <p:pic>
        <p:nvPicPr>
          <p:cNvPr id="306179" name="Picture 2" descr="An Israeli Home Sale">
            <a:extLst>
              <a:ext uri="{FF2B5EF4-FFF2-40B4-BE49-F238E27FC236}">
                <a16:creationId xmlns:a16="http://schemas.microsoft.com/office/drawing/2014/main" id="{CFE8528F-71D1-34B2-FF64-AB3DA232DB71}"/>
              </a:ext>
            </a:extLst>
          </p:cNvPr>
          <p:cNvPicPr>
            <a:picLocks noChangeAspect="1" noChangeArrowheads="1"/>
          </p:cNvPicPr>
          <p:nvPr/>
        </p:nvPicPr>
        <p:blipFill>
          <a:blip r:embed="rId3"/>
          <a:srcRect/>
          <a:stretch>
            <a:fillRect/>
          </a:stretch>
        </p:blipFill>
        <p:spPr bwMode="auto">
          <a:xfrm>
            <a:off x="285750" y="214313"/>
            <a:ext cx="3967163" cy="2881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6372" name="TextBox 3">
            <a:extLst>
              <a:ext uri="{FF2B5EF4-FFF2-40B4-BE49-F238E27FC236}">
                <a16:creationId xmlns:a16="http://schemas.microsoft.com/office/drawing/2014/main" id="{10D220BA-819C-3231-981F-B1EE40E7C9EA}"/>
              </a:ext>
            </a:extLst>
          </p:cNvPr>
          <p:cNvSpPr txBox="1">
            <a:spLocks noChangeArrowheads="1"/>
          </p:cNvSpPr>
          <p:nvPr/>
        </p:nvSpPr>
        <p:spPr bwMode="auto">
          <a:xfrm>
            <a:off x="268288" y="3152775"/>
            <a:ext cx="4017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a:solidFill>
                  <a:srgbClr val="FFFFFF"/>
                </a:solidFill>
              </a:rPr>
              <a:t>Diese Villa wurde im 1948 von den Zionisten konfisziert.</a:t>
            </a:r>
            <a:endParaRPr lang="it-IT" altLang="it-CH" sz="1200">
              <a:solidFill>
                <a:srgbClr val="FFFFFF"/>
              </a:solidFill>
            </a:endParaRPr>
          </a:p>
        </p:txBody>
      </p:sp>
      <p:sp>
        <p:nvSpPr>
          <p:cNvPr id="186373" name="TextBox 5">
            <a:extLst>
              <a:ext uri="{FF2B5EF4-FFF2-40B4-BE49-F238E27FC236}">
                <a16:creationId xmlns:a16="http://schemas.microsoft.com/office/drawing/2014/main" id="{C0179D2D-31F7-E37D-2384-1159C0C45C6B}"/>
              </a:ext>
            </a:extLst>
          </p:cNvPr>
          <p:cNvSpPr txBox="1">
            <a:spLocks noChangeArrowheads="1"/>
          </p:cNvSpPr>
          <p:nvPr/>
        </p:nvSpPr>
        <p:spPr bwMode="auto">
          <a:xfrm>
            <a:off x="4970463" y="236538"/>
            <a:ext cx="114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1200">
                <a:solidFill>
                  <a:srgbClr val="FFFFFF"/>
                </a:solidFill>
              </a:rPr>
              <a:t>Katamon House in Jerusalem:  wurde im Jahr 1948 konfisziert</a:t>
            </a:r>
          </a:p>
        </p:txBody>
      </p:sp>
      <p:pic>
        <p:nvPicPr>
          <p:cNvPr id="306183" name="Picture 8" descr="http://australiansforpalestine.com/wp-content/uploads/2009/08/Palestinina-house-in-Qatamon1.jpg">
            <a:extLst>
              <a:ext uri="{FF2B5EF4-FFF2-40B4-BE49-F238E27FC236}">
                <a16:creationId xmlns:a16="http://schemas.microsoft.com/office/drawing/2014/main" id="{AB2A641F-A133-698E-5FF2-186F24A5D746}"/>
              </a:ext>
            </a:extLst>
          </p:cNvPr>
          <p:cNvPicPr>
            <a:picLocks noChangeAspect="1" noChangeArrowheads="1"/>
          </p:cNvPicPr>
          <p:nvPr/>
        </p:nvPicPr>
        <p:blipFill>
          <a:blip r:embed="rId4"/>
          <a:srcRect/>
          <a:stretch>
            <a:fillRect/>
          </a:stretch>
        </p:blipFill>
        <p:spPr bwMode="auto">
          <a:xfrm>
            <a:off x="5322888" y="3990975"/>
            <a:ext cx="3540125" cy="2652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43431" name="TextBox 8">
            <a:extLst>
              <a:ext uri="{FF2B5EF4-FFF2-40B4-BE49-F238E27FC236}">
                <a16:creationId xmlns:a16="http://schemas.microsoft.com/office/drawing/2014/main" id="{FEAD81BE-298E-EAC9-DE27-5AA6BDE9A092}"/>
              </a:ext>
            </a:extLst>
          </p:cNvPr>
          <p:cNvSpPr txBox="1">
            <a:spLocks noChangeArrowheads="1"/>
          </p:cNvSpPr>
          <p:nvPr/>
        </p:nvSpPr>
        <p:spPr bwMode="auto">
          <a:xfrm>
            <a:off x="4483100" y="1674813"/>
            <a:ext cx="1516063" cy="18161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a:solidFill>
                  <a:schemeClr val="accent4">
                    <a:lumMod val="10000"/>
                  </a:schemeClr>
                </a:solidFill>
              </a:rPr>
              <a:t>1948 - 1949</a:t>
            </a:r>
            <a:r>
              <a:rPr lang="it-CH" altLang="it-CH" sz="1600" b="1" u="sng" dirty="0">
                <a:solidFill>
                  <a:schemeClr val="accent4">
                    <a:lumMod val="10000"/>
                  </a:schemeClr>
                </a:solidFill>
              </a:rPr>
              <a:t> </a:t>
            </a:r>
          </a:p>
          <a:p>
            <a:pPr algn="ctr" eaLnBrk="1" hangingPunct="1">
              <a:spcBef>
                <a:spcPct val="0"/>
              </a:spcBef>
              <a:buFontTx/>
              <a:buNone/>
              <a:defRPr/>
            </a:pPr>
            <a:r>
              <a:rPr lang="de-DE" altLang="it-CH" sz="1600" b="1" dirty="0">
                <a:solidFill>
                  <a:schemeClr val="accent4">
                    <a:lumMod val="10000"/>
                  </a:schemeClr>
                </a:solidFill>
              </a:rPr>
              <a:t>Die Zionisten konfiszieren              und besetzen die Liegen-</a:t>
            </a:r>
            <a:r>
              <a:rPr lang="de-DE" altLang="it-CH" sz="1600" b="1" dirty="0" err="1">
                <a:solidFill>
                  <a:schemeClr val="accent4">
                    <a:lumMod val="10000"/>
                  </a:schemeClr>
                </a:solidFill>
              </a:rPr>
              <a:t>schaften</a:t>
            </a:r>
            <a:r>
              <a:rPr lang="de-DE" altLang="it-CH" sz="1600" b="1" dirty="0">
                <a:solidFill>
                  <a:schemeClr val="accent4">
                    <a:lumMod val="10000"/>
                  </a:schemeClr>
                </a:solidFill>
              </a:rPr>
              <a:t> der Palästinenser</a:t>
            </a:r>
          </a:p>
        </p:txBody>
      </p:sp>
      <p:sp>
        <p:nvSpPr>
          <p:cNvPr id="186376" name="TextBox 10">
            <a:extLst>
              <a:ext uri="{FF2B5EF4-FFF2-40B4-BE49-F238E27FC236}">
                <a16:creationId xmlns:a16="http://schemas.microsoft.com/office/drawing/2014/main" id="{3A4C0596-3AF1-99EE-CF3B-D28861E9AA5A}"/>
              </a:ext>
            </a:extLst>
          </p:cNvPr>
          <p:cNvSpPr txBox="1">
            <a:spLocks noChangeArrowheads="1"/>
          </p:cNvSpPr>
          <p:nvPr/>
        </p:nvSpPr>
        <p:spPr bwMode="auto">
          <a:xfrm>
            <a:off x="4279900" y="4368800"/>
            <a:ext cx="8620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a:solidFill>
                  <a:srgbClr val="FFFFFF"/>
                </a:solidFill>
              </a:rPr>
              <a:t>Heute sind die Häuser von  Deir Yassin von Zionisten bewohnt </a:t>
            </a:r>
            <a:endParaRPr lang="it-IT" altLang="it-CH" sz="1200">
              <a:solidFill>
                <a:srgbClr val="FFFFFF"/>
              </a:solidFill>
            </a:endParaRPr>
          </a:p>
        </p:txBody>
      </p:sp>
      <p:sp>
        <p:nvSpPr>
          <p:cNvPr id="161801" name="TextBox 11">
            <a:extLst>
              <a:ext uri="{FF2B5EF4-FFF2-40B4-BE49-F238E27FC236}">
                <a16:creationId xmlns:a16="http://schemas.microsoft.com/office/drawing/2014/main" id="{1141D078-5EAB-DCEE-107F-44F84F3C1AFA}"/>
              </a:ext>
            </a:extLst>
          </p:cNvPr>
          <p:cNvSpPr txBox="1">
            <a:spLocks noChangeArrowheads="1"/>
          </p:cNvSpPr>
          <p:nvPr/>
        </p:nvSpPr>
        <p:spPr bwMode="auto">
          <a:xfrm>
            <a:off x="5999163" y="3990975"/>
            <a:ext cx="2732087" cy="276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it-CH" altLang="it-CH" sz="1200" dirty="0">
                <a:solidFill>
                  <a:schemeClr val="accent4">
                    <a:lumMod val="10000"/>
                  </a:schemeClr>
                </a:solidFill>
              </a:rPr>
              <a:t>Konfisziertes </a:t>
            </a:r>
            <a:r>
              <a:rPr lang="it-CH" altLang="it-CH" sz="1200" dirty="0" err="1">
                <a:solidFill>
                  <a:schemeClr val="accent4">
                    <a:lumMod val="10000"/>
                  </a:schemeClr>
                </a:solidFill>
              </a:rPr>
              <a:t>palästinensisches</a:t>
            </a:r>
            <a:r>
              <a:rPr lang="it-CH" altLang="it-CH" sz="1200" dirty="0">
                <a:solidFill>
                  <a:schemeClr val="accent4">
                    <a:lumMod val="10000"/>
                  </a:schemeClr>
                </a:solidFill>
              </a:rPr>
              <a:t> Haus</a:t>
            </a:r>
          </a:p>
        </p:txBody>
      </p:sp>
      <p:pic>
        <p:nvPicPr>
          <p:cNvPr id="186378" name="Immagine 2">
            <a:extLst>
              <a:ext uri="{FF2B5EF4-FFF2-40B4-BE49-F238E27FC236}">
                <a16:creationId xmlns:a16="http://schemas.microsoft.com/office/drawing/2014/main" id="{E0334F0F-4D61-6D72-BEC7-1A1E7B8AC0A7}"/>
              </a:ext>
            </a:extLst>
          </p:cNvPr>
          <p:cNvPicPr>
            <a:picLocks noChangeAspect="1"/>
          </p:cNvPicPr>
          <p:nvPr/>
        </p:nvPicPr>
        <p:blipFill>
          <a:blip r:embed="rId5">
            <a:extLst>
              <a:ext uri="{28A0092B-C50C-407E-A947-70E740481C1C}">
                <a14:useLocalDpi xmlns:a14="http://schemas.microsoft.com/office/drawing/2010/main" val="0"/>
              </a:ext>
            </a:extLst>
          </a:blip>
          <a:srcRect l="7021" t="4333" r="12692" b="9554"/>
          <a:stretch>
            <a:fillRect/>
          </a:stretch>
        </p:blipFill>
        <p:spPr bwMode="auto">
          <a:xfrm>
            <a:off x="6227763" y="214313"/>
            <a:ext cx="2630487" cy="3576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6379" name="Immagine 4">
            <a:extLst>
              <a:ext uri="{FF2B5EF4-FFF2-40B4-BE49-F238E27FC236}">
                <a16:creationId xmlns:a16="http://schemas.microsoft.com/office/drawing/2014/main" id="{EAC8EED4-ECD8-275C-F976-FD960BD5D1A4}"/>
              </a:ext>
            </a:extLst>
          </p:cNvPr>
          <p:cNvPicPr>
            <a:picLocks noChangeAspect="1"/>
          </p:cNvPicPr>
          <p:nvPr/>
        </p:nvPicPr>
        <p:blipFill>
          <a:blip r:embed="rId6">
            <a:extLst>
              <a:ext uri="{28A0092B-C50C-407E-A947-70E740481C1C}">
                <a14:useLocalDpi xmlns:a14="http://schemas.microsoft.com/office/drawing/2010/main" val="0"/>
              </a:ext>
            </a:extLst>
          </a:blip>
          <a:srcRect l="5301" t="6340" r="8936" b="11743"/>
          <a:stretch>
            <a:fillRect/>
          </a:stretch>
        </p:blipFill>
        <p:spPr bwMode="auto">
          <a:xfrm>
            <a:off x="242888" y="3790950"/>
            <a:ext cx="4017962" cy="28527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6380" name="Rettangolo 11">
            <a:extLst>
              <a:ext uri="{FF2B5EF4-FFF2-40B4-BE49-F238E27FC236}">
                <a16:creationId xmlns:a16="http://schemas.microsoft.com/office/drawing/2014/main" id="{397FB5B3-46B4-8C29-60CF-AFC610C83EE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egnaposto numero diapositiva 1">
            <a:extLst>
              <a:ext uri="{FF2B5EF4-FFF2-40B4-BE49-F238E27FC236}">
                <a16:creationId xmlns:a16="http://schemas.microsoft.com/office/drawing/2014/main" id="{9D4D1714-5EF4-1534-9500-655A898ECA75}"/>
              </a:ext>
            </a:extLst>
          </p:cNvPr>
          <p:cNvSpPr>
            <a:spLocks noGrp="1" noChangeArrowheads="1"/>
          </p:cNvSpPr>
          <p:nvPr>
            <p:ph type="sldNum" sz="quarter" idx="12"/>
          </p:nvPr>
        </p:nvSpPr>
        <p:spPr>
          <a:xfrm>
            <a:off x="8093075" y="6030913"/>
            <a:ext cx="654050"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2F2EAF-2222-4C25-9976-370F96BC3E95}" type="slidenum">
              <a:rPr lang="it-IT" altLang="en-US" sz="1400" b="1" smtClean="0">
                <a:solidFill>
                  <a:srgbClr val="FFFFFF"/>
                </a:solidFill>
              </a:rPr>
              <a:pPr>
                <a:spcBef>
                  <a:spcPct val="0"/>
                </a:spcBef>
                <a:buFontTx/>
                <a:buNone/>
              </a:pPr>
              <a:t>53</a:t>
            </a:fld>
            <a:endParaRPr lang="it-IT" altLang="en-US" sz="1400" b="1">
              <a:solidFill>
                <a:srgbClr val="FFFFFF"/>
              </a:solidFill>
            </a:endParaRPr>
          </a:p>
        </p:txBody>
      </p:sp>
      <p:pic>
        <p:nvPicPr>
          <p:cNvPr id="188419" name="Immagine 5">
            <a:extLst>
              <a:ext uri="{FF2B5EF4-FFF2-40B4-BE49-F238E27FC236}">
                <a16:creationId xmlns:a16="http://schemas.microsoft.com/office/drawing/2014/main" id="{8AE9BE0C-A4AD-C0FA-C3CB-83CBEBDBAA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 y="549275"/>
            <a:ext cx="8334375" cy="4468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77537EBB-A24A-5A39-2F0D-4B2AB96534C9}"/>
              </a:ext>
            </a:extLst>
          </p:cNvPr>
          <p:cNvSpPr txBox="1"/>
          <p:nvPr/>
        </p:nvSpPr>
        <p:spPr>
          <a:xfrm flipH="1">
            <a:off x="363538" y="5291138"/>
            <a:ext cx="8416925" cy="646112"/>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1935 - Talbiya. </a:t>
            </a:r>
            <a:r>
              <a:rPr lang="de-DE" b="1" dirty="0">
                <a:solidFill>
                  <a:schemeClr val="accent4">
                    <a:lumMod val="10000"/>
                  </a:schemeClr>
                </a:solidFill>
              </a:rPr>
              <a:t>Dieses Jerusalem-Vorort war von einer reiche christlich-arabischen Gemeinde bewohnt. Es wurde im 1948 von Zionisten usurpiert.</a:t>
            </a:r>
            <a:endParaRPr lang="en-US" b="1" dirty="0">
              <a:solidFill>
                <a:schemeClr val="accent4">
                  <a:lumMod val="10000"/>
                </a:schemeClr>
              </a:solidFill>
            </a:endParaRPr>
          </a:p>
        </p:txBody>
      </p:sp>
      <p:sp>
        <p:nvSpPr>
          <p:cNvPr id="188421" name="Rettangolo 5">
            <a:extLst>
              <a:ext uri="{FF2B5EF4-FFF2-40B4-BE49-F238E27FC236}">
                <a16:creationId xmlns:a16="http://schemas.microsoft.com/office/drawing/2014/main" id="{E3234543-6F4B-7B94-6673-5ADC674532E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88422" name="CasellaDiTesto 1">
            <a:extLst>
              <a:ext uri="{FF2B5EF4-FFF2-40B4-BE49-F238E27FC236}">
                <a16:creationId xmlns:a16="http://schemas.microsoft.com/office/drawing/2014/main" id="{3CD61F50-03AE-629B-9C49-8118E16A2AD3}"/>
              </a:ext>
            </a:extLst>
          </p:cNvPr>
          <p:cNvSpPr txBox="1">
            <a:spLocks noChangeArrowheads="1"/>
          </p:cNvSpPr>
          <p:nvPr/>
        </p:nvSpPr>
        <p:spPr bwMode="auto">
          <a:xfrm>
            <a:off x="1476375" y="6057900"/>
            <a:ext cx="6191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400"/>
              <a:t>Die zionistische Propaganda behauptet, dass Palästinenser in Zelten lebten.</a:t>
            </a:r>
            <a:endParaRPr lang="en-US" altLang="en-US" sz="1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2">
            <a:extLst>
              <a:ext uri="{FF2B5EF4-FFF2-40B4-BE49-F238E27FC236}">
                <a16:creationId xmlns:a16="http://schemas.microsoft.com/office/drawing/2014/main" id="{67CA9DA6-E814-E980-9F54-8A1A796ADA60}"/>
              </a:ext>
            </a:extLst>
          </p:cNvPr>
          <p:cNvPicPr>
            <a:picLocks noChangeAspect="1" noChangeArrowheads="1"/>
          </p:cNvPicPr>
          <p:nvPr/>
        </p:nvPicPr>
        <p:blipFill>
          <a:blip r:embed="rId3"/>
          <a:srcRect/>
          <a:stretch>
            <a:fillRect/>
          </a:stretch>
        </p:blipFill>
        <p:spPr bwMode="auto">
          <a:xfrm>
            <a:off x="179388" y="188913"/>
            <a:ext cx="3338512" cy="1406525"/>
          </a:xfrm>
          <a:prstGeom prst="rect">
            <a:avLst/>
          </a:prstGeom>
          <a:ln>
            <a:noFill/>
          </a:ln>
          <a:effectLst>
            <a:outerShdw blurRad="292100" dist="139700" dir="2700000" algn="tl" rotWithShape="0">
              <a:srgbClr val="333333">
                <a:alpha val="65000"/>
              </a:srgbClr>
            </a:outerShdw>
          </a:effectLst>
        </p:spPr>
      </p:pic>
      <p:sp>
        <p:nvSpPr>
          <p:cNvPr id="206851" name="Text Box 3">
            <a:extLst>
              <a:ext uri="{FF2B5EF4-FFF2-40B4-BE49-F238E27FC236}">
                <a16:creationId xmlns:a16="http://schemas.microsoft.com/office/drawing/2014/main" id="{50FA5728-666D-64B9-968E-B01FA95406A3}"/>
              </a:ext>
            </a:extLst>
          </p:cNvPr>
          <p:cNvSpPr txBox="1">
            <a:spLocks noChangeArrowheads="1"/>
          </p:cNvSpPr>
          <p:nvPr/>
        </p:nvSpPr>
        <p:spPr bwMode="auto">
          <a:xfrm>
            <a:off x="179388" y="1808163"/>
            <a:ext cx="3338512" cy="2370137"/>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1949</a:t>
            </a:r>
            <a:r>
              <a:rPr lang="fr-CH" altLang="it-CH" sz="2400" b="1" dirty="0">
                <a:solidFill>
                  <a:schemeClr val="accent4">
                    <a:lumMod val="10000"/>
                  </a:schemeClr>
                </a:solidFill>
              </a:rPr>
              <a:t> - </a:t>
            </a:r>
            <a:r>
              <a:rPr lang="de-DE" altLang="it-CH" sz="2400" b="1" dirty="0">
                <a:solidFill>
                  <a:schemeClr val="accent4">
                    <a:lumMod val="10000"/>
                  </a:schemeClr>
                </a:solidFill>
              </a:rPr>
              <a:t>Die UNO schafft die UNRWA, Agentur für die Hilfe an die palästinensischen Flüchtlinge.</a:t>
            </a:r>
            <a:endParaRPr lang="en-US" altLang="it-CH" sz="1400" b="1" dirty="0">
              <a:solidFill>
                <a:schemeClr val="accent4">
                  <a:lumMod val="10000"/>
                </a:schemeClr>
              </a:solidFill>
            </a:endParaRPr>
          </a:p>
        </p:txBody>
      </p:sp>
      <p:pic>
        <p:nvPicPr>
          <p:cNvPr id="161797" name="Picture 4">
            <a:extLst>
              <a:ext uri="{FF2B5EF4-FFF2-40B4-BE49-F238E27FC236}">
                <a16:creationId xmlns:a16="http://schemas.microsoft.com/office/drawing/2014/main" id="{FF699377-7ECA-9297-CA61-0EF1F8606EF7}"/>
              </a:ext>
            </a:extLst>
          </p:cNvPr>
          <p:cNvPicPr>
            <a:picLocks noChangeAspect="1" noChangeArrowheads="1"/>
          </p:cNvPicPr>
          <p:nvPr/>
        </p:nvPicPr>
        <p:blipFill>
          <a:blip r:embed="rId4">
            <a:lum bright="-10000" contrast="10000"/>
          </a:blip>
          <a:srcRect/>
          <a:stretch>
            <a:fillRect/>
          </a:stretch>
        </p:blipFill>
        <p:spPr bwMode="auto">
          <a:xfrm>
            <a:off x="6011863" y="2492375"/>
            <a:ext cx="2952750" cy="2135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798" name="Picture 5">
            <a:extLst>
              <a:ext uri="{FF2B5EF4-FFF2-40B4-BE49-F238E27FC236}">
                <a16:creationId xmlns:a16="http://schemas.microsoft.com/office/drawing/2014/main" id="{00C711F7-B6F2-1295-4029-665175CD5B3E}"/>
              </a:ext>
            </a:extLst>
          </p:cNvPr>
          <p:cNvPicPr>
            <a:picLocks noChangeAspect="1" noChangeArrowheads="1"/>
          </p:cNvPicPr>
          <p:nvPr/>
        </p:nvPicPr>
        <p:blipFill>
          <a:blip r:embed="rId5">
            <a:lum bright="-10000" contrast="10000"/>
          </a:blip>
          <a:srcRect/>
          <a:stretch>
            <a:fillRect/>
          </a:stretch>
        </p:blipFill>
        <p:spPr bwMode="auto">
          <a:xfrm>
            <a:off x="3059113" y="4724400"/>
            <a:ext cx="2808287" cy="1982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0" name="Picture 7">
            <a:extLst>
              <a:ext uri="{FF2B5EF4-FFF2-40B4-BE49-F238E27FC236}">
                <a16:creationId xmlns:a16="http://schemas.microsoft.com/office/drawing/2014/main" id="{0B003F0A-E9EE-A1CF-445E-6820E992C2CB}"/>
              </a:ext>
            </a:extLst>
          </p:cNvPr>
          <p:cNvPicPr>
            <a:picLocks noChangeAspect="1" noChangeArrowheads="1"/>
          </p:cNvPicPr>
          <p:nvPr/>
        </p:nvPicPr>
        <p:blipFill>
          <a:blip r:embed="rId6">
            <a:lum bright="-10000" contrast="10000"/>
          </a:blip>
          <a:srcRect/>
          <a:stretch>
            <a:fillRect/>
          </a:stretch>
        </p:blipFill>
        <p:spPr bwMode="auto">
          <a:xfrm>
            <a:off x="3744913" y="1733550"/>
            <a:ext cx="2122487" cy="2890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1" name="Picture 8" descr="unwra fornisce acqua">
            <a:extLst>
              <a:ext uri="{FF2B5EF4-FFF2-40B4-BE49-F238E27FC236}">
                <a16:creationId xmlns:a16="http://schemas.microsoft.com/office/drawing/2014/main" id="{7963E83E-D606-8B20-49BA-0C86132E33AF}"/>
              </a:ext>
            </a:extLst>
          </p:cNvPr>
          <p:cNvPicPr>
            <a:picLocks noChangeAspect="1" noChangeArrowheads="1"/>
          </p:cNvPicPr>
          <p:nvPr/>
        </p:nvPicPr>
        <p:blipFill>
          <a:blip r:embed="rId7">
            <a:lum bright="-10000" contrast="10000"/>
          </a:blip>
          <a:srcRect/>
          <a:stretch>
            <a:fillRect/>
          </a:stretch>
        </p:blipFill>
        <p:spPr bwMode="auto">
          <a:xfrm>
            <a:off x="6011863" y="188913"/>
            <a:ext cx="2952750" cy="22336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2" name="Picture 9" descr="rj-wadidleil-32">
            <a:extLst>
              <a:ext uri="{FF2B5EF4-FFF2-40B4-BE49-F238E27FC236}">
                <a16:creationId xmlns:a16="http://schemas.microsoft.com/office/drawing/2014/main" id="{83AD79DF-E0DB-4AF4-182B-A290FACA55D0}"/>
              </a:ext>
            </a:extLst>
          </p:cNvPr>
          <p:cNvPicPr>
            <a:picLocks noChangeAspect="1" noChangeArrowheads="1"/>
          </p:cNvPicPr>
          <p:nvPr/>
        </p:nvPicPr>
        <p:blipFill>
          <a:blip r:embed="rId8">
            <a:lum bright="-10000" contrast="10000"/>
          </a:blip>
          <a:srcRect/>
          <a:stretch>
            <a:fillRect/>
          </a:stretch>
        </p:blipFill>
        <p:spPr bwMode="auto">
          <a:xfrm>
            <a:off x="6011863" y="4697413"/>
            <a:ext cx="2952750" cy="2033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3" name="Picture 11" descr="C:\Users\Enrico\Desktop\El Sultan camp jpeg.jpg">
            <a:extLst>
              <a:ext uri="{FF2B5EF4-FFF2-40B4-BE49-F238E27FC236}">
                <a16:creationId xmlns:a16="http://schemas.microsoft.com/office/drawing/2014/main" id="{EE9BC022-0EAE-2FCD-0641-68D5AFC4FD0D}"/>
              </a:ext>
            </a:extLst>
          </p:cNvPr>
          <p:cNvPicPr>
            <a:picLocks noChangeAspect="1" noChangeArrowheads="1"/>
          </p:cNvPicPr>
          <p:nvPr/>
        </p:nvPicPr>
        <p:blipFill>
          <a:blip r:embed="rId9"/>
          <a:srcRect/>
          <a:stretch>
            <a:fillRect/>
          </a:stretch>
        </p:blipFill>
        <p:spPr bwMode="auto">
          <a:xfrm>
            <a:off x="3744913" y="190500"/>
            <a:ext cx="2122487" cy="1412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90474" name="Slide Number Placeholder 3">
            <a:extLst>
              <a:ext uri="{FF2B5EF4-FFF2-40B4-BE49-F238E27FC236}">
                <a16:creationId xmlns:a16="http://schemas.microsoft.com/office/drawing/2014/main" id="{F9E5B41D-B5AA-CD3E-B683-68CD2DC28FB8}"/>
              </a:ext>
            </a:extLst>
          </p:cNvPr>
          <p:cNvSpPr>
            <a:spLocks noGrp="1"/>
          </p:cNvSpPr>
          <p:nvPr>
            <p:ph type="sldNum" sz="quarter" idx="12"/>
          </p:nvPr>
        </p:nvSpPr>
        <p:spPr>
          <a:xfrm>
            <a:off x="1657350" y="4300538"/>
            <a:ext cx="431800"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1530DD-2745-4F05-B19C-E3E472A76C60}" type="slidenum">
              <a:rPr lang="it-IT" altLang="it-CH" sz="1400" b="1" smtClean="0">
                <a:solidFill>
                  <a:srgbClr val="FFFFFF"/>
                </a:solidFill>
              </a:rPr>
              <a:pPr>
                <a:spcBef>
                  <a:spcPct val="0"/>
                </a:spcBef>
                <a:buFontTx/>
                <a:buNone/>
              </a:pPr>
              <a:t>54</a:t>
            </a:fld>
            <a:endParaRPr lang="it-IT" altLang="it-CH" sz="1400" b="1">
              <a:solidFill>
                <a:srgbClr val="FFFFFF"/>
              </a:solidFill>
            </a:endParaRPr>
          </a:p>
        </p:txBody>
      </p:sp>
      <p:sp>
        <p:nvSpPr>
          <p:cNvPr id="190475" name="Rettangolo 1">
            <a:extLst>
              <a:ext uri="{FF2B5EF4-FFF2-40B4-BE49-F238E27FC236}">
                <a16:creationId xmlns:a16="http://schemas.microsoft.com/office/drawing/2014/main" id="{5FF05AEB-7666-C94F-6517-0E9C45989C6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11">
            <a:extLst>
              <a:ext uri="{FF2B5EF4-FFF2-40B4-BE49-F238E27FC236}">
                <a16:creationId xmlns:a16="http://schemas.microsoft.com/office/drawing/2014/main" id="{FBD9FABA-14A1-E4B7-0089-3BD19A09A036}"/>
              </a:ext>
            </a:extLst>
          </p:cNvPr>
          <p:cNvPicPr>
            <a:picLocks noChangeAspect="1" noChangeArrowheads="1"/>
          </p:cNvPicPr>
          <p:nvPr/>
        </p:nvPicPr>
        <p:blipFill>
          <a:blip r:embed="rId10"/>
          <a:srcRect/>
          <a:stretch>
            <a:fillRect/>
          </a:stretch>
        </p:blipFill>
        <p:spPr bwMode="auto">
          <a:xfrm>
            <a:off x="179388" y="4724400"/>
            <a:ext cx="2735262" cy="1984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Slide Number Placeholder 3">
            <a:extLst>
              <a:ext uri="{FF2B5EF4-FFF2-40B4-BE49-F238E27FC236}">
                <a16:creationId xmlns:a16="http://schemas.microsoft.com/office/drawing/2014/main" id="{5A7423BC-00B4-E8B7-BED9-F3CBACAC2281}"/>
              </a:ext>
            </a:extLst>
          </p:cNvPr>
          <p:cNvSpPr>
            <a:spLocks noGrp="1"/>
          </p:cNvSpPr>
          <p:nvPr>
            <p:ph type="sldNum" sz="quarter" idx="12"/>
          </p:nvPr>
        </p:nvSpPr>
        <p:spPr>
          <a:xfrm>
            <a:off x="7523163" y="5800725"/>
            <a:ext cx="627062"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A59FF5-0623-4F23-AAF1-9595742CAC13}" type="slidenum">
              <a:rPr lang="it-IT" altLang="it-CH" sz="1400" b="1" smtClean="0"/>
              <a:pPr>
                <a:spcBef>
                  <a:spcPct val="0"/>
                </a:spcBef>
                <a:buFontTx/>
                <a:buNone/>
              </a:pPr>
              <a:t>55</a:t>
            </a:fld>
            <a:endParaRPr lang="it-IT" altLang="it-CH" sz="1400" b="1"/>
          </a:p>
        </p:txBody>
      </p:sp>
      <p:sp>
        <p:nvSpPr>
          <p:cNvPr id="198660" name="Text Box 3">
            <a:extLst>
              <a:ext uri="{FF2B5EF4-FFF2-40B4-BE49-F238E27FC236}">
                <a16:creationId xmlns:a16="http://schemas.microsoft.com/office/drawing/2014/main" id="{B508E91B-F0DE-2B08-D300-E980F58B1F5C}"/>
              </a:ext>
            </a:extLst>
          </p:cNvPr>
          <p:cNvSpPr txBox="1">
            <a:spLocks noChangeArrowheads="1"/>
          </p:cNvSpPr>
          <p:nvPr/>
        </p:nvSpPr>
        <p:spPr bwMode="auto">
          <a:xfrm>
            <a:off x="4981575" y="1042988"/>
            <a:ext cx="3168650" cy="954087"/>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Yasser Arafat</a:t>
            </a:r>
            <a:r>
              <a:rPr lang="it-IT" altLang="it-CH" sz="2400" b="1" dirty="0">
                <a:solidFill>
                  <a:schemeClr val="accent4">
                    <a:lumMod val="10000"/>
                  </a:schemeClr>
                </a:solidFill>
                <a:latin typeface="Bookman Old Style" panose="02050604050505020204" pitchFamily="18" charset="0"/>
              </a:rPr>
              <a:t> </a:t>
            </a:r>
            <a:r>
              <a:rPr lang="it-IT" altLang="it-CH" sz="1400" b="1" dirty="0">
                <a:solidFill>
                  <a:schemeClr val="accent4">
                    <a:lumMod val="10000"/>
                  </a:schemeClr>
                </a:solidFill>
              </a:rPr>
              <a:t>(</a:t>
            </a:r>
            <a:r>
              <a:rPr lang="it-IT" altLang="it-CH" sz="1400" b="1" dirty="0" err="1">
                <a:solidFill>
                  <a:schemeClr val="accent4">
                    <a:lumMod val="10000"/>
                  </a:schemeClr>
                </a:solidFill>
              </a:rPr>
              <a:t>charismatischer</a:t>
            </a:r>
            <a:r>
              <a:rPr lang="it-IT" altLang="it-CH" sz="1400" b="1" dirty="0">
                <a:solidFill>
                  <a:schemeClr val="accent4">
                    <a:lumMod val="10000"/>
                  </a:schemeClr>
                </a:solidFill>
              </a:rPr>
              <a:t> </a:t>
            </a:r>
            <a:r>
              <a:rPr lang="it-IT" altLang="it-CH" sz="1400" b="1" dirty="0" err="1">
                <a:solidFill>
                  <a:schemeClr val="accent4">
                    <a:lumMod val="10000"/>
                  </a:schemeClr>
                </a:solidFill>
              </a:rPr>
              <a:t>palästinensischer</a:t>
            </a:r>
            <a:r>
              <a:rPr lang="it-IT" altLang="it-CH" sz="1400" b="1" dirty="0">
                <a:solidFill>
                  <a:schemeClr val="accent4">
                    <a:lumMod val="10000"/>
                  </a:schemeClr>
                </a:solidFill>
              </a:rPr>
              <a:t> Führer)</a:t>
            </a:r>
            <a:endParaRPr lang="fr-CH" altLang="it-CH" sz="1400" b="1" dirty="0">
              <a:solidFill>
                <a:schemeClr val="accent4">
                  <a:lumMod val="10000"/>
                </a:schemeClr>
              </a:solidFill>
            </a:endParaRPr>
          </a:p>
        </p:txBody>
      </p:sp>
      <p:pic>
        <p:nvPicPr>
          <p:cNvPr id="157701" name="Picture 4" descr="Y Arafat">
            <a:extLst>
              <a:ext uri="{FF2B5EF4-FFF2-40B4-BE49-F238E27FC236}">
                <a16:creationId xmlns:a16="http://schemas.microsoft.com/office/drawing/2014/main" id="{F8284AE4-4359-E5CA-422D-97EE0C78482E}"/>
              </a:ext>
            </a:extLst>
          </p:cNvPr>
          <p:cNvPicPr>
            <a:picLocks noChangeAspect="1" noChangeArrowheads="1"/>
          </p:cNvPicPr>
          <p:nvPr/>
        </p:nvPicPr>
        <p:blipFill>
          <a:blip r:embed="rId4">
            <a:lum bright="-10000" contrast="10000"/>
          </a:blip>
          <a:srcRect/>
          <a:stretch>
            <a:fillRect/>
          </a:stretch>
        </p:blipFill>
        <p:spPr bwMode="auto">
          <a:xfrm>
            <a:off x="1046163" y="765175"/>
            <a:ext cx="3529012"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92517" name="CasellaDiTesto 1">
            <a:extLst>
              <a:ext uri="{FF2B5EF4-FFF2-40B4-BE49-F238E27FC236}">
                <a16:creationId xmlns:a16="http://schemas.microsoft.com/office/drawing/2014/main" id="{47902212-EA67-CFD2-DBD0-77B1F20A9B95}"/>
              </a:ext>
            </a:extLst>
          </p:cNvPr>
          <p:cNvSpPr txBox="1">
            <a:spLocks noChangeArrowheads="1"/>
          </p:cNvSpPr>
          <p:nvPr/>
        </p:nvSpPr>
        <p:spPr bwMode="auto">
          <a:xfrm>
            <a:off x="4897438" y="2565400"/>
            <a:ext cx="33369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800"/>
              <a:t>Gründet die Fatah-Partei</a:t>
            </a:r>
          </a:p>
          <a:p>
            <a:pPr>
              <a:spcBef>
                <a:spcPct val="0"/>
              </a:spcBef>
              <a:buFontTx/>
              <a:buNone/>
            </a:pPr>
            <a:endParaRPr lang="de-DE" altLang="en-US" sz="1800"/>
          </a:p>
          <a:p>
            <a:pPr>
              <a:spcBef>
                <a:spcPct val="0"/>
              </a:spcBef>
              <a:buFontTx/>
              <a:buNone/>
            </a:pPr>
            <a:r>
              <a:rPr lang="de-DE" altLang="en-US" sz="1800"/>
              <a:t>Präsident der PLO, Palästinensische Befreiungsorganisation</a:t>
            </a:r>
          </a:p>
          <a:p>
            <a:pPr>
              <a:spcBef>
                <a:spcPct val="0"/>
              </a:spcBef>
              <a:buFontTx/>
              <a:buNone/>
            </a:pPr>
            <a:endParaRPr lang="de-DE" altLang="en-US" sz="1800"/>
          </a:p>
          <a:p>
            <a:pPr>
              <a:spcBef>
                <a:spcPct val="0"/>
              </a:spcBef>
              <a:buFontTx/>
              <a:buNone/>
            </a:pPr>
            <a:r>
              <a:rPr lang="de-DE" altLang="en-US" sz="1800"/>
              <a:t>Erster Präsident der Palästinensischen Autonomiebehörde</a:t>
            </a:r>
            <a:endParaRPr lang="en-US" altLang="en-US" sz="1800"/>
          </a:p>
        </p:txBody>
      </p:sp>
      <p:sp>
        <p:nvSpPr>
          <p:cNvPr id="192518" name="Rettangolo 1">
            <a:extLst>
              <a:ext uri="{FF2B5EF4-FFF2-40B4-BE49-F238E27FC236}">
                <a16:creationId xmlns:a16="http://schemas.microsoft.com/office/drawing/2014/main" id="{EA2C372D-35A8-37AE-8B8E-98D42CF4226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overrideClrMapping bg1="dk2" tx1="lt1" bg2="dk1"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a:extLst>
              <a:ext uri="{FF2B5EF4-FFF2-40B4-BE49-F238E27FC236}">
                <a16:creationId xmlns:a16="http://schemas.microsoft.com/office/drawing/2014/main" id="{59B9B34D-3A6B-F564-3344-3DC68EA43D37}"/>
              </a:ext>
            </a:extLst>
          </p:cNvPr>
          <p:cNvSpPr>
            <a:spLocks noGrp="1"/>
          </p:cNvSpPr>
          <p:nvPr>
            <p:ph type="sldNum" sz="quarter" idx="12"/>
          </p:nvPr>
        </p:nvSpPr>
        <p:spPr>
          <a:xfrm>
            <a:off x="8007350" y="5832475"/>
            <a:ext cx="517525"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616D00-14A1-4F99-9ABF-F46B31AEEB96}" type="slidenum">
              <a:rPr lang="it-IT" altLang="it-CH" sz="1400" b="1" smtClean="0">
                <a:solidFill>
                  <a:srgbClr val="FFFFFF"/>
                </a:solidFill>
              </a:rPr>
              <a:pPr>
                <a:spcBef>
                  <a:spcPct val="0"/>
                </a:spcBef>
                <a:buFontTx/>
                <a:buNone/>
              </a:pPr>
              <a:t>56</a:t>
            </a:fld>
            <a:endParaRPr lang="it-IT" altLang="it-CH" sz="1400" b="1">
              <a:solidFill>
                <a:srgbClr val="FFFFFF"/>
              </a:solidFill>
            </a:endParaRPr>
          </a:p>
        </p:txBody>
      </p:sp>
      <p:pic>
        <p:nvPicPr>
          <p:cNvPr id="164867" name="Picture 2" descr="religione0002">
            <a:extLst>
              <a:ext uri="{FF2B5EF4-FFF2-40B4-BE49-F238E27FC236}">
                <a16:creationId xmlns:a16="http://schemas.microsoft.com/office/drawing/2014/main" id="{4536CADE-EDDB-A2C2-4509-FA12CDD7B040}"/>
              </a:ext>
            </a:extLst>
          </p:cNvPr>
          <p:cNvPicPr>
            <a:picLocks noChangeAspect="1" noChangeArrowheads="1"/>
          </p:cNvPicPr>
          <p:nvPr/>
        </p:nvPicPr>
        <p:blipFill>
          <a:blip r:embed="rId3"/>
          <a:srcRect/>
          <a:stretch>
            <a:fillRect/>
          </a:stretch>
        </p:blipFill>
        <p:spPr bwMode="auto">
          <a:xfrm>
            <a:off x="738188" y="485775"/>
            <a:ext cx="7667625" cy="5026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2996" name="Text Box 3">
            <a:extLst>
              <a:ext uri="{FF2B5EF4-FFF2-40B4-BE49-F238E27FC236}">
                <a16:creationId xmlns:a16="http://schemas.microsoft.com/office/drawing/2014/main" id="{8AF2B8B2-F524-8638-A31C-8C895A4AF004}"/>
              </a:ext>
            </a:extLst>
          </p:cNvPr>
          <p:cNvSpPr txBox="1">
            <a:spLocks noChangeArrowheads="1"/>
          </p:cNvSpPr>
          <p:nvPr/>
        </p:nvSpPr>
        <p:spPr bwMode="auto">
          <a:xfrm>
            <a:off x="1136650" y="5668963"/>
            <a:ext cx="6870700" cy="676275"/>
          </a:xfrm>
          <a:prstGeom prst="rect">
            <a:avLst/>
          </a:prstGeom>
          <a:solidFill>
            <a:srgbClr val="FFFF00"/>
          </a:solidFill>
          <a:ln w="12700">
            <a:solidFill>
              <a:schemeClr val="accent4">
                <a:lumMod val="10000"/>
              </a:schemeClr>
            </a:solidFill>
          </a:ln>
        </p:spPr>
        <p:txBody>
          <a:bodyPr>
            <a:spAutoFit/>
          </a:bodyPr>
          <a:lstStyle>
            <a:lvl1pPr marL="1619250" indent="-1619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947863" eaLnBrk="1" hangingPunct="1">
              <a:spcBef>
                <a:spcPts val="0"/>
              </a:spcBef>
              <a:buFontTx/>
              <a:buNone/>
              <a:defRPr/>
            </a:pPr>
            <a:r>
              <a:rPr lang="fr-CH" altLang="it-CH" sz="2000" b="1" dirty="0">
                <a:solidFill>
                  <a:schemeClr val="accent4">
                    <a:lumMod val="10000"/>
                  </a:schemeClr>
                </a:solidFill>
              </a:rPr>
              <a:t>       1950 - 1970</a:t>
            </a:r>
            <a:r>
              <a:rPr lang="fr-CH" altLang="it-CH" sz="1800" b="1" dirty="0">
                <a:solidFill>
                  <a:schemeClr val="accent4">
                    <a:lumMod val="10000"/>
                  </a:schemeClr>
                </a:solidFill>
              </a:rPr>
              <a:t>   </a:t>
            </a:r>
            <a:r>
              <a:rPr lang="de-DE" altLang="it-CH" sz="1800" b="1" dirty="0">
                <a:solidFill>
                  <a:schemeClr val="accent4">
                    <a:lumMod val="10000"/>
                  </a:schemeClr>
                </a:solidFill>
              </a:rPr>
              <a:t>Der palästinensische Widerstand.                                                      Für Israel ist es „Terrorismus“.</a:t>
            </a:r>
            <a:endParaRPr lang="it-IT" altLang="it-CH" sz="1000" b="1" dirty="0">
              <a:solidFill>
                <a:srgbClr val="FFFFFF"/>
              </a:solidFill>
            </a:endParaRPr>
          </a:p>
        </p:txBody>
      </p:sp>
      <p:sp>
        <p:nvSpPr>
          <p:cNvPr id="194565" name="Rettangolo 1">
            <a:extLst>
              <a:ext uri="{FF2B5EF4-FFF2-40B4-BE49-F238E27FC236}">
                <a16:creationId xmlns:a16="http://schemas.microsoft.com/office/drawing/2014/main" id="{129190A3-D81C-9C22-0CB3-403903C2AB1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3">
            <a:extLst>
              <a:ext uri="{FF2B5EF4-FFF2-40B4-BE49-F238E27FC236}">
                <a16:creationId xmlns:a16="http://schemas.microsoft.com/office/drawing/2014/main" id="{231BFD73-5971-C1E2-7DEA-28D3996713DE}"/>
              </a:ext>
            </a:extLst>
          </p:cNvPr>
          <p:cNvSpPr>
            <a:spLocks noGrp="1"/>
          </p:cNvSpPr>
          <p:nvPr>
            <p:ph type="sldNum" sz="quarter" idx="12"/>
          </p:nvPr>
        </p:nvSpPr>
        <p:spPr>
          <a:xfrm>
            <a:off x="8174038" y="3021013"/>
            <a:ext cx="508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96AC532-FA0A-475D-98CB-6137F03640D9}" type="slidenum">
              <a:rPr lang="it-IT" altLang="it-CH" sz="1400" b="1" smtClean="0">
                <a:solidFill>
                  <a:srgbClr val="FFFFFF"/>
                </a:solidFill>
              </a:rPr>
              <a:pPr>
                <a:spcBef>
                  <a:spcPct val="0"/>
                </a:spcBef>
                <a:buFontTx/>
                <a:buNone/>
              </a:pPr>
              <a:t>57</a:t>
            </a:fld>
            <a:endParaRPr lang="it-IT" altLang="it-CH" sz="1400" b="1">
              <a:solidFill>
                <a:srgbClr val="FFFFFF"/>
              </a:solidFill>
            </a:endParaRPr>
          </a:p>
        </p:txBody>
      </p:sp>
      <p:pic>
        <p:nvPicPr>
          <p:cNvPr id="338947" name="Picture 2" descr="qibya 14 ott 1953">
            <a:extLst>
              <a:ext uri="{FF2B5EF4-FFF2-40B4-BE49-F238E27FC236}">
                <a16:creationId xmlns:a16="http://schemas.microsoft.com/office/drawing/2014/main" id="{DCC0AC1B-2B47-3E62-AAD8-85057887F97A}"/>
              </a:ext>
            </a:extLst>
          </p:cNvPr>
          <p:cNvPicPr>
            <a:picLocks noChangeAspect="1" noChangeArrowheads="1"/>
          </p:cNvPicPr>
          <p:nvPr/>
        </p:nvPicPr>
        <p:blipFill>
          <a:blip r:embed="rId3"/>
          <a:srcRect/>
          <a:stretch>
            <a:fillRect/>
          </a:stretch>
        </p:blipFill>
        <p:spPr bwMode="auto">
          <a:xfrm>
            <a:off x="250825" y="3532188"/>
            <a:ext cx="4537075" cy="2989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8948" name="Picture 3" descr="Qibya">
            <a:extLst>
              <a:ext uri="{FF2B5EF4-FFF2-40B4-BE49-F238E27FC236}">
                <a16:creationId xmlns:a16="http://schemas.microsoft.com/office/drawing/2014/main" id="{49BDDDDE-6F01-D02C-D327-B1AE17D56041}"/>
              </a:ext>
            </a:extLst>
          </p:cNvPr>
          <p:cNvPicPr>
            <a:picLocks noChangeAspect="1" noChangeArrowheads="1"/>
          </p:cNvPicPr>
          <p:nvPr/>
        </p:nvPicPr>
        <p:blipFill>
          <a:blip r:embed="rId4"/>
          <a:srcRect/>
          <a:stretch>
            <a:fillRect/>
          </a:stretch>
        </p:blipFill>
        <p:spPr bwMode="auto">
          <a:xfrm>
            <a:off x="5002213" y="4273550"/>
            <a:ext cx="3889375" cy="2251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8949" name="Picture 4" descr="Qibya ditrutta dagli isreliani al comando di ariel sharon">
            <a:extLst>
              <a:ext uri="{FF2B5EF4-FFF2-40B4-BE49-F238E27FC236}">
                <a16:creationId xmlns:a16="http://schemas.microsoft.com/office/drawing/2014/main" id="{93CD9B31-D13E-B3C2-8179-5347D975FA84}"/>
              </a:ext>
            </a:extLst>
          </p:cNvPr>
          <p:cNvPicPr>
            <a:picLocks noChangeAspect="1" noChangeArrowheads="1"/>
          </p:cNvPicPr>
          <p:nvPr/>
        </p:nvPicPr>
        <p:blipFill>
          <a:blip r:embed="rId5"/>
          <a:srcRect/>
          <a:stretch>
            <a:fillRect/>
          </a:stretch>
        </p:blipFill>
        <p:spPr bwMode="auto">
          <a:xfrm>
            <a:off x="250825" y="188913"/>
            <a:ext cx="4537075" cy="3117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32198" name="Text Box 6">
            <a:extLst>
              <a:ext uri="{FF2B5EF4-FFF2-40B4-BE49-F238E27FC236}">
                <a16:creationId xmlns:a16="http://schemas.microsoft.com/office/drawing/2014/main" id="{EA067C4F-FBAC-5BEC-034F-F7D503E8F63F}"/>
              </a:ext>
            </a:extLst>
          </p:cNvPr>
          <p:cNvSpPr txBox="1">
            <a:spLocks noChangeArrowheads="1"/>
          </p:cNvSpPr>
          <p:nvPr/>
        </p:nvSpPr>
        <p:spPr bwMode="auto">
          <a:xfrm>
            <a:off x="5873750" y="2835275"/>
            <a:ext cx="2162175" cy="9239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Die </a:t>
            </a:r>
            <a:r>
              <a:rPr lang="fr-CH" altLang="it-CH" sz="1800" b="1" dirty="0" err="1">
                <a:solidFill>
                  <a:schemeClr val="accent4">
                    <a:lumMod val="10000"/>
                  </a:schemeClr>
                </a:solidFill>
              </a:rPr>
              <a:t>blutigen</a:t>
            </a:r>
            <a:r>
              <a:rPr lang="fr-CH" altLang="it-CH" sz="1800" b="1" dirty="0">
                <a:solidFill>
                  <a:schemeClr val="accent4">
                    <a:lumMod val="10000"/>
                  </a:schemeClr>
                </a:solidFill>
              </a:rPr>
              <a:t> </a:t>
            </a:r>
            <a:r>
              <a:rPr lang="fr-CH" altLang="it-CH" sz="1800" b="1" dirty="0" err="1">
                <a:solidFill>
                  <a:schemeClr val="accent4">
                    <a:lumMod val="10000"/>
                  </a:schemeClr>
                </a:solidFill>
              </a:rPr>
              <a:t>Vergeltungen</a:t>
            </a:r>
            <a:r>
              <a:rPr lang="fr-CH" altLang="it-CH" sz="1800" b="1" dirty="0">
                <a:solidFill>
                  <a:schemeClr val="accent4">
                    <a:lumMod val="10000"/>
                  </a:schemeClr>
                </a:solidFill>
              </a:rPr>
              <a:t> </a:t>
            </a:r>
            <a:r>
              <a:rPr lang="fr-CH" altLang="it-CH" sz="1800" b="1" dirty="0" err="1">
                <a:solidFill>
                  <a:schemeClr val="accent4">
                    <a:lumMod val="10000"/>
                  </a:schemeClr>
                </a:solidFill>
              </a:rPr>
              <a:t>Israels</a:t>
            </a:r>
            <a:endParaRPr lang="it-IT" altLang="it-CH" sz="1800" b="1" dirty="0">
              <a:solidFill>
                <a:schemeClr val="accent4">
                  <a:lumMod val="10000"/>
                </a:schemeClr>
              </a:solidFill>
            </a:endParaRPr>
          </a:p>
        </p:txBody>
      </p:sp>
      <p:sp>
        <p:nvSpPr>
          <p:cNvPr id="196615" name="Text Box 10">
            <a:extLst>
              <a:ext uri="{FF2B5EF4-FFF2-40B4-BE49-F238E27FC236}">
                <a16:creationId xmlns:a16="http://schemas.microsoft.com/office/drawing/2014/main" id="{9216A519-E6F2-7D1B-89DE-DF11A76A1399}"/>
              </a:ext>
            </a:extLst>
          </p:cNvPr>
          <p:cNvSpPr txBox="1">
            <a:spLocks noChangeArrowheads="1"/>
          </p:cNvSpPr>
          <p:nvPr/>
        </p:nvSpPr>
        <p:spPr bwMode="auto">
          <a:xfrm>
            <a:off x="250825" y="6124575"/>
            <a:ext cx="3167063"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000" b="1">
                <a:solidFill>
                  <a:srgbClr val="000000"/>
                </a:solidFill>
              </a:rPr>
              <a:t>Die Häuser von Qibya wurden gesprengt obwohl sie bewohnt waren.  Es gab ungefähr 70 Tote</a:t>
            </a:r>
          </a:p>
        </p:txBody>
      </p:sp>
      <p:pic>
        <p:nvPicPr>
          <p:cNvPr id="338953" name="Picture 11" descr="1955 l'unità 101">
            <a:extLst>
              <a:ext uri="{FF2B5EF4-FFF2-40B4-BE49-F238E27FC236}">
                <a16:creationId xmlns:a16="http://schemas.microsoft.com/office/drawing/2014/main" id="{000EB5AF-E655-56C5-DB14-7F5A3FE6532C}"/>
              </a:ext>
            </a:extLst>
          </p:cNvPr>
          <p:cNvPicPr>
            <a:picLocks noChangeAspect="1" noChangeArrowheads="1"/>
          </p:cNvPicPr>
          <p:nvPr/>
        </p:nvPicPr>
        <p:blipFill>
          <a:blip r:embed="rId6"/>
          <a:srcRect/>
          <a:stretch>
            <a:fillRect/>
          </a:stretch>
        </p:blipFill>
        <p:spPr bwMode="auto">
          <a:xfrm>
            <a:off x="5219700" y="188913"/>
            <a:ext cx="3462338" cy="2292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6617" name="Text Box 12">
            <a:extLst>
              <a:ext uri="{FF2B5EF4-FFF2-40B4-BE49-F238E27FC236}">
                <a16:creationId xmlns:a16="http://schemas.microsoft.com/office/drawing/2014/main" id="{DFBBD3B6-A8EE-4E54-6DD1-D5E16E08FD97}"/>
              </a:ext>
            </a:extLst>
          </p:cNvPr>
          <p:cNvSpPr txBox="1">
            <a:spLocks noChangeArrowheads="1"/>
          </p:cNvSpPr>
          <p:nvPr/>
        </p:nvSpPr>
        <p:spPr bwMode="auto">
          <a:xfrm>
            <a:off x="5545138" y="2486025"/>
            <a:ext cx="2741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Mitglieder der berüchtigte Unit 101</a:t>
            </a:r>
            <a:endParaRPr lang="it-IT" altLang="it-CH" sz="1200" b="1"/>
          </a:p>
        </p:txBody>
      </p:sp>
      <p:sp>
        <p:nvSpPr>
          <p:cNvPr id="196618" name="Text Box 8">
            <a:extLst>
              <a:ext uri="{FF2B5EF4-FFF2-40B4-BE49-F238E27FC236}">
                <a16:creationId xmlns:a16="http://schemas.microsoft.com/office/drawing/2014/main" id="{D718C776-B8F2-6295-7482-866347EB0509}"/>
              </a:ext>
            </a:extLst>
          </p:cNvPr>
          <p:cNvSpPr txBox="1">
            <a:spLocks noChangeArrowheads="1"/>
          </p:cNvSpPr>
          <p:nvPr/>
        </p:nvSpPr>
        <p:spPr bwMode="auto">
          <a:xfrm>
            <a:off x="5219700" y="3759200"/>
            <a:ext cx="3548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de-DE" altLang="it-CH" sz="1200" b="1">
                <a:solidFill>
                  <a:srgbClr val="FFFFFF"/>
                </a:solidFill>
              </a:rPr>
              <a:t>Das Massaker von Qibya in der Westbank. wurde am 14-15 Oktober 1953 verübt. </a:t>
            </a:r>
            <a:endParaRPr lang="fr-CH" altLang="it-CH" sz="1200" b="1">
              <a:solidFill>
                <a:srgbClr val="FFFFFF"/>
              </a:solidFill>
            </a:endParaRPr>
          </a:p>
        </p:txBody>
      </p:sp>
      <p:sp>
        <p:nvSpPr>
          <p:cNvPr id="13" name="Rettangolo 12">
            <a:extLst>
              <a:ext uri="{FF2B5EF4-FFF2-40B4-BE49-F238E27FC236}">
                <a16:creationId xmlns:a16="http://schemas.microsoft.com/office/drawing/2014/main" id="{279A0C3A-A282-7B5F-F9A0-B4F6FE8C741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7">
            <a:extLst>
              <a:ext uri="{FF2B5EF4-FFF2-40B4-BE49-F238E27FC236}">
                <a16:creationId xmlns:a16="http://schemas.microsoft.com/office/drawing/2014/main" id="{AE2352AE-53AA-85F8-BF03-B8E077328419}"/>
              </a:ext>
            </a:extLst>
          </p:cNvPr>
          <p:cNvSpPr>
            <a:spLocks noGrp="1"/>
          </p:cNvSpPr>
          <p:nvPr>
            <p:ph type="sldNum" sz="quarter" idx="12"/>
          </p:nvPr>
        </p:nvSpPr>
        <p:spPr>
          <a:xfrm>
            <a:off x="4265613" y="5949950"/>
            <a:ext cx="6127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E51BCB-AEBC-4C5E-802A-A758FA25BF32}" type="slidenum">
              <a:rPr lang="it-IT" altLang="it-CH" sz="1400" b="1" smtClean="0">
                <a:solidFill>
                  <a:srgbClr val="FFFFFF"/>
                </a:solidFill>
              </a:rPr>
              <a:pPr>
                <a:spcBef>
                  <a:spcPct val="0"/>
                </a:spcBef>
                <a:buFontTx/>
                <a:buNone/>
              </a:pPr>
              <a:t>58</a:t>
            </a:fld>
            <a:endParaRPr lang="it-IT" altLang="it-CH" sz="1400" b="1">
              <a:solidFill>
                <a:srgbClr val="FFFFFF"/>
              </a:solidFill>
            </a:endParaRPr>
          </a:p>
        </p:txBody>
      </p:sp>
      <p:pic>
        <p:nvPicPr>
          <p:cNvPr id="184323" name="Picture 3" descr="250px-Al-Farida,_Lebanon_pre-1967_war">
            <a:extLst>
              <a:ext uri="{FF2B5EF4-FFF2-40B4-BE49-F238E27FC236}">
                <a16:creationId xmlns:a16="http://schemas.microsoft.com/office/drawing/2014/main" id="{C9B1BB69-A60F-958B-8CD0-E1E227359167}"/>
              </a:ext>
            </a:extLst>
          </p:cNvPr>
          <p:cNvPicPr>
            <a:picLocks noGrp="1" noChangeAspect="1" noChangeArrowheads="1"/>
          </p:cNvPicPr>
          <p:nvPr>
            <p:ph sz="quarter" idx="2"/>
          </p:nvPr>
        </p:nvPicPr>
        <p:blipFill>
          <a:blip r:embed="rId3">
            <a:lum bright="-10000" contrast="10000"/>
          </a:blip>
          <a:srcRect/>
          <a:stretch>
            <a:fillRect/>
          </a:stretch>
        </p:blipFill>
        <p:spPr>
          <a:xfrm>
            <a:off x="5338763" y="4340225"/>
            <a:ext cx="3529012" cy="2314575"/>
          </a:xfrm>
          <a:ln w="12700">
            <a:solidFill>
              <a:schemeClr val="accent4">
                <a:lumMod val="10000"/>
              </a:schemeClr>
            </a:solidFill>
          </a:ln>
          <a:effectLst>
            <a:outerShdw blurRad="292100" dist="139700" dir="2700000" algn="tl" rotWithShape="0">
              <a:srgbClr val="333333">
                <a:alpha val="65000"/>
              </a:srgbClr>
            </a:outerShdw>
          </a:effectLst>
        </p:spPr>
      </p:pic>
      <p:sp>
        <p:nvSpPr>
          <p:cNvPr id="198660" name="Text Box 4">
            <a:extLst>
              <a:ext uri="{FF2B5EF4-FFF2-40B4-BE49-F238E27FC236}">
                <a16:creationId xmlns:a16="http://schemas.microsoft.com/office/drawing/2014/main" id="{D8DD1C4F-79AF-27E3-E17B-399EC855A7E9}"/>
              </a:ext>
            </a:extLst>
          </p:cNvPr>
          <p:cNvSpPr txBox="1">
            <a:spLocks noChangeArrowheads="1"/>
          </p:cNvSpPr>
          <p:nvPr/>
        </p:nvSpPr>
        <p:spPr bwMode="auto">
          <a:xfrm>
            <a:off x="5302250" y="3014663"/>
            <a:ext cx="31781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de-DE" altLang="it-CH" sz="1400">
                <a:solidFill>
                  <a:srgbClr val="FFFFFF"/>
                </a:solidFill>
              </a:rPr>
              <a:t>Israel erobert den Sinai, das Westjordanland mit Ostjerusalem, den Gazastreifen und einen Teil der Golanhöhen.</a:t>
            </a:r>
            <a:endParaRPr lang="fr-CH" altLang="it-CH" sz="1400">
              <a:solidFill>
                <a:srgbClr val="FFFFFF"/>
              </a:solidFill>
            </a:endParaRPr>
          </a:p>
        </p:txBody>
      </p:sp>
      <p:sp>
        <p:nvSpPr>
          <p:cNvPr id="198661" name="Text Box 5">
            <a:extLst>
              <a:ext uri="{FF2B5EF4-FFF2-40B4-BE49-F238E27FC236}">
                <a16:creationId xmlns:a16="http://schemas.microsoft.com/office/drawing/2014/main" id="{45F7F09F-3010-5325-5F14-A552208301AA}"/>
              </a:ext>
            </a:extLst>
          </p:cNvPr>
          <p:cNvSpPr txBox="1">
            <a:spLocks noChangeArrowheads="1"/>
          </p:cNvSpPr>
          <p:nvPr/>
        </p:nvSpPr>
        <p:spPr bwMode="auto">
          <a:xfrm>
            <a:off x="4265613" y="4724400"/>
            <a:ext cx="10033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Der Nasser’s Traum</a:t>
            </a:r>
            <a:endParaRPr lang="it-IT" altLang="it-CH" sz="1400" b="1">
              <a:solidFill>
                <a:srgbClr val="FFFFFF"/>
              </a:solidFill>
            </a:endParaRPr>
          </a:p>
        </p:txBody>
      </p:sp>
      <p:pic>
        <p:nvPicPr>
          <p:cNvPr id="184327" name="Picture 8" descr="[SPON.31.08.07.IV.jpg]">
            <a:extLst>
              <a:ext uri="{FF2B5EF4-FFF2-40B4-BE49-F238E27FC236}">
                <a16:creationId xmlns:a16="http://schemas.microsoft.com/office/drawing/2014/main" id="{80F609F1-EDBF-928A-7E84-EE777E325F62}"/>
              </a:ext>
            </a:extLst>
          </p:cNvPr>
          <p:cNvPicPr>
            <a:picLocks noChangeAspect="1" noChangeArrowheads="1"/>
          </p:cNvPicPr>
          <p:nvPr/>
        </p:nvPicPr>
        <p:blipFill>
          <a:blip r:embed="rId4"/>
          <a:srcRect l="12770" t="13899" r="15027" b="21420"/>
          <a:stretch>
            <a:fillRect/>
          </a:stretch>
        </p:blipFill>
        <p:spPr bwMode="auto">
          <a:xfrm>
            <a:off x="5332413" y="214313"/>
            <a:ext cx="350043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8663" name="TextBox 10">
            <a:extLst>
              <a:ext uri="{FF2B5EF4-FFF2-40B4-BE49-F238E27FC236}">
                <a16:creationId xmlns:a16="http://schemas.microsoft.com/office/drawing/2014/main" id="{D08C51C6-D349-5D52-DFFF-8C6188D15FEC}"/>
              </a:ext>
            </a:extLst>
          </p:cNvPr>
          <p:cNvSpPr txBox="1">
            <a:spLocks noChangeArrowheads="1"/>
          </p:cNvSpPr>
          <p:nvPr/>
        </p:nvSpPr>
        <p:spPr bwMode="auto">
          <a:xfrm>
            <a:off x="4760913" y="214313"/>
            <a:ext cx="5000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900" b="1">
                <a:solidFill>
                  <a:srgbClr val="FFFFFF"/>
                </a:solidFill>
              </a:rPr>
              <a:t>Sinai</a:t>
            </a:r>
            <a:endParaRPr lang="en-US" altLang="it-CH" sz="900" b="1">
              <a:solidFill>
                <a:srgbClr val="FFFFFF"/>
              </a:solidFill>
            </a:endParaRPr>
          </a:p>
        </p:txBody>
      </p:sp>
      <p:pic>
        <p:nvPicPr>
          <p:cNvPr id="184329" name="Picture 10" descr="C:\Users\Enrico\Desktop\aa.jpg">
            <a:extLst>
              <a:ext uri="{FF2B5EF4-FFF2-40B4-BE49-F238E27FC236}">
                <a16:creationId xmlns:a16="http://schemas.microsoft.com/office/drawing/2014/main" id="{3E6174FF-41E7-5153-DBC2-33131B724B65}"/>
              </a:ext>
            </a:extLst>
          </p:cNvPr>
          <p:cNvPicPr>
            <a:picLocks noChangeAspect="1" noChangeArrowheads="1"/>
          </p:cNvPicPr>
          <p:nvPr/>
        </p:nvPicPr>
        <p:blipFill>
          <a:blip r:embed="rId5"/>
          <a:srcRect/>
          <a:stretch>
            <a:fillRect/>
          </a:stretch>
        </p:blipFill>
        <p:spPr bwMode="auto">
          <a:xfrm>
            <a:off x="322263" y="214313"/>
            <a:ext cx="3719512" cy="6454775"/>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1B694A41-85D4-F91B-C4E1-912A70D5D9D2}"/>
              </a:ext>
            </a:extLst>
          </p:cNvPr>
          <p:cNvSpPr txBox="1"/>
          <p:nvPr/>
        </p:nvSpPr>
        <p:spPr>
          <a:xfrm>
            <a:off x="441325" y="549275"/>
            <a:ext cx="1152525" cy="460375"/>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Mare Mediterraneo</a:t>
            </a:r>
          </a:p>
        </p:txBody>
      </p:sp>
      <p:sp>
        <p:nvSpPr>
          <p:cNvPr id="184326" name="Text Box 7">
            <a:extLst>
              <a:ext uri="{FF2B5EF4-FFF2-40B4-BE49-F238E27FC236}">
                <a16:creationId xmlns:a16="http://schemas.microsoft.com/office/drawing/2014/main" id="{2437AB91-5A1A-113A-13C1-47BE72A45450}"/>
              </a:ext>
            </a:extLst>
          </p:cNvPr>
          <p:cNvSpPr txBox="1">
            <a:spLocks noChangeArrowheads="1"/>
          </p:cNvSpPr>
          <p:nvPr/>
        </p:nvSpPr>
        <p:spPr bwMode="auto">
          <a:xfrm>
            <a:off x="4113213" y="792163"/>
            <a:ext cx="1146175" cy="1878012"/>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600" b="1" dirty="0">
                <a:solidFill>
                  <a:schemeClr val="accent4">
                    <a:lumMod val="10000"/>
                  </a:schemeClr>
                </a:solidFill>
                <a:cs typeface="Arial" charset="0"/>
              </a:rPr>
              <a:t>1967</a:t>
            </a:r>
          </a:p>
          <a:p>
            <a:pPr algn="ctr" eaLnBrk="1" hangingPunct="1">
              <a:spcBef>
                <a:spcPct val="50000"/>
              </a:spcBef>
              <a:buFontTx/>
              <a:buNone/>
              <a:defRPr/>
            </a:pPr>
            <a:r>
              <a:rPr lang="fr-CH" altLang="it-CH" sz="2000" b="1" dirty="0">
                <a:solidFill>
                  <a:schemeClr val="accent4">
                    <a:lumMod val="10000"/>
                  </a:schemeClr>
                </a:solidFill>
                <a:cs typeface="Arial" charset="0"/>
              </a:rPr>
              <a:t>Der </a:t>
            </a:r>
            <a:r>
              <a:rPr lang="fr-CH" altLang="it-CH" sz="2000" b="1" dirty="0" err="1">
                <a:solidFill>
                  <a:schemeClr val="accent4">
                    <a:lumMod val="10000"/>
                  </a:schemeClr>
                </a:solidFill>
                <a:cs typeface="Arial" charset="0"/>
              </a:rPr>
              <a:t>sechs</a:t>
            </a:r>
            <a:r>
              <a:rPr lang="fr-CH" altLang="it-CH" sz="2000" b="1" dirty="0">
                <a:solidFill>
                  <a:schemeClr val="accent4">
                    <a:lumMod val="10000"/>
                  </a:schemeClr>
                </a:solidFill>
                <a:cs typeface="Arial" charset="0"/>
              </a:rPr>
              <a:t> Tage Krieg</a:t>
            </a:r>
            <a:endParaRPr lang="it-IT" altLang="it-CH" sz="2000" b="1" dirty="0">
              <a:solidFill>
                <a:schemeClr val="accent4">
                  <a:lumMod val="10000"/>
                </a:schemeClr>
              </a:solidFill>
              <a:cs typeface="Arial" charset="0"/>
            </a:endParaRPr>
          </a:p>
        </p:txBody>
      </p:sp>
      <p:sp>
        <p:nvSpPr>
          <p:cNvPr id="198667" name="Rettangolo 1">
            <a:extLst>
              <a:ext uri="{FF2B5EF4-FFF2-40B4-BE49-F238E27FC236}">
                <a16:creationId xmlns:a16="http://schemas.microsoft.com/office/drawing/2014/main" id="{2A9584E5-6C45-39C6-B78E-8ED9ECCE8B1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Number Placeholder 3">
            <a:extLst>
              <a:ext uri="{FF2B5EF4-FFF2-40B4-BE49-F238E27FC236}">
                <a16:creationId xmlns:a16="http://schemas.microsoft.com/office/drawing/2014/main" id="{83D900CB-FF73-6390-32B4-8F6EA4998DBF}"/>
              </a:ext>
            </a:extLst>
          </p:cNvPr>
          <p:cNvSpPr>
            <a:spLocks noGrp="1"/>
          </p:cNvSpPr>
          <p:nvPr>
            <p:ph type="sldNum" sz="quarter" idx="12"/>
          </p:nvPr>
        </p:nvSpPr>
        <p:spPr>
          <a:xfrm>
            <a:off x="8007350" y="5748338"/>
            <a:ext cx="501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3745E4-9C58-46DA-B4EC-B7036DDDF8AA}" type="slidenum">
              <a:rPr lang="it-IT" altLang="it-CH" sz="1400" b="1" smtClean="0">
                <a:solidFill>
                  <a:srgbClr val="FFFFFF"/>
                </a:solidFill>
              </a:rPr>
              <a:pPr>
                <a:spcBef>
                  <a:spcPct val="0"/>
                </a:spcBef>
                <a:buFontTx/>
                <a:buNone/>
              </a:pPr>
              <a:t>59</a:t>
            </a:fld>
            <a:endParaRPr lang="it-IT" altLang="it-CH" sz="1400" b="1">
              <a:solidFill>
                <a:srgbClr val="FFFFFF"/>
              </a:solidFill>
            </a:endParaRPr>
          </a:p>
        </p:txBody>
      </p:sp>
      <p:sp>
        <p:nvSpPr>
          <p:cNvPr id="187396" name="Text Box 3">
            <a:extLst>
              <a:ext uri="{FF2B5EF4-FFF2-40B4-BE49-F238E27FC236}">
                <a16:creationId xmlns:a16="http://schemas.microsoft.com/office/drawing/2014/main" id="{55AAAC03-446F-DA6E-6F6F-31DD744DB052}"/>
              </a:ext>
            </a:extLst>
          </p:cNvPr>
          <p:cNvSpPr txBox="1">
            <a:spLocks noChangeArrowheads="1"/>
          </p:cNvSpPr>
          <p:nvPr/>
        </p:nvSpPr>
        <p:spPr bwMode="auto">
          <a:xfrm>
            <a:off x="4967288" y="3302000"/>
            <a:ext cx="3571875" cy="1524000"/>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ts val="600"/>
              </a:spcBef>
              <a:buFontTx/>
              <a:buNone/>
              <a:defRPr/>
            </a:pPr>
            <a:r>
              <a:rPr lang="fr-CH" altLang="it-CH" sz="2800" b="1" dirty="0">
                <a:solidFill>
                  <a:schemeClr val="accent4">
                    <a:lumMod val="10000"/>
                  </a:schemeClr>
                </a:solidFill>
                <a:cs typeface="Arial" charset="0"/>
              </a:rPr>
              <a:t>1967    </a:t>
            </a:r>
            <a:r>
              <a:rPr lang="fr-CH" altLang="it-CH" sz="2000" b="1" dirty="0">
                <a:solidFill>
                  <a:schemeClr val="accent4">
                    <a:lumMod val="10000"/>
                  </a:schemeClr>
                </a:solidFill>
                <a:cs typeface="Arial" charset="0"/>
              </a:rPr>
              <a:t>                               </a:t>
            </a:r>
            <a:endParaRPr lang="en-US" altLang="it-CH" sz="2000" b="1" dirty="0">
              <a:solidFill>
                <a:schemeClr val="accent4">
                  <a:lumMod val="10000"/>
                </a:schemeClr>
              </a:solidFill>
              <a:cs typeface="Arial" charset="0"/>
            </a:endParaRPr>
          </a:p>
          <a:p>
            <a:pPr algn="ctr" eaLnBrk="1" hangingPunct="1">
              <a:spcBef>
                <a:spcPts val="600"/>
              </a:spcBef>
              <a:buFontTx/>
              <a:buNone/>
              <a:defRPr/>
            </a:pPr>
            <a:r>
              <a:rPr lang="de-DE" altLang="it-CH" sz="2000" b="1" dirty="0">
                <a:solidFill>
                  <a:schemeClr val="accent4">
                    <a:lumMod val="10000"/>
                  </a:schemeClr>
                </a:solidFill>
                <a:cs typeface="Arial" charset="0"/>
              </a:rPr>
              <a:t>Die Israelis vertreiben weitere 500.000 Palästinenser</a:t>
            </a:r>
            <a:endParaRPr lang="it-IT" altLang="it-CH" sz="2000" b="1" dirty="0">
              <a:solidFill>
                <a:schemeClr val="accent4">
                  <a:lumMod val="10000"/>
                </a:schemeClr>
              </a:solidFill>
              <a:cs typeface="Arial" charset="0"/>
            </a:endParaRPr>
          </a:p>
        </p:txBody>
      </p:sp>
      <p:sp>
        <p:nvSpPr>
          <p:cNvPr id="200708" name="Text Box 4">
            <a:extLst>
              <a:ext uri="{FF2B5EF4-FFF2-40B4-BE49-F238E27FC236}">
                <a16:creationId xmlns:a16="http://schemas.microsoft.com/office/drawing/2014/main" id="{881015E5-3D43-649A-C627-FA5555020FF6}"/>
              </a:ext>
            </a:extLst>
          </p:cNvPr>
          <p:cNvSpPr txBox="1">
            <a:spLocks noChangeArrowheads="1"/>
          </p:cNvSpPr>
          <p:nvPr/>
        </p:nvSpPr>
        <p:spPr bwMode="auto">
          <a:xfrm>
            <a:off x="4859338" y="5030788"/>
            <a:ext cx="35067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200" b="1">
                <a:solidFill>
                  <a:srgbClr val="FFFFFF"/>
                </a:solidFill>
              </a:rPr>
              <a:t>Foto: Um in Jordanien Zuflucht zu suchen, müssen palästinensische Flüchtlinge alles aufgeben und den Jordan auf der halb zerstörten Allenby-Brücke überqueren.                    Für viele ist es das zweite oder dritte                         Mal, dass sie alles verloren haben.</a:t>
            </a:r>
            <a:endParaRPr lang="it-IT" altLang="it-CH" sz="1200">
              <a:solidFill>
                <a:srgbClr val="FFFFFF"/>
              </a:solidFill>
            </a:endParaRPr>
          </a:p>
        </p:txBody>
      </p:sp>
      <p:sp>
        <p:nvSpPr>
          <p:cNvPr id="200709" name="Rettangolo 1">
            <a:extLst>
              <a:ext uri="{FF2B5EF4-FFF2-40B4-BE49-F238E27FC236}">
                <a16:creationId xmlns:a16="http://schemas.microsoft.com/office/drawing/2014/main" id="{60A54620-B207-7137-B868-EA1CCB119BB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5" descr="profughi 1967">
            <a:extLst>
              <a:ext uri="{FF2B5EF4-FFF2-40B4-BE49-F238E27FC236}">
                <a16:creationId xmlns:a16="http://schemas.microsoft.com/office/drawing/2014/main" id="{ABB935FC-09FD-E40E-0028-018197044409}"/>
              </a:ext>
            </a:extLst>
          </p:cNvPr>
          <p:cNvPicPr>
            <a:picLocks noChangeAspect="1" noChangeArrowheads="1"/>
          </p:cNvPicPr>
          <p:nvPr/>
        </p:nvPicPr>
        <p:blipFill>
          <a:blip r:embed="rId3"/>
          <a:srcRect/>
          <a:stretch>
            <a:fillRect/>
          </a:stretch>
        </p:blipFill>
        <p:spPr bwMode="auto">
          <a:xfrm>
            <a:off x="5003800" y="446088"/>
            <a:ext cx="3500438" cy="2449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 name="Picture 2" descr="ponte allenby 1967">
            <a:extLst>
              <a:ext uri="{FF2B5EF4-FFF2-40B4-BE49-F238E27FC236}">
                <a16:creationId xmlns:a16="http://schemas.microsoft.com/office/drawing/2014/main" id="{5572AD8E-2FEF-AA81-8F2C-3E66F4104957}"/>
              </a:ext>
            </a:extLst>
          </p:cNvPr>
          <p:cNvPicPr>
            <a:picLocks noChangeAspect="1" noChangeArrowheads="1"/>
          </p:cNvPicPr>
          <p:nvPr/>
        </p:nvPicPr>
        <p:blipFill>
          <a:blip r:embed="rId4">
            <a:lum bright="-16000" contrast="14000"/>
          </a:blip>
          <a:srcRect/>
          <a:stretch>
            <a:fillRect/>
          </a:stretch>
        </p:blipFill>
        <p:spPr bwMode="auto">
          <a:xfrm>
            <a:off x="508000" y="446088"/>
            <a:ext cx="4100513" cy="5837237"/>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200712" name="Text Box 6">
            <a:extLst>
              <a:ext uri="{FF2B5EF4-FFF2-40B4-BE49-F238E27FC236}">
                <a16:creationId xmlns:a16="http://schemas.microsoft.com/office/drawing/2014/main" id="{9C549205-0ABA-6417-BED0-534A4DE55F75}"/>
              </a:ext>
            </a:extLst>
          </p:cNvPr>
          <p:cNvSpPr txBox="1">
            <a:spLocks noChangeArrowheads="1"/>
          </p:cNvSpPr>
          <p:nvPr/>
        </p:nvSpPr>
        <p:spPr bwMode="auto">
          <a:xfrm>
            <a:off x="5116513" y="2927350"/>
            <a:ext cx="32813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Kolonnen palästinen-sischer Flüchtlinge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3">
            <a:extLst>
              <a:ext uri="{FF2B5EF4-FFF2-40B4-BE49-F238E27FC236}">
                <a16:creationId xmlns:a16="http://schemas.microsoft.com/office/drawing/2014/main" id="{65921292-D3E6-CC86-8919-DB39B97C195E}"/>
              </a:ext>
            </a:extLst>
          </p:cNvPr>
          <p:cNvSpPr>
            <a:spLocks noGrp="1"/>
          </p:cNvSpPr>
          <p:nvPr>
            <p:ph type="sldNum" sz="quarter" idx="12"/>
          </p:nvPr>
        </p:nvSpPr>
        <p:spPr>
          <a:xfrm>
            <a:off x="7380288" y="2813050"/>
            <a:ext cx="460375"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045BF38-A520-4AB8-92CF-9DC6D953ED07}" type="slidenum">
              <a:rPr lang="it-IT" altLang="it-CH" sz="1400" b="1" smtClean="0">
                <a:solidFill>
                  <a:srgbClr val="FFFFFF"/>
                </a:solidFill>
              </a:rPr>
              <a:pPr>
                <a:spcBef>
                  <a:spcPct val="0"/>
                </a:spcBef>
                <a:buFontTx/>
                <a:buNone/>
              </a:pPr>
              <a:t>6</a:t>
            </a:fld>
            <a:endParaRPr lang="it-IT" altLang="it-CH" sz="1400" b="1">
              <a:solidFill>
                <a:srgbClr val="FFFFFF"/>
              </a:solidFill>
            </a:endParaRPr>
          </a:p>
        </p:txBody>
      </p:sp>
      <p:sp>
        <p:nvSpPr>
          <p:cNvPr id="95235" name="Text Box 2">
            <a:extLst>
              <a:ext uri="{FF2B5EF4-FFF2-40B4-BE49-F238E27FC236}">
                <a16:creationId xmlns:a16="http://schemas.microsoft.com/office/drawing/2014/main" id="{3545DEA9-94CF-629F-AF5C-CF68D766AC40}"/>
              </a:ext>
            </a:extLst>
          </p:cNvPr>
          <p:cNvSpPr txBox="1">
            <a:spLocks noChangeArrowheads="1"/>
          </p:cNvSpPr>
          <p:nvPr/>
        </p:nvSpPr>
        <p:spPr bwMode="auto">
          <a:xfrm>
            <a:off x="7532688" y="3921125"/>
            <a:ext cx="1336675" cy="338138"/>
          </a:xfrm>
          <a:prstGeom prst="rect">
            <a:avLst/>
          </a:prstGeom>
          <a:solidFill>
            <a:srgbClr val="FFFF00"/>
          </a:solidFill>
          <a:ln w="12700">
            <a:solidFill>
              <a:schemeClr val="accent4">
                <a:lumMod val="10000"/>
              </a:schemeClr>
            </a:solidFill>
          </a:ln>
        </p:spPr>
        <p:txBody>
          <a:bodyPr>
            <a:spAutoFit/>
          </a:bodyPr>
          <a:lstStyle>
            <a:defPPr>
              <a:defRPr lang="it-CH"/>
            </a:defPPr>
            <a:lvl1pP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ctr">
              <a:defRPr/>
            </a:pPr>
            <a:r>
              <a:rPr lang="fr-CH" altLang="it-CH" dirty="0" err="1"/>
              <a:t>Haifa</a:t>
            </a:r>
            <a:r>
              <a:rPr lang="fr-CH" altLang="it-CH" dirty="0"/>
              <a:t> </a:t>
            </a:r>
            <a:r>
              <a:rPr lang="fr-CH" altLang="it-CH" dirty="0" err="1"/>
              <a:t>heute</a:t>
            </a:r>
            <a:endParaRPr lang="it-IT" altLang="it-CH" dirty="0"/>
          </a:p>
        </p:txBody>
      </p:sp>
      <p:pic>
        <p:nvPicPr>
          <p:cNvPr id="209925" name="Picture 6" descr="C:\Users\Enrico\Desktop\Haifa jpeg.jpg">
            <a:extLst>
              <a:ext uri="{FF2B5EF4-FFF2-40B4-BE49-F238E27FC236}">
                <a16:creationId xmlns:a16="http://schemas.microsoft.com/office/drawing/2014/main" id="{C3B5059B-0413-13AC-A78A-54DFEC039ED8}"/>
              </a:ext>
            </a:extLst>
          </p:cNvPr>
          <p:cNvPicPr>
            <a:picLocks noChangeAspect="1" noChangeArrowheads="1"/>
          </p:cNvPicPr>
          <p:nvPr/>
        </p:nvPicPr>
        <p:blipFill>
          <a:blip r:embed="rId3"/>
          <a:srcRect/>
          <a:stretch>
            <a:fillRect/>
          </a:stretch>
        </p:blipFill>
        <p:spPr bwMode="auto">
          <a:xfrm>
            <a:off x="0" y="4378325"/>
            <a:ext cx="9144000" cy="23066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09926" name="Picture 7" descr="C:\Users\Enrico\Desktop\Acre jpeg.jpg">
            <a:extLst>
              <a:ext uri="{FF2B5EF4-FFF2-40B4-BE49-F238E27FC236}">
                <a16:creationId xmlns:a16="http://schemas.microsoft.com/office/drawing/2014/main" id="{0CD46BC2-39A4-363C-A5F1-5A20FE63AF96}"/>
              </a:ext>
            </a:extLst>
          </p:cNvPr>
          <p:cNvPicPr>
            <a:picLocks noChangeAspect="1" noChangeArrowheads="1"/>
          </p:cNvPicPr>
          <p:nvPr/>
        </p:nvPicPr>
        <p:blipFill>
          <a:blip r:embed="rId4"/>
          <a:srcRect r="1389"/>
          <a:stretch>
            <a:fillRect/>
          </a:stretch>
        </p:blipFill>
        <p:spPr bwMode="auto">
          <a:xfrm>
            <a:off x="179388" y="230188"/>
            <a:ext cx="6038850" cy="3967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FBB1D927-3801-E5B2-A3C0-C35A7D65621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39" name="CasellaDiTesto 1">
            <a:extLst>
              <a:ext uri="{FF2B5EF4-FFF2-40B4-BE49-F238E27FC236}">
                <a16:creationId xmlns:a16="http://schemas.microsoft.com/office/drawing/2014/main" id="{5F718E5E-9580-FFCE-A3CE-9CF42589242D}"/>
              </a:ext>
            </a:extLst>
          </p:cNvPr>
          <p:cNvSpPr txBox="1">
            <a:spLocks noChangeArrowheads="1"/>
          </p:cNvSpPr>
          <p:nvPr/>
        </p:nvSpPr>
        <p:spPr bwMode="auto">
          <a:xfrm>
            <a:off x="6342063" y="230188"/>
            <a:ext cx="863600" cy="3381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err="1">
                <a:solidFill>
                  <a:schemeClr val="accent4">
                    <a:lumMod val="10000"/>
                  </a:schemeClr>
                </a:solidFill>
              </a:rPr>
              <a:t>Akkon</a:t>
            </a:r>
            <a:endParaRPr lang="it-CH" altLang="it-CH" sz="1600" b="1" dirty="0">
              <a:solidFill>
                <a:schemeClr val="accent4">
                  <a:lumMod val="10000"/>
                </a:schemeClr>
              </a:solidFill>
            </a:endParaRPr>
          </a:p>
        </p:txBody>
      </p:sp>
      <p:sp>
        <p:nvSpPr>
          <p:cNvPr id="9" name="CasellaDiTesto 8">
            <a:extLst>
              <a:ext uri="{FF2B5EF4-FFF2-40B4-BE49-F238E27FC236}">
                <a16:creationId xmlns:a16="http://schemas.microsoft.com/office/drawing/2014/main" id="{6DCFC181-EC52-06FA-B017-5AB0F4501C0D}"/>
              </a:ext>
            </a:extLst>
          </p:cNvPr>
          <p:cNvSpPr txBox="1"/>
          <p:nvPr/>
        </p:nvSpPr>
        <p:spPr>
          <a:xfrm>
            <a:off x="6773863" y="1830388"/>
            <a:ext cx="1727200"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PALÄSTINA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villaggio palest">
            <a:extLst>
              <a:ext uri="{FF2B5EF4-FFF2-40B4-BE49-F238E27FC236}">
                <a16:creationId xmlns:a16="http://schemas.microsoft.com/office/drawing/2014/main" id="{B5A9F983-87EF-8605-1568-EBC6B023FE20}"/>
              </a:ext>
            </a:extLst>
          </p:cNvPr>
          <p:cNvPicPr>
            <a:picLocks noChangeAspect="1" noChangeArrowheads="1"/>
          </p:cNvPicPr>
          <p:nvPr/>
        </p:nvPicPr>
        <p:blipFill>
          <a:blip r:embed="rId3"/>
          <a:srcRect/>
          <a:stretch>
            <a:fillRect/>
          </a:stretch>
        </p:blipFill>
        <p:spPr bwMode="auto">
          <a:xfrm>
            <a:off x="3654425" y="255588"/>
            <a:ext cx="4919663" cy="2835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02755" name="Slide Number Placeholder 3">
            <a:extLst>
              <a:ext uri="{FF2B5EF4-FFF2-40B4-BE49-F238E27FC236}">
                <a16:creationId xmlns:a16="http://schemas.microsoft.com/office/drawing/2014/main" id="{243CFA90-9D71-90DD-3204-EA4812405DD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1D2917-006E-42BF-8BE4-37888D4043DB}" type="slidenum">
              <a:rPr lang="it-IT" altLang="it-CH" sz="1400" smtClean="0">
                <a:solidFill>
                  <a:srgbClr val="FFFFFF"/>
                </a:solidFill>
              </a:rPr>
              <a:pPr>
                <a:spcBef>
                  <a:spcPct val="0"/>
                </a:spcBef>
                <a:buFontTx/>
                <a:buNone/>
              </a:pPr>
              <a:t>60</a:t>
            </a:fld>
            <a:endParaRPr lang="it-IT" altLang="it-CH" sz="1400">
              <a:solidFill>
                <a:srgbClr val="FFFFFF"/>
              </a:solidFill>
            </a:endParaRPr>
          </a:p>
        </p:txBody>
      </p:sp>
      <p:sp>
        <p:nvSpPr>
          <p:cNvPr id="1079301" name="Text Box 9">
            <a:extLst>
              <a:ext uri="{FF2B5EF4-FFF2-40B4-BE49-F238E27FC236}">
                <a16:creationId xmlns:a16="http://schemas.microsoft.com/office/drawing/2014/main" id="{DA4DB8E9-E345-6C71-5944-BD9EE6671D0F}"/>
              </a:ext>
            </a:extLst>
          </p:cNvPr>
          <p:cNvSpPr txBox="1">
            <a:spLocks noChangeArrowheads="1"/>
          </p:cNvSpPr>
          <p:nvPr/>
        </p:nvSpPr>
        <p:spPr bwMode="auto">
          <a:xfrm>
            <a:off x="1892300" y="3519488"/>
            <a:ext cx="5611813" cy="3381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Die </a:t>
            </a:r>
            <a:r>
              <a:rPr lang="fr-CH" altLang="it-CH" sz="1600" b="1" dirty="0" err="1">
                <a:solidFill>
                  <a:schemeClr val="accent4">
                    <a:lumMod val="10000"/>
                  </a:schemeClr>
                </a:solidFill>
              </a:rPr>
              <a:t>Zerstörung</a:t>
            </a:r>
            <a:r>
              <a:rPr lang="fr-CH" altLang="it-CH" sz="1600" b="1" dirty="0">
                <a:solidFill>
                  <a:schemeClr val="accent4">
                    <a:lumMod val="10000"/>
                  </a:schemeClr>
                </a:solidFill>
              </a:rPr>
              <a:t> der </a:t>
            </a:r>
            <a:r>
              <a:rPr lang="fr-CH" altLang="it-CH" sz="1600" b="1" dirty="0" err="1">
                <a:solidFill>
                  <a:schemeClr val="accent4">
                    <a:lumMod val="10000"/>
                  </a:schemeClr>
                </a:solidFill>
              </a:rPr>
              <a:t>palästinensischen</a:t>
            </a:r>
            <a:r>
              <a:rPr lang="fr-CH" altLang="it-CH" sz="1600" b="1" dirty="0">
                <a:solidFill>
                  <a:schemeClr val="accent4">
                    <a:lumMod val="10000"/>
                  </a:schemeClr>
                </a:solidFill>
              </a:rPr>
              <a:t> </a:t>
            </a:r>
            <a:r>
              <a:rPr lang="fr-CH" altLang="it-CH" sz="1600" b="1" dirty="0" err="1">
                <a:solidFill>
                  <a:schemeClr val="accent4">
                    <a:lumMod val="10000"/>
                  </a:schemeClr>
                </a:solidFill>
              </a:rPr>
              <a:t>Dörfer</a:t>
            </a:r>
            <a:r>
              <a:rPr lang="fr-CH" altLang="it-CH" sz="1600" b="1" dirty="0">
                <a:solidFill>
                  <a:schemeClr val="accent4">
                    <a:lumMod val="10000"/>
                  </a:schemeClr>
                </a:solidFill>
              </a:rPr>
              <a:t> </a:t>
            </a:r>
            <a:r>
              <a:rPr lang="fr-CH" altLang="it-CH" sz="1600" b="1" dirty="0" err="1">
                <a:solidFill>
                  <a:schemeClr val="accent4">
                    <a:lumMod val="10000"/>
                  </a:schemeClr>
                </a:solidFill>
              </a:rPr>
              <a:t>nach</a:t>
            </a:r>
            <a:r>
              <a:rPr lang="fr-CH" altLang="it-CH" sz="1600" b="1" dirty="0">
                <a:solidFill>
                  <a:schemeClr val="accent4">
                    <a:lumMod val="10000"/>
                  </a:schemeClr>
                </a:solidFill>
              </a:rPr>
              <a:t> 1967</a:t>
            </a:r>
            <a:endParaRPr lang="it-IT" altLang="it-CH" sz="1600" b="1" dirty="0">
              <a:solidFill>
                <a:schemeClr val="accent4">
                  <a:lumMod val="10000"/>
                </a:schemeClr>
              </a:solidFill>
            </a:endParaRPr>
          </a:p>
        </p:txBody>
      </p:sp>
      <p:sp>
        <p:nvSpPr>
          <p:cNvPr id="202757" name="Text Box 10">
            <a:extLst>
              <a:ext uri="{FF2B5EF4-FFF2-40B4-BE49-F238E27FC236}">
                <a16:creationId xmlns:a16="http://schemas.microsoft.com/office/drawing/2014/main" id="{11C638BF-4DE8-B24A-5D15-25BE899F1726}"/>
              </a:ext>
            </a:extLst>
          </p:cNvPr>
          <p:cNvSpPr txBox="1">
            <a:spLocks noChangeArrowheads="1"/>
          </p:cNvSpPr>
          <p:nvPr/>
        </p:nvSpPr>
        <p:spPr bwMode="auto">
          <a:xfrm>
            <a:off x="3492500" y="4003675"/>
            <a:ext cx="22336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Das zerstörte Jabalia-Lager</a:t>
            </a:r>
            <a:endParaRPr lang="it-IT" altLang="it-CH" sz="1000" b="1">
              <a:solidFill>
                <a:srgbClr val="FFFFFF"/>
              </a:solidFill>
            </a:endParaRPr>
          </a:p>
        </p:txBody>
      </p:sp>
      <p:sp>
        <p:nvSpPr>
          <p:cNvPr id="202758" name="Text Box 11">
            <a:extLst>
              <a:ext uri="{FF2B5EF4-FFF2-40B4-BE49-F238E27FC236}">
                <a16:creationId xmlns:a16="http://schemas.microsoft.com/office/drawing/2014/main" id="{86C0C326-2ABA-E185-4AE8-276087BF5CB8}"/>
              </a:ext>
            </a:extLst>
          </p:cNvPr>
          <p:cNvSpPr txBox="1">
            <a:spLocks noChangeArrowheads="1"/>
          </p:cNvSpPr>
          <p:nvPr/>
        </p:nvSpPr>
        <p:spPr bwMode="auto">
          <a:xfrm>
            <a:off x="698500" y="4027488"/>
            <a:ext cx="201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Trümmer des Dorfes Halhul</a:t>
            </a:r>
            <a:endParaRPr lang="it-IT" altLang="it-CH" sz="1000" b="1">
              <a:solidFill>
                <a:srgbClr val="FFFFFF"/>
              </a:solidFill>
            </a:endParaRPr>
          </a:p>
        </p:txBody>
      </p:sp>
      <p:sp>
        <p:nvSpPr>
          <p:cNvPr id="202759" name="Text Box 12">
            <a:extLst>
              <a:ext uri="{FF2B5EF4-FFF2-40B4-BE49-F238E27FC236}">
                <a16:creationId xmlns:a16="http://schemas.microsoft.com/office/drawing/2014/main" id="{75C5AF09-1EA4-0894-F1FA-C0878E1B25BF}"/>
              </a:ext>
            </a:extLst>
          </p:cNvPr>
          <p:cNvSpPr txBox="1">
            <a:spLocks noChangeArrowheads="1"/>
          </p:cNvSpPr>
          <p:nvPr/>
        </p:nvSpPr>
        <p:spPr bwMode="auto">
          <a:xfrm>
            <a:off x="6046788" y="3868738"/>
            <a:ext cx="29162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Auch der christlich- orthodoxe Friedhof in Jerusalem wurde von den Israëlis zerstört</a:t>
            </a:r>
            <a:endParaRPr lang="it-IT" altLang="it-CH" sz="1000" b="1">
              <a:solidFill>
                <a:srgbClr val="FFFFFF"/>
              </a:solidFill>
            </a:endParaRPr>
          </a:p>
        </p:txBody>
      </p:sp>
      <p:sp>
        <p:nvSpPr>
          <p:cNvPr id="202760" name="Text Box 13">
            <a:extLst>
              <a:ext uri="{FF2B5EF4-FFF2-40B4-BE49-F238E27FC236}">
                <a16:creationId xmlns:a16="http://schemas.microsoft.com/office/drawing/2014/main" id="{47EDEB6A-4ADB-CA73-4036-D1C12D2E40CD}"/>
              </a:ext>
            </a:extLst>
          </p:cNvPr>
          <p:cNvSpPr txBox="1">
            <a:spLocks noChangeArrowheads="1"/>
          </p:cNvSpPr>
          <p:nvPr/>
        </p:nvSpPr>
        <p:spPr bwMode="auto">
          <a:xfrm>
            <a:off x="4770438" y="3128963"/>
            <a:ext cx="3565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Das palästinensische Dorf Latrun wurde «ausradiert»</a:t>
            </a:r>
            <a:endParaRPr lang="it-IT" altLang="it-CH" sz="1000" b="1">
              <a:solidFill>
                <a:srgbClr val="FFFFFF"/>
              </a:solidFill>
            </a:endParaRPr>
          </a:p>
        </p:txBody>
      </p:sp>
      <p:pic>
        <p:nvPicPr>
          <p:cNvPr id="16" name="Picture 3" descr="soldati contassegnano le case palest">
            <a:extLst>
              <a:ext uri="{FF2B5EF4-FFF2-40B4-BE49-F238E27FC236}">
                <a16:creationId xmlns:a16="http://schemas.microsoft.com/office/drawing/2014/main" id="{7D6FC070-FD81-1143-F6BE-314BE3433B2B}"/>
              </a:ext>
            </a:extLst>
          </p:cNvPr>
          <p:cNvPicPr>
            <a:picLocks noChangeAspect="1" noChangeArrowheads="1"/>
          </p:cNvPicPr>
          <p:nvPr/>
        </p:nvPicPr>
        <p:blipFill>
          <a:blip r:embed="rId4"/>
          <a:srcRect/>
          <a:stretch>
            <a:fillRect/>
          </a:stretch>
        </p:blipFill>
        <p:spPr bwMode="auto">
          <a:xfrm>
            <a:off x="547688" y="257175"/>
            <a:ext cx="2944812" cy="2833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4" descr="rovine dle villaggio di Halhul">
            <a:extLst>
              <a:ext uri="{FF2B5EF4-FFF2-40B4-BE49-F238E27FC236}">
                <a16:creationId xmlns:a16="http://schemas.microsoft.com/office/drawing/2014/main" id="{AC8D913A-5029-C20C-0D37-9FE9F572A7DC}"/>
              </a:ext>
            </a:extLst>
          </p:cNvPr>
          <p:cNvPicPr>
            <a:picLocks noChangeAspect="1" noChangeArrowheads="1"/>
          </p:cNvPicPr>
          <p:nvPr/>
        </p:nvPicPr>
        <p:blipFill>
          <a:blip r:embed="rId5"/>
          <a:srcRect/>
          <a:stretch>
            <a:fillRect/>
          </a:stretch>
        </p:blipFill>
        <p:spPr bwMode="auto">
          <a:xfrm>
            <a:off x="547688" y="4271963"/>
            <a:ext cx="2317750" cy="2382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5" descr="cimitero cristiano ortodosso di gerusalemme distr dagli isr nel '67">
            <a:extLst>
              <a:ext uri="{FF2B5EF4-FFF2-40B4-BE49-F238E27FC236}">
                <a16:creationId xmlns:a16="http://schemas.microsoft.com/office/drawing/2014/main" id="{6238CA42-D357-6771-F55E-D1DA4F6B8D01}"/>
              </a:ext>
            </a:extLst>
          </p:cNvPr>
          <p:cNvPicPr>
            <a:picLocks noChangeAspect="1" noChangeArrowheads="1"/>
          </p:cNvPicPr>
          <p:nvPr/>
        </p:nvPicPr>
        <p:blipFill>
          <a:blip r:embed="rId6"/>
          <a:srcRect/>
          <a:stretch>
            <a:fillRect/>
          </a:stretch>
        </p:blipFill>
        <p:spPr bwMode="auto">
          <a:xfrm>
            <a:off x="6297613" y="4281488"/>
            <a:ext cx="2286000" cy="2373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Picture 6" descr="rovine di case arabe">
            <a:extLst>
              <a:ext uri="{FF2B5EF4-FFF2-40B4-BE49-F238E27FC236}">
                <a16:creationId xmlns:a16="http://schemas.microsoft.com/office/drawing/2014/main" id="{CEBB5DB1-8248-3D46-3954-D36B48FAFF7E}"/>
              </a:ext>
            </a:extLst>
          </p:cNvPr>
          <p:cNvPicPr>
            <a:picLocks noChangeAspect="1" noChangeArrowheads="1"/>
          </p:cNvPicPr>
          <p:nvPr/>
        </p:nvPicPr>
        <p:blipFill>
          <a:blip r:embed="rId7"/>
          <a:srcRect/>
          <a:stretch>
            <a:fillRect/>
          </a:stretch>
        </p:blipFill>
        <p:spPr bwMode="auto">
          <a:xfrm>
            <a:off x="3017838" y="4265613"/>
            <a:ext cx="3095625" cy="2389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 name="Rettangolo 13">
            <a:extLst>
              <a:ext uri="{FF2B5EF4-FFF2-40B4-BE49-F238E27FC236}">
                <a16:creationId xmlns:a16="http://schemas.microsoft.com/office/drawing/2014/main" id="{1CC5A45F-CAD9-737C-757E-E5289E6AD8A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2766" name="Text Box 7">
            <a:extLst>
              <a:ext uri="{FF2B5EF4-FFF2-40B4-BE49-F238E27FC236}">
                <a16:creationId xmlns:a16="http://schemas.microsoft.com/office/drawing/2014/main" id="{9DB0CCFA-E982-C23F-B2AC-01561C3AB002}"/>
              </a:ext>
            </a:extLst>
          </p:cNvPr>
          <p:cNvSpPr txBox="1">
            <a:spLocks noChangeArrowheads="1"/>
          </p:cNvSpPr>
          <p:nvPr/>
        </p:nvSpPr>
        <p:spPr bwMode="auto">
          <a:xfrm>
            <a:off x="579438" y="3111500"/>
            <a:ext cx="287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 Israelis markieren die palästinensischen Häuser die dann abgerissen werden</a:t>
            </a:r>
            <a:endParaRPr lang="it-IT" altLang="it-CH" sz="1000" b="1">
              <a:solidFill>
                <a:srgbClr val="FFFFFF"/>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7" name="Picture 2" descr="hebron-005">
            <a:extLst>
              <a:ext uri="{FF2B5EF4-FFF2-40B4-BE49-F238E27FC236}">
                <a16:creationId xmlns:a16="http://schemas.microsoft.com/office/drawing/2014/main" id="{B0BFE181-6178-EFC4-531A-EA062845018C}"/>
              </a:ext>
            </a:extLst>
          </p:cNvPr>
          <p:cNvPicPr>
            <a:picLocks noChangeAspect="1" noChangeArrowheads="1"/>
          </p:cNvPicPr>
          <p:nvPr/>
        </p:nvPicPr>
        <p:blipFill>
          <a:blip r:embed="rId3">
            <a:lum bright="-10000" contrast="10000"/>
          </a:blip>
          <a:srcRect/>
          <a:stretch>
            <a:fillRect/>
          </a:stretch>
        </p:blipFill>
        <p:spPr bwMode="auto">
          <a:xfrm>
            <a:off x="434975" y="381000"/>
            <a:ext cx="3960813" cy="3048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 name="Picture 2" descr="jenin-tanks">
            <a:extLst>
              <a:ext uri="{FF2B5EF4-FFF2-40B4-BE49-F238E27FC236}">
                <a16:creationId xmlns:a16="http://schemas.microsoft.com/office/drawing/2014/main" id="{C4E1D244-CF22-34ED-B7F2-442E0A3E5B05}"/>
              </a:ext>
            </a:extLst>
          </p:cNvPr>
          <p:cNvPicPr>
            <a:picLocks noChangeAspect="1" noChangeArrowheads="1"/>
          </p:cNvPicPr>
          <p:nvPr/>
        </p:nvPicPr>
        <p:blipFill>
          <a:blip r:embed="rId4">
            <a:lum bright="-10000" contrast="10000"/>
          </a:blip>
          <a:srcRect/>
          <a:stretch>
            <a:fillRect/>
          </a:stretch>
        </p:blipFill>
        <p:spPr bwMode="auto">
          <a:xfrm>
            <a:off x="4665663" y="3797300"/>
            <a:ext cx="4035425" cy="2689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37959" name="Picture 7" descr="C:\Users\Enrico\Desktop\occupaz j oct 2015.jpg">
            <a:extLst>
              <a:ext uri="{FF2B5EF4-FFF2-40B4-BE49-F238E27FC236}">
                <a16:creationId xmlns:a16="http://schemas.microsoft.com/office/drawing/2014/main" id="{2CD3CF3B-471D-755C-4E13-60D0A01E92EC}"/>
              </a:ext>
            </a:extLst>
          </p:cNvPr>
          <p:cNvPicPr>
            <a:picLocks noChangeAspect="1" noChangeArrowheads="1"/>
          </p:cNvPicPr>
          <p:nvPr/>
        </p:nvPicPr>
        <p:blipFill rotWithShape="1">
          <a:blip r:embed="rId5"/>
          <a:srcRect b="7729"/>
          <a:stretch/>
        </p:blipFill>
        <p:spPr bwMode="auto">
          <a:xfrm>
            <a:off x="4527550" y="381000"/>
            <a:ext cx="4173538" cy="2813050"/>
          </a:xfrm>
          <a:prstGeom prst="rect">
            <a:avLst/>
          </a:prstGeom>
          <a:ln w="19050">
            <a:solidFill>
              <a:schemeClr val="tx1"/>
            </a:solidFill>
          </a:ln>
          <a:effectLst>
            <a:outerShdw blurRad="292100" dist="139700" dir="2700000" algn="tl" rotWithShape="0">
              <a:srgbClr val="333333">
                <a:alpha val="65000"/>
              </a:srgbClr>
            </a:outerShdw>
          </a:effectLst>
        </p:spPr>
      </p:pic>
      <p:sp>
        <p:nvSpPr>
          <p:cNvPr id="204805" name="CasellaDiTesto 1">
            <a:extLst>
              <a:ext uri="{FF2B5EF4-FFF2-40B4-BE49-F238E27FC236}">
                <a16:creationId xmlns:a16="http://schemas.microsoft.com/office/drawing/2014/main" id="{D173B11F-5506-98E3-F302-A90160C4E6C7}"/>
              </a:ext>
            </a:extLst>
          </p:cNvPr>
          <p:cNvSpPr txBox="1">
            <a:spLocks noChangeArrowheads="1"/>
          </p:cNvSpPr>
          <p:nvPr/>
        </p:nvSpPr>
        <p:spPr bwMode="auto">
          <a:xfrm>
            <a:off x="7451725" y="2732088"/>
            <a:ext cx="1252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de-DE" altLang="it-CH" sz="600" b="1"/>
              <a:t>19. Oktober 2015</a:t>
            </a:r>
          </a:p>
          <a:p>
            <a:pPr algn="r" eaLnBrk="1" hangingPunct="1">
              <a:spcBef>
                <a:spcPct val="0"/>
              </a:spcBef>
              <a:buFontTx/>
              <a:buNone/>
            </a:pPr>
            <a:r>
              <a:rPr lang="de-DE" altLang="it-CH" sz="600" b="1"/>
              <a:t>Israelische Besatzungs-truppen in Jabal al-Mukabir, in der Nähe von Jerusalem</a:t>
            </a:r>
            <a:r>
              <a:rPr lang="it-CH" altLang="it-CH" sz="600" b="1"/>
              <a:t>. </a:t>
            </a:r>
          </a:p>
        </p:txBody>
      </p:sp>
      <p:sp>
        <p:nvSpPr>
          <p:cNvPr id="204806" name="Slide Number Placeholder 3">
            <a:extLst>
              <a:ext uri="{FF2B5EF4-FFF2-40B4-BE49-F238E27FC236}">
                <a16:creationId xmlns:a16="http://schemas.microsoft.com/office/drawing/2014/main" id="{D421F921-987A-E94E-5835-A760D31D0253}"/>
              </a:ext>
            </a:extLst>
          </p:cNvPr>
          <p:cNvSpPr txBox="1">
            <a:spLocks/>
          </p:cNvSpPr>
          <p:nvPr/>
        </p:nvSpPr>
        <p:spPr bwMode="auto">
          <a:xfrm>
            <a:off x="7812088" y="3351213"/>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5EF7A2C2-6F6C-45E0-8F56-BC58D7884E86}" type="slidenum">
              <a:rPr lang="it-IT" altLang="it-CH" sz="1400" b="1">
                <a:solidFill>
                  <a:srgbClr val="FFFFFF"/>
                </a:solidFill>
              </a:rPr>
              <a:pPr algn="r" eaLnBrk="1" hangingPunct="1">
                <a:spcBef>
                  <a:spcPct val="0"/>
                </a:spcBef>
                <a:buFontTx/>
                <a:buNone/>
              </a:pPr>
              <a:t>61</a:t>
            </a:fld>
            <a:endParaRPr lang="it-IT" altLang="it-CH" sz="1400" b="1">
              <a:solidFill>
                <a:srgbClr val="FFFFFF"/>
              </a:solidFill>
            </a:endParaRPr>
          </a:p>
        </p:txBody>
      </p:sp>
      <p:sp>
        <p:nvSpPr>
          <p:cNvPr id="204807" name="CasellaDiTesto 1">
            <a:extLst>
              <a:ext uri="{FF2B5EF4-FFF2-40B4-BE49-F238E27FC236}">
                <a16:creationId xmlns:a16="http://schemas.microsoft.com/office/drawing/2014/main" id="{D289C15B-494E-19B4-83F2-4EB52C70D672}"/>
              </a:ext>
            </a:extLst>
          </p:cNvPr>
          <p:cNvSpPr txBox="1">
            <a:spLocks noChangeArrowheads="1"/>
          </p:cNvSpPr>
          <p:nvPr/>
        </p:nvSpPr>
        <p:spPr bwMode="auto">
          <a:xfrm>
            <a:off x="4597400" y="6157913"/>
            <a:ext cx="15843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600" b="1"/>
              <a:t>L’occupazione non è ecologica</a:t>
            </a:r>
          </a:p>
        </p:txBody>
      </p:sp>
      <p:sp>
        <p:nvSpPr>
          <p:cNvPr id="204808" name="Rettangolo 10">
            <a:extLst>
              <a:ext uri="{FF2B5EF4-FFF2-40B4-BE49-F238E27FC236}">
                <a16:creationId xmlns:a16="http://schemas.microsoft.com/office/drawing/2014/main" id="{8163B47F-7607-5448-D090-F8D538BB6A0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2" name="Text Box 9">
            <a:extLst>
              <a:ext uri="{FF2B5EF4-FFF2-40B4-BE49-F238E27FC236}">
                <a16:creationId xmlns:a16="http://schemas.microsoft.com/office/drawing/2014/main" id="{FDBDB7F2-53D2-DDE1-34E8-E17C64207D08}"/>
              </a:ext>
            </a:extLst>
          </p:cNvPr>
          <p:cNvSpPr txBox="1">
            <a:spLocks noChangeArrowheads="1"/>
          </p:cNvSpPr>
          <p:nvPr/>
        </p:nvSpPr>
        <p:spPr bwMode="auto">
          <a:xfrm>
            <a:off x="5724525" y="3305175"/>
            <a:ext cx="1871663" cy="369888"/>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BESATZUNG</a:t>
            </a:r>
            <a:endParaRPr lang="it-IT" altLang="it-CH" sz="1800" b="1" dirty="0">
              <a:solidFill>
                <a:schemeClr val="accent4">
                  <a:lumMod val="10000"/>
                </a:schemeClr>
              </a:solidFill>
            </a:endParaRPr>
          </a:p>
        </p:txBody>
      </p:sp>
      <p:pic>
        <p:nvPicPr>
          <p:cNvPr id="13" name="Picture 10" descr="è permesso">
            <a:extLst>
              <a:ext uri="{FF2B5EF4-FFF2-40B4-BE49-F238E27FC236}">
                <a16:creationId xmlns:a16="http://schemas.microsoft.com/office/drawing/2014/main" id="{792E0A83-0B15-0785-F6AC-2E807EA328DC}"/>
              </a:ext>
            </a:extLst>
          </p:cNvPr>
          <p:cNvPicPr>
            <a:picLocks noChangeAspect="1" noChangeArrowheads="1"/>
          </p:cNvPicPr>
          <p:nvPr/>
        </p:nvPicPr>
        <p:blipFill>
          <a:blip r:embed="rId6"/>
          <a:srcRect/>
          <a:stretch>
            <a:fillRect/>
          </a:stretch>
        </p:blipFill>
        <p:spPr bwMode="auto">
          <a:xfrm>
            <a:off x="434975" y="3800475"/>
            <a:ext cx="3995738" cy="2689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L'immagine può contenere: cielo, nuvola, spazio all'aperto e natura">
            <a:extLst>
              <a:ext uri="{FF2B5EF4-FFF2-40B4-BE49-F238E27FC236}">
                <a16:creationId xmlns:a16="http://schemas.microsoft.com/office/drawing/2014/main" id="{9E6CB62F-55E0-3617-651F-E627BAFD2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476250"/>
            <a:ext cx="8243887" cy="51181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6851" name="CasellaDiTesto 1">
            <a:extLst>
              <a:ext uri="{FF2B5EF4-FFF2-40B4-BE49-F238E27FC236}">
                <a16:creationId xmlns:a16="http://schemas.microsoft.com/office/drawing/2014/main" id="{320A7639-6B9F-28BF-FC6E-89B4E3081626}"/>
              </a:ext>
            </a:extLst>
          </p:cNvPr>
          <p:cNvSpPr txBox="1">
            <a:spLocks noChangeArrowheads="1"/>
          </p:cNvSpPr>
          <p:nvPr/>
        </p:nvSpPr>
        <p:spPr bwMode="auto">
          <a:xfrm>
            <a:off x="377825" y="5710238"/>
            <a:ext cx="85328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600" b="1"/>
              <a:t>Ein typischer illegaler israelischer Außenposten, der im September 2019 auf palästinensischem Land in der Nähe von As-Sawahira-ash-Sharqiya südöstlich von Jerusalem errichtet wurde.</a:t>
            </a:r>
            <a:endParaRPr lang="en-US" altLang="en-US" sz="1800"/>
          </a:p>
        </p:txBody>
      </p:sp>
      <p:sp>
        <p:nvSpPr>
          <p:cNvPr id="6" name="Rettangolo 5">
            <a:extLst>
              <a:ext uri="{FF2B5EF4-FFF2-40B4-BE49-F238E27FC236}">
                <a16:creationId xmlns:a16="http://schemas.microsoft.com/office/drawing/2014/main" id="{8EE6FCF1-3BC9-E616-E844-01B71B3A8FF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 Box 9">
            <a:extLst>
              <a:ext uri="{FF2B5EF4-FFF2-40B4-BE49-F238E27FC236}">
                <a16:creationId xmlns:a16="http://schemas.microsoft.com/office/drawing/2014/main" id="{0DE76703-DBE5-9F90-C5CB-71402606CE79}"/>
              </a:ext>
            </a:extLst>
          </p:cNvPr>
          <p:cNvSpPr txBox="1">
            <a:spLocks noChangeArrowheads="1"/>
          </p:cNvSpPr>
          <p:nvPr/>
        </p:nvSpPr>
        <p:spPr bwMode="auto">
          <a:xfrm>
            <a:off x="590550" y="617538"/>
            <a:ext cx="2808288"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defRPr/>
            </a:pPr>
            <a:r>
              <a:rPr lang="fr-CH" altLang="it-CH" dirty="0" err="1"/>
              <a:t>Illegale</a:t>
            </a:r>
            <a:r>
              <a:rPr lang="fr-CH" altLang="it-CH" dirty="0"/>
              <a:t> </a:t>
            </a:r>
            <a:r>
              <a:rPr lang="fr-CH" altLang="it-CH" dirty="0" err="1"/>
              <a:t>Kolonisierung</a:t>
            </a:r>
            <a:endParaRPr lang="it-IT" altLang="it-CH" dirty="0"/>
          </a:p>
        </p:txBody>
      </p:sp>
      <p:sp>
        <p:nvSpPr>
          <p:cNvPr id="1092610" name="Segnaposto numero diapositiva 1">
            <a:extLst>
              <a:ext uri="{FF2B5EF4-FFF2-40B4-BE49-F238E27FC236}">
                <a16:creationId xmlns:a16="http://schemas.microsoft.com/office/drawing/2014/main" id="{3863FBDB-B796-9E18-42F9-94403D58EC01}"/>
              </a:ext>
            </a:extLst>
          </p:cNvPr>
          <p:cNvSpPr>
            <a:spLocks noGrp="1" noChangeArrowheads="1"/>
          </p:cNvSpPr>
          <p:nvPr>
            <p:ph type="sldNum" sz="quarter" idx="12"/>
          </p:nvPr>
        </p:nvSpPr>
        <p:spPr>
          <a:xfrm>
            <a:off x="7740650" y="766763"/>
            <a:ext cx="585788" cy="36830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6F52CF19-D46D-4210-8DC5-27CB5653A017}" type="slidenum">
              <a:rPr lang="it-IT" altLang="en-US" sz="1400" b="1" smtClean="0">
                <a:solidFill>
                  <a:schemeClr val="accent4">
                    <a:lumMod val="10000"/>
                  </a:schemeClr>
                </a:solidFill>
              </a:rPr>
              <a:pPr>
                <a:spcBef>
                  <a:spcPct val="0"/>
                </a:spcBef>
                <a:buFontTx/>
                <a:buNone/>
                <a:defRPr/>
              </a:pPr>
              <a:t>62</a:t>
            </a:fld>
            <a:endParaRPr lang="it-IT" altLang="en-US" sz="1400" b="1" dirty="0">
              <a:solidFill>
                <a:schemeClr val="accent4">
                  <a:lumMod val="10000"/>
                </a:schemeClr>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numero diapositiva 1">
            <a:extLst>
              <a:ext uri="{FF2B5EF4-FFF2-40B4-BE49-F238E27FC236}">
                <a16:creationId xmlns:a16="http://schemas.microsoft.com/office/drawing/2014/main" id="{6DFE2B72-6144-5B76-25D4-02E590149AC5}"/>
              </a:ext>
            </a:extLst>
          </p:cNvPr>
          <p:cNvSpPr>
            <a:spLocks noGrp="1" noChangeArrowheads="1"/>
          </p:cNvSpPr>
          <p:nvPr>
            <p:ph type="sldNum" sz="quarter" idx="12"/>
          </p:nvPr>
        </p:nvSpPr>
        <p:spPr>
          <a:xfrm>
            <a:off x="7955947" y="5528003"/>
            <a:ext cx="419100"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28448B-2AC1-49B9-B62A-3A2CE3509E44}" type="slidenum">
              <a:rPr lang="it-IT" altLang="en-US" sz="1400" b="1" smtClean="0">
                <a:solidFill>
                  <a:srgbClr val="FFFFFF"/>
                </a:solidFill>
              </a:rPr>
              <a:pPr>
                <a:spcBef>
                  <a:spcPct val="0"/>
                </a:spcBef>
                <a:buFontTx/>
                <a:buNone/>
              </a:pPr>
              <a:t>63</a:t>
            </a:fld>
            <a:endParaRPr lang="it-IT" altLang="en-US" sz="1400" b="1" dirty="0">
              <a:solidFill>
                <a:srgbClr val="FFFFFF"/>
              </a:solidFill>
            </a:endParaRPr>
          </a:p>
        </p:txBody>
      </p:sp>
      <p:pic>
        <p:nvPicPr>
          <p:cNvPr id="207875" name="Picture 4" descr="Peut être une image de plein air">
            <a:extLst>
              <a:ext uri="{FF2B5EF4-FFF2-40B4-BE49-F238E27FC236}">
                <a16:creationId xmlns:a16="http://schemas.microsoft.com/office/drawing/2014/main" id="{0E91F5EC-E411-6B7F-4FF5-7B680E96A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476250"/>
            <a:ext cx="7138987" cy="47609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7876" name="CasellaDiTesto 3">
            <a:extLst>
              <a:ext uri="{FF2B5EF4-FFF2-40B4-BE49-F238E27FC236}">
                <a16:creationId xmlns:a16="http://schemas.microsoft.com/office/drawing/2014/main" id="{A674496A-655F-73CE-7349-79EA5871DB8E}"/>
              </a:ext>
            </a:extLst>
          </p:cNvPr>
          <p:cNvSpPr txBox="1">
            <a:spLocks noChangeArrowheads="1"/>
          </p:cNvSpPr>
          <p:nvPr/>
        </p:nvSpPr>
        <p:spPr bwMode="auto">
          <a:xfrm>
            <a:off x="516173" y="5928053"/>
            <a:ext cx="80910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400" dirty="0" err="1"/>
              <a:t>Aussenposten</a:t>
            </a:r>
            <a:r>
              <a:rPr lang="de-DE" altLang="en-US" sz="1400" dirty="0"/>
              <a:t> </a:t>
            </a:r>
            <a:r>
              <a:rPr lang="de-DE" altLang="en-US" sz="1400" dirty="0" err="1"/>
              <a:t>Mitzpeh</a:t>
            </a:r>
            <a:r>
              <a:rPr lang="de-DE" altLang="en-US" sz="1400" dirty="0"/>
              <a:t> </a:t>
            </a:r>
            <a:r>
              <a:rPr lang="de-DE" altLang="en-US" sz="1400" dirty="0" err="1"/>
              <a:t>Kramim</a:t>
            </a:r>
            <a:r>
              <a:rPr lang="de-DE" altLang="en-US" sz="1400" dirty="0"/>
              <a:t> in der Nähe von Ramallah. Der Oberste Gerichtshof bestätigte, dass die Siedler bleiben dürfen, obwohl der Außenposten auf palästinensischem Land errichtet wurde.</a:t>
            </a:r>
            <a:endParaRPr lang="en-US" altLang="en-US" sz="1400" dirty="0"/>
          </a:p>
        </p:txBody>
      </p:sp>
      <p:sp>
        <p:nvSpPr>
          <p:cNvPr id="2" name="CasellaDiTesto 1">
            <a:extLst>
              <a:ext uri="{FF2B5EF4-FFF2-40B4-BE49-F238E27FC236}">
                <a16:creationId xmlns:a16="http://schemas.microsoft.com/office/drawing/2014/main" id="{99C67D40-EEAC-2213-E018-9A2C73E0E3D9}"/>
              </a:ext>
            </a:extLst>
          </p:cNvPr>
          <p:cNvSpPr txBox="1"/>
          <p:nvPr/>
        </p:nvSpPr>
        <p:spPr>
          <a:xfrm>
            <a:off x="1215949" y="5478463"/>
            <a:ext cx="6691461" cy="400050"/>
          </a:xfrm>
          <a:prstGeom prst="rect">
            <a:avLst/>
          </a:prstGeom>
          <a:solidFill>
            <a:srgbClr val="FFFF00"/>
          </a:solidFill>
          <a:ln w="12700">
            <a:solidFill>
              <a:schemeClr val="accent4">
                <a:lumMod val="10000"/>
              </a:schemeClr>
            </a:solidFill>
          </a:ln>
        </p:spPr>
        <p:txBody>
          <a:bodyPr wrap="square">
            <a:spAutoFit/>
          </a:bodyPr>
          <a:lstStyle/>
          <a:p>
            <a:pPr algn="ctr">
              <a:defRPr/>
            </a:pPr>
            <a:r>
              <a:rPr lang="de-DE" sz="2000" b="1" dirty="0">
                <a:solidFill>
                  <a:schemeClr val="accent4">
                    <a:lumMod val="10000"/>
                  </a:schemeClr>
                </a:solidFill>
              </a:rPr>
              <a:t>Besetzten Gebiete: ein zionistischer Außenposten</a:t>
            </a:r>
            <a:endParaRPr lang="en-US" sz="2000" b="1" dirty="0">
              <a:solidFill>
                <a:schemeClr val="accent4">
                  <a:lumMod val="10000"/>
                </a:schemeClr>
              </a:solidFill>
            </a:endParaRPr>
          </a:p>
        </p:txBody>
      </p:sp>
      <p:sp>
        <p:nvSpPr>
          <p:cNvPr id="3" name="Rettangolo 2">
            <a:extLst>
              <a:ext uri="{FF2B5EF4-FFF2-40B4-BE49-F238E27FC236}">
                <a16:creationId xmlns:a16="http://schemas.microsoft.com/office/drawing/2014/main" id="{08883A88-7F8F-12EF-DEF3-CA8C3D2EAC5F}"/>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egnaposto numero diapositiva 1">
            <a:extLst>
              <a:ext uri="{FF2B5EF4-FFF2-40B4-BE49-F238E27FC236}">
                <a16:creationId xmlns:a16="http://schemas.microsoft.com/office/drawing/2014/main" id="{59726C68-A992-7544-E2C4-7F10C3F1E135}"/>
              </a:ext>
            </a:extLst>
          </p:cNvPr>
          <p:cNvSpPr>
            <a:spLocks noGrp="1"/>
          </p:cNvSpPr>
          <p:nvPr>
            <p:ph type="sldNum" sz="quarter" idx="12"/>
          </p:nvPr>
        </p:nvSpPr>
        <p:spPr>
          <a:xfrm>
            <a:off x="7756525" y="5872163"/>
            <a:ext cx="5873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B32B3B-CEF4-4B18-830E-DAD96AB88747}" type="slidenum">
              <a:rPr lang="it-IT" altLang="en-US" sz="1400" b="1" smtClean="0">
                <a:solidFill>
                  <a:srgbClr val="FFFFFF"/>
                </a:solidFill>
              </a:rPr>
              <a:pPr>
                <a:spcBef>
                  <a:spcPct val="0"/>
                </a:spcBef>
                <a:buFontTx/>
                <a:buNone/>
              </a:pPr>
              <a:t>64</a:t>
            </a:fld>
            <a:endParaRPr lang="it-IT" altLang="en-US" sz="1400" b="1">
              <a:solidFill>
                <a:srgbClr val="FFFFFF"/>
              </a:solidFill>
            </a:endParaRPr>
          </a:p>
        </p:txBody>
      </p:sp>
      <p:pic>
        <p:nvPicPr>
          <p:cNvPr id="1510402" name="Picture 2" descr="C:\Users\Enrico\Desktop\Ariel j.jpg">
            <a:extLst>
              <a:ext uri="{FF2B5EF4-FFF2-40B4-BE49-F238E27FC236}">
                <a16:creationId xmlns:a16="http://schemas.microsoft.com/office/drawing/2014/main" id="{5D906414-9F77-442F-CCF3-DF5B72AD43BA}"/>
              </a:ext>
            </a:extLst>
          </p:cNvPr>
          <p:cNvPicPr>
            <a:picLocks noChangeAspect="1" noChangeArrowheads="1"/>
          </p:cNvPicPr>
          <p:nvPr/>
        </p:nvPicPr>
        <p:blipFill rotWithShape="1">
          <a:blip r:embed="rId3"/>
          <a:srcRect b="8097"/>
          <a:stretch/>
        </p:blipFill>
        <p:spPr bwMode="auto">
          <a:xfrm>
            <a:off x="800100" y="528638"/>
            <a:ext cx="7543800" cy="5006975"/>
          </a:xfrm>
          <a:prstGeom prst="rect">
            <a:avLst/>
          </a:prstGeom>
          <a:ln w="28575">
            <a:solidFill>
              <a:schemeClr val="tx1"/>
            </a:solidFill>
          </a:ln>
          <a:effectLst>
            <a:outerShdw blurRad="292100" dist="139700" dir="2700000" algn="tl" rotWithShape="0">
              <a:srgbClr val="333333">
                <a:alpha val="65000"/>
              </a:srgbClr>
            </a:outerShdw>
          </a:effectLst>
        </p:spPr>
      </p:pic>
      <p:sp>
        <p:nvSpPr>
          <p:cNvPr id="208900" name="Rettangolo 4">
            <a:extLst>
              <a:ext uri="{FF2B5EF4-FFF2-40B4-BE49-F238E27FC236}">
                <a16:creationId xmlns:a16="http://schemas.microsoft.com/office/drawing/2014/main" id="{30FBEEA2-FCBE-EEAD-6F81-55E9AA0C5F8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2ACDD9D4-D8D5-AD51-E302-9FACCF871397}"/>
              </a:ext>
            </a:extLst>
          </p:cNvPr>
          <p:cNvSpPr txBox="1"/>
          <p:nvPr/>
        </p:nvSpPr>
        <p:spPr>
          <a:xfrm>
            <a:off x="1331913" y="5745163"/>
            <a:ext cx="6480175" cy="584200"/>
          </a:xfrm>
          <a:prstGeom prst="rect">
            <a:avLst/>
          </a:prstGeom>
          <a:solidFill>
            <a:srgbClr val="FFFF00"/>
          </a:solidFill>
          <a:ln w="12700">
            <a:solidFill>
              <a:schemeClr val="accent4">
                <a:lumMod val="10000"/>
              </a:schemeClr>
            </a:solidFill>
          </a:ln>
        </p:spPr>
        <p:txBody>
          <a:bodyPr>
            <a:spAutoFit/>
          </a:bodyPr>
          <a:lstStyle/>
          <a:p>
            <a:pPr algn="ctr">
              <a:defRPr/>
            </a:pPr>
            <a:r>
              <a:rPr lang="de-DE" sz="1600" b="1" dirty="0">
                <a:solidFill>
                  <a:schemeClr val="accent4">
                    <a:lumMod val="10000"/>
                  </a:schemeClr>
                </a:solidFill>
              </a:rPr>
              <a:t>Entgegen internationalen Konventionen kolonisieren die Israelis die militärisch eroberten palästinensischen Gebiete</a:t>
            </a:r>
            <a:endParaRPr lang="en-US" sz="1600" b="1" dirty="0">
              <a:solidFill>
                <a:schemeClr val="accent4">
                  <a:lumMod val="10000"/>
                </a:schemeClr>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3">
            <a:extLst>
              <a:ext uri="{FF2B5EF4-FFF2-40B4-BE49-F238E27FC236}">
                <a16:creationId xmlns:a16="http://schemas.microsoft.com/office/drawing/2014/main" id="{7C41C41A-05AE-AACE-2C97-3B9B3B028B95}"/>
              </a:ext>
            </a:extLst>
          </p:cNvPr>
          <p:cNvSpPr>
            <a:spLocks noGrp="1"/>
          </p:cNvSpPr>
          <p:nvPr>
            <p:ph type="sldNum" sz="quarter" idx="12"/>
          </p:nvPr>
        </p:nvSpPr>
        <p:spPr>
          <a:xfrm>
            <a:off x="8004175" y="5903913"/>
            <a:ext cx="515938"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5EB953-BE46-49CC-AC6B-4E597222DCE3}" type="slidenum">
              <a:rPr lang="it-IT" altLang="it-CH" sz="1400" b="1" smtClean="0">
                <a:solidFill>
                  <a:srgbClr val="FFFFFF"/>
                </a:solidFill>
              </a:rPr>
              <a:pPr>
                <a:spcBef>
                  <a:spcPct val="0"/>
                </a:spcBef>
                <a:buFontTx/>
                <a:buNone/>
              </a:pPr>
              <a:t>65</a:t>
            </a:fld>
            <a:endParaRPr lang="it-IT" altLang="it-CH" sz="1400" b="1">
              <a:solidFill>
                <a:srgbClr val="FFFFFF"/>
              </a:solidFill>
            </a:endParaRPr>
          </a:p>
        </p:txBody>
      </p:sp>
      <p:pic>
        <p:nvPicPr>
          <p:cNvPr id="191491" name="Picture 2">
            <a:extLst>
              <a:ext uri="{FF2B5EF4-FFF2-40B4-BE49-F238E27FC236}">
                <a16:creationId xmlns:a16="http://schemas.microsoft.com/office/drawing/2014/main" id="{CE041148-A36D-BB77-6FFE-090434473B9E}"/>
              </a:ext>
            </a:extLst>
          </p:cNvPr>
          <p:cNvPicPr>
            <a:picLocks noChangeAspect="1" noChangeArrowheads="1"/>
          </p:cNvPicPr>
          <p:nvPr/>
        </p:nvPicPr>
        <p:blipFill>
          <a:blip r:embed="rId3">
            <a:lum bright="-8000" contrast="10000"/>
          </a:blip>
          <a:srcRect/>
          <a:stretch>
            <a:fillRect/>
          </a:stretch>
        </p:blipFill>
        <p:spPr bwMode="auto">
          <a:xfrm>
            <a:off x="725488" y="398463"/>
            <a:ext cx="7739062" cy="53514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28" name="Text Box 3">
            <a:extLst>
              <a:ext uri="{FF2B5EF4-FFF2-40B4-BE49-F238E27FC236}">
                <a16:creationId xmlns:a16="http://schemas.microsoft.com/office/drawing/2014/main" id="{5D70FD1D-57EE-B11E-B38D-74DE003FA5EF}"/>
              </a:ext>
            </a:extLst>
          </p:cNvPr>
          <p:cNvSpPr txBox="1">
            <a:spLocks noChangeArrowheads="1"/>
          </p:cNvSpPr>
          <p:nvPr/>
        </p:nvSpPr>
        <p:spPr bwMode="auto">
          <a:xfrm>
            <a:off x="1239838" y="5883275"/>
            <a:ext cx="6710362"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de-DE" altLang="it-CH" sz="2000" b="1" dirty="0">
                <a:solidFill>
                  <a:schemeClr val="accent4">
                    <a:lumMod val="10000"/>
                  </a:schemeClr>
                </a:solidFill>
              </a:rPr>
              <a:t>40.000 Siedler leben in der israelischen Siedlung Ariel</a:t>
            </a:r>
            <a:endParaRPr lang="it-IT" altLang="it-CH" sz="2000" b="1" dirty="0">
              <a:solidFill>
                <a:schemeClr val="accent4">
                  <a:lumMod val="10000"/>
                </a:schemeClr>
              </a:solidFill>
            </a:endParaRPr>
          </a:p>
        </p:txBody>
      </p:sp>
      <p:sp>
        <p:nvSpPr>
          <p:cNvPr id="210949" name="CasellaDiTesto 4">
            <a:extLst>
              <a:ext uri="{FF2B5EF4-FFF2-40B4-BE49-F238E27FC236}">
                <a16:creationId xmlns:a16="http://schemas.microsoft.com/office/drawing/2014/main" id="{ACEF8ADB-4456-8640-7B66-90EC7D1735F5}"/>
              </a:ext>
            </a:extLst>
          </p:cNvPr>
          <p:cNvSpPr txBox="1">
            <a:spLocks noChangeArrowheads="1"/>
          </p:cNvSpPr>
          <p:nvPr/>
        </p:nvSpPr>
        <p:spPr bwMode="auto">
          <a:xfrm>
            <a:off x="1643063" y="6305550"/>
            <a:ext cx="5903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400"/>
              <a:t>Etwa 600.000 israelische Siedler wurden im Westjordanland angesiedelt</a:t>
            </a:r>
            <a:endParaRPr lang="en-US" altLang="en-US" sz="1400"/>
          </a:p>
        </p:txBody>
      </p:sp>
      <p:sp>
        <p:nvSpPr>
          <p:cNvPr id="210950" name="Rettangolo 1">
            <a:extLst>
              <a:ext uri="{FF2B5EF4-FFF2-40B4-BE49-F238E27FC236}">
                <a16:creationId xmlns:a16="http://schemas.microsoft.com/office/drawing/2014/main" id="{E5CA9ECD-B47E-BB94-2A0F-9950EE96BBE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7C5BDDA-373C-4546-3F4B-8E1B0EFE58A6}"/>
              </a:ext>
            </a:extLst>
          </p:cNvPr>
          <p:cNvPicPr>
            <a:picLocks noChangeAspect="1" noChangeArrowheads="1"/>
          </p:cNvPicPr>
          <p:nvPr/>
        </p:nvPicPr>
        <p:blipFill>
          <a:blip r:embed="rId2"/>
          <a:srcRect/>
          <a:stretch>
            <a:fillRect/>
          </a:stretch>
        </p:blipFill>
        <p:spPr bwMode="auto">
          <a:xfrm>
            <a:off x="296863" y="463550"/>
            <a:ext cx="8550275" cy="49482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0D334484-5F5B-5579-759A-893F6D970F85}"/>
              </a:ext>
            </a:extLst>
          </p:cNvPr>
          <p:cNvSpPr txBox="1"/>
          <p:nvPr/>
        </p:nvSpPr>
        <p:spPr>
          <a:xfrm>
            <a:off x="1349375" y="5581650"/>
            <a:ext cx="6445250" cy="646113"/>
          </a:xfrm>
          <a:prstGeom prst="rect">
            <a:avLst/>
          </a:prstGeom>
          <a:solidFill>
            <a:srgbClr val="FFFF00"/>
          </a:solidFill>
          <a:ln w="12700">
            <a:solidFill>
              <a:schemeClr val="accent4">
                <a:lumMod val="10000"/>
              </a:schemeClr>
            </a:solidFill>
          </a:ln>
        </p:spPr>
        <p:txBody>
          <a:bodyPr>
            <a:spAutoFit/>
          </a:bodyPr>
          <a:lstStyle/>
          <a:p>
            <a:pPr algn="ctr">
              <a:defRPr/>
            </a:pPr>
            <a:r>
              <a:rPr lang="de-DE" b="1" dirty="0">
                <a:solidFill>
                  <a:schemeClr val="accent4">
                    <a:lumMod val="10000"/>
                  </a:schemeClr>
                </a:solidFill>
              </a:rPr>
              <a:t>Die israelische Kolonie </a:t>
            </a:r>
            <a:r>
              <a:rPr lang="de-DE" b="1" dirty="0" err="1">
                <a:solidFill>
                  <a:schemeClr val="accent4">
                    <a:lumMod val="10000"/>
                  </a:schemeClr>
                </a:solidFill>
              </a:rPr>
              <a:t>Katzrin</a:t>
            </a:r>
            <a:r>
              <a:rPr lang="de-DE" b="1" dirty="0">
                <a:solidFill>
                  <a:schemeClr val="accent4">
                    <a:lumMod val="10000"/>
                  </a:schemeClr>
                </a:solidFill>
              </a:rPr>
              <a:t> Golan wurde 1976 illegal auf militärisch erobertem syrischem Gebiet gegründet.</a:t>
            </a:r>
            <a:endParaRPr lang="it-CH" b="1" dirty="0">
              <a:solidFill>
                <a:schemeClr val="accent4">
                  <a:lumMod val="10000"/>
                </a:schemeClr>
              </a:solidFill>
            </a:endParaRPr>
          </a:p>
        </p:txBody>
      </p:sp>
      <p:sp>
        <p:nvSpPr>
          <p:cNvPr id="212996" name="Slide Number Placeholder 3">
            <a:extLst>
              <a:ext uri="{FF2B5EF4-FFF2-40B4-BE49-F238E27FC236}">
                <a16:creationId xmlns:a16="http://schemas.microsoft.com/office/drawing/2014/main" id="{4A032CC8-EA46-0BEF-30D8-2FF1EA75A3D2}"/>
              </a:ext>
            </a:extLst>
          </p:cNvPr>
          <p:cNvSpPr>
            <a:spLocks noGrp="1"/>
          </p:cNvSpPr>
          <p:nvPr>
            <p:ph type="sldNum" sz="quarter" idx="12"/>
          </p:nvPr>
        </p:nvSpPr>
        <p:spPr>
          <a:xfrm>
            <a:off x="7885113" y="5751513"/>
            <a:ext cx="590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BDD2CA-5409-4FDE-81B9-CB6F262D1CE5}" type="slidenum">
              <a:rPr lang="it-IT" altLang="it-CH" sz="1400" b="1" smtClean="0">
                <a:solidFill>
                  <a:srgbClr val="FFFFFF"/>
                </a:solidFill>
              </a:rPr>
              <a:pPr>
                <a:spcBef>
                  <a:spcPct val="0"/>
                </a:spcBef>
                <a:buFontTx/>
                <a:buNone/>
              </a:pPr>
              <a:t>66</a:t>
            </a:fld>
            <a:endParaRPr lang="it-IT" altLang="it-CH" sz="1400" b="1">
              <a:solidFill>
                <a:srgbClr val="FFFFFF"/>
              </a:solidFill>
            </a:endParaRPr>
          </a:p>
        </p:txBody>
      </p:sp>
      <p:sp>
        <p:nvSpPr>
          <p:cNvPr id="212997" name="Rettangolo 1">
            <a:extLst>
              <a:ext uri="{FF2B5EF4-FFF2-40B4-BE49-F238E27FC236}">
                <a16:creationId xmlns:a16="http://schemas.microsoft.com/office/drawing/2014/main" id="{C6745967-BA3B-B4E3-D20C-831D3C6BB8C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3">
            <a:extLst>
              <a:ext uri="{FF2B5EF4-FFF2-40B4-BE49-F238E27FC236}">
                <a16:creationId xmlns:a16="http://schemas.microsoft.com/office/drawing/2014/main" id="{D6C2DE3A-03AA-65E5-4783-55F2B5B2A3F5}"/>
              </a:ext>
            </a:extLst>
          </p:cNvPr>
          <p:cNvSpPr>
            <a:spLocks noGrp="1"/>
          </p:cNvSpPr>
          <p:nvPr>
            <p:ph type="sldNum" sz="quarter" idx="12"/>
          </p:nvPr>
        </p:nvSpPr>
        <p:spPr>
          <a:xfrm>
            <a:off x="7854950" y="3213100"/>
            <a:ext cx="671513" cy="50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DA2BBD-1287-44C1-AACC-1495EA881130}" type="slidenum">
              <a:rPr lang="it-IT" altLang="it-CH" sz="1400" b="1" smtClean="0">
                <a:solidFill>
                  <a:srgbClr val="FFFFFF"/>
                </a:solidFill>
              </a:rPr>
              <a:pPr>
                <a:spcBef>
                  <a:spcPct val="0"/>
                </a:spcBef>
                <a:buFontTx/>
                <a:buNone/>
              </a:pPr>
              <a:t>67</a:t>
            </a:fld>
            <a:endParaRPr lang="it-IT" altLang="it-CH" sz="1400" b="1">
              <a:solidFill>
                <a:srgbClr val="FFFFFF"/>
              </a:solidFill>
            </a:endParaRPr>
          </a:p>
        </p:txBody>
      </p:sp>
      <p:pic>
        <p:nvPicPr>
          <p:cNvPr id="218117" name="Picture 4" descr="Israeli apartheid wall in Jerusalem">
            <a:extLst>
              <a:ext uri="{FF2B5EF4-FFF2-40B4-BE49-F238E27FC236}">
                <a16:creationId xmlns:a16="http://schemas.microsoft.com/office/drawing/2014/main" id="{861E0731-6DBE-8E0C-51FB-9E5D559DF0FD}"/>
              </a:ext>
            </a:extLst>
          </p:cNvPr>
          <p:cNvPicPr>
            <a:picLocks noChangeAspect="1" noChangeArrowheads="1"/>
          </p:cNvPicPr>
          <p:nvPr/>
        </p:nvPicPr>
        <p:blipFill>
          <a:blip r:embed="rId3"/>
          <a:srcRect/>
          <a:stretch>
            <a:fillRect/>
          </a:stretch>
        </p:blipFill>
        <p:spPr bwMode="auto">
          <a:xfrm>
            <a:off x="7308850" y="336550"/>
            <a:ext cx="1601788" cy="2108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12" descr="C:\Users\Enrico\Desktop\ret jpeg.jpg">
            <a:extLst>
              <a:ext uri="{FF2B5EF4-FFF2-40B4-BE49-F238E27FC236}">
                <a16:creationId xmlns:a16="http://schemas.microsoft.com/office/drawing/2014/main" id="{4E371458-D3FF-042D-7517-3DFD9E9A1D5B}"/>
              </a:ext>
            </a:extLst>
          </p:cNvPr>
          <p:cNvPicPr>
            <a:picLocks noChangeAspect="1" noChangeArrowheads="1"/>
          </p:cNvPicPr>
          <p:nvPr/>
        </p:nvPicPr>
        <p:blipFill>
          <a:blip r:embed="rId4"/>
          <a:srcRect/>
          <a:stretch>
            <a:fillRect/>
          </a:stretch>
        </p:blipFill>
        <p:spPr bwMode="auto">
          <a:xfrm>
            <a:off x="5738813" y="4297363"/>
            <a:ext cx="3178175" cy="2366962"/>
          </a:xfrm>
          <a:prstGeom prst="rect">
            <a:avLst/>
          </a:prstGeom>
          <a:ln w="28575">
            <a:solidFill>
              <a:schemeClr val="tx1"/>
            </a:solidFill>
          </a:ln>
          <a:effectLst>
            <a:outerShdw blurRad="292100" dist="139700" dir="2700000" algn="tl" rotWithShape="0">
              <a:srgbClr val="333333">
                <a:alpha val="65000"/>
              </a:srgbClr>
            </a:outerShdw>
          </a:effectLst>
        </p:spPr>
      </p:pic>
      <p:sp>
        <p:nvSpPr>
          <p:cNvPr id="284681" name="Text Box 8">
            <a:extLst>
              <a:ext uri="{FF2B5EF4-FFF2-40B4-BE49-F238E27FC236}">
                <a16:creationId xmlns:a16="http://schemas.microsoft.com/office/drawing/2014/main" id="{4D78263F-7897-1959-8793-FF16B8E40B36}"/>
              </a:ext>
            </a:extLst>
          </p:cNvPr>
          <p:cNvSpPr txBox="1">
            <a:spLocks noChangeArrowheads="1"/>
          </p:cNvSpPr>
          <p:nvPr/>
        </p:nvSpPr>
        <p:spPr bwMode="auto">
          <a:xfrm>
            <a:off x="1392238" y="3070225"/>
            <a:ext cx="6338887" cy="64611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de-DE" altLang="it-CH" sz="1800" b="1" dirty="0">
                <a:solidFill>
                  <a:schemeClr val="accent4">
                    <a:lumMod val="10000"/>
                  </a:schemeClr>
                </a:solidFill>
              </a:rPr>
              <a:t>Die Israelis haben die palästinensischen Gebiete mit einer 8 m hohen illegale Apartheidmauer umgeben. </a:t>
            </a:r>
            <a:endParaRPr lang="it-IT" altLang="it-CH" sz="1800" b="1" dirty="0">
              <a:solidFill>
                <a:schemeClr val="accent4">
                  <a:lumMod val="10000"/>
                </a:schemeClr>
              </a:solidFill>
            </a:endParaRPr>
          </a:p>
        </p:txBody>
      </p:sp>
      <p:sp>
        <p:nvSpPr>
          <p:cNvPr id="214022" name="CasellaDiTesto 1">
            <a:extLst>
              <a:ext uri="{FF2B5EF4-FFF2-40B4-BE49-F238E27FC236}">
                <a16:creationId xmlns:a16="http://schemas.microsoft.com/office/drawing/2014/main" id="{DEA45EDE-F18B-AF9D-18ED-51C0186AAC34}"/>
              </a:ext>
            </a:extLst>
          </p:cNvPr>
          <p:cNvSpPr txBox="1">
            <a:spLocks noChangeArrowheads="1"/>
          </p:cNvSpPr>
          <p:nvPr/>
        </p:nvSpPr>
        <p:spPr bwMode="auto">
          <a:xfrm>
            <a:off x="6829425" y="3951288"/>
            <a:ext cx="1360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Die Barriere</a:t>
            </a:r>
          </a:p>
        </p:txBody>
      </p:sp>
      <p:pic>
        <p:nvPicPr>
          <p:cNvPr id="2" name="Picture 2">
            <a:extLst>
              <a:ext uri="{FF2B5EF4-FFF2-40B4-BE49-F238E27FC236}">
                <a16:creationId xmlns:a16="http://schemas.microsoft.com/office/drawing/2014/main" id="{3837662E-8E1A-E5CB-D515-78ACCD5BD1A8}"/>
              </a:ext>
            </a:extLst>
          </p:cNvPr>
          <p:cNvPicPr>
            <a:picLocks noChangeAspect="1" noChangeArrowheads="1"/>
          </p:cNvPicPr>
          <p:nvPr/>
        </p:nvPicPr>
        <p:blipFill>
          <a:blip r:embed="rId5"/>
          <a:srcRect t="1817"/>
          <a:stretch>
            <a:fillRect/>
          </a:stretch>
        </p:blipFill>
        <p:spPr bwMode="auto">
          <a:xfrm>
            <a:off x="249238" y="4297363"/>
            <a:ext cx="5259387" cy="23669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1DA648F6-EAB0-0992-CE19-87843C99D39F}"/>
              </a:ext>
            </a:extLst>
          </p:cNvPr>
          <p:cNvPicPr>
            <a:picLocks noChangeAspect="1" noChangeArrowheads="1"/>
          </p:cNvPicPr>
          <p:nvPr/>
        </p:nvPicPr>
        <p:blipFill>
          <a:blip r:embed="rId6"/>
          <a:srcRect/>
          <a:stretch>
            <a:fillRect/>
          </a:stretch>
        </p:blipFill>
        <p:spPr bwMode="auto">
          <a:xfrm>
            <a:off x="314325" y="330200"/>
            <a:ext cx="3198813" cy="212407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41AB02C1-405D-E19F-967A-77A51C623F39}"/>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4026" name="CasellaDiTesto 4">
            <a:extLst>
              <a:ext uri="{FF2B5EF4-FFF2-40B4-BE49-F238E27FC236}">
                <a16:creationId xmlns:a16="http://schemas.microsoft.com/office/drawing/2014/main" id="{89D95EBB-7DB5-5935-8106-921B83B76365}"/>
              </a:ext>
            </a:extLst>
          </p:cNvPr>
          <p:cNvSpPr txBox="1">
            <a:spLocks noChangeArrowheads="1"/>
          </p:cNvSpPr>
          <p:nvPr/>
        </p:nvSpPr>
        <p:spPr bwMode="auto">
          <a:xfrm>
            <a:off x="188913" y="2479675"/>
            <a:ext cx="34464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Die Berlin Mauer und die Israeli Mauer</a:t>
            </a:r>
          </a:p>
        </p:txBody>
      </p:sp>
      <p:sp>
        <p:nvSpPr>
          <p:cNvPr id="214027" name="CasellaDiTesto 6">
            <a:extLst>
              <a:ext uri="{FF2B5EF4-FFF2-40B4-BE49-F238E27FC236}">
                <a16:creationId xmlns:a16="http://schemas.microsoft.com/office/drawing/2014/main" id="{7F72F767-CD71-5BBF-0016-1E429A9CC7D3}"/>
              </a:ext>
            </a:extLst>
          </p:cNvPr>
          <p:cNvSpPr txBox="1">
            <a:spLocks noChangeArrowheads="1"/>
          </p:cNvSpPr>
          <p:nvPr/>
        </p:nvSpPr>
        <p:spPr bwMode="auto">
          <a:xfrm>
            <a:off x="2536825" y="3957638"/>
            <a:ext cx="1114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Die Mauer</a:t>
            </a:r>
          </a:p>
        </p:txBody>
      </p:sp>
      <p:sp>
        <p:nvSpPr>
          <p:cNvPr id="214028" name="CasellaDiTesto 8">
            <a:extLst>
              <a:ext uri="{FF2B5EF4-FFF2-40B4-BE49-F238E27FC236}">
                <a16:creationId xmlns:a16="http://schemas.microsoft.com/office/drawing/2014/main" id="{B52DD772-491D-F379-4B92-EF80DA9F4045}"/>
              </a:ext>
            </a:extLst>
          </p:cNvPr>
          <p:cNvSpPr txBox="1">
            <a:spLocks noChangeArrowheads="1"/>
          </p:cNvSpPr>
          <p:nvPr/>
        </p:nvSpPr>
        <p:spPr bwMode="auto">
          <a:xfrm>
            <a:off x="7258050" y="2506663"/>
            <a:ext cx="1865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Der Bau der Mauer</a:t>
            </a:r>
          </a:p>
        </p:txBody>
      </p:sp>
      <p:pic>
        <p:nvPicPr>
          <p:cNvPr id="10" name="Immagine 2">
            <a:extLst>
              <a:ext uri="{FF2B5EF4-FFF2-40B4-BE49-F238E27FC236}">
                <a16:creationId xmlns:a16="http://schemas.microsoft.com/office/drawing/2014/main" id="{4F959AC1-018C-EEB8-0BE8-B72F92FEDC23}"/>
              </a:ext>
            </a:extLst>
          </p:cNvPr>
          <p:cNvPicPr>
            <a:picLocks noChangeAspect="1" noChangeArrowheads="1"/>
          </p:cNvPicPr>
          <p:nvPr/>
        </p:nvPicPr>
        <p:blipFill rotWithShape="1">
          <a:blip r:embed="rId7"/>
          <a:srcRect l="6055"/>
          <a:stretch/>
        </p:blipFill>
        <p:spPr bwMode="auto">
          <a:xfrm>
            <a:off x="3651250" y="338138"/>
            <a:ext cx="3519488" cy="2108200"/>
          </a:xfrm>
          <a:prstGeom prst="rect">
            <a:avLst/>
          </a:prstGeom>
          <a:ln w="28575">
            <a:solidFill>
              <a:schemeClr val="tx1"/>
            </a:solidFill>
          </a:ln>
          <a:effectLst>
            <a:outerShdw blurRad="292100" dist="139700" dir="2700000" algn="tl" rotWithShape="0">
              <a:srgbClr val="333333">
                <a:alpha val="65000"/>
              </a:srgbClr>
            </a:outerShdw>
          </a:effectLst>
        </p:spPr>
      </p:pic>
      <p:sp>
        <p:nvSpPr>
          <p:cNvPr id="214030" name="Rettangolo 1">
            <a:extLst>
              <a:ext uri="{FF2B5EF4-FFF2-40B4-BE49-F238E27FC236}">
                <a16:creationId xmlns:a16="http://schemas.microsoft.com/office/drawing/2014/main" id="{EC43FB5C-0033-F827-5EFA-9F0AD0A1970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14031" name="CasellaDiTesto 5">
            <a:extLst>
              <a:ext uri="{FF2B5EF4-FFF2-40B4-BE49-F238E27FC236}">
                <a16:creationId xmlns:a16="http://schemas.microsoft.com/office/drawing/2014/main" id="{A435576B-A02B-E366-7816-EDEAFF577446}"/>
              </a:ext>
            </a:extLst>
          </p:cNvPr>
          <p:cNvSpPr txBox="1">
            <a:spLocks noChangeArrowheads="1"/>
          </p:cNvSpPr>
          <p:nvPr/>
        </p:nvSpPr>
        <p:spPr bwMode="auto">
          <a:xfrm>
            <a:off x="4143375" y="2468563"/>
            <a:ext cx="25352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t>Die Mauer zwischen Jerusalem und Bethlehem</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3">
            <a:extLst>
              <a:ext uri="{FF2B5EF4-FFF2-40B4-BE49-F238E27FC236}">
                <a16:creationId xmlns:a16="http://schemas.microsoft.com/office/drawing/2014/main" id="{30C546A5-92FD-D7F8-81BB-DE2C584ECF31}"/>
              </a:ext>
            </a:extLst>
          </p:cNvPr>
          <p:cNvSpPr>
            <a:spLocks noGrp="1"/>
          </p:cNvSpPr>
          <p:nvPr>
            <p:ph type="sldNum" sz="quarter" idx="12"/>
          </p:nvPr>
        </p:nvSpPr>
        <p:spPr>
          <a:xfrm>
            <a:off x="5002212" y="3881437"/>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77DA843-55AD-4525-B1E8-83786814BB3D}" type="slidenum">
              <a:rPr lang="it-IT" altLang="it-CH" sz="1400" b="1" smtClean="0"/>
              <a:pPr>
                <a:spcBef>
                  <a:spcPct val="0"/>
                </a:spcBef>
                <a:buFontTx/>
                <a:buNone/>
              </a:pPr>
              <a:t>68</a:t>
            </a:fld>
            <a:endParaRPr lang="it-IT" altLang="it-CH" sz="1400" b="1" dirty="0"/>
          </a:p>
        </p:txBody>
      </p:sp>
      <p:sp>
        <p:nvSpPr>
          <p:cNvPr id="216067" name="Text Box 7">
            <a:extLst>
              <a:ext uri="{FF2B5EF4-FFF2-40B4-BE49-F238E27FC236}">
                <a16:creationId xmlns:a16="http://schemas.microsoft.com/office/drawing/2014/main" id="{B76DE817-F005-B670-84B4-1E068505AB67}"/>
              </a:ext>
            </a:extLst>
          </p:cNvPr>
          <p:cNvSpPr txBox="1">
            <a:spLocks noChangeArrowheads="1"/>
          </p:cNvSpPr>
          <p:nvPr/>
        </p:nvSpPr>
        <p:spPr bwMode="auto">
          <a:xfrm>
            <a:off x="5100638" y="1206500"/>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Nablus</a:t>
            </a:r>
            <a:endParaRPr lang="it-IT" altLang="it-CH" sz="1000" b="1">
              <a:solidFill>
                <a:srgbClr val="000000"/>
              </a:solidFill>
            </a:endParaRPr>
          </a:p>
        </p:txBody>
      </p:sp>
      <p:pic>
        <p:nvPicPr>
          <p:cNvPr id="216068" name="Picture 17" descr="schema chekpoint 2">
            <a:extLst>
              <a:ext uri="{FF2B5EF4-FFF2-40B4-BE49-F238E27FC236}">
                <a16:creationId xmlns:a16="http://schemas.microsoft.com/office/drawing/2014/main" id="{36A694DC-D19B-8C88-5F5D-24638AE99882}"/>
              </a:ext>
            </a:extLst>
          </p:cNvPr>
          <p:cNvPicPr>
            <a:picLocks noChangeAspect="1" noChangeArrowheads="1"/>
          </p:cNvPicPr>
          <p:nvPr/>
        </p:nvPicPr>
        <p:blipFill>
          <a:blip r:embed="rId3">
            <a:lum bright="-8000" contrast="10000"/>
            <a:extLst>
              <a:ext uri="{28A0092B-C50C-407E-A947-70E740481C1C}">
                <a14:useLocalDpi xmlns:a14="http://schemas.microsoft.com/office/drawing/2010/main" val="0"/>
              </a:ext>
            </a:extLst>
          </a:blip>
          <a:srcRect/>
          <a:stretch>
            <a:fillRect/>
          </a:stretch>
        </p:blipFill>
        <p:spPr bwMode="auto">
          <a:xfrm>
            <a:off x="142875" y="185738"/>
            <a:ext cx="56880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chek point">
            <a:extLst>
              <a:ext uri="{FF2B5EF4-FFF2-40B4-BE49-F238E27FC236}">
                <a16:creationId xmlns:a16="http://schemas.microsoft.com/office/drawing/2014/main" id="{D4412700-434E-F77E-1F0E-0E818E946C1D}"/>
              </a:ext>
            </a:extLst>
          </p:cNvPr>
          <p:cNvPicPr>
            <a:picLocks noChangeAspect="1" noChangeArrowheads="1"/>
          </p:cNvPicPr>
          <p:nvPr/>
        </p:nvPicPr>
        <p:blipFill>
          <a:blip r:embed="rId4"/>
          <a:srcRect/>
          <a:stretch>
            <a:fillRect/>
          </a:stretch>
        </p:blipFill>
        <p:spPr bwMode="auto">
          <a:xfrm>
            <a:off x="155575" y="4467225"/>
            <a:ext cx="5276850" cy="22018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16077" name="Rettangolo 17">
            <a:extLst>
              <a:ext uri="{FF2B5EF4-FFF2-40B4-BE49-F238E27FC236}">
                <a16:creationId xmlns:a16="http://schemas.microsoft.com/office/drawing/2014/main" id="{F6CD1695-06C6-1849-06C2-CD0625A6AC2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9" name="Picture 4" descr="C:\Users\Enrico\Desktop\Check 3 jpeg.jpg">
            <a:extLst>
              <a:ext uri="{FF2B5EF4-FFF2-40B4-BE49-F238E27FC236}">
                <a16:creationId xmlns:a16="http://schemas.microsoft.com/office/drawing/2014/main" id="{399677AE-CDB4-3B68-732F-EFC3ACF4896D}"/>
              </a:ext>
            </a:extLst>
          </p:cNvPr>
          <p:cNvPicPr>
            <a:picLocks noChangeAspect="1" noChangeArrowheads="1"/>
          </p:cNvPicPr>
          <p:nvPr/>
        </p:nvPicPr>
        <p:blipFill>
          <a:blip r:embed="rId5"/>
          <a:srcRect/>
          <a:stretch>
            <a:fillRect/>
          </a:stretch>
        </p:blipFill>
        <p:spPr bwMode="auto">
          <a:xfrm>
            <a:off x="5588001" y="4462463"/>
            <a:ext cx="3362808"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98E33077-641F-3FFA-E7AD-9915F871389F}"/>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 Box 2">
            <a:extLst>
              <a:ext uri="{FF2B5EF4-FFF2-40B4-BE49-F238E27FC236}">
                <a16:creationId xmlns:a16="http://schemas.microsoft.com/office/drawing/2014/main" id="{25D8ED49-68D3-2469-117C-AF9AAC850A2B}"/>
              </a:ext>
            </a:extLst>
          </p:cNvPr>
          <p:cNvSpPr txBox="1">
            <a:spLocks noChangeArrowheads="1"/>
          </p:cNvSpPr>
          <p:nvPr/>
        </p:nvSpPr>
        <p:spPr bwMode="auto">
          <a:xfrm>
            <a:off x="136525" y="3765550"/>
            <a:ext cx="5111750"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600" dirty="0"/>
              <a:t>Die </a:t>
            </a:r>
            <a:r>
              <a:rPr lang="fr-CH" altLang="it-CH" sz="1600" dirty="0" err="1"/>
              <a:t>israelischen</a:t>
            </a:r>
            <a:r>
              <a:rPr lang="fr-CH" altLang="it-CH" sz="1600" dirty="0"/>
              <a:t> Checkpoints </a:t>
            </a:r>
            <a:r>
              <a:rPr lang="de-DE" altLang="it-CH" sz="1600" dirty="0"/>
              <a:t>demütigen und entmenschlichen die Palästinenser</a:t>
            </a:r>
            <a:endParaRPr lang="it-IT" altLang="it-CH" sz="1600" dirty="0"/>
          </a:p>
        </p:txBody>
      </p:sp>
      <p:pic>
        <p:nvPicPr>
          <p:cNvPr id="5" name="Picture 2">
            <a:extLst>
              <a:ext uri="{FF2B5EF4-FFF2-40B4-BE49-F238E27FC236}">
                <a16:creationId xmlns:a16="http://schemas.microsoft.com/office/drawing/2014/main" id="{032A411A-A222-F3B1-2558-7D63BF81F394}"/>
              </a:ext>
            </a:extLst>
          </p:cNvPr>
          <p:cNvPicPr>
            <a:picLocks noChangeAspect="1" noChangeArrowheads="1"/>
          </p:cNvPicPr>
          <p:nvPr/>
        </p:nvPicPr>
        <p:blipFill>
          <a:blip r:embed="rId6"/>
          <a:srcRect/>
          <a:stretch>
            <a:fillRect/>
          </a:stretch>
        </p:blipFill>
        <p:spPr bwMode="auto">
          <a:xfrm>
            <a:off x="5968518" y="193675"/>
            <a:ext cx="2982290" cy="4075114"/>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egnaposto numero diapositiva 4">
            <a:extLst>
              <a:ext uri="{FF2B5EF4-FFF2-40B4-BE49-F238E27FC236}">
                <a16:creationId xmlns:a16="http://schemas.microsoft.com/office/drawing/2014/main" id="{BB4EE4AD-60C9-9927-1196-596DC3703832}"/>
              </a:ext>
            </a:extLst>
          </p:cNvPr>
          <p:cNvSpPr>
            <a:spLocks noGrp="1" noChangeArrowheads="1"/>
          </p:cNvSpPr>
          <p:nvPr>
            <p:ph type="sldNum" sz="quarter" idx="12"/>
          </p:nvPr>
        </p:nvSpPr>
        <p:spPr>
          <a:xfrm>
            <a:off x="8208963" y="4405313"/>
            <a:ext cx="577850" cy="341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F40ED3-BF3A-4BE6-A405-2E8CA689CAD7}" type="slidenum">
              <a:rPr lang="it-IT" altLang="en-US" sz="1400" b="1" smtClean="0">
                <a:solidFill>
                  <a:srgbClr val="FFFFFF"/>
                </a:solidFill>
              </a:rPr>
              <a:pPr>
                <a:spcBef>
                  <a:spcPct val="0"/>
                </a:spcBef>
                <a:buFontTx/>
                <a:buNone/>
              </a:pPr>
              <a:t>69</a:t>
            </a:fld>
            <a:endParaRPr lang="it-IT" altLang="en-US" sz="1400" b="1">
              <a:solidFill>
                <a:srgbClr val="FFFFFF"/>
              </a:solidFill>
            </a:endParaRPr>
          </a:p>
        </p:txBody>
      </p:sp>
      <p:pic>
        <p:nvPicPr>
          <p:cNvPr id="218115" name="Picture 2">
            <a:extLst>
              <a:ext uri="{FF2B5EF4-FFF2-40B4-BE49-F238E27FC236}">
                <a16:creationId xmlns:a16="http://schemas.microsoft.com/office/drawing/2014/main" id="{34655561-2F2D-A5FD-E380-73336C18A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4803775"/>
            <a:ext cx="3065462" cy="179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7" name="Picture 4">
            <a:extLst>
              <a:ext uri="{FF2B5EF4-FFF2-40B4-BE49-F238E27FC236}">
                <a16:creationId xmlns:a16="http://schemas.microsoft.com/office/drawing/2014/main" id="{B9B5F813-FE18-E063-06CA-3FEC3AC4A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5338" y="4803775"/>
            <a:ext cx="3119437" cy="179526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8" name="Picture 5">
            <a:extLst>
              <a:ext uri="{FF2B5EF4-FFF2-40B4-BE49-F238E27FC236}">
                <a16:creationId xmlns:a16="http://schemas.microsoft.com/office/drawing/2014/main" id="{46D05679-B698-2D51-28D6-D839D916DE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1038" y="269875"/>
            <a:ext cx="2593975"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9" name="Picture 7">
            <a:extLst>
              <a:ext uri="{FF2B5EF4-FFF2-40B4-BE49-F238E27FC236}">
                <a16:creationId xmlns:a16="http://schemas.microsoft.com/office/drawing/2014/main" id="{CEFBCADE-3F9D-74DA-4580-9C16B91F24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0625" y="2413000"/>
            <a:ext cx="1454150" cy="1898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0" name="Picture 8">
            <a:extLst>
              <a:ext uri="{FF2B5EF4-FFF2-40B4-BE49-F238E27FC236}">
                <a16:creationId xmlns:a16="http://schemas.microsoft.com/office/drawing/2014/main" id="{93785223-985F-ADF3-B935-7771C113FD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0250" y="2413000"/>
            <a:ext cx="2868613" cy="1898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1" name="Picture 9">
            <a:extLst>
              <a:ext uri="{FF2B5EF4-FFF2-40B4-BE49-F238E27FC236}">
                <a16:creationId xmlns:a16="http://schemas.microsoft.com/office/drawing/2014/main" id="{AB039699-6F03-8709-9E31-86891EF751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13" y="2413000"/>
            <a:ext cx="1271587" cy="18938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2" name="Picture 10">
            <a:extLst>
              <a:ext uri="{FF2B5EF4-FFF2-40B4-BE49-F238E27FC236}">
                <a16:creationId xmlns:a16="http://schemas.microsoft.com/office/drawing/2014/main" id="{1AC9EBC6-101E-ABD1-10C2-9C7E61383A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138" y="269875"/>
            <a:ext cx="2949575"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3" name="Picture 11">
            <a:extLst>
              <a:ext uri="{FF2B5EF4-FFF2-40B4-BE49-F238E27FC236}">
                <a16:creationId xmlns:a16="http://schemas.microsoft.com/office/drawing/2014/main" id="{B76D228A-C1D3-CDE0-0508-9F3BEBED83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75338" y="273050"/>
            <a:ext cx="3119437"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8124" name="CasellaDiTesto 7">
            <a:extLst>
              <a:ext uri="{FF2B5EF4-FFF2-40B4-BE49-F238E27FC236}">
                <a16:creationId xmlns:a16="http://schemas.microsoft.com/office/drawing/2014/main" id="{F940E6E9-4AD6-7DBE-3580-8FCEDAD3A9AB}"/>
              </a:ext>
            </a:extLst>
          </p:cNvPr>
          <p:cNvSpPr txBox="1">
            <a:spLocks noChangeArrowheads="1"/>
          </p:cNvSpPr>
          <p:nvPr/>
        </p:nvSpPr>
        <p:spPr bwMode="auto">
          <a:xfrm>
            <a:off x="2124075" y="6372225"/>
            <a:ext cx="11525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dirty="0" err="1">
                <a:solidFill>
                  <a:srgbClr val="FFFFFF"/>
                </a:solidFill>
              </a:rPr>
              <a:t>Nahhalin</a:t>
            </a:r>
            <a:r>
              <a:rPr lang="it-CH" altLang="it-CH" sz="800" dirty="0">
                <a:solidFill>
                  <a:srgbClr val="FFFFFF"/>
                </a:solidFill>
              </a:rPr>
              <a:t>, </a:t>
            </a:r>
            <a:r>
              <a:rPr lang="it-CH" altLang="it-CH" sz="800" dirty="0" err="1">
                <a:solidFill>
                  <a:srgbClr val="FFFFFF"/>
                </a:solidFill>
              </a:rPr>
              <a:t>Jan</a:t>
            </a:r>
            <a:r>
              <a:rPr lang="it-CH" altLang="it-CH" sz="800" dirty="0">
                <a:solidFill>
                  <a:srgbClr val="FFFFFF"/>
                </a:solidFill>
              </a:rPr>
              <a:t> 2014</a:t>
            </a:r>
          </a:p>
        </p:txBody>
      </p:sp>
      <p:sp>
        <p:nvSpPr>
          <p:cNvPr id="218125" name="CasellaDiTesto 9">
            <a:extLst>
              <a:ext uri="{FF2B5EF4-FFF2-40B4-BE49-F238E27FC236}">
                <a16:creationId xmlns:a16="http://schemas.microsoft.com/office/drawing/2014/main" id="{E10C0F54-3D09-F7A9-5EFA-95736E7E107F}"/>
              </a:ext>
            </a:extLst>
          </p:cNvPr>
          <p:cNvSpPr txBox="1">
            <a:spLocks noChangeArrowheads="1"/>
          </p:cNvSpPr>
          <p:nvPr/>
        </p:nvSpPr>
        <p:spPr bwMode="auto">
          <a:xfrm>
            <a:off x="1893888" y="309563"/>
            <a:ext cx="11318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161616"/>
                </a:solidFill>
              </a:rPr>
              <a:t>Walaja, Dec. 2013</a:t>
            </a:r>
          </a:p>
        </p:txBody>
      </p:sp>
      <p:sp>
        <p:nvSpPr>
          <p:cNvPr id="218126" name="CasellaDiTesto 1">
            <a:extLst>
              <a:ext uri="{FF2B5EF4-FFF2-40B4-BE49-F238E27FC236}">
                <a16:creationId xmlns:a16="http://schemas.microsoft.com/office/drawing/2014/main" id="{C19F0F06-11FE-F3B9-BDE6-5F8D040A6A9F}"/>
              </a:ext>
            </a:extLst>
          </p:cNvPr>
          <p:cNvSpPr txBox="1">
            <a:spLocks noChangeArrowheads="1"/>
          </p:cNvSpPr>
          <p:nvPr/>
        </p:nvSpPr>
        <p:spPr bwMode="auto">
          <a:xfrm>
            <a:off x="3713163" y="1789113"/>
            <a:ext cx="2127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200"/>
              <a:t>Die UNO hat mehr als                    700 Straßensperren gezählt</a:t>
            </a:r>
            <a:endParaRPr lang="en-US" altLang="en-US" sz="1200"/>
          </a:p>
        </p:txBody>
      </p:sp>
      <p:sp>
        <p:nvSpPr>
          <p:cNvPr id="218127" name="Rettangolo 1">
            <a:extLst>
              <a:ext uri="{FF2B5EF4-FFF2-40B4-BE49-F238E27FC236}">
                <a16:creationId xmlns:a16="http://schemas.microsoft.com/office/drawing/2014/main" id="{8E9ACCDD-F133-20D8-8B09-496B7BF7483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3" descr="atara3">
            <a:extLst>
              <a:ext uri="{FF2B5EF4-FFF2-40B4-BE49-F238E27FC236}">
                <a16:creationId xmlns:a16="http://schemas.microsoft.com/office/drawing/2014/main" id="{730599A1-E635-3A53-7A0D-3BC9C4A09F93}"/>
              </a:ext>
            </a:extLst>
          </p:cNvPr>
          <p:cNvPicPr>
            <a:picLocks noChangeAspect="1" noChangeArrowheads="1"/>
          </p:cNvPicPr>
          <p:nvPr/>
        </p:nvPicPr>
        <p:blipFill rotWithShape="1">
          <a:blip r:embed="rId11"/>
          <a:srcRect b="10394"/>
          <a:stretch/>
        </p:blipFill>
        <p:spPr bwMode="auto">
          <a:xfrm>
            <a:off x="1557338" y="2408238"/>
            <a:ext cx="2895600" cy="18938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C7654303-A731-09CF-C5D7-1338DC49CFCB}"/>
              </a:ext>
            </a:extLst>
          </p:cNvPr>
          <p:cNvSpPr txBox="1"/>
          <p:nvPr/>
        </p:nvSpPr>
        <p:spPr>
          <a:xfrm>
            <a:off x="1577975" y="3994150"/>
            <a:ext cx="2895600" cy="307975"/>
          </a:xfrm>
          <a:prstGeom prst="rect">
            <a:avLst/>
          </a:prstGeom>
          <a:noFill/>
        </p:spPr>
        <p:txBody>
          <a:bodyPr>
            <a:spAutoFit/>
          </a:bodyPr>
          <a:lstStyle/>
          <a:p>
            <a:pPr>
              <a:defRPr/>
            </a:pPr>
            <a:r>
              <a:rPr lang="en-US" sz="1400" b="1" dirty="0" err="1">
                <a:solidFill>
                  <a:schemeClr val="accent4">
                    <a:lumMod val="10000"/>
                  </a:schemeClr>
                </a:solidFill>
              </a:rPr>
              <a:t>Israelischer</a:t>
            </a:r>
            <a:r>
              <a:rPr lang="en-US" sz="1400" b="1" dirty="0">
                <a:solidFill>
                  <a:schemeClr val="accent4">
                    <a:lumMod val="10000"/>
                  </a:schemeClr>
                </a:solidFill>
              </a:rPr>
              <a:t> </a:t>
            </a:r>
            <a:r>
              <a:rPr lang="en-US" sz="1400" b="1" dirty="0" err="1">
                <a:solidFill>
                  <a:schemeClr val="accent4">
                    <a:lumMod val="10000"/>
                  </a:schemeClr>
                </a:solidFill>
              </a:rPr>
              <a:t>mobiler</a:t>
            </a:r>
            <a:r>
              <a:rPr lang="en-US" sz="1400" b="1" dirty="0">
                <a:solidFill>
                  <a:schemeClr val="accent4">
                    <a:lumMod val="10000"/>
                  </a:schemeClr>
                </a:solidFill>
              </a:rPr>
              <a:t> checkpoint</a:t>
            </a:r>
          </a:p>
        </p:txBody>
      </p:sp>
      <p:sp>
        <p:nvSpPr>
          <p:cNvPr id="296973" name="CasellaDiTesto 6">
            <a:extLst>
              <a:ext uri="{FF2B5EF4-FFF2-40B4-BE49-F238E27FC236}">
                <a16:creationId xmlns:a16="http://schemas.microsoft.com/office/drawing/2014/main" id="{06BDE6BA-33A9-4052-41D1-67927A959683}"/>
              </a:ext>
            </a:extLst>
          </p:cNvPr>
          <p:cNvSpPr txBox="1">
            <a:spLocks noChangeArrowheads="1"/>
          </p:cNvSpPr>
          <p:nvPr/>
        </p:nvSpPr>
        <p:spPr bwMode="auto">
          <a:xfrm>
            <a:off x="179512" y="4376738"/>
            <a:ext cx="8088188" cy="369887"/>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de-DE" altLang="it-CH" sz="1800" b="1" dirty="0">
                <a:solidFill>
                  <a:schemeClr val="accent4">
                    <a:lumMod val="10000"/>
                  </a:schemeClr>
                </a:solidFill>
              </a:rPr>
              <a:t>Die Israelis blockieren die Straßen der Palästinenser</a:t>
            </a:r>
            <a:endParaRPr lang="it-CH" altLang="it-CH" sz="1800" b="1" dirty="0">
              <a:solidFill>
                <a:schemeClr val="accent4">
                  <a:lumMod val="10000"/>
                </a:schemeClr>
              </a:solidFill>
            </a:endParaRPr>
          </a:p>
        </p:txBody>
      </p:sp>
      <p:pic>
        <p:nvPicPr>
          <p:cNvPr id="4" name="Picture 2">
            <a:extLst>
              <a:ext uri="{FF2B5EF4-FFF2-40B4-BE49-F238E27FC236}">
                <a16:creationId xmlns:a16="http://schemas.microsoft.com/office/drawing/2014/main" id="{0BE41A28-409B-0CC6-CE5C-ADCB3A4CEE22}"/>
              </a:ext>
            </a:extLst>
          </p:cNvPr>
          <p:cNvPicPr>
            <a:picLocks noChangeAspect="1" noChangeArrowheads="1"/>
          </p:cNvPicPr>
          <p:nvPr/>
        </p:nvPicPr>
        <p:blipFill>
          <a:blip r:embed="rId12"/>
          <a:srcRect/>
          <a:stretch>
            <a:fillRect/>
          </a:stretch>
        </p:blipFill>
        <p:spPr bwMode="auto">
          <a:xfrm>
            <a:off x="3378644" y="4811713"/>
            <a:ext cx="2386712" cy="1782762"/>
          </a:xfrm>
          <a:prstGeom prst="rect">
            <a:avLst/>
          </a:prstGeom>
          <a:noFill/>
          <a:ln w="12700">
            <a:solidFill>
              <a:schemeClr val="tx1"/>
            </a:solidFill>
            <a:miter lim="800000"/>
            <a:headEnd/>
            <a:tailEnd/>
          </a:ln>
          <a:effectLst/>
        </p:spPr>
      </p:pic>
      <p:sp>
        <p:nvSpPr>
          <p:cNvPr id="5" name="CasellaDiTesto 4">
            <a:extLst>
              <a:ext uri="{FF2B5EF4-FFF2-40B4-BE49-F238E27FC236}">
                <a16:creationId xmlns:a16="http://schemas.microsoft.com/office/drawing/2014/main" id="{CC71BDD6-193B-78FA-11B8-E9AFC9758684}"/>
              </a:ext>
            </a:extLst>
          </p:cNvPr>
          <p:cNvSpPr txBox="1"/>
          <p:nvPr/>
        </p:nvSpPr>
        <p:spPr>
          <a:xfrm>
            <a:off x="3614689" y="6371094"/>
            <a:ext cx="2111424" cy="215444"/>
          </a:xfrm>
          <a:prstGeom prst="rect">
            <a:avLst/>
          </a:prstGeom>
          <a:noFill/>
        </p:spPr>
        <p:txBody>
          <a:bodyPr wrap="square" rtlCol="0">
            <a:spAutoFit/>
          </a:bodyPr>
          <a:lstStyle/>
          <a:p>
            <a:r>
              <a:rPr lang="de-DE" sz="800" dirty="0">
                <a:solidFill>
                  <a:srgbClr val="FFFFFF"/>
                </a:solidFill>
              </a:rPr>
              <a:t>Hebron, West Bank, 29. Dezember 2001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egnaposto numero diapositiva 1">
            <a:extLst>
              <a:ext uri="{FF2B5EF4-FFF2-40B4-BE49-F238E27FC236}">
                <a16:creationId xmlns:a16="http://schemas.microsoft.com/office/drawing/2014/main" id="{600E6076-0788-7B1F-5AC7-65FB37EFB738}"/>
              </a:ext>
            </a:extLst>
          </p:cNvPr>
          <p:cNvSpPr>
            <a:spLocks noGrp="1"/>
          </p:cNvSpPr>
          <p:nvPr>
            <p:ph type="sldNum" sz="quarter" idx="12"/>
          </p:nvPr>
        </p:nvSpPr>
        <p:spPr>
          <a:xfrm>
            <a:off x="7019925" y="6157913"/>
            <a:ext cx="909638"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A9AD1B-F0AC-49D5-AF76-3C01F7FF2AE5}" type="slidenum">
              <a:rPr lang="it-IT" altLang="en-US" sz="1400" b="1" smtClean="0">
                <a:solidFill>
                  <a:srgbClr val="FFFFFF"/>
                </a:solidFill>
              </a:rPr>
              <a:pPr>
                <a:spcBef>
                  <a:spcPct val="0"/>
                </a:spcBef>
                <a:buFontTx/>
                <a:buNone/>
              </a:pPr>
              <a:t>7</a:t>
            </a:fld>
            <a:endParaRPr lang="it-IT" altLang="en-US" sz="1400" b="1">
              <a:solidFill>
                <a:srgbClr val="FFFFFF"/>
              </a:solidFill>
            </a:endParaRPr>
          </a:p>
        </p:txBody>
      </p:sp>
      <p:pic>
        <p:nvPicPr>
          <p:cNvPr id="211971" name="Picture 2" descr="C:\Users\Enrico\Desktop\Paesaggio dove jpeg.jpg">
            <a:extLst>
              <a:ext uri="{FF2B5EF4-FFF2-40B4-BE49-F238E27FC236}">
                <a16:creationId xmlns:a16="http://schemas.microsoft.com/office/drawing/2014/main" id="{C25AD0E6-4F50-F085-B77E-0EEB03080652}"/>
              </a:ext>
            </a:extLst>
          </p:cNvPr>
          <p:cNvPicPr>
            <a:picLocks noChangeAspect="1" noChangeArrowheads="1"/>
          </p:cNvPicPr>
          <p:nvPr/>
        </p:nvPicPr>
        <p:blipFill>
          <a:blip r:embed="rId3"/>
          <a:srcRect/>
          <a:stretch>
            <a:fillRect/>
          </a:stretch>
        </p:blipFill>
        <p:spPr bwMode="auto">
          <a:xfrm>
            <a:off x="395288" y="620713"/>
            <a:ext cx="8293100" cy="536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34884" name="CasellaDiTesto 2">
            <a:extLst>
              <a:ext uri="{FF2B5EF4-FFF2-40B4-BE49-F238E27FC236}">
                <a16:creationId xmlns:a16="http://schemas.microsoft.com/office/drawing/2014/main" id="{93205FD6-E423-9329-3A77-6A892B754A85}"/>
              </a:ext>
            </a:extLst>
          </p:cNvPr>
          <p:cNvSpPr txBox="1">
            <a:spLocks noChangeArrowheads="1"/>
          </p:cNvSpPr>
          <p:nvPr/>
        </p:nvSpPr>
        <p:spPr bwMode="auto">
          <a:xfrm>
            <a:off x="3155950" y="6143625"/>
            <a:ext cx="2832100"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a:t>Die Nordküste Palästinas</a:t>
            </a:r>
          </a:p>
        </p:txBody>
      </p:sp>
      <p:sp>
        <p:nvSpPr>
          <p:cNvPr id="5" name="Rettangolo 4">
            <a:extLst>
              <a:ext uri="{FF2B5EF4-FFF2-40B4-BE49-F238E27FC236}">
                <a16:creationId xmlns:a16="http://schemas.microsoft.com/office/drawing/2014/main" id="{E3531D60-076D-F25D-1B48-9CD33A91ACA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7" name="Picture 2" descr="foto 16">
            <a:extLst>
              <a:ext uri="{FF2B5EF4-FFF2-40B4-BE49-F238E27FC236}">
                <a16:creationId xmlns:a16="http://schemas.microsoft.com/office/drawing/2014/main" id="{92C56E28-0EC3-D6D4-9710-FCD708D0588E}"/>
              </a:ext>
            </a:extLst>
          </p:cNvPr>
          <p:cNvPicPr>
            <a:picLocks noChangeAspect="1" noChangeArrowheads="1"/>
          </p:cNvPicPr>
          <p:nvPr/>
        </p:nvPicPr>
        <p:blipFill>
          <a:blip r:embed="rId3">
            <a:lum bright="-10000"/>
          </a:blip>
          <a:srcRect/>
          <a:stretch>
            <a:fillRect/>
          </a:stretch>
        </p:blipFill>
        <p:spPr bwMode="auto">
          <a:xfrm>
            <a:off x="519113" y="290513"/>
            <a:ext cx="4124325" cy="3009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8" name="Picture 3" descr="foto 18">
            <a:extLst>
              <a:ext uri="{FF2B5EF4-FFF2-40B4-BE49-F238E27FC236}">
                <a16:creationId xmlns:a16="http://schemas.microsoft.com/office/drawing/2014/main" id="{4703408C-6DE1-6A61-5D3D-37B2D62C109F}"/>
              </a:ext>
            </a:extLst>
          </p:cNvPr>
          <p:cNvPicPr>
            <a:picLocks noChangeAspect="1" noChangeArrowheads="1"/>
          </p:cNvPicPr>
          <p:nvPr/>
        </p:nvPicPr>
        <p:blipFill>
          <a:blip r:embed="rId4">
            <a:lum bright="-4000"/>
          </a:blip>
          <a:srcRect/>
          <a:stretch>
            <a:fillRect/>
          </a:stretch>
        </p:blipFill>
        <p:spPr bwMode="auto">
          <a:xfrm>
            <a:off x="4714875" y="292100"/>
            <a:ext cx="4057650" cy="3008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2518" name="Text Box 6">
            <a:extLst>
              <a:ext uri="{FF2B5EF4-FFF2-40B4-BE49-F238E27FC236}">
                <a16:creationId xmlns:a16="http://schemas.microsoft.com/office/drawing/2014/main" id="{E10233C7-AB28-5397-1C67-94BD28B88DB2}"/>
              </a:ext>
            </a:extLst>
          </p:cNvPr>
          <p:cNvSpPr txBox="1">
            <a:spLocks noChangeArrowheads="1"/>
          </p:cNvSpPr>
          <p:nvPr/>
        </p:nvSpPr>
        <p:spPr bwMode="auto">
          <a:xfrm>
            <a:off x="1692275" y="3478213"/>
            <a:ext cx="5759450" cy="3714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de-DE" altLang="it-CH" sz="1800" b="1" dirty="0">
                <a:solidFill>
                  <a:schemeClr val="accent4">
                    <a:lumMod val="10000"/>
                  </a:schemeClr>
                </a:solidFill>
              </a:rPr>
              <a:t>Israelis verhaften und sperren Palästinenser ein</a:t>
            </a:r>
            <a:endParaRPr lang="it-IT" altLang="it-CH" sz="1800" b="1" dirty="0">
              <a:solidFill>
                <a:schemeClr val="accent4">
                  <a:lumMod val="10000"/>
                </a:schemeClr>
              </a:solidFill>
            </a:endParaRPr>
          </a:p>
        </p:txBody>
      </p:sp>
      <p:sp>
        <p:nvSpPr>
          <p:cNvPr id="220165" name="Slide Number Placeholder 3">
            <a:extLst>
              <a:ext uri="{FF2B5EF4-FFF2-40B4-BE49-F238E27FC236}">
                <a16:creationId xmlns:a16="http://schemas.microsoft.com/office/drawing/2014/main" id="{AE4BD2A0-1759-7C2C-1133-609601FF8A5A}"/>
              </a:ext>
            </a:extLst>
          </p:cNvPr>
          <p:cNvSpPr>
            <a:spLocks noGrp="1"/>
          </p:cNvSpPr>
          <p:nvPr>
            <p:ph type="sldNum" sz="quarter" idx="12"/>
          </p:nvPr>
        </p:nvSpPr>
        <p:spPr>
          <a:xfrm>
            <a:off x="8120063" y="3484563"/>
            <a:ext cx="476250" cy="30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1802B6-776E-4F73-ABE9-B3EDCE9CE817}" type="slidenum">
              <a:rPr lang="it-IT" altLang="it-CH" sz="1400" b="1" smtClean="0">
                <a:solidFill>
                  <a:srgbClr val="FFFFFF"/>
                </a:solidFill>
              </a:rPr>
              <a:pPr>
                <a:spcBef>
                  <a:spcPct val="0"/>
                </a:spcBef>
                <a:buFontTx/>
                <a:buNone/>
              </a:pPr>
              <a:t>70</a:t>
            </a:fld>
            <a:endParaRPr lang="it-IT" altLang="it-CH" sz="1400" b="1">
              <a:solidFill>
                <a:srgbClr val="FFFFFF"/>
              </a:solidFill>
            </a:endParaRPr>
          </a:p>
        </p:txBody>
      </p:sp>
      <p:sp>
        <p:nvSpPr>
          <p:cNvPr id="220166" name="CasellaDiTesto 1">
            <a:extLst>
              <a:ext uri="{FF2B5EF4-FFF2-40B4-BE49-F238E27FC236}">
                <a16:creationId xmlns:a16="http://schemas.microsoft.com/office/drawing/2014/main" id="{CE27B2B7-373A-8107-A2F3-4715C5ED97D2}"/>
              </a:ext>
            </a:extLst>
          </p:cNvPr>
          <p:cNvSpPr txBox="1">
            <a:spLocks noChangeArrowheads="1"/>
          </p:cNvSpPr>
          <p:nvPr/>
        </p:nvSpPr>
        <p:spPr bwMode="auto">
          <a:xfrm>
            <a:off x="1339850" y="3849688"/>
            <a:ext cx="67500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400"/>
              <a:t>Die Israelis verhaften und foltern Palästinenser oft grundlos.</a:t>
            </a:r>
          </a:p>
        </p:txBody>
      </p:sp>
      <p:sp>
        <p:nvSpPr>
          <p:cNvPr id="220167" name="Rettangolo 1">
            <a:extLst>
              <a:ext uri="{FF2B5EF4-FFF2-40B4-BE49-F238E27FC236}">
                <a16:creationId xmlns:a16="http://schemas.microsoft.com/office/drawing/2014/main" id="{20D1850F-125A-FBF9-1931-55E1977F10C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Immagine 19">
            <a:extLst>
              <a:ext uri="{FF2B5EF4-FFF2-40B4-BE49-F238E27FC236}">
                <a16:creationId xmlns:a16="http://schemas.microsoft.com/office/drawing/2014/main" id="{77C931CC-5808-0705-278D-1BAE9F322FF8}"/>
              </a:ext>
            </a:extLst>
          </p:cNvPr>
          <p:cNvPicPr>
            <a:picLocks noChangeAspect="1"/>
          </p:cNvPicPr>
          <p:nvPr/>
        </p:nvPicPr>
        <p:blipFill>
          <a:blip r:embed="rId5"/>
          <a:srcRect/>
          <a:stretch>
            <a:fillRect/>
          </a:stretch>
        </p:blipFill>
        <p:spPr bwMode="auto">
          <a:xfrm>
            <a:off x="519113" y="4252913"/>
            <a:ext cx="4714875"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 name="Picture 4" descr="prigione ramle">
            <a:extLst>
              <a:ext uri="{FF2B5EF4-FFF2-40B4-BE49-F238E27FC236}">
                <a16:creationId xmlns:a16="http://schemas.microsoft.com/office/drawing/2014/main" id="{A963D9EA-F7E6-C0AE-D6A0-68F5762009D1}"/>
              </a:ext>
            </a:extLst>
          </p:cNvPr>
          <p:cNvPicPr>
            <a:picLocks noChangeAspect="1" noChangeArrowheads="1"/>
          </p:cNvPicPr>
          <p:nvPr/>
        </p:nvPicPr>
        <p:blipFill>
          <a:blip r:embed="rId6"/>
          <a:srcRect/>
          <a:stretch>
            <a:fillRect/>
          </a:stretch>
        </p:blipFill>
        <p:spPr bwMode="auto">
          <a:xfrm>
            <a:off x="5353050" y="4252913"/>
            <a:ext cx="3386138"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0170" name="Text Box 7">
            <a:extLst>
              <a:ext uri="{FF2B5EF4-FFF2-40B4-BE49-F238E27FC236}">
                <a16:creationId xmlns:a16="http://schemas.microsoft.com/office/drawing/2014/main" id="{B84BD7EA-7BC8-A100-4ED6-B7FFDD4E2424}"/>
              </a:ext>
            </a:extLst>
          </p:cNvPr>
          <p:cNvSpPr txBox="1">
            <a:spLocks noChangeArrowheads="1"/>
          </p:cNvSpPr>
          <p:nvPr/>
        </p:nvSpPr>
        <p:spPr bwMode="auto">
          <a:xfrm>
            <a:off x="7856538" y="4311650"/>
            <a:ext cx="739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Ramle prison</a:t>
            </a:r>
            <a:endParaRPr lang="it-IT" altLang="it-CH" sz="1400" b="1">
              <a:solidFill>
                <a:srgbClr val="0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7" name="Picture 2" descr="C:\Dokumente und Einstellungen\Enrico\Desktop\distruz caseggiato.JPG">
            <a:extLst>
              <a:ext uri="{FF2B5EF4-FFF2-40B4-BE49-F238E27FC236}">
                <a16:creationId xmlns:a16="http://schemas.microsoft.com/office/drawing/2014/main" id="{204A6B69-D14E-38BF-1539-03CA489F2EF7}"/>
              </a:ext>
            </a:extLst>
          </p:cNvPr>
          <p:cNvPicPr>
            <a:picLocks noChangeAspect="1" noChangeArrowheads="1"/>
          </p:cNvPicPr>
          <p:nvPr/>
        </p:nvPicPr>
        <p:blipFill>
          <a:blip r:embed="rId3"/>
          <a:srcRect/>
          <a:stretch>
            <a:fillRect/>
          </a:stretch>
        </p:blipFill>
        <p:spPr bwMode="auto">
          <a:xfrm>
            <a:off x="358775" y="441325"/>
            <a:ext cx="8426450" cy="56292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22211" name="Slide Number Placeholder 1">
            <a:extLst>
              <a:ext uri="{FF2B5EF4-FFF2-40B4-BE49-F238E27FC236}">
                <a16:creationId xmlns:a16="http://schemas.microsoft.com/office/drawing/2014/main" id="{E5B0FF08-3FBA-1F14-6C6D-6C0192FF6012}"/>
              </a:ext>
            </a:extLst>
          </p:cNvPr>
          <p:cNvSpPr>
            <a:spLocks noGrp="1"/>
          </p:cNvSpPr>
          <p:nvPr>
            <p:ph type="sldNum" sz="quarter" idx="12"/>
          </p:nvPr>
        </p:nvSpPr>
        <p:spPr>
          <a:xfrm>
            <a:off x="8099425" y="6249988"/>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B847BE-4992-4DC8-AC9F-997B1469FC3F}" type="slidenum">
              <a:rPr lang="it-IT" altLang="it-CH" sz="1400" b="1" smtClean="0">
                <a:solidFill>
                  <a:srgbClr val="FFFFFF"/>
                </a:solidFill>
              </a:rPr>
              <a:pPr>
                <a:spcBef>
                  <a:spcPct val="0"/>
                </a:spcBef>
                <a:buFontTx/>
                <a:buNone/>
              </a:pPr>
              <a:t>71</a:t>
            </a:fld>
            <a:endParaRPr lang="it-IT" altLang="it-CH" sz="1400" b="1">
              <a:solidFill>
                <a:srgbClr val="FFFFFF"/>
              </a:solidFill>
            </a:endParaRPr>
          </a:p>
        </p:txBody>
      </p:sp>
      <p:sp>
        <p:nvSpPr>
          <p:cNvPr id="222212" name="Rettangolo 3">
            <a:extLst>
              <a:ext uri="{FF2B5EF4-FFF2-40B4-BE49-F238E27FC236}">
                <a16:creationId xmlns:a16="http://schemas.microsoft.com/office/drawing/2014/main" id="{1FB96C0E-813F-F391-4AE8-1031BFA21A5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 name="Text Box 6">
            <a:extLst>
              <a:ext uri="{FF2B5EF4-FFF2-40B4-BE49-F238E27FC236}">
                <a16:creationId xmlns:a16="http://schemas.microsoft.com/office/drawing/2014/main" id="{ED0CCFD6-E94C-3636-52F9-27D8D3448F5B}"/>
              </a:ext>
            </a:extLst>
          </p:cNvPr>
          <p:cNvSpPr txBox="1">
            <a:spLocks noChangeArrowheads="1"/>
          </p:cNvSpPr>
          <p:nvPr/>
        </p:nvSpPr>
        <p:spPr bwMode="auto">
          <a:xfrm>
            <a:off x="1044575" y="6224588"/>
            <a:ext cx="7054850" cy="3683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de-DE" altLang="it-CH" sz="1800" b="1" dirty="0">
                <a:solidFill>
                  <a:schemeClr val="accent4">
                    <a:lumMod val="10000"/>
                  </a:schemeClr>
                </a:solidFill>
              </a:rPr>
              <a:t>Israelis zerstören palästinensische Häuser und Infrastrukturen</a:t>
            </a:r>
            <a:endParaRPr lang="it-IT" altLang="it-CH" sz="1800" b="1" dirty="0">
              <a:solidFill>
                <a:schemeClr val="accent4">
                  <a:lumMod val="10000"/>
                </a:scheme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Immagine 2">
            <a:extLst>
              <a:ext uri="{FF2B5EF4-FFF2-40B4-BE49-F238E27FC236}">
                <a16:creationId xmlns:a16="http://schemas.microsoft.com/office/drawing/2014/main" id="{D566F73D-E12E-84CD-8F19-AC06D400B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88913"/>
            <a:ext cx="4224338" cy="31670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C:\Users\Enrico\Desktop\Gaza distr 2012 forse 2 jpeg.dib">
            <a:extLst>
              <a:ext uri="{FF2B5EF4-FFF2-40B4-BE49-F238E27FC236}">
                <a16:creationId xmlns:a16="http://schemas.microsoft.com/office/drawing/2014/main" id="{60815175-9127-ABB5-162C-F68E3B8E59F5}"/>
              </a:ext>
            </a:extLst>
          </p:cNvPr>
          <p:cNvPicPr>
            <a:picLocks noChangeAspect="1" noChangeArrowheads="1"/>
          </p:cNvPicPr>
          <p:nvPr/>
        </p:nvPicPr>
        <p:blipFill>
          <a:blip r:embed="rId4"/>
          <a:srcRect/>
          <a:stretch>
            <a:fillRect/>
          </a:stretch>
        </p:blipFill>
        <p:spPr bwMode="auto">
          <a:xfrm>
            <a:off x="300038" y="3556000"/>
            <a:ext cx="4251325" cy="2808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4260" name="Picture 6" descr="Risultati immagini per Gaza TV bombed">
            <a:extLst>
              <a:ext uri="{FF2B5EF4-FFF2-40B4-BE49-F238E27FC236}">
                <a16:creationId xmlns:a16="http://schemas.microsoft.com/office/drawing/2014/main" id="{94327712-A895-9D35-A9AB-3630385F8D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88913"/>
            <a:ext cx="4149725"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4261" name="CasellaDiTesto 4">
            <a:extLst>
              <a:ext uri="{FF2B5EF4-FFF2-40B4-BE49-F238E27FC236}">
                <a16:creationId xmlns:a16="http://schemas.microsoft.com/office/drawing/2014/main" id="{B8F95FB7-702E-6247-826E-511ED12549C5}"/>
              </a:ext>
            </a:extLst>
          </p:cNvPr>
          <p:cNvSpPr txBox="1">
            <a:spLocks noChangeArrowheads="1"/>
          </p:cNvSpPr>
          <p:nvPr/>
        </p:nvSpPr>
        <p:spPr bwMode="auto">
          <a:xfrm>
            <a:off x="4752975" y="2651125"/>
            <a:ext cx="3275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2018 - Gaza - Zerstörung von Fernsehstudios</a:t>
            </a:r>
          </a:p>
        </p:txBody>
      </p:sp>
      <p:sp>
        <p:nvSpPr>
          <p:cNvPr id="224262" name="Slide Number Placeholder 1">
            <a:extLst>
              <a:ext uri="{FF2B5EF4-FFF2-40B4-BE49-F238E27FC236}">
                <a16:creationId xmlns:a16="http://schemas.microsoft.com/office/drawing/2014/main" id="{E24AEA12-3EC3-7042-E795-44191BA7D034}"/>
              </a:ext>
            </a:extLst>
          </p:cNvPr>
          <p:cNvSpPr>
            <a:spLocks noGrp="1"/>
          </p:cNvSpPr>
          <p:nvPr>
            <p:ph type="sldNum" sz="quarter" idx="12"/>
          </p:nvPr>
        </p:nvSpPr>
        <p:spPr>
          <a:xfrm>
            <a:off x="8267700" y="3109913"/>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EFB014C-C072-4ADE-AA95-13A5D8CE9087}" type="slidenum">
              <a:rPr lang="it-IT" altLang="it-CH" sz="1400" b="1" smtClean="0">
                <a:solidFill>
                  <a:srgbClr val="FFFFFF"/>
                </a:solidFill>
              </a:rPr>
              <a:pPr>
                <a:spcBef>
                  <a:spcPct val="0"/>
                </a:spcBef>
                <a:buFontTx/>
                <a:buNone/>
              </a:pPr>
              <a:t>72</a:t>
            </a:fld>
            <a:endParaRPr lang="it-IT" altLang="it-CH" sz="1400" b="1">
              <a:solidFill>
                <a:srgbClr val="FFFFFF"/>
              </a:solidFill>
            </a:endParaRPr>
          </a:p>
        </p:txBody>
      </p:sp>
      <p:pic>
        <p:nvPicPr>
          <p:cNvPr id="224263" name="Picture 8" descr="New study on infrastructure damage in Gaza and the West Bank - CEOBS">
            <a:extLst>
              <a:ext uri="{FF2B5EF4-FFF2-40B4-BE49-F238E27FC236}">
                <a16:creationId xmlns:a16="http://schemas.microsoft.com/office/drawing/2014/main" id="{7D9DBAA6-F4A6-7E4A-AD43-B8E8141F07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579813"/>
            <a:ext cx="4170363"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4">
            <a:extLst>
              <a:ext uri="{FF2B5EF4-FFF2-40B4-BE49-F238E27FC236}">
                <a16:creationId xmlns:a16="http://schemas.microsoft.com/office/drawing/2014/main" id="{F180FBE6-827C-F7E6-E8A7-AADC18E2E9A5}"/>
              </a:ext>
            </a:extLst>
          </p:cNvPr>
          <p:cNvSpPr txBox="1">
            <a:spLocks noChangeArrowheads="1"/>
          </p:cNvSpPr>
          <p:nvPr/>
        </p:nvSpPr>
        <p:spPr bwMode="auto">
          <a:xfrm>
            <a:off x="5335588" y="6078538"/>
            <a:ext cx="3465512" cy="3079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400" dirty="0">
                <a:solidFill>
                  <a:schemeClr val="accent4">
                    <a:lumMod val="10000"/>
                  </a:schemeClr>
                </a:solidFill>
              </a:rPr>
              <a:t>2014 - </a:t>
            </a:r>
            <a:r>
              <a:rPr lang="en-US" altLang="en-US" sz="1400" dirty="0" err="1">
                <a:solidFill>
                  <a:schemeClr val="accent4">
                    <a:lumMod val="10000"/>
                  </a:schemeClr>
                </a:solidFill>
              </a:rPr>
              <a:t>Zerstörung</a:t>
            </a:r>
            <a:r>
              <a:rPr lang="en-US" altLang="en-US" sz="1400" dirty="0">
                <a:solidFill>
                  <a:schemeClr val="accent4">
                    <a:lumMod val="10000"/>
                  </a:schemeClr>
                </a:solidFill>
              </a:rPr>
              <a:t> des </a:t>
            </a:r>
            <a:r>
              <a:rPr lang="en-US" altLang="en-US" sz="1400" dirty="0" err="1">
                <a:solidFill>
                  <a:schemeClr val="accent4">
                    <a:lumMod val="10000"/>
                  </a:schemeClr>
                </a:solidFill>
              </a:rPr>
              <a:t>Kraftwerks</a:t>
            </a:r>
            <a:r>
              <a:rPr lang="en-US" altLang="en-US" sz="1400" dirty="0">
                <a:solidFill>
                  <a:schemeClr val="accent4">
                    <a:lumMod val="10000"/>
                  </a:schemeClr>
                </a:solidFill>
              </a:rPr>
              <a:t> Gaza</a:t>
            </a:r>
          </a:p>
        </p:txBody>
      </p:sp>
      <p:sp>
        <p:nvSpPr>
          <p:cNvPr id="12" name="Text Box 6">
            <a:extLst>
              <a:ext uri="{FF2B5EF4-FFF2-40B4-BE49-F238E27FC236}">
                <a16:creationId xmlns:a16="http://schemas.microsoft.com/office/drawing/2014/main" id="{79ACC84D-802B-C3DF-374A-08569F6A3390}"/>
              </a:ext>
            </a:extLst>
          </p:cNvPr>
          <p:cNvSpPr txBox="1">
            <a:spLocks noChangeArrowheads="1"/>
          </p:cNvSpPr>
          <p:nvPr/>
        </p:nvSpPr>
        <p:spPr bwMode="auto">
          <a:xfrm>
            <a:off x="4695825" y="3100388"/>
            <a:ext cx="3621088" cy="3381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Die </a:t>
            </a:r>
            <a:r>
              <a:rPr lang="fr-CH" altLang="it-CH" sz="1600" b="1" dirty="0" err="1">
                <a:solidFill>
                  <a:schemeClr val="accent4">
                    <a:lumMod val="10000"/>
                  </a:schemeClr>
                </a:solidFill>
              </a:rPr>
              <a:t>Zerstörung</a:t>
            </a:r>
            <a:r>
              <a:rPr lang="fr-CH" altLang="it-CH" sz="1600" b="1" dirty="0">
                <a:solidFill>
                  <a:schemeClr val="accent4">
                    <a:lumMod val="10000"/>
                  </a:schemeClr>
                </a:solidFill>
              </a:rPr>
              <a:t> von </a:t>
            </a:r>
            <a:r>
              <a:rPr lang="fr-CH" altLang="it-CH" sz="1600" b="1" dirty="0" err="1">
                <a:solidFill>
                  <a:schemeClr val="accent4">
                    <a:lumMod val="10000"/>
                  </a:schemeClr>
                </a:solidFill>
              </a:rPr>
              <a:t>Infrastrukturen</a:t>
            </a:r>
            <a:endParaRPr lang="it-IT" altLang="it-CH" sz="1600" b="1" dirty="0">
              <a:solidFill>
                <a:schemeClr val="accent4">
                  <a:lumMod val="10000"/>
                </a:schemeClr>
              </a:solidFill>
            </a:endParaRPr>
          </a:p>
        </p:txBody>
      </p:sp>
      <p:sp>
        <p:nvSpPr>
          <p:cNvPr id="224266" name="CasellaDiTesto 1">
            <a:extLst>
              <a:ext uri="{FF2B5EF4-FFF2-40B4-BE49-F238E27FC236}">
                <a16:creationId xmlns:a16="http://schemas.microsoft.com/office/drawing/2014/main" id="{2A9263DC-5BB7-DB25-C65D-DF05383A9052}"/>
              </a:ext>
            </a:extLst>
          </p:cNvPr>
          <p:cNvSpPr txBox="1">
            <a:spLocks noChangeArrowheads="1"/>
          </p:cNvSpPr>
          <p:nvPr/>
        </p:nvSpPr>
        <p:spPr bwMode="auto">
          <a:xfrm>
            <a:off x="2322513" y="6424613"/>
            <a:ext cx="4498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400"/>
              <a:t>Die Israelis erwürgewn die palästinensische Wirtschaft</a:t>
            </a:r>
            <a:endParaRPr lang="en-US" altLang="en-US" sz="1400"/>
          </a:p>
        </p:txBody>
      </p:sp>
      <p:sp>
        <p:nvSpPr>
          <p:cNvPr id="224267" name="Rettangolo 1">
            <a:extLst>
              <a:ext uri="{FF2B5EF4-FFF2-40B4-BE49-F238E27FC236}">
                <a16:creationId xmlns:a16="http://schemas.microsoft.com/office/drawing/2014/main" id="{0B1C171A-AE05-714B-5AB4-CAE7E6ACA3A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Users\Enrico\Desktop\Distr fabbrica Hebron jpeg.jpg">
            <a:extLst>
              <a:ext uri="{FF2B5EF4-FFF2-40B4-BE49-F238E27FC236}">
                <a16:creationId xmlns:a16="http://schemas.microsoft.com/office/drawing/2014/main" id="{0E26FFAD-05F8-F424-E346-446D912A089A}"/>
              </a:ext>
            </a:extLst>
          </p:cNvPr>
          <p:cNvPicPr>
            <a:picLocks noChangeAspect="1" noChangeArrowheads="1"/>
          </p:cNvPicPr>
          <p:nvPr/>
        </p:nvPicPr>
        <p:blipFill>
          <a:blip r:embed="rId2"/>
          <a:srcRect/>
          <a:stretch>
            <a:fillRect/>
          </a:stretch>
        </p:blipFill>
        <p:spPr bwMode="auto">
          <a:xfrm>
            <a:off x="865188" y="404813"/>
            <a:ext cx="7413625" cy="53403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A44CA112-DD18-A412-C15B-869B5E4A7BEC}"/>
              </a:ext>
            </a:extLst>
          </p:cNvPr>
          <p:cNvSpPr txBox="1"/>
          <p:nvPr/>
        </p:nvSpPr>
        <p:spPr>
          <a:xfrm>
            <a:off x="1304925" y="5876925"/>
            <a:ext cx="653415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2014 - </a:t>
            </a:r>
            <a:r>
              <a:rPr lang="de-DE" dirty="0"/>
              <a:t>Zerstörung der palästinensischen Joghurtfabrik in Hebron</a:t>
            </a:r>
            <a:endParaRPr lang="en-US" dirty="0"/>
          </a:p>
        </p:txBody>
      </p:sp>
      <p:sp>
        <p:nvSpPr>
          <p:cNvPr id="226308" name="CasellaDiTesto 3">
            <a:extLst>
              <a:ext uri="{FF2B5EF4-FFF2-40B4-BE49-F238E27FC236}">
                <a16:creationId xmlns:a16="http://schemas.microsoft.com/office/drawing/2014/main" id="{F61AA2C3-E519-ED9D-FD13-555EA6A7631D}"/>
              </a:ext>
            </a:extLst>
          </p:cNvPr>
          <p:cNvSpPr txBox="1">
            <a:spLocks noChangeArrowheads="1"/>
          </p:cNvSpPr>
          <p:nvPr/>
        </p:nvSpPr>
        <p:spPr bwMode="auto">
          <a:xfrm>
            <a:off x="1781175" y="6215063"/>
            <a:ext cx="5581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400"/>
              <a:t>Mit den damit verbundenen Personen und Aktivitäten sicherte diese Fabrik den Lebensunterhalt von 6.000 Palästinensern</a:t>
            </a:r>
            <a:endParaRPr lang="en-US" altLang="en-US" sz="1400"/>
          </a:p>
        </p:txBody>
      </p:sp>
      <p:sp>
        <p:nvSpPr>
          <p:cNvPr id="226309" name="Slide Number Placeholder 1">
            <a:extLst>
              <a:ext uri="{FF2B5EF4-FFF2-40B4-BE49-F238E27FC236}">
                <a16:creationId xmlns:a16="http://schemas.microsoft.com/office/drawing/2014/main" id="{D452169F-9399-114C-E2B4-63AD9DE70799}"/>
              </a:ext>
            </a:extLst>
          </p:cNvPr>
          <p:cNvSpPr>
            <a:spLocks noGrp="1"/>
          </p:cNvSpPr>
          <p:nvPr>
            <p:ph type="sldNum" sz="quarter" idx="12"/>
          </p:nvPr>
        </p:nvSpPr>
        <p:spPr>
          <a:xfrm>
            <a:off x="7839075" y="5892800"/>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B1193A-A7B4-4559-A70E-D5852850CDF9}" type="slidenum">
              <a:rPr lang="it-IT" altLang="it-CH" sz="1400" b="1" smtClean="0">
                <a:solidFill>
                  <a:srgbClr val="FFFFFF"/>
                </a:solidFill>
              </a:rPr>
              <a:pPr>
                <a:spcBef>
                  <a:spcPct val="0"/>
                </a:spcBef>
                <a:buFontTx/>
                <a:buNone/>
              </a:pPr>
              <a:t>73</a:t>
            </a:fld>
            <a:endParaRPr lang="it-IT" altLang="it-CH" sz="1400" b="1">
              <a:solidFill>
                <a:srgbClr val="FFFFFF"/>
              </a:solidFill>
            </a:endParaRPr>
          </a:p>
        </p:txBody>
      </p:sp>
      <p:sp>
        <p:nvSpPr>
          <p:cNvPr id="226310" name="Rettangolo 1">
            <a:extLst>
              <a:ext uri="{FF2B5EF4-FFF2-40B4-BE49-F238E27FC236}">
                <a16:creationId xmlns:a16="http://schemas.microsoft.com/office/drawing/2014/main" id="{AA86CC52-C8E4-3C5F-B9A0-0940D347BFC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1">
            <a:extLst>
              <a:ext uri="{FF2B5EF4-FFF2-40B4-BE49-F238E27FC236}">
                <a16:creationId xmlns:a16="http://schemas.microsoft.com/office/drawing/2014/main" id="{417D650D-40F9-5EC3-ED61-B17885535BF6}"/>
              </a:ext>
            </a:extLst>
          </p:cNvPr>
          <p:cNvSpPr>
            <a:spLocks noGrp="1"/>
          </p:cNvSpPr>
          <p:nvPr>
            <p:ph type="sldNum" sz="quarter" idx="12"/>
          </p:nvPr>
        </p:nvSpPr>
        <p:spPr>
          <a:xfrm>
            <a:off x="8089900" y="6091238"/>
            <a:ext cx="658813"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2FC50B-1A46-477B-87F7-80F5C6EF29CE}" type="slidenum">
              <a:rPr lang="it-IT" altLang="it-CH" sz="1400" b="1" smtClean="0">
                <a:solidFill>
                  <a:srgbClr val="FFFFFF"/>
                </a:solidFill>
              </a:rPr>
              <a:pPr>
                <a:spcBef>
                  <a:spcPct val="0"/>
                </a:spcBef>
                <a:buFontTx/>
                <a:buNone/>
              </a:pPr>
              <a:t>74</a:t>
            </a:fld>
            <a:endParaRPr lang="it-IT" altLang="it-CH" sz="1400" b="1">
              <a:solidFill>
                <a:srgbClr val="FFFFFF"/>
              </a:solidFill>
            </a:endParaRPr>
          </a:p>
        </p:txBody>
      </p:sp>
      <p:pic>
        <p:nvPicPr>
          <p:cNvPr id="710660" name="Picture 2" descr="C:\Dokumente und Einstellungen\Enrico\Eigene Dateien\Enrico\Documenti\AA Enrico nuovo\Palestina\A Foto\Distruzioni\Gerus est genn 2010 JPEG.JPG">
            <a:extLst>
              <a:ext uri="{FF2B5EF4-FFF2-40B4-BE49-F238E27FC236}">
                <a16:creationId xmlns:a16="http://schemas.microsoft.com/office/drawing/2014/main" id="{49A5EF57-93DF-D0DE-4ABA-406EC2686918}"/>
              </a:ext>
            </a:extLst>
          </p:cNvPr>
          <p:cNvPicPr>
            <a:picLocks noChangeAspect="1" noChangeArrowheads="1"/>
          </p:cNvPicPr>
          <p:nvPr/>
        </p:nvPicPr>
        <p:blipFill>
          <a:blip r:embed="rId3"/>
          <a:srcRect/>
          <a:stretch>
            <a:fillRect/>
          </a:stretch>
        </p:blipFill>
        <p:spPr bwMode="auto">
          <a:xfrm>
            <a:off x="409575" y="3657600"/>
            <a:ext cx="4114800" cy="2271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10661" name="Picture 5" descr="C:\Users\Enrico\Desktop\Distruz gerus jpeg.jpg">
            <a:extLst>
              <a:ext uri="{FF2B5EF4-FFF2-40B4-BE49-F238E27FC236}">
                <a16:creationId xmlns:a16="http://schemas.microsoft.com/office/drawing/2014/main" id="{9442FFDF-570B-02DC-72F5-39A9C4791515}"/>
              </a:ext>
            </a:extLst>
          </p:cNvPr>
          <p:cNvPicPr>
            <a:picLocks noChangeAspect="1" noChangeArrowheads="1"/>
          </p:cNvPicPr>
          <p:nvPr/>
        </p:nvPicPr>
        <p:blipFill>
          <a:blip r:embed="rId4"/>
          <a:srcRect/>
          <a:stretch>
            <a:fillRect/>
          </a:stretch>
        </p:blipFill>
        <p:spPr bwMode="auto">
          <a:xfrm>
            <a:off x="409575" y="438150"/>
            <a:ext cx="4114800" cy="30940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7333" name="Picture 6">
            <a:extLst>
              <a:ext uri="{FF2B5EF4-FFF2-40B4-BE49-F238E27FC236}">
                <a16:creationId xmlns:a16="http://schemas.microsoft.com/office/drawing/2014/main" id="{19EECF08-F086-0BD8-8C6E-C0A54CB9B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363" y="3652838"/>
            <a:ext cx="4070350" cy="22717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7334" name="Picture 7">
            <a:extLst>
              <a:ext uri="{FF2B5EF4-FFF2-40B4-BE49-F238E27FC236}">
                <a16:creationId xmlns:a16="http://schemas.microsoft.com/office/drawing/2014/main" id="{B59E6AC6-AF1F-EA6F-6FB4-D554E28F5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8363" y="438150"/>
            <a:ext cx="4070350" cy="2468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7335" name="TextBox 3">
            <a:extLst>
              <a:ext uri="{FF2B5EF4-FFF2-40B4-BE49-F238E27FC236}">
                <a16:creationId xmlns:a16="http://schemas.microsoft.com/office/drawing/2014/main" id="{53B9FCAF-658D-0221-E5D7-0056EE78223C}"/>
              </a:ext>
            </a:extLst>
          </p:cNvPr>
          <p:cNvSpPr txBox="1">
            <a:spLocks noChangeArrowheads="1"/>
          </p:cNvSpPr>
          <p:nvPr/>
        </p:nvSpPr>
        <p:spPr bwMode="auto">
          <a:xfrm>
            <a:off x="4678363" y="2906713"/>
            <a:ext cx="40703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it-CH" sz="1100" b="1"/>
              <a:t>Um Platz für jüdische Häuser zu schaffen, werden ganze arabisch-palästinensische Viertel abgerissen und die Bewohner werden obdachlos und gezwungen, das Land zu verlassen.</a:t>
            </a:r>
            <a:endParaRPr lang="it-IT" altLang="it-CH" sz="1100" b="1"/>
          </a:p>
        </p:txBody>
      </p:sp>
      <p:sp>
        <p:nvSpPr>
          <p:cNvPr id="227336" name="Rettangolo 7">
            <a:extLst>
              <a:ext uri="{FF2B5EF4-FFF2-40B4-BE49-F238E27FC236}">
                <a16:creationId xmlns:a16="http://schemas.microsoft.com/office/drawing/2014/main" id="{22B5D0D3-7D91-654A-CFC8-97B1B5CEE10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7">
            <a:extLst>
              <a:ext uri="{FF2B5EF4-FFF2-40B4-BE49-F238E27FC236}">
                <a16:creationId xmlns:a16="http://schemas.microsoft.com/office/drawing/2014/main" id="{E57FDE21-C353-D45B-6FCD-AB5517C54160}"/>
              </a:ext>
            </a:extLst>
          </p:cNvPr>
          <p:cNvSpPr txBox="1">
            <a:spLocks noChangeArrowheads="1"/>
          </p:cNvSpPr>
          <p:nvPr/>
        </p:nvSpPr>
        <p:spPr bwMode="auto">
          <a:xfrm>
            <a:off x="409575" y="6073775"/>
            <a:ext cx="7834313" cy="369888"/>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de-DE" altLang="it-CH" dirty="0"/>
              <a:t>Nach der Zerstörung ihres Hauses sind viele Palästinenser obdachlos</a:t>
            </a:r>
            <a:endParaRPr lang="it-IT" altLang="it-CH"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9" name="Picture 2" descr="i palestinesi difendono le loro propriatà">
            <a:extLst>
              <a:ext uri="{FF2B5EF4-FFF2-40B4-BE49-F238E27FC236}">
                <a16:creationId xmlns:a16="http://schemas.microsoft.com/office/drawing/2014/main" id="{2F8344EC-7A1E-EFC4-9445-DA62785DBBFB}"/>
              </a:ext>
            </a:extLst>
          </p:cNvPr>
          <p:cNvPicPr>
            <a:picLocks noChangeAspect="1" noChangeArrowheads="1"/>
          </p:cNvPicPr>
          <p:nvPr/>
        </p:nvPicPr>
        <p:blipFill>
          <a:blip r:embed="rId3"/>
          <a:srcRect/>
          <a:stretch>
            <a:fillRect/>
          </a:stretch>
        </p:blipFill>
        <p:spPr bwMode="auto">
          <a:xfrm>
            <a:off x="179388" y="3589338"/>
            <a:ext cx="4537075" cy="3135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2" name="Picture 6" descr="03_10_01_09_Gate_settlers_use_to_cut_through_Palestinian_neighborhoods">
            <a:extLst>
              <a:ext uri="{FF2B5EF4-FFF2-40B4-BE49-F238E27FC236}">
                <a16:creationId xmlns:a16="http://schemas.microsoft.com/office/drawing/2014/main" id="{EA8E5E26-25A3-E93C-63F1-F177E4A1D91F}"/>
              </a:ext>
            </a:extLst>
          </p:cNvPr>
          <p:cNvPicPr>
            <a:picLocks noChangeAspect="1" noChangeArrowheads="1"/>
          </p:cNvPicPr>
          <p:nvPr/>
        </p:nvPicPr>
        <p:blipFill>
          <a:blip r:embed="rId4"/>
          <a:srcRect/>
          <a:stretch>
            <a:fillRect/>
          </a:stretch>
        </p:blipFill>
        <p:spPr bwMode="auto">
          <a:xfrm>
            <a:off x="4787900" y="3590925"/>
            <a:ext cx="4176713" cy="3133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5" name="Picture 10" descr="C:\Users\Enrico\Desktop\State properties, al Khader Betlehem no entry 10 apr 14 1000 dunum jpeg.jpg">
            <a:extLst>
              <a:ext uri="{FF2B5EF4-FFF2-40B4-BE49-F238E27FC236}">
                <a16:creationId xmlns:a16="http://schemas.microsoft.com/office/drawing/2014/main" id="{B79A6B0E-BC06-28E6-3F7D-3BDA261566DE}"/>
              </a:ext>
            </a:extLst>
          </p:cNvPr>
          <p:cNvPicPr>
            <a:picLocks noChangeAspect="1" noChangeArrowheads="1"/>
          </p:cNvPicPr>
          <p:nvPr/>
        </p:nvPicPr>
        <p:blipFill>
          <a:blip r:embed="rId5"/>
          <a:srcRect/>
          <a:stretch>
            <a:fillRect/>
          </a:stretch>
        </p:blipFill>
        <p:spPr bwMode="auto">
          <a:xfrm>
            <a:off x="192088" y="188913"/>
            <a:ext cx="4524375" cy="2540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id="{382E1E1E-6CCC-00D3-98B5-DF9D0543BAB3}"/>
              </a:ext>
            </a:extLst>
          </p:cNvPr>
          <p:cNvSpPr txBox="1"/>
          <p:nvPr/>
        </p:nvSpPr>
        <p:spPr>
          <a:xfrm>
            <a:off x="192088" y="2266950"/>
            <a:ext cx="1500187" cy="461963"/>
          </a:xfrm>
          <a:prstGeom prst="rect">
            <a:avLst/>
          </a:prstGeom>
          <a:solidFill>
            <a:schemeClr val="accent3">
              <a:lumMod val="20000"/>
              <a:lumOff val="80000"/>
            </a:schemeClr>
          </a:solidFill>
          <a:ln w="1905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it-CH" dirty="0" err="1"/>
              <a:t>Staatseigentum</a:t>
            </a:r>
            <a:r>
              <a:rPr lang="it-CH" dirty="0"/>
              <a:t>. </a:t>
            </a:r>
            <a:r>
              <a:rPr lang="it-CH" dirty="0" err="1"/>
              <a:t>Zugang</a:t>
            </a:r>
            <a:r>
              <a:rPr lang="it-CH" dirty="0"/>
              <a:t> </a:t>
            </a:r>
            <a:r>
              <a:rPr lang="it-CH" dirty="0" err="1"/>
              <a:t>verboten</a:t>
            </a:r>
            <a:endParaRPr lang="it-CH" dirty="0"/>
          </a:p>
        </p:txBody>
      </p:sp>
      <p:sp>
        <p:nvSpPr>
          <p:cNvPr id="229382" name="Slide Number Placeholder 3">
            <a:extLst>
              <a:ext uri="{FF2B5EF4-FFF2-40B4-BE49-F238E27FC236}">
                <a16:creationId xmlns:a16="http://schemas.microsoft.com/office/drawing/2014/main" id="{D1C89594-845F-226C-E2E3-4CC6DBEE2A02}"/>
              </a:ext>
            </a:extLst>
          </p:cNvPr>
          <p:cNvSpPr>
            <a:spLocks noGrp="1"/>
          </p:cNvSpPr>
          <p:nvPr>
            <p:ph type="sldNum" sz="quarter" idx="12"/>
          </p:nvPr>
        </p:nvSpPr>
        <p:spPr>
          <a:xfrm>
            <a:off x="3916363" y="2979738"/>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84CD19-B3E1-4834-BF10-101098A94E3D}" type="slidenum">
              <a:rPr lang="it-IT" altLang="it-CH" sz="1400" b="1" smtClean="0"/>
              <a:pPr>
                <a:spcBef>
                  <a:spcPct val="0"/>
                </a:spcBef>
                <a:buFontTx/>
                <a:buNone/>
              </a:pPr>
              <a:t>75</a:t>
            </a:fld>
            <a:endParaRPr lang="it-IT" altLang="it-CH" sz="1400" b="1"/>
          </a:p>
        </p:txBody>
      </p:sp>
      <p:sp>
        <p:nvSpPr>
          <p:cNvPr id="13" name="CasellaDiTesto 12">
            <a:extLst>
              <a:ext uri="{FF2B5EF4-FFF2-40B4-BE49-F238E27FC236}">
                <a16:creationId xmlns:a16="http://schemas.microsoft.com/office/drawing/2014/main" id="{E2D931F4-97BA-F3F4-7C02-041E9FDAA146}"/>
              </a:ext>
            </a:extLst>
          </p:cNvPr>
          <p:cNvSpPr txBox="1"/>
          <p:nvPr/>
        </p:nvSpPr>
        <p:spPr>
          <a:xfrm>
            <a:off x="4816475" y="6423025"/>
            <a:ext cx="2492375" cy="276225"/>
          </a:xfrm>
          <a:prstGeom prst="rect">
            <a:avLst/>
          </a:prstGeom>
          <a:solidFill>
            <a:schemeClr val="accent3">
              <a:lumMod val="20000"/>
              <a:lumOff val="80000"/>
            </a:schemeClr>
          </a:solidFill>
          <a:ln w="1905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it-CH" dirty="0" err="1"/>
              <a:t>Das</a:t>
            </a:r>
            <a:r>
              <a:rPr lang="it-CH" dirty="0"/>
              <a:t> </a:t>
            </a:r>
            <a:r>
              <a:rPr lang="it-CH" dirty="0" err="1"/>
              <a:t>Grundstück</a:t>
            </a:r>
            <a:r>
              <a:rPr lang="it-CH" dirty="0"/>
              <a:t> </a:t>
            </a:r>
            <a:r>
              <a:rPr lang="it-CH" dirty="0" err="1"/>
              <a:t>wird</a:t>
            </a:r>
            <a:r>
              <a:rPr lang="it-CH" dirty="0"/>
              <a:t> </a:t>
            </a:r>
            <a:r>
              <a:rPr lang="it-CH" dirty="0" err="1"/>
              <a:t>umzäumt</a:t>
            </a:r>
            <a:endParaRPr lang="it-CH" dirty="0"/>
          </a:p>
        </p:txBody>
      </p:sp>
      <p:sp>
        <p:nvSpPr>
          <p:cNvPr id="14" name="CasellaDiTesto 13">
            <a:extLst>
              <a:ext uri="{FF2B5EF4-FFF2-40B4-BE49-F238E27FC236}">
                <a16:creationId xmlns:a16="http://schemas.microsoft.com/office/drawing/2014/main" id="{77EE2346-1EF0-C0AC-31D3-B70E39401898}"/>
              </a:ext>
            </a:extLst>
          </p:cNvPr>
          <p:cNvSpPr txBox="1"/>
          <p:nvPr/>
        </p:nvSpPr>
        <p:spPr>
          <a:xfrm>
            <a:off x="2195513" y="6423025"/>
            <a:ext cx="2481262" cy="276225"/>
          </a:xfrm>
          <a:prstGeom prst="rect">
            <a:avLst/>
          </a:prstGeom>
          <a:solidFill>
            <a:schemeClr val="accent3">
              <a:lumMod val="20000"/>
              <a:lumOff val="80000"/>
            </a:schemeClr>
          </a:solidFill>
          <a:ln w="1905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it-CH" dirty="0"/>
              <a:t>Die </a:t>
            </a:r>
            <a:r>
              <a:rPr lang="it-CH" dirty="0" err="1"/>
              <a:t>Inhaber</a:t>
            </a:r>
            <a:r>
              <a:rPr lang="it-CH" dirty="0"/>
              <a:t> </a:t>
            </a:r>
            <a:r>
              <a:rPr lang="it-CH" dirty="0" err="1"/>
              <a:t>werden</a:t>
            </a:r>
            <a:r>
              <a:rPr lang="it-CH" dirty="0"/>
              <a:t> </a:t>
            </a:r>
            <a:r>
              <a:rPr lang="it-CH" dirty="0" err="1"/>
              <a:t>vertrieben</a:t>
            </a:r>
            <a:endParaRPr lang="it-CH" dirty="0"/>
          </a:p>
        </p:txBody>
      </p:sp>
      <p:pic>
        <p:nvPicPr>
          <p:cNvPr id="3" name="Picture 2" descr="Potrebbe essere un'immagine raffigurante 3 persone">
            <a:extLst>
              <a:ext uri="{FF2B5EF4-FFF2-40B4-BE49-F238E27FC236}">
                <a16:creationId xmlns:a16="http://schemas.microsoft.com/office/drawing/2014/main" id="{6404486B-EB52-4893-0B91-F20CCF24574D}"/>
              </a:ext>
            </a:extLst>
          </p:cNvPr>
          <p:cNvPicPr>
            <a:picLocks noChangeAspect="1" noChangeArrowheads="1"/>
          </p:cNvPicPr>
          <p:nvPr/>
        </p:nvPicPr>
        <p:blipFill rotWithShape="1">
          <a:blip r:embed="rId6"/>
          <a:srcRect l="2014" t="44741" r="50000" b="16401"/>
          <a:stretch/>
        </p:blipFill>
        <p:spPr bwMode="auto">
          <a:xfrm>
            <a:off x="4822825" y="188913"/>
            <a:ext cx="1585913" cy="2028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9386" name="CasellaDiTesto 2">
            <a:extLst>
              <a:ext uri="{FF2B5EF4-FFF2-40B4-BE49-F238E27FC236}">
                <a16:creationId xmlns:a16="http://schemas.microsoft.com/office/drawing/2014/main" id="{2B7576C6-8489-68CB-0531-A2249E79F1F4}"/>
              </a:ext>
            </a:extLst>
          </p:cNvPr>
          <p:cNvSpPr txBox="1">
            <a:spLocks noChangeArrowheads="1"/>
          </p:cNvSpPr>
          <p:nvPr/>
        </p:nvSpPr>
        <p:spPr bwMode="auto">
          <a:xfrm>
            <a:off x="4806950" y="204788"/>
            <a:ext cx="989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000" b="1">
                <a:solidFill>
                  <a:srgbClr val="161616"/>
                </a:solidFill>
              </a:rPr>
              <a:t>Eigentumsbe-scheinigung</a:t>
            </a:r>
          </a:p>
        </p:txBody>
      </p:sp>
      <p:pic>
        <p:nvPicPr>
          <p:cNvPr id="5" name="Picture 7" descr="C:\Users\Enrico\Desktop\Land 2 jpeg.jpg">
            <a:extLst>
              <a:ext uri="{FF2B5EF4-FFF2-40B4-BE49-F238E27FC236}">
                <a16:creationId xmlns:a16="http://schemas.microsoft.com/office/drawing/2014/main" id="{5E01349F-C73D-176F-9DA4-64DD2431CC94}"/>
              </a:ext>
            </a:extLst>
          </p:cNvPr>
          <p:cNvPicPr>
            <a:picLocks noChangeAspect="1" noChangeArrowheads="1"/>
          </p:cNvPicPr>
          <p:nvPr/>
        </p:nvPicPr>
        <p:blipFill rotWithShape="1">
          <a:blip r:embed="rId7">
            <a:lum bright="-10000" contrast="8000"/>
          </a:blip>
          <a:srcRect l="31930" r="14995"/>
          <a:stretch/>
        </p:blipFill>
        <p:spPr bwMode="auto">
          <a:xfrm>
            <a:off x="6515100" y="188913"/>
            <a:ext cx="2435225" cy="3303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07368160-30A0-1F8A-3AB9-07B5D0171AA8}"/>
              </a:ext>
            </a:extLst>
          </p:cNvPr>
          <p:cNvSpPr txBox="1"/>
          <p:nvPr/>
        </p:nvSpPr>
        <p:spPr>
          <a:xfrm>
            <a:off x="6518275" y="198438"/>
            <a:ext cx="1366838" cy="461962"/>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en-US" dirty="0"/>
              <a:t>Die </a:t>
            </a:r>
            <a:r>
              <a:rPr lang="en-US" dirty="0" err="1"/>
              <a:t>Beschlags-nahmmeldung</a:t>
            </a:r>
            <a:endParaRPr lang="en-US" dirty="0"/>
          </a:p>
        </p:txBody>
      </p:sp>
      <p:sp>
        <p:nvSpPr>
          <p:cNvPr id="229389" name="Text Box 3">
            <a:extLst>
              <a:ext uri="{FF2B5EF4-FFF2-40B4-BE49-F238E27FC236}">
                <a16:creationId xmlns:a16="http://schemas.microsoft.com/office/drawing/2014/main" id="{EA0F6E95-F4DD-8EC4-DEC4-B916F6E3F345}"/>
              </a:ext>
            </a:extLst>
          </p:cNvPr>
          <p:cNvSpPr txBox="1">
            <a:spLocks noChangeArrowheads="1"/>
          </p:cNvSpPr>
          <p:nvPr/>
        </p:nvSpPr>
        <p:spPr bwMode="auto">
          <a:xfrm>
            <a:off x="179388" y="2822575"/>
            <a:ext cx="3719512" cy="646113"/>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Israelis beschlagnahmen palästinensisches Land</a:t>
            </a:r>
            <a:endParaRPr lang="it-IT" altLang="it-CH" sz="1800" b="1">
              <a:solidFill>
                <a:srgbClr val="000000"/>
              </a:solidFill>
            </a:endParaRPr>
          </a:p>
        </p:txBody>
      </p:sp>
      <p:sp>
        <p:nvSpPr>
          <p:cNvPr id="229390" name="CasellaDiTesto 5">
            <a:extLst>
              <a:ext uri="{FF2B5EF4-FFF2-40B4-BE49-F238E27FC236}">
                <a16:creationId xmlns:a16="http://schemas.microsoft.com/office/drawing/2014/main" id="{232A1861-C8E2-F85A-0305-FFC3501DABD5}"/>
              </a:ext>
            </a:extLst>
          </p:cNvPr>
          <p:cNvSpPr txBox="1">
            <a:spLocks noChangeArrowheads="1"/>
          </p:cNvSpPr>
          <p:nvPr/>
        </p:nvSpPr>
        <p:spPr bwMode="auto">
          <a:xfrm>
            <a:off x="6503988" y="3630613"/>
            <a:ext cx="947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Kamera</a:t>
            </a:r>
          </a:p>
        </p:txBody>
      </p:sp>
      <p:cxnSp>
        <p:nvCxnSpPr>
          <p:cNvPr id="229391" name="Connettore 2 7">
            <a:extLst>
              <a:ext uri="{FF2B5EF4-FFF2-40B4-BE49-F238E27FC236}">
                <a16:creationId xmlns:a16="http://schemas.microsoft.com/office/drawing/2014/main" id="{5187B0E0-0027-7A5A-F1C6-2ABA3496AE35}"/>
              </a:ext>
            </a:extLst>
          </p:cNvPr>
          <p:cNvCxnSpPr>
            <a:cxnSpLocks/>
          </p:cNvCxnSpPr>
          <p:nvPr/>
        </p:nvCxnSpPr>
        <p:spPr bwMode="auto">
          <a:xfrm flipH="1">
            <a:off x="6022975" y="3784600"/>
            <a:ext cx="493713" cy="1539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29392" name="Rettangolo 1">
            <a:extLst>
              <a:ext uri="{FF2B5EF4-FFF2-40B4-BE49-F238E27FC236}">
                <a16:creationId xmlns:a16="http://schemas.microsoft.com/office/drawing/2014/main" id="{5E9B6D62-A56A-401D-D5A2-54C8181DC46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cxnSp>
        <p:nvCxnSpPr>
          <p:cNvPr id="229393" name="Connettore 2 3">
            <a:extLst>
              <a:ext uri="{FF2B5EF4-FFF2-40B4-BE49-F238E27FC236}">
                <a16:creationId xmlns:a16="http://schemas.microsoft.com/office/drawing/2014/main" id="{1162FAA1-94FC-59B0-AF71-C7D31513CF24}"/>
              </a:ext>
            </a:extLst>
          </p:cNvPr>
          <p:cNvCxnSpPr>
            <a:cxnSpLocks/>
          </p:cNvCxnSpPr>
          <p:nvPr/>
        </p:nvCxnSpPr>
        <p:spPr bwMode="auto">
          <a:xfrm flipV="1">
            <a:off x="1692275" y="1778000"/>
            <a:ext cx="503238" cy="43973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29394" name="CasellaDiTesto 11">
            <a:extLst>
              <a:ext uri="{FF2B5EF4-FFF2-40B4-BE49-F238E27FC236}">
                <a16:creationId xmlns:a16="http://schemas.microsoft.com/office/drawing/2014/main" id="{505556D3-5C9B-EEC8-D46A-D7D0664D5EE2}"/>
              </a:ext>
            </a:extLst>
          </p:cNvPr>
          <p:cNvSpPr txBox="1">
            <a:spLocks noChangeArrowheads="1"/>
          </p:cNvSpPr>
          <p:nvPr/>
        </p:nvSpPr>
        <p:spPr bwMode="auto">
          <a:xfrm>
            <a:off x="4557713" y="2322513"/>
            <a:ext cx="208756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it-CH" sz="1400"/>
              <a:t>Palästinensische Bauern haben die Meldung gefunden, dass ihr Land beschlagnahmt wurde.</a:t>
            </a:r>
            <a:endParaRPr lang="it-CH" altLang="it-CH" sz="14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beduini palestinesi devono andarsene">
            <a:extLst>
              <a:ext uri="{FF2B5EF4-FFF2-40B4-BE49-F238E27FC236}">
                <a16:creationId xmlns:a16="http://schemas.microsoft.com/office/drawing/2014/main" id="{989B0C42-D0D2-43E7-8432-1D761EC1E575}"/>
              </a:ext>
            </a:extLst>
          </p:cNvPr>
          <p:cNvPicPr>
            <a:picLocks noChangeAspect="1" noChangeArrowheads="1"/>
          </p:cNvPicPr>
          <p:nvPr/>
        </p:nvPicPr>
        <p:blipFill rotWithShape="1">
          <a:blip r:embed="rId3"/>
          <a:srcRect l="21406"/>
          <a:stretch/>
        </p:blipFill>
        <p:spPr bwMode="auto">
          <a:xfrm>
            <a:off x="454025" y="3429000"/>
            <a:ext cx="3395663" cy="243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4" descr="hadidiye_settlers_agro valle giordano">
            <a:extLst>
              <a:ext uri="{FF2B5EF4-FFF2-40B4-BE49-F238E27FC236}">
                <a16:creationId xmlns:a16="http://schemas.microsoft.com/office/drawing/2014/main" id="{95869FFC-06A2-950A-12A0-5E13C5E8999B}"/>
              </a:ext>
            </a:extLst>
          </p:cNvPr>
          <p:cNvPicPr>
            <a:picLocks noChangeAspect="1" noChangeArrowheads="1"/>
          </p:cNvPicPr>
          <p:nvPr/>
        </p:nvPicPr>
        <p:blipFill>
          <a:blip r:embed="rId4"/>
          <a:srcRect/>
          <a:stretch>
            <a:fillRect/>
          </a:stretch>
        </p:blipFill>
        <p:spPr bwMode="auto">
          <a:xfrm>
            <a:off x="4056063" y="3409950"/>
            <a:ext cx="4560887"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9D22675C-3275-8523-F31D-CA71BC6239F9}"/>
              </a:ext>
            </a:extLst>
          </p:cNvPr>
          <p:cNvPicPr>
            <a:picLocks noChangeAspect="1"/>
          </p:cNvPicPr>
          <p:nvPr/>
        </p:nvPicPr>
        <p:blipFill>
          <a:blip r:embed="rId5"/>
          <a:stretch>
            <a:fillRect/>
          </a:stretch>
        </p:blipFill>
        <p:spPr>
          <a:xfrm>
            <a:off x="4537075" y="509588"/>
            <a:ext cx="40798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ctangle 2">
            <a:extLst>
              <a:ext uri="{FF2B5EF4-FFF2-40B4-BE49-F238E27FC236}">
                <a16:creationId xmlns:a16="http://schemas.microsoft.com/office/drawing/2014/main" id="{74288469-F5B3-8D44-6C34-E0E53FA78570}"/>
              </a:ext>
            </a:extLst>
          </p:cNvPr>
          <p:cNvSpPr txBox="1">
            <a:spLocks noChangeArrowheads="1"/>
          </p:cNvSpPr>
          <p:nvPr/>
        </p:nvSpPr>
        <p:spPr bwMode="auto">
          <a:xfrm>
            <a:off x="1311275" y="6015038"/>
            <a:ext cx="6088063" cy="520700"/>
          </a:xfrm>
          <a:prstGeom prst="rect">
            <a:avLst/>
          </a:prstGeom>
          <a:solidFill>
            <a:srgbClr val="FFFF00"/>
          </a:solidFill>
          <a:ln w="12700">
            <a:solidFill>
              <a:schemeClr val="accent4">
                <a:lumMod val="10000"/>
              </a:schemeClr>
            </a:solidFill>
          </a:ln>
        </p:spPr>
        <p:txBody>
          <a:bodyPr anchor="ctr"/>
          <a:lstStyle>
            <a:lvl1pPr algn="ctr" eaLnBrk="1" hangingPunct="1">
              <a:defRPr sz="2000" b="1">
                <a:solidFill>
                  <a:schemeClr val="accent4">
                    <a:lumMod val="10000"/>
                  </a:schemeClr>
                </a:solidFill>
                <a:latin typeface="+mj-lt"/>
                <a:ea typeface="+mj-ea"/>
                <a:cs typeface="+mj-cs"/>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de-DE" altLang="it-CH" sz="1400" dirty="0">
                <a:cs typeface="Arial" panose="020B0604020202020204" pitchFamily="34" charset="0"/>
              </a:rPr>
              <a:t>Israelische Siedlungen siedeln sich im Jordantal an. Die Beduinen müssen alles aufgeben und gehen. Ihre Zukunft ist ungewiss.</a:t>
            </a:r>
            <a:endParaRPr lang="it-IT" altLang="it-CH" sz="1400" dirty="0">
              <a:cs typeface="Arial" panose="020B0604020202020204" pitchFamily="34" charset="0"/>
            </a:endParaRPr>
          </a:p>
        </p:txBody>
      </p:sp>
      <p:sp>
        <p:nvSpPr>
          <p:cNvPr id="231430" name="Segnaposto numero diapositiva 1">
            <a:extLst>
              <a:ext uri="{FF2B5EF4-FFF2-40B4-BE49-F238E27FC236}">
                <a16:creationId xmlns:a16="http://schemas.microsoft.com/office/drawing/2014/main" id="{41B78C29-BEF9-D7A4-0C63-72E0423ECA22}"/>
              </a:ext>
            </a:extLst>
          </p:cNvPr>
          <p:cNvSpPr>
            <a:spLocks noGrp="1"/>
          </p:cNvSpPr>
          <p:nvPr>
            <p:ph type="sldNum" sz="quarter" idx="12"/>
          </p:nvPr>
        </p:nvSpPr>
        <p:spPr>
          <a:xfrm>
            <a:off x="7740650" y="6130925"/>
            <a:ext cx="585788" cy="350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2D126D5-D508-45C8-90CD-5448C6021DAF}" type="slidenum">
              <a:rPr lang="it-IT" altLang="en-US" sz="1400" b="1" smtClean="0">
                <a:solidFill>
                  <a:srgbClr val="FFFFFF"/>
                </a:solidFill>
              </a:rPr>
              <a:pPr>
                <a:spcBef>
                  <a:spcPct val="0"/>
                </a:spcBef>
                <a:buFontTx/>
                <a:buNone/>
              </a:pPr>
              <a:t>76</a:t>
            </a:fld>
            <a:endParaRPr lang="it-IT" altLang="en-US" sz="1400" b="1">
              <a:solidFill>
                <a:srgbClr val="FFFFFF"/>
              </a:solidFill>
            </a:endParaRPr>
          </a:p>
        </p:txBody>
      </p:sp>
      <p:sp>
        <p:nvSpPr>
          <p:cNvPr id="231431" name="CasellaDiTesto 12">
            <a:extLst>
              <a:ext uri="{FF2B5EF4-FFF2-40B4-BE49-F238E27FC236}">
                <a16:creationId xmlns:a16="http://schemas.microsoft.com/office/drawing/2014/main" id="{955F80AB-0092-12BB-9C72-7F947F20FD0F}"/>
              </a:ext>
            </a:extLst>
          </p:cNvPr>
          <p:cNvSpPr txBox="1">
            <a:spLocks noChangeArrowheads="1"/>
          </p:cNvSpPr>
          <p:nvPr/>
        </p:nvSpPr>
        <p:spPr bwMode="auto">
          <a:xfrm>
            <a:off x="4065588" y="5380038"/>
            <a:ext cx="1946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FFFFFF"/>
                </a:solidFill>
              </a:rPr>
              <a:t>Der Ankunft  zionistischen Kolonien</a:t>
            </a:r>
            <a:endParaRPr lang="en-US" altLang="en-US" sz="1200">
              <a:solidFill>
                <a:srgbClr val="FFFFFF"/>
              </a:solidFill>
            </a:endParaRPr>
          </a:p>
        </p:txBody>
      </p:sp>
      <p:sp>
        <p:nvSpPr>
          <p:cNvPr id="13" name="CasellaDiTesto 12">
            <a:extLst>
              <a:ext uri="{FF2B5EF4-FFF2-40B4-BE49-F238E27FC236}">
                <a16:creationId xmlns:a16="http://schemas.microsoft.com/office/drawing/2014/main" id="{92B08BAC-7943-BEBE-25D7-B1039B5BA210}"/>
              </a:ext>
            </a:extLst>
          </p:cNvPr>
          <p:cNvSpPr txBox="1">
            <a:spLocks noChangeArrowheads="1"/>
          </p:cNvSpPr>
          <p:nvPr/>
        </p:nvSpPr>
        <p:spPr bwMode="auto">
          <a:xfrm>
            <a:off x="492125" y="5584825"/>
            <a:ext cx="1362075" cy="276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200" b="1" dirty="0">
                <a:solidFill>
                  <a:schemeClr val="accent4">
                    <a:lumMod val="10000"/>
                  </a:schemeClr>
                </a:solidFill>
              </a:rPr>
              <a:t>Zwangsabfahrt</a:t>
            </a:r>
            <a:endParaRPr lang="en-US" altLang="en-US" sz="1200" dirty="0">
              <a:solidFill>
                <a:schemeClr val="accent4">
                  <a:lumMod val="10000"/>
                </a:schemeClr>
              </a:solidFill>
            </a:endParaRPr>
          </a:p>
        </p:txBody>
      </p:sp>
      <p:sp>
        <p:nvSpPr>
          <p:cNvPr id="231433" name="CasellaDiTesto 17">
            <a:extLst>
              <a:ext uri="{FF2B5EF4-FFF2-40B4-BE49-F238E27FC236}">
                <a16:creationId xmlns:a16="http://schemas.microsoft.com/office/drawing/2014/main" id="{72FB49BE-0FA9-3340-24B4-3CAF675F9E27}"/>
              </a:ext>
            </a:extLst>
          </p:cNvPr>
          <p:cNvSpPr txBox="1">
            <a:spLocks noChangeArrowheads="1"/>
          </p:cNvSpPr>
          <p:nvPr/>
        </p:nvSpPr>
        <p:spPr bwMode="auto">
          <a:xfrm>
            <a:off x="5795963" y="2908300"/>
            <a:ext cx="1181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t>Vertreibung</a:t>
            </a:r>
            <a:endParaRPr lang="en-US" altLang="en-US" sz="1200"/>
          </a:p>
        </p:txBody>
      </p:sp>
      <p:sp>
        <p:nvSpPr>
          <p:cNvPr id="231434" name="Rettangolo 16">
            <a:extLst>
              <a:ext uri="{FF2B5EF4-FFF2-40B4-BE49-F238E27FC236}">
                <a16:creationId xmlns:a16="http://schemas.microsoft.com/office/drawing/2014/main" id="{3FD806F4-B158-2D71-A963-F6838BFC1F1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7" name="Picture 10" descr="C:\Users\Enrico\Desktop\valle giordano 11 giu 2015.jpg">
            <a:extLst>
              <a:ext uri="{FF2B5EF4-FFF2-40B4-BE49-F238E27FC236}">
                <a16:creationId xmlns:a16="http://schemas.microsoft.com/office/drawing/2014/main" id="{E1A6176A-7A24-3739-BBA6-FF506E0C3C1B}"/>
              </a:ext>
            </a:extLst>
          </p:cNvPr>
          <p:cNvPicPr>
            <a:picLocks noChangeAspect="1" noChangeArrowheads="1"/>
          </p:cNvPicPr>
          <p:nvPr/>
        </p:nvPicPr>
        <p:blipFill rotWithShape="1">
          <a:blip r:embed="rId6"/>
          <a:srcRect b="3646"/>
          <a:stretch/>
        </p:blipFill>
        <p:spPr bwMode="auto">
          <a:xfrm>
            <a:off x="446088" y="498475"/>
            <a:ext cx="3910012" cy="2730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36" name="CasellaDiTesto 16">
            <a:extLst>
              <a:ext uri="{FF2B5EF4-FFF2-40B4-BE49-F238E27FC236}">
                <a16:creationId xmlns:a16="http://schemas.microsoft.com/office/drawing/2014/main" id="{0395F957-B10C-6385-EF61-A4D8092ED6C5}"/>
              </a:ext>
            </a:extLst>
          </p:cNvPr>
          <p:cNvSpPr txBox="1">
            <a:spLocks noChangeArrowheads="1"/>
          </p:cNvSpPr>
          <p:nvPr/>
        </p:nvSpPr>
        <p:spPr bwMode="auto">
          <a:xfrm>
            <a:off x="566738" y="2903538"/>
            <a:ext cx="12874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t>Zerstörung</a:t>
            </a:r>
            <a:endParaRPr lang="en-US" altLang="en-US" sz="12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3" name="Picture 2" descr="champ detruit">
            <a:extLst>
              <a:ext uri="{FF2B5EF4-FFF2-40B4-BE49-F238E27FC236}">
                <a16:creationId xmlns:a16="http://schemas.microsoft.com/office/drawing/2014/main" id="{AC4BC036-FBC7-E358-6083-14D38CE68D19}"/>
              </a:ext>
            </a:extLst>
          </p:cNvPr>
          <p:cNvPicPr>
            <a:picLocks noChangeAspect="1" noChangeArrowheads="1"/>
          </p:cNvPicPr>
          <p:nvPr/>
        </p:nvPicPr>
        <p:blipFill>
          <a:blip r:embed="rId3"/>
          <a:srcRect/>
          <a:stretch>
            <a:fillRect/>
          </a:stretch>
        </p:blipFill>
        <p:spPr bwMode="auto">
          <a:xfrm>
            <a:off x="179388" y="188913"/>
            <a:ext cx="4105275" cy="2681287"/>
          </a:xfrm>
          <a:prstGeom prst="rect">
            <a:avLst/>
          </a:prstGeom>
          <a:ln w="28575">
            <a:solidFill>
              <a:schemeClr val="tx1"/>
            </a:solidFill>
          </a:ln>
          <a:effectLst>
            <a:outerShdw blurRad="292100" dist="139700" dir="2700000" algn="tl" rotWithShape="0">
              <a:srgbClr val="333333">
                <a:alpha val="65000"/>
              </a:srgbClr>
            </a:outerShdw>
          </a:effectLst>
        </p:spPr>
      </p:pic>
      <p:sp>
        <p:nvSpPr>
          <p:cNvPr id="198661" name="Text Box 6">
            <a:extLst>
              <a:ext uri="{FF2B5EF4-FFF2-40B4-BE49-F238E27FC236}">
                <a16:creationId xmlns:a16="http://schemas.microsoft.com/office/drawing/2014/main" id="{B11A3D9C-5D2B-C8E1-4F0A-470A19739768}"/>
              </a:ext>
            </a:extLst>
          </p:cNvPr>
          <p:cNvSpPr txBox="1">
            <a:spLocks noChangeArrowheads="1"/>
          </p:cNvSpPr>
          <p:nvPr/>
        </p:nvSpPr>
        <p:spPr bwMode="auto">
          <a:xfrm>
            <a:off x="3101975" y="3197225"/>
            <a:ext cx="2706688" cy="922338"/>
          </a:xfrm>
          <a:prstGeom prst="rect">
            <a:avLst/>
          </a:prstGeom>
          <a:solidFill>
            <a:srgbClr val="FFFF00"/>
          </a:solidFill>
          <a:ln w="9525">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Israelis </a:t>
            </a:r>
            <a:r>
              <a:rPr lang="fr-CH" altLang="it-CH" sz="1800" b="1" dirty="0" err="1">
                <a:solidFill>
                  <a:schemeClr val="accent4">
                    <a:lumMod val="10000"/>
                  </a:schemeClr>
                </a:solidFill>
              </a:rPr>
              <a:t>zerstören</a:t>
            </a:r>
            <a:r>
              <a:rPr lang="fr-CH" altLang="it-CH" sz="1800" b="1" dirty="0">
                <a:solidFill>
                  <a:schemeClr val="accent4">
                    <a:lumMod val="10000"/>
                  </a:schemeClr>
                </a:solidFill>
              </a:rPr>
              <a:t> die </a:t>
            </a:r>
            <a:r>
              <a:rPr lang="fr-CH" altLang="it-CH" sz="1800" b="1" dirty="0" err="1">
                <a:solidFill>
                  <a:schemeClr val="accent4">
                    <a:lumMod val="10000"/>
                  </a:schemeClr>
                </a:solidFill>
              </a:rPr>
              <a:t>palästinensische</a:t>
            </a:r>
            <a:r>
              <a:rPr lang="fr-CH" altLang="it-CH" sz="1800" b="1" dirty="0">
                <a:solidFill>
                  <a:schemeClr val="accent4">
                    <a:lumMod val="10000"/>
                  </a:schemeClr>
                </a:solidFill>
              </a:rPr>
              <a:t> </a:t>
            </a:r>
            <a:r>
              <a:rPr lang="fr-CH" altLang="it-CH" sz="1800" b="1" dirty="0" err="1">
                <a:solidFill>
                  <a:schemeClr val="accent4">
                    <a:lumMod val="10000"/>
                  </a:schemeClr>
                </a:solidFill>
              </a:rPr>
              <a:t>Olivenbäume</a:t>
            </a:r>
            <a:endParaRPr lang="it-IT" altLang="it-CH" sz="1400" dirty="0">
              <a:solidFill>
                <a:schemeClr val="accent4">
                  <a:lumMod val="10000"/>
                </a:schemeClr>
              </a:solidFill>
            </a:endParaRPr>
          </a:p>
        </p:txBody>
      </p:sp>
      <p:pic>
        <p:nvPicPr>
          <p:cNvPr id="235527" name="Picture 7">
            <a:extLst>
              <a:ext uri="{FF2B5EF4-FFF2-40B4-BE49-F238E27FC236}">
                <a16:creationId xmlns:a16="http://schemas.microsoft.com/office/drawing/2014/main" id="{2A2F3841-3457-A4E0-22FB-8F92D0CFA088}"/>
              </a:ext>
            </a:extLst>
          </p:cNvPr>
          <p:cNvPicPr>
            <a:picLocks noChangeAspect="1" noChangeArrowheads="1"/>
          </p:cNvPicPr>
          <p:nvPr/>
        </p:nvPicPr>
        <p:blipFill>
          <a:blip r:embed="rId4"/>
          <a:srcRect/>
          <a:stretch>
            <a:fillRect/>
          </a:stretch>
        </p:blipFill>
        <p:spPr bwMode="auto">
          <a:xfrm>
            <a:off x="179388" y="3021013"/>
            <a:ext cx="2520950" cy="17494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8" name="Picture 8" descr="Zatara distruzione uliveto">
            <a:extLst>
              <a:ext uri="{FF2B5EF4-FFF2-40B4-BE49-F238E27FC236}">
                <a16:creationId xmlns:a16="http://schemas.microsoft.com/office/drawing/2014/main" id="{7E14C7DB-F4FC-B314-60DB-D5F199A1EA9D}"/>
              </a:ext>
            </a:extLst>
          </p:cNvPr>
          <p:cNvPicPr>
            <a:picLocks noChangeAspect="1" noChangeArrowheads="1"/>
          </p:cNvPicPr>
          <p:nvPr/>
        </p:nvPicPr>
        <p:blipFill>
          <a:blip r:embed="rId5"/>
          <a:srcRect/>
          <a:stretch>
            <a:fillRect/>
          </a:stretch>
        </p:blipFill>
        <p:spPr bwMode="auto">
          <a:xfrm>
            <a:off x="4681538" y="188913"/>
            <a:ext cx="4283075" cy="2681287"/>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30" name="Picture 11" descr="C:\Users\Enrico\Enrico\Documenti\AA Enrico nuovo\Palestina\A Foto\Distruzioni\distruzione uliveto JPEG .JPG">
            <a:extLst>
              <a:ext uri="{FF2B5EF4-FFF2-40B4-BE49-F238E27FC236}">
                <a16:creationId xmlns:a16="http://schemas.microsoft.com/office/drawing/2014/main" id="{1B4DFAB2-E6E8-16F0-D2F5-05D620D457D8}"/>
              </a:ext>
            </a:extLst>
          </p:cNvPr>
          <p:cNvPicPr>
            <a:picLocks noChangeAspect="1" noChangeArrowheads="1"/>
          </p:cNvPicPr>
          <p:nvPr/>
        </p:nvPicPr>
        <p:blipFill>
          <a:blip r:embed="rId6"/>
          <a:srcRect/>
          <a:stretch>
            <a:fillRect/>
          </a:stretch>
        </p:blipFill>
        <p:spPr bwMode="auto">
          <a:xfrm>
            <a:off x="3203575" y="4900613"/>
            <a:ext cx="2806700" cy="1765300"/>
          </a:xfrm>
          <a:prstGeom prst="rect">
            <a:avLst/>
          </a:prstGeom>
          <a:ln w="28575">
            <a:solidFill>
              <a:schemeClr val="tx1"/>
            </a:solidFill>
          </a:ln>
          <a:effectLst>
            <a:outerShdw blurRad="292100" dist="139700" dir="2700000" algn="tl" rotWithShape="0">
              <a:srgbClr val="333333">
                <a:alpha val="65000"/>
              </a:srgbClr>
            </a:outerShdw>
          </a:effectLst>
        </p:spPr>
      </p:pic>
      <p:sp>
        <p:nvSpPr>
          <p:cNvPr id="233479" name="Slide Number Placeholder 3">
            <a:extLst>
              <a:ext uri="{FF2B5EF4-FFF2-40B4-BE49-F238E27FC236}">
                <a16:creationId xmlns:a16="http://schemas.microsoft.com/office/drawing/2014/main" id="{FE7D72CC-67DA-50CE-62E8-70E2412E03EC}"/>
              </a:ext>
            </a:extLst>
          </p:cNvPr>
          <p:cNvSpPr>
            <a:spLocks noGrp="1"/>
          </p:cNvSpPr>
          <p:nvPr>
            <p:ph type="sldNum" sz="quarter" idx="12"/>
          </p:nvPr>
        </p:nvSpPr>
        <p:spPr>
          <a:xfrm>
            <a:off x="5311775" y="4313238"/>
            <a:ext cx="6207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D72DD3-81A7-49A7-8776-75D4DEB17325}" type="slidenum">
              <a:rPr lang="it-IT" altLang="it-CH" sz="1400" b="1" smtClean="0"/>
              <a:pPr>
                <a:spcBef>
                  <a:spcPct val="0"/>
                </a:spcBef>
                <a:buFontTx/>
                <a:buNone/>
              </a:pPr>
              <a:t>77</a:t>
            </a:fld>
            <a:endParaRPr lang="it-IT" altLang="it-CH" sz="1400" b="1"/>
          </a:p>
        </p:txBody>
      </p:sp>
      <p:sp>
        <p:nvSpPr>
          <p:cNvPr id="233480" name="CasellaDiTesto 1">
            <a:extLst>
              <a:ext uri="{FF2B5EF4-FFF2-40B4-BE49-F238E27FC236}">
                <a16:creationId xmlns:a16="http://schemas.microsoft.com/office/drawing/2014/main" id="{3D340DFF-FD47-ADB9-EE3F-4379D105F569}"/>
              </a:ext>
            </a:extLst>
          </p:cNvPr>
          <p:cNvSpPr txBox="1">
            <a:spLocks noChangeArrowheads="1"/>
          </p:cNvSpPr>
          <p:nvPr/>
        </p:nvSpPr>
        <p:spPr bwMode="auto">
          <a:xfrm>
            <a:off x="3194050" y="4184650"/>
            <a:ext cx="25209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400"/>
              <a:t>(seit 1995 wurden rund                     120’000 Bäume zerstört)</a:t>
            </a:r>
            <a:endParaRPr lang="en-US" altLang="en-US" sz="1400"/>
          </a:p>
        </p:txBody>
      </p:sp>
      <p:sp>
        <p:nvSpPr>
          <p:cNvPr id="233481" name="Rettangolo 1">
            <a:extLst>
              <a:ext uri="{FF2B5EF4-FFF2-40B4-BE49-F238E27FC236}">
                <a16:creationId xmlns:a16="http://schemas.microsoft.com/office/drawing/2014/main" id="{608BEE64-8055-31FE-1929-282AD9205E9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4" name="Picture 2" descr="C:\Dokumente und Einstellungen\Enrico\Eigene Dateien\Enrico\Documenti\AA Enrico nuovo\Palestina\A Foto\Distruzioni\Uliveto incendiato.bmp">
            <a:extLst>
              <a:ext uri="{FF2B5EF4-FFF2-40B4-BE49-F238E27FC236}">
                <a16:creationId xmlns:a16="http://schemas.microsoft.com/office/drawing/2014/main" id="{6EE98CE8-DB4B-05B9-E3A1-173E4007FAE2}"/>
              </a:ext>
            </a:extLst>
          </p:cNvPr>
          <p:cNvPicPr>
            <a:picLocks noChangeAspect="1" noChangeArrowheads="1"/>
          </p:cNvPicPr>
          <p:nvPr/>
        </p:nvPicPr>
        <p:blipFill>
          <a:blip r:embed="rId7"/>
          <a:srcRect/>
          <a:stretch>
            <a:fillRect/>
          </a:stretch>
        </p:blipFill>
        <p:spPr bwMode="auto">
          <a:xfrm>
            <a:off x="179388" y="4916488"/>
            <a:ext cx="2806700" cy="17494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5" name="Picture 5" descr="uliveto distrutto a Falamiya cisg">
            <a:extLst>
              <a:ext uri="{FF2B5EF4-FFF2-40B4-BE49-F238E27FC236}">
                <a16:creationId xmlns:a16="http://schemas.microsoft.com/office/drawing/2014/main" id="{3D23FDC2-E817-DC7E-ED15-E3A4857CB454}"/>
              </a:ext>
            </a:extLst>
          </p:cNvPr>
          <p:cNvPicPr>
            <a:picLocks noChangeAspect="1" noChangeArrowheads="1"/>
          </p:cNvPicPr>
          <p:nvPr/>
        </p:nvPicPr>
        <p:blipFill>
          <a:blip r:embed="rId8"/>
          <a:srcRect/>
          <a:stretch>
            <a:fillRect/>
          </a:stretch>
        </p:blipFill>
        <p:spPr bwMode="auto">
          <a:xfrm>
            <a:off x="6227763" y="2997200"/>
            <a:ext cx="2706687" cy="3643313"/>
          </a:xfrm>
          <a:prstGeom prst="rect">
            <a:avLst/>
          </a:prstGeom>
          <a:ln w="28575">
            <a:solidFill>
              <a:schemeClr val="tx1"/>
            </a:solidFill>
          </a:ln>
          <a:effectLst>
            <a:outerShdw blurRad="292100" dist="139700" dir="2700000" algn="tl" rotWithShape="0">
              <a:srgbClr val="333333">
                <a:alpha val="65000"/>
              </a:srgbClr>
            </a:outerShdw>
          </a:effectLst>
        </p:spPr>
      </p:pic>
      <p:sp>
        <p:nvSpPr>
          <p:cNvPr id="233484" name="Text Box 9">
            <a:extLst>
              <a:ext uri="{FF2B5EF4-FFF2-40B4-BE49-F238E27FC236}">
                <a16:creationId xmlns:a16="http://schemas.microsoft.com/office/drawing/2014/main" id="{2F3584DD-B316-461D-DF51-0A1B6DEDCCD1}"/>
              </a:ext>
            </a:extLst>
          </p:cNvPr>
          <p:cNvSpPr txBox="1">
            <a:spLocks noChangeArrowheads="1"/>
          </p:cNvSpPr>
          <p:nvPr/>
        </p:nvSpPr>
        <p:spPr bwMode="auto">
          <a:xfrm>
            <a:off x="6257925" y="3014663"/>
            <a:ext cx="2490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Israel würgt die palästinen-sische Wirtschaft ab.</a:t>
            </a:r>
            <a:endParaRPr lang="fr-CH" altLang="it-CH" sz="1400" b="1">
              <a:solidFill>
                <a:srgbClr val="FF0066"/>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sultati immagini per At-Tuwani">
            <a:extLst>
              <a:ext uri="{FF2B5EF4-FFF2-40B4-BE49-F238E27FC236}">
                <a16:creationId xmlns:a16="http://schemas.microsoft.com/office/drawing/2014/main" id="{5EA9E85E-BC7E-DF77-645C-4A9E54D9D08A}"/>
              </a:ext>
            </a:extLst>
          </p:cNvPr>
          <p:cNvPicPr>
            <a:picLocks noChangeAspect="1" noChangeArrowheads="1"/>
          </p:cNvPicPr>
          <p:nvPr/>
        </p:nvPicPr>
        <p:blipFill>
          <a:blip r:embed="rId3"/>
          <a:srcRect/>
          <a:stretch>
            <a:fillRect/>
          </a:stretch>
        </p:blipFill>
        <p:spPr bwMode="auto">
          <a:xfrm>
            <a:off x="539750" y="2986088"/>
            <a:ext cx="4284663" cy="3213100"/>
          </a:xfrm>
          <a:prstGeom prst="rect">
            <a:avLst/>
          </a:prstGeom>
          <a:ln w="38100">
            <a:solidFill>
              <a:schemeClr val="tx1"/>
            </a:solidFill>
          </a:ln>
          <a:effectLst>
            <a:outerShdw blurRad="292100" dist="139700" dir="2700000" algn="tl" rotWithShape="0">
              <a:srgbClr val="333333">
                <a:alpha val="65000"/>
              </a:srgbClr>
            </a:outerShdw>
          </a:effectLst>
        </p:spPr>
      </p:pic>
      <p:pic>
        <p:nvPicPr>
          <p:cNvPr id="5" name="Picture 2" descr="Risultati immagini per at-tuwani">
            <a:extLst>
              <a:ext uri="{FF2B5EF4-FFF2-40B4-BE49-F238E27FC236}">
                <a16:creationId xmlns:a16="http://schemas.microsoft.com/office/drawing/2014/main" id="{8468DE7E-32A0-4CEF-9E4A-56309FA9F32E}"/>
              </a:ext>
            </a:extLst>
          </p:cNvPr>
          <p:cNvPicPr>
            <a:picLocks noChangeAspect="1" noChangeArrowheads="1"/>
          </p:cNvPicPr>
          <p:nvPr/>
        </p:nvPicPr>
        <p:blipFill rotWithShape="1">
          <a:blip r:embed="rId4"/>
          <a:srcRect t="23993" r="21448"/>
          <a:stretch/>
        </p:blipFill>
        <p:spPr bwMode="auto">
          <a:xfrm>
            <a:off x="541338" y="406400"/>
            <a:ext cx="4283075" cy="2330450"/>
          </a:xfrm>
          <a:prstGeom prst="rect">
            <a:avLst/>
          </a:prstGeom>
          <a:ln w="38100">
            <a:solidFill>
              <a:schemeClr val="tx1"/>
            </a:solidFill>
          </a:ln>
          <a:effectLst>
            <a:outerShdw blurRad="292100" dist="139700" dir="2700000" algn="tl" rotWithShape="0">
              <a:srgbClr val="333333">
                <a:alpha val="65000"/>
              </a:srgbClr>
            </a:outerShdw>
          </a:effectLst>
        </p:spPr>
      </p:pic>
      <p:sp>
        <p:nvSpPr>
          <p:cNvPr id="239626" name="CasellaDiTesto 12">
            <a:extLst>
              <a:ext uri="{FF2B5EF4-FFF2-40B4-BE49-F238E27FC236}">
                <a16:creationId xmlns:a16="http://schemas.microsoft.com/office/drawing/2014/main" id="{BDEC2485-8688-973B-5764-86B2F165FE0D}"/>
              </a:ext>
            </a:extLst>
          </p:cNvPr>
          <p:cNvSpPr txBox="1">
            <a:spLocks noChangeArrowheads="1"/>
          </p:cNvSpPr>
          <p:nvPr/>
        </p:nvSpPr>
        <p:spPr bwMode="auto">
          <a:xfrm>
            <a:off x="4994275" y="3060700"/>
            <a:ext cx="3614738" cy="646113"/>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chemeClr val="accent4">
                    <a:lumMod val="10000"/>
                  </a:schemeClr>
                </a:solidFill>
              </a:rPr>
              <a:t>Der </a:t>
            </a:r>
            <a:r>
              <a:rPr lang="en-US" altLang="en-US" sz="1800" b="1" dirty="0" err="1">
                <a:solidFill>
                  <a:schemeClr val="accent4">
                    <a:lumMod val="10000"/>
                  </a:schemeClr>
                </a:solidFill>
              </a:rPr>
              <a:t>gefährliche</a:t>
            </a:r>
            <a:r>
              <a:rPr lang="en-US" altLang="en-US" sz="1800" b="1" dirty="0">
                <a:solidFill>
                  <a:schemeClr val="accent4">
                    <a:lumMod val="10000"/>
                  </a:schemeClr>
                </a:solidFill>
              </a:rPr>
              <a:t> </a:t>
            </a:r>
            <a:r>
              <a:rPr lang="en-US" altLang="en-US" sz="1800" b="1" dirty="0" err="1">
                <a:solidFill>
                  <a:schemeClr val="accent4">
                    <a:lumMod val="10000"/>
                  </a:schemeClr>
                </a:solidFill>
              </a:rPr>
              <a:t>Schulweg</a:t>
            </a:r>
            <a:r>
              <a:rPr lang="en-US" altLang="en-US" sz="1800" b="1" dirty="0">
                <a:solidFill>
                  <a:schemeClr val="accent4">
                    <a:lumMod val="10000"/>
                  </a:schemeClr>
                </a:solidFill>
              </a:rPr>
              <a:t> </a:t>
            </a:r>
            <a:r>
              <a:rPr lang="en-US" altLang="en-US" sz="1800" b="1" dirty="0" err="1">
                <a:solidFill>
                  <a:schemeClr val="accent4">
                    <a:lumMod val="10000"/>
                  </a:schemeClr>
                </a:solidFill>
              </a:rPr>
              <a:t>palästinensicher</a:t>
            </a:r>
            <a:r>
              <a:rPr lang="en-US" altLang="en-US" sz="1800" b="1" dirty="0">
                <a:solidFill>
                  <a:schemeClr val="accent4">
                    <a:lumMod val="10000"/>
                  </a:schemeClr>
                </a:solidFill>
              </a:rPr>
              <a:t> </a:t>
            </a:r>
            <a:r>
              <a:rPr lang="en-US" altLang="en-US" sz="1800" b="1" dirty="0" err="1">
                <a:solidFill>
                  <a:schemeClr val="accent4">
                    <a:lumMod val="10000"/>
                  </a:schemeClr>
                </a:solidFill>
              </a:rPr>
              <a:t>Schulkinder</a:t>
            </a:r>
            <a:endParaRPr lang="en-US" altLang="en-US" sz="1800" b="1" dirty="0">
              <a:solidFill>
                <a:schemeClr val="accent4">
                  <a:lumMod val="10000"/>
                </a:schemeClr>
              </a:solidFill>
            </a:endParaRPr>
          </a:p>
        </p:txBody>
      </p:sp>
      <p:sp>
        <p:nvSpPr>
          <p:cNvPr id="235525" name="CasellaDiTesto 14">
            <a:extLst>
              <a:ext uri="{FF2B5EF4-FFF2-40B4-BE49-F238E27FC236}">
                <a16:creationId xmlns:a16="http://schemas.microsoft.com/office/drawing/2014/main" id="{C645F48C-EA01-1FE1-39F8-EE133B2AFDF1}"/>
              </a:ext>
            </a:extLst>
          </p:cNvPr>
          <p:cNvSpPr txBox="1">
            <a:spLocks noChangeArrowheads="1"/>
          </p:cNvSpPr>
          <p:nvPr/>
        </p:nvSpPr>
        <p:spPr bwMode="auto">
          <a:xfrm>
            <a:off x="1619250" y="6294438"/>
            <a:ext cx="2376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Militärische Begleitung</a:t>
            </a:r>
          </a:p>
        </p:txBody>
      </p:sp>
      <p:sp>
        <p:nvSpPr>
          <p:cNvPr id="235526" name="CasellaDiTesto 15">
            <a:extLst>
              <a:ext uri="{FF2B5EF4-FFF2-40B4-BE49-F238E27FC236}">
                <a16:creationId xmlns:a16="http://schemas.microsoft.com/office/drawing/2014/main" id="{B3BEA851-BE18-0759-4F28-490836D1B2AE}"/>
              </a:ext>
            </a:extLst>
          </p:cNvPr>
          <p:cNvSpPr txBox="1">
            <a:spLocks noChangeArrowheads="1"/>
          </p:cNvSpPr>
          <p:nvPr/>
        </p:nvSpPr>
        <p:spPr bwMode="auto">
          <a:xfrm>
            <a:off x="593725" y="468313"/>
            <a:ext cx="1798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Israelische Siedler</a:t>
            </a:r>
          </a:p>
        </p:txBody>
      </p:sp>
      <p:sp>
        <p:nvSpPr>
          <p:cNvPr id="18" name="Ovale 17">
            <a:extLst>
              <a:ext uri="{FF2B5EF4-FFF2-40B4-BE49-F238E27FC236}">
                <a16:creationId xmlns:a16="http://schemas.microsoft.com/office/drawing/2014/main" id="{511ECA24-EDC7-7894-5DD0-B8CAD5E9A8FC}"/>
              </a:ext>
            </a:extLst>
          </p:cNvPr>
          <p:cNvSpPr/>
          <p:nvPr/>
        </p:nvSpPr>
        <p:spPr>
          <a:xfrm flipV="1">
            <a:off x="7200900" y="4037013"/>
            <a:ext cx="46038" cy="4445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21E7EF0C-3C6A-43AA-837C-69F264FB0239}"/>
              </a:ext>
            </a:extLst>
          </p:cNvPr>
          <p:cNvSpPr/>
          <p:nvPr/>
        </p:nvSpPr>
        <p:spPr>
          <a:xfrm>
            <a:off x="0" y="0"/>
            <a:ext cx="9123363" cy="683101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ttangolo 10">
            <a:extLst>
              <a:ext uri="{FF2B5EF4-FFF2-40B4-BE49-F238E27FC236}">
                <a16:creationId xmlns:a16="http://schemas.microsoft.com/office/drawing/2014/main" id="{48F22E32-0130-CB32-9B71-EA06AA7941DC}"/>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30" name="Rettangolo 1">
            <a:extLst>
              <a:ext uri="{FF2B5EF4-FFF2-40B4-BE49-F238E27FC236}">
                <a16:creationId xmlns:a16="http://schemas.microsoft.com/office/drawing/2014/main" id="{D6DC7992-8369-8785-97EF-54C4235D07E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7" name="Picture 4" descr="palestine421-3">
            <a:extLst>
              <a:ext uri="{FF2B5EF4-FFF2-40B4-BE49-F238E27FC236}">
                <a16:creationId xmlns:a16="http://schemas.microsoft.com/office/drawing/2014/main" id="{2E8F5FBC-3750-8CBC-559E-95D3975ADF86}"/>
              </a:ext>
            </a:extLst>
          </p:cNvPr>
          <p:cNvPicPr>
            <a:picLocks noChangeAspect="1" noChangeArrowheads="1"/>
          </p:cNvPicPr>
          <p:nvPr/>
        </p:nvPicPr>
        <p:blipFill>
          <a:blip r:embed="rId5"/>
          <a:srcRect/>
          <a:stretch>
            <a:fillRect/>
          </a:stretch>
        </p:blipFill>
        <p:spPr bwMode="auto">
          <a:xfrm>
            <a:off x="5018088" y="406400"/>
            <a:ext cx="3590925" cy="2335213"/>
          </a:xfrm>
          <a:prstGeom prst="rect">
            <a:avLst/>
          </a:prstGeom>
          <a:ln w="38100">
            <a:solidFill>
              <a:schemeClr val="tx1"/>
            </a:solidFill>
          </a:ln>
          <a:effectLst>
            <a:outerShdw blurRad="292100" dist="139700" dir="2700000" algn="tl" rotWithShape="0">
              <a:srgbClr val="333333">
                <a:alpha val="65000"/>
              </a:srgbClr>
            </a:outerShdw>
          </a:effectLst>
        </p:spPr>
      </p:pic>
      <p:pic>
        <p:nvPicPr>
          <p:cNvPr id="10" name="Picture 6" descr="Potrebbe essere un'immagine raffigurante 1 persona, in piedi e il seguente testo &quot;In the time of Apartheid, Palestinian Children returning sinn home from school in the West Bank.... See More&quot;">
            <a:extLst>
              <a:ext uri="{FF2B5EF4-FFF2-40B4-BE49-F238E27FC236}">
                <a16:creationId xmlns:a16="http://schemas.microsoft.com/office/drawing/2014/main" id="{F560A251-7EC0-4D3E-4867-219377532F38}"/>
              </a:ext>
            </a:extLst>
          </p:cNvPr>
          <p:cNvPicPr>
            <a:picLocks noChangeAspect="1" noChangeArrowheads="1"/>
          </p:cNvPicPr>
          <p:nvPr/>
        </p:nvPicPr>
        <p:blipFill>
          <a:blip r:embed="rId6"/>
          <a:srcRect l="3525" t="28716" r="3044" b="1144"/>
          <a:stretch>
            <a:fillRect/>
          </a:stretch>
        </p:blipFill>
        <p:spPr bwMode="auto">
          <a:xfrm>
            <a:off x="5018088" y="4029075"/>
            <a:ext cx="3590925" cy="2170113"/>
          </a:xfrm>
          <a:prstGeom prst="rect">
            <a:avLst/>
          </a:prstGeom>
          <a:ln w="38100">
            <a:solidFill>
              <a:schemeClr val="tx1"/>
            </a:solidFill>
          </a:ln>
          <a:effectLst>
            <a:outerShdw blurRad="292100" dist="139700" dir="2700000" algn="tl" rotWithShape="0">
              <a:srgbClr val="333333">
                <a:alpha val="65000"/>
              </a:srgbClr>
            </a:outerShdw>
          </a:effectLst>
        </p:spPr>
      </p:pic>
      <p:pic>
        <p:nvPicPr>
          <p:cNvPr id="235533" name="Immagine 14">
            <a:extLst>
              <a:ext uri="{FF2B5EF4-FFF2-40B4-BE49-F238E27FC236}">
                <a16:creationId xmlns:a16="http://schemas.microsoft.com/office/drawing/2014/main" id="{8D6E1F65-9520-BF36-E717-42F048198F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42157">
            <a:off x="212725" y="4489450"/>
            <a:ext cx="12652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sellaDiTesto 15">
            <a:extLst>
              <a:ext uri="{FF2B5EF4-FFF2-40B4-BE49-F238E27FC236}">
                <a16:creationId xmlns:a16="http://schemas.microsoft.com/office/drawing/2014/main" id="{F5BE5582-B3AD-BAA2-703B-4F0BE2B3569D}"/>
              </a:ext>
            </a:extLst>
          </p:cNvPr>
          <p:cNvSpPr txBox="1"/>
          <p:nvPr/>
        </p:nvSpPr>
        <p:spPr>
          <a:xfrm rot="21360916">
            <a:off x="523875" y="5327650"/>
            <a:ext cx="808038" cy="184150"/>
          </a:xfrm>
          <a:prstGeom prst="rect">
            <a:avLst/>
          </a:prstGeom>
          <a:noFill/>
        </p:spPr>
        <p:txBody>
          <a:bodyPr>
            <a:spAutoFit/>
          </a:bodyPr>
          <a:lstStyle/>
          <a:p>
            <a:pPr>
              <a:defRPr/>
            </a:pPr>
            <a:r>
              <a:rPr lang="en-US" sz="600" b="1" dirty="0">
                <a:solidFill>
                  <a:schemeClr val="accent4">
                    <a:lumMod val="10000"/>
                  </a:schemeClr>
                </a:solidFill>
              </a:rPr>
              <a:t>Achtung </a:t>
            </a:r>
            <a:r>
              <a:rPr lang="en-US" sz="600" b="1" dirty="0" err="1">
                <a:solidFill>
                  <a:schemeClr val="accent4">
                    <a:lumMod val="10000"/>
                  </a:schemeClr>
                </a:solidFill>
              </a:rPr>
              <a:t>Siedler</a:t>
            </a:r>
            <a:endParaRPr lang="en-US" sz="600" b="1" dirty="0">
              <a:solidFill>
                <a:schemeClr val="accent4">
                  <a:lumMod val="10000"/>
                </a:schemeClr>
              </a:solidFill>
            </a:endParaRPr>
          </a:p>
        </p:txBody>
      </p:sp>
      <p:sp>
        <p:nvSpPr>
          <p:cNvPr id="235535" name="Segnaposto numero diapositiva 1">
            <a:extLst>
              <a:ext uri="{FF2B5EF4-FFF2-40B4-BE49-F238E27FC236}">
                <a16:creationId xmlns:a16="http://schemas.microsoft.com/office/drawing/2014/main" id="{E45748CE-2BEF-041F-3726-BCF7C5D029BB}"/>
              </a:ext>
            </a:extLst>
          </p:cNvPr>
          <p:cNvSpPr>
            <a:spLocks noGrp="1" noChangeArrowheads="1"/>
          </p:cNvSpPr>
          <p:nvPr>
            <p:ph type="sldNum" sz="quarter" idx="12"/>
          </p:nvPr>
        </p:nvSpPr>
        <p:spPr>
          <a:xfrm>
            <a:off x="7740650" y="6321425"/>
            <a:ext cx="51435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51A4C3C-F05A-4B85-ACD1-03E0DB04A432}" type="slidenum">
              <a:rPr lang="it-IT" altLang="en-US" sz="1400" b="1" smtClean="0">
                <a:solidFill>
                  <a:srgbClr val="FFFFFF"/>
                </a:solidFill>
              </a:rPr>
              <a:pPr>
                <a:spcBef>
                  <a:spcPct val="0"/>
                </a:spcBef>
                <a:buFontTx/>
                <a:buNone/>
              </a:pPr>
              <a:t>78</a:t>
            </a:fld>
            <a:endParaRPr lang="it-IT" altLang="en-US" sz="1400" b="1">
              <a:solidFill>
                <a:srgbClr val="FFFFFF"/>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3">
            <a:extLst>
              <a:ext uri="{FF2B5EF4-FFF2-40B4-BE49-F238E27FC236}">
                <a16:creationId xmlns:a16="http://schemas.microsoft.com/office/drawing/2014/main" id="{FA0AB77D-48A7-A4F2-177B-D03D264F58ED}"/>
              </a:ext>
            </a:extLst>
          </p:cNvPr>
          <p:cNvSpPr>
            <a:spLocks noGrp="1"/>
          </p:cNvSpPr>
          <p:nvPr>
            <p:ph type="sldNum" sz="quarter" idx="12"/>
          </p:nvPr>
        </p:nvSpPr>
        <p:spPr>
          <a:xfrm>
            <a:off x="8350250" y="2709863"/>
            <a:ext cx="465138"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C0050B-3286-4097-9900-2C7F9BA44113}" type="slidenum">
              <a:rPr lang="it-IT" altLang="it-CH" sz="1400" b="1" smtClean="0">
                <a:solidFill>
                  <a:srgbClr val="FFFFFF"/>
                </a:solidFill>
              </a:rPr>
              <a:pPr>
                <a:spcBef>
                  <a:spcPct val="0"/>
                </a:spcBef>
                <a:buFontTx/>
                <a:buNone/>
              </a:pPr>
              <a:t>79</a:t>
            </a:fld>
            <a:endParaRPr lang="it-IT" altLang="it-CH" sz="1400" b="1">
              <a:solidFill>
                <a:srgbClr val="FFFFFF"/>
              </a:solidFill>
            </a:endParaRPr>
          </a:p>
        </p:txBody>
      </p:sp>
      <p:sp>
        <p:nvSpPr>
          <p:cNvPr id="237571" name="TextBox 9">
            <a:extLst>
              <a:ext uri="{FF2B5EF4-FFF2-40B4-BE49-F238E27FC236}">
                <a16:creationId xmlns:a16="http://schemas.microsoft.com/office/drawing/2014/main" id="{E0623DF6-98F9-0B9B-7023-2D1BD1F59C4B}"/>
              </a:ext>
            </a:extLst>
          </p:cNvPr>
          <p:cNvSpPr txBox="1">
            <a:spLocks noChangeArrowheads="1"/>
          </p:cNvSpPr>
          <p:nvPr/>
        </p:nvSpPr>
        <p:spPr bwMode="auto">
          <a:xfrm>
            <a:off x="3897313" y="2782888"/>
            <a:ext cx="1497012"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2800" b="1">
                <a:solidFill>
                  <a:srgbClr val="000000"/>
                </a:solidFill>
              </a:rPr>
              <a:t>Wasser</a:t>
            </a:r>
            <a:endParaRPr lang="it-IT" altLang="it-CH" sz="2800" b="1">
              <a:solidFill>
                <a:srgbClr val="000000"/>
              </a:solidFill>
            </a:endParaRPr>
          </a:p>
        </p:txBody>
      </p:sp>
      <p:pic>
        <p:nvPicPr>
          <p:cNvPr id="265227" name="Picture 11" descr="C:\Dokumente und Einstellungen\Enrico\Eigene Dateien\Enrico\Documenti\AA Enrico nuovo\Palestina\A Foto\Diversi\Mekorot logo  Jpeg.JPG">
            <a:extLst>
              <a:ext uri="{FF2B5EF4-FFF2-40B4-BE49-F238E27FC236}">
                <a16:creationId xmlns:a16="http://schemas.microsoft.com/office/drawing/2014/main" id="{1D7108C9-4AFA-5BDB-C6F3-8C13E1CCD586}"/>
              </a:ext>
            </a:extLst>
          </p:cNvPr>
          <p:cNvPicPr>
            <a:picLocks noChangeAspect="1" noChangeArrowheads="1"/>
          </p:cNvPicPr>
          <p:nvPr/>
        </p:nvPicPr>
        <p:blipFill>
          <a:blip r:embed="rId3"/>
          <a:srcRect/>
          <a:stretch>
            <a:fillRect/>
          </a:stretch>
        </p:blipFill>
        <p:spPr bwMode="auto">
          <a:xfrm>
            <a:off x="3927475" y="266700"/>
            <a:ext cx="1139825" cy="671513"/>
          </a:xfrm>
          <a:prstGeom prst="rect">
            <a:avLst/>
          </a:prstGeom>
          <a:ln>
            <a:noFill/>
          </a:ln>
          <a:effectLst>
            <a:outerShdw blurRad="292100" dist="139700" dir="2700000" algn="tl" rotWithShape="0">
              <a:srgbClr val="333333">
                <a:alpha val="65000"/>
              </a:srgbClr>
            </a:outerShdw>
          </a:effectLst>
        </p:spPr>
      </p:pic>
      <p:pic>
        <p:nvPicPr>
          <p:cNvPr id="12" name="Picture 15" descr="C:\Users\Enrico\Enrico\Documenti\AA Enrico nuovo\Palestina\A Foto\Distruzioni\Distr pozzo a bardala jpeg.jpg">
            <a:extLst>
              <a:ext uri="{FF2B5EF4-FFF2-40B4-BE49-F238E27FC236}">
                <a16:creationId xmlns:a16="http://schemas.microsoft.com/office/drawing/2014/main" id="{FE510705-097A-3EE4-9790-611918ADBCB6}"/>
              </a:ext>
            </a:extLst>
          </p:cNvPr>
          <p:cNvPicPr>
            <a:picLocks noChangeAspect="1" noChangeArrowheads="1"/>
          </p:cNvPicPr>
          <p:nvPr/>
        </p:nvPicPr>
        <p:blipFill>
          <a:blip r:embed="rId4"/>
          <a:srcRect/>
          <a:stretch>
            <a:fillRect/>
          </a:stretch>
        </p:blipFill>
        <p:spPr bwMode="auto">
          <a:xfrm>
            <a:off x="3924300" y="3473450"/>
            <a:ext cx="4848225" cy="31289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7574" name="CasellaDiTesto 1">
            <a:extLst>
              <a:ext uri="{FF2B5EF4-FFF2-40B4-BE49-F238E27FC236}">
                <a16:creationId xmlns:a16="http://schemas.microsoft.com/office/drawing/2014/main" id="{98CC5D40-98F3-3F30-19BA-73519EF7FD37}"/>
              </a:ext>
            </a:extLst>
          </p:cNvPr>
          <p:cNvSpPr txBox="1">
            <a:spLocks noChangeArrowheads="1"/>
          </p:cNvSpPr>
          <p:nvPr/>
        </p:nvSpPr>
        <p:spPr bwMode="auto">
          <a:xfrm>
            <a:off x="5678488" y="3092450"/>
            <a:ext cx="307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Hier ist das Wasser nicht zugänglich</a:t>
            </a:r>
          </a:p>
        </p:txBody>
      </p:sp>
      <p:pic>
        <p:nvPicPr>
          <p:cNvPr id="14" name="Picture 7" descr="israel_eau">
            <a:extLst>
              <a:ext uri="{FF2B5EF4-FFF2-40B4-BE49-F238E27FC236}">
                <a16:creationId xmlns:a16="http://schemas.microsoft.com/office/drawing/2014/main" id="{F995CCEA-24E7-51DA-64E3-87509B922FC4}"/>
              </a:ext>
            </a:extLst>
          </p:cNvPr>
          <p:cNvPicPr>
            <a:picLocks noChangeAspect="1" noChangeArrowheads="1"/>
          </p:cNvPicPr>
          <p:nvPr/>
        </p:nvPicPr>
        <p:blipFill>
          <a:blip r:embed="rId5"/>
          <a:srcRect/>
          <a:stretch>
            <a:fillRect/>
          </a:stretch>
        </p:blipFill>
        <p:spPr bwMode="auto">
          <a:xfrm>
            <a:off x="328613" y="266700"/>
            <a:ext cx="3238500" cy="63547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Picture 2" descr="C:\Users\Enrico\Enrico\Documenti\AA Enrico nuovo\Palestina\A Foto\Lavori, industria, acqua\Acqua\Pozzo jpeg.jpg">
            <a:extLst>
              <a:ext uri="{FF2B5EF4-FFF2-40B4-BE49-F238E27FC236}">
                <a16:creationId xmlns:a16="http://schemas.microsoft.com/office/drawing/2014/main" id="{F2C1408B-FE58-F8D7-A4F8-5BC253ADABE5}"/>
              </a:ext>
            </a:extLst>
          </p:cNvPr>
          <p:cNvPicPr>
            <a:picLocks noChangeAspect="1" noChangeArrowheads="1"/>
          </p:cNvPicPr>
          <p:nvPr/>
        </p:nvPicPr>
        <p:blipFill>
          <a:blip r:embed="rId6"/>
          <a:srcRect/>
          <a:stretch>
            <a:fillRect/>
          </a:stretch>
        </p:blipFill>
        <p:spPr bwMode="auto">
          <a:xfrm>
            <a:off x="5426075" y="266700"/>
            <a:ext cx="3346450" cy="2089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7577" name="CasellaDiTesto 15">
            <a:extLst>
              <a:ext uri="{FF2B5EF4-FFF2-40B4-BE49-F238E27FC236}">
                <a16:creationId xmlns:a16="http://schemas.microsoft.com/office/drawing/2014/main" id="{EDBED4D5-5FFE-7D67-3CF6-077F62F9D9F9}"/>
              </a:ext>
            </a:extLst>
          </p:cNvPr>
          <p:cNvSpPr txBox="1">
            <a:spLocks noChangeArrowheads="1"/>
          </p:cNvSpPr>
          <p:nvPr/>
        </p:nvSpPr>
        <p:spPr bwMode="auto">
          <a:xfrm>
            <a:off x="3717925" y="1138238"/>
            <a:ext cx="16097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800" b="1"/>
              <a:t>In Palästina wird das Wasser von den Israelis verwaltet</a:t>
            </a:r>
            <a:endParaRPr lang="en-US" altLang="en-US" sz="1800" b="1"/>
          </a:p>
        </p:txBody>
      </p:sp>
      <p:sp>
        <p:nvSpPr>
          <p:cNvPr id="237578" name="CasellaDiTesto 2">
            <a:extLst>
              <a:ext uri="{FF2B5EF4-FFF2-40B4-BE49-F238E27FC236}">
                <a16:creationId xmlns:a16="http://schemas.microsoft.com/office/drawing/2014/main" id="{60F4ECBA-5A4A-F675-11B8-F8B2F0DA6C97}"/>
              </a:ext>
            </a:extLst>
          </p:cNvPr>
          <p:cNvSpPr txBox="1">
            <a:spLocks noChangeArrowheads="1"/>
          </p:cNvSpPr>
          <p:nvPr/>
        </p:nvSpPr>
        <p:spPr bwMode="auto">
          <a:xfrm>
            <a:off x="5959475" y="2392363"/>
            <a:ext cx="2328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400"/>
              <a:t>Das Wasser aus dem Brunnen ist lebenswichtig</a:t>
            </a:r>
            <a:endParaRPr lang="en-US" altLang="en-US" sz="1400"/>
          </a:p>
        </p:txBody>
      </p:sp>
      <p:sp>
        <p:nvSpPr>
          <p:cNvPr id="237579" name="Rettangolo 1">
            <a:extLst>
              <a:ext uri="{FF2B5EF4-FFF2-40B4-BE49-F238E27FC236}">
                <a16:creationId xmlns:a16="http://schemas.microsoft.com/office/drawing/2014/main" id="{21292642-9C96-98F3-4421-FF0EAC02D42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12" descr="C:\Users\Enrico\Desktop\jericho jpeg.jpg">
            <a:extLst>
              <a:ext uri="{FF2B5EF4-FFF2-40B4-BE49-F238E27FC236}">
                <a16:creationId xmlns:a16="http://schemas.microsoft.com/office/drawing/2014/main" id="{94F4FA33-FE22-0A33-F075-90FA745C5B99}"/>
              </a:ext>
            </a:extLst>
          </p:cNvPr>
          <p:cNvPicPr>
            <a:picLocks noChangeAspect="1" noChangeArrowheads="1"/>
          </p:cNvPicPr>
          <p:nvPr/>
        </p:nvPicPr>
        <p:blipFill>
          <a:blip r:embed="rId3"/>
          <a:srcRect/>
          <a:stretch>
            <a:fillRect/>
          </a:stretch>
        </p:blipFill>
        <p:spPr bwMode="auto">
          <a:xfrm>
            <a:off x="4751388" y="185738"/>
            <a:ext cx="4165600" cy="2787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9331" name="Slide Number Placeholder 8">
            <a:extLst>
              <a:ext uri="{FF2B5EF4-FFF2-40B4-BE49-F238E27FC236}">
                <a16:creationId xmlns:a16="http://schemas.microsoft.com/office/drawing/2014/main" id="{ECDA0661-08A3-4999-E501-468903665872}"/>
              </a:ext>
            </a:extLst>
          </p:cNvPr>
          <p:cNvSpPr>
            <a:spLocks noGrp="1"/>
          </p:cNvSpPr>
          <p:nvPr>
            <p:ph type="sldNum" sz="quarter" idx="12"/>
          </p:nvPr>
        </p:nvSpPr>
        <p:spPr>
          <a:xfrm>
            <a:off x="8270875" y="3182938"/>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D76C8D-02C9-4B41-8316-9CF46EE98A18}" type="slidenum">
              <a:rPr lang="it-IT" altLang="it-CH" sz="1400" b="1" smtClean="0">
                <a:solidFill>
                  <a:srgbClr val="FFFFFF"/>
                </a:solidFill>
              </a:rPr>
              <a:pPr>
                <a:spcBef>
                  <a:spcPct val="0"/>
                </a:spcBef>
                <a:buFontTx/>
                <a:buNone/>
              </a:pPr>
              <a:t>8</a:t>
            </a:fld>
            <a:endParaRPr lang="it-IT" altLang="it-CH" sz="1400" b="1">
              <a:solidFill>
                <a:srgbClr val="FFFFFF"/>
              </a:solidFill>
            </a:endParaRPr>
          </a:p>
        </p:txBody>
      </p:sp>
      <p:sp>
        <p:nvSpPr>
          <p:cNvPr id="99332" name="Text Box 4">
            <a:extLst>
              <a:ext uri="{FF2B5EF4-FFF2-40B4-BE49-F238E27FC236}">
                <a16:creationId xmlns:a16="http://schemas.microsoft.com/office/drawing/2014/main" id="{E436F265-2F0D-5B7D-49B2-2AF958A59283}"/>
              </a:ext>
            </a:extLst>
          </p:cNvPr>
          <p:cNvSpPr txBox="1">
            <a:spLocks noChangeArrowheads="1"/>
          </p:cNvSpPr>
          <p:nvPr/>
        </p:nvSpPr>
        <p:spPr bwMode="auto">
          <a:xfrm>
            <a:off x="7308850" y="333375"/>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Jericho</a:t>
            </a:r>
            <a:endParaRPr lang="it-IT" altLang="it-CH" sz="1800" b="1"/>
          </a:p>
        </p:txBody>
      </p:sp>
      <p:sp>
        <p:nvSpPr>
          <p:cNvPr id="99333" name="Rettangolo 11">
            <a:extLst>
              <a:ext uri="{FF2B5EF4-FFF2-40B4-BE49-F238E27FC236}">
                <a16:creationId xmlns:a16="http://schemas.microsoft.com/office/drawing/2014/main" id="{02914251-67B6-9B32-624D-411C888880C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43047" name="Text Box 6">
            <a:extLst>
              <a:ext uri="{FF2B5EF4-FFF2-40B4-BE49-F238E27FC236}">
                <a16:creationId xmlns:a16="http://schemas.microsoft.com/office/drawing/2014/main" id="{CA08E784-3054-AA68-17D3-5C8D0CB095BB}"/>
              </a:ext>
            </a:extLst>
          </p:cNvPr>
          <p:cNvSpPr txBox="1">
            <a:spLocks noChangeArrowheads="1"/>
          </p:cNvSpPr>
          <p:nvPr/>
        </p:nvSpPr>
        <p:spPr bwMode="auto">
          <a:xfrm>
            <a:off x="3416300" y="3155950"/>
            <a:ext cx="4897438"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de-DE" altLang="it-CH" dirty="0"/>
              <a:t>Palästina : das Land, wo Milch und Honig </a:t>
            </a:r>
            <a:r>
              <a:rPr lang="de-DE" altLang="it-CH" dirty="0" err="1"/>
              <a:t>fliesst</a:t>
            </a:r>
            <a:endParaRPr lang="de-DE" altLang="it-CH" dirty="0"/>
          </a:p>
        </p:txBody>
      </p:sp>
      <p:sp>
        <p:nvSpPr>
          <p:cNvPr id="99335" name="Text Box 8">
            <a:extLst>
              <a:ext uri="{FF2B5EF4-FFF2-40B4-BE49-F238E27FC236}">
                <a16:creationId xmlns:a16="http://schemas.microsoft.com/office/drawing/2014/main" id="{9E898759-1DA1-29CB-A736-BF5382488AB7}"/>
              </a:ext>
            </a:extLst>
          </p:cNvPr>
          <p:cNvSpPr txBox="1">
            <a:spLocks noChangeArrowheads="1"/>
          </p:cNvSpPr>
          <p:nvPr/>
        </p:nvSpPr>
        <p:spPr bwMode="auto">
          <a:xfrm>
            <a:off x="250825" y="3854450"/>
            <a:ext cx="40338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400" b="1">
                <a:solidFill>
                  <a:srgbClr val="FFFFFF"/>
                </a:solidFill>
              </a:rPr>
              <a:t>Jerusalem, der Tempelberg, mit der Al-Aqsa-Moschee (links) und dem Felsendom (Mitte)</a:t>
            </a:r>
            <a:endParaRPr lang="it-IT" altLang="it-CH" sz="1400">
              <a:solidFill>
                <a:srgbClr val="FFFFFF"/>
              </a:solidFill>
            </a:endParaRPr>
          </a:p>
        </p:txBody>
      </p:sp>
      <p:pic>
        <p:nvPicPr>
          <p:cNvPr id="4" name="Picture 14" descr="Jezreel Valley, Biblical Mount Tabor and the Arab Villages, Galilee, Israel  Stock Photo - Image of bible, jesus: 144082570">
            <a:extLst>
              <a:ext uri="{FF2B5EF4-FFF2-40B4-BE49-F238E27FC236}">
                <a16:creationId xmlns:a16="http://schemas.microsoft.com/office/drawing/2014/main" id="{88EDCEEE-D59F-7A3F-2999-8834D6FF315F}"/>
              </a:ext>
            </a:extLst>
          </p:cNvPr>
          <p:cNvPicPr>
            <a:picLocks noChangeAspect="1" noChangeArrowheads="1"/>
          </p:cNvPicPr>
          <p:nvPr/>
        </p:nvPicPr>
        <p:blipFill>
          <a:blip r:embed="rId4"/>
          <a:srcRect/>
          <a:stretch>
            <a:fillRect/>
          </a:stretch>
        </p:blipFill>
        <p:spPr bwMode="auto">
          <a:xfrm>
            <a:off x="4540250" y="3681413"/>
            <a:ext cx="4376738" cy="2916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Text Box 10">
            <a:extLst>
              <a:ext uri="{FF2B5EF4-FFF2-40B4-BE49-F238E27FC236}">
                <a16:creationId xmlns:a16="http://schemas.microsoft.com/office/drawing/2014/main" id="{F35F9192-1199-0D22-3BCE-EE654EF78DAF}"/>
              </a:ext>
            </a:extLst>
          </p:cNvPr>
          <p:cNvSpPr txBox="1">
            <a:spLocks noChangeArrowheads="1"/>
          </p:cNvSpPr>
          <p:nvPr/>
        </p:nvSpPr>
        <p:spPr bwMode="auto">
          <a:xfrm>
            <a:off x="7092950" y="3716338"/>
            <a:ext cx="1727200" cy="3667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800" b="1" dirty="0" err="1">
                <a:solidFill>
                  <a:schemeClr val="accent4">
                    <a:lumMod val="10000"/>
                  </a:schemeClr>
                </a:solidFill>
              </a:rPr>
              <a:t>Jezreel</a:t>
            </a:r>
            <a:r>
              <a:rPr lang="fr-CH" altLang="it-CH" sz="1800" b="1" dirty="0">
                <a:solidFill>
                  <a:schemeClr val="accent4">
                    <a:lumMod val="10000"/>
                  </a:schemeClr>
                </a:solidFill>
              </a:rPr>
              <a:t> Tal</a:t>
            </a:r>
            <a:endParaRPr lang="it-IT" altLang="it-CH" sz="1800" b="1" dirty="0">
              <a:solidFill>
                <a:schemeClr val="accent4">
                  <a:lumMod val="10000"/>
                </a:schemeClr>
              </a:solidFill>
            </a:endParaRPr>
          </a:p>
        </p:txBody>
      </p:sp>
      <p:pic>
        <p:nvPicPr>
          <p:cNvPr id="6" name="Picture 16" descr="In first since annexation suspended, Israel approves 2,100 new settlement  homes | The Times of Israel">
            <a:extLst>
              <a:ext uri="{FF2B5EF4-FFF2-40B4-BE49-F238E27FC236}">
                <a16:creationId xmlns:a16="http://schemas.microsoft.com/office/drawing/2014/main" id="{9D239AD2-5639-346E-E796-4109003A3E40}"/>
              </a:ext>
            </a:extLst>
          </p:cNvPr>
          <p:cNvPicPr>
            <a:picLocks noChangeAspect="1" noChangeArrowheads="1"/>
          </p:cNvPicPr>
          <p:nvPr/>
        </p:nvPicPr>
        <p:blipFill>
          <a:blip r:embed="rId5"/>
          <a:srcRect/>
          <a:stretch>
            <a:fillRect/>
          </a:stretch>
        </p:blipFill>
        <p:spPr bwMode="auto">
          <a:xfrm>
            <a:off x="250825" y="185738"/>
            <a:ext cx="4338638" cy="27924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 name="Picture 18" descr="Interactive Map of the Temple Mount - Madain Project (en)">
            <a:extLst>
              <a:ext uri="{FF2B5EF4-FFF2-40B4-BE49-F238E27FC236}">
                <a16:creationId xmlns:a16="http://schemas.microsoft.com/office/drawing/2014/main" id="{99CFDB70-D7EA-52F9-D633-157F0877560B}"/>
              </a:ext>
            </a:extLst>
          </p:cNvPr>
          <p:cNvPicPr>
            <a:picLocks noChangeAspect="1" noChangeArrowheads="1"/>
          </p:cNvPicPr>
          <p:nvPr/>
        </p:nvPicPr>
        <p:blipFill>
          <a:blip r:embed="rId6"/>
          <a:srcRect/>
          <a:stretch>
            <a:fillRect/>
          </a:stretch>
        </p:blipFill>
        <p:spPr bwMode="auto">
          <a:xfrm>
            <a:off x="250825" y="4487863"/>
            <a:ext cx="4121150" cy="21097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9340" name="CasellaDiTesto 1">
            <a:extLst>
              <a:ext uri="{FF2B5EF4-FFF2-40B4-BE49-F238E27FC236}">
                <a16:creationId xmlns:a16="http://schemas.microsoft.com/office/drawing/2014/main" id="{D56C4C09-2DF8-78E5-9A88-8AE5805400A6}"/>
              </a:ext>
            </a:extLst>
          </p:cNvPr>
          <p:cNvSpPr txBox="1">
            <a:spLocks noChangeArrowheads="1"/>
          </p:cNvSpPr>
          <p:nvPr/>
        </p:nvSpPr>
        <p:spPr bwMode="auto">
          <a:xfrm>
            <a:off x="230188" y="3081338"/>
            <a:ext cx="2828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400" b="1">
                <a:solidFill>
                  <a:srgbClr val="FFFFFF"/>
                </a:solidFill>
              </a:rPr>
              <a:t>Die israelische Siedlung Har Gilo, Bezirk Jerusalem.</a:t>
            </a:r>
            <a:endParaRPr lang="en-US" altLang="en-US" sz="1400" b="1">
              <a:solidFill>
                <a:srgbClr val="FFFFFF"/>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6">
            <a:extLst>
              <a:ext uri="{FF2B5EF4-FFF2-40B4-BE49-F238E27FC236}">
                <a16:creationId xmlns:a16="http://schemas.microsoft.com/office/drawing/2014/main" id="{A0F00B8E-95CB-7266-0C2B-307C63929FE7}"/>
              </a:ext>
            </a:extLst>
          </p:cNvPr>
          <p:cNvSpPr>
            <a:spLocks noGrp="1"/>
          </p:cNvSpPr>
          <p:nvPr>
            <p:ph type="sldNum" sz="quarter" idx="12"/>
          </p:nvPr>
        </p:nvSpPr>
        <p:spPr>
          <a:xfrm>
            <a:off x="10764838" y="3384550"/>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2485B5-CE9B-4B77-9CEC-681D43AB8882}" type="slidenum">
              <a:rPr lang="it-IT" altLang="it-CH" sz="1400" smtClean="0">
                <a:solidFill>
                  <a:srgbClr val="FFFFFF"/>
                </a:solidFill>
              </a:rPr>
              <a:pPr>
                <a:spcBef>
                  <a:spcPct val="0"/>
                </a:spcBef>
                <a:buFontTx/>
                <a:buNone/>
              </a:pPr>
              <a:t>80</a:t>
            </a:fld>
            <a:endParaRPr lang="it-IT" altLang="it-CH" sz="1400">
              <a:solidFill>
                <a:srgbClr val="FFFFFF"/>
              </a:solidFill>
            </a:endParaRPr>
          </a:p>
        </p:txBody>
      </p:sp>
      <p:pic>
        <p:nvPicPr>
          <p:cNvPr id="466947" name="Picture 2" descr="demolition of water reservoirs2 par ISM Palestine">
            <a:extLst>
              <a:ext uri="{FF2B5EF4-FFF2-40B4-BE49-F238E27FC236}">
                <a16:creationId xmlns:a16="http://schemas.microsoft.com/office/drawing/2014/main" id="{FFF8C9EF-497D-3B92-7F33-23763AF222EE}"/>
              </a:ext>
            </a:extLst>
          </p:cNvPr>
          <p:cNvPicPr>
            <a:picLocks noChangeAspect="1" noChangeArrowheads="1"/>
          </p:cNvPicPr>
          <p:nvPr/>
        </p:nvPicPr>
        <p:blipFill>
          <a:blip r:embed="rId3"/>
          <a:srcRect/>
          <a:stretch>
            <a:fillRect/>
          </a:stretch>
        </p:blipFill>
        <p:spPr bwMode="auto">
          <a:xfrm>
            <a:off x="214313" y="214313"/>
            <a:ext cx="3324225" cy="4321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17" name="TextBox 9">
            <a:extLst>
              <a:ext uri="{FF2B5EF4-FFF2-40B4-BE49-F238E27FC236}">
                <a16:creationId xmlns:a16="http://schemas.microsoft.com/office/drawing/2014/main" id="{04B35A4D-B812-9F9B-71AB-F689B055975A}"/>
              </a:ext>
            </a:extLst>
          </p:cNvPr>
          <p:cNvSpPr txBox="1">
            <a:spLocks noChangeArrowheads="1"/>
          </p:cNvSpPr>
          <p:nvPr/>
        </p:nvSpPr>
        <p:spPr bwMode="auto">
          <a:xfrm>
            <a:off x="3586163" y="158750"/>
            <a:ext cx="1273175" cy="1016000"/>
          </a:xfrm>
          <a:prstGeom prst="rect">
            <a:avLst/>
          </a:prstGeom>
          <a:noFill/>
          <a:ln>
            <a:noFill/>
          </a:ln>
        </p:spPr>
        <p:txBody>
          <a:bodyPr>
            <a:spAutoFit/>
          </a:bodyPr>
          <a:lstStyle>
            <a:lvl1pPr>
              <a:spcBef>
                <a:spcPct val="20000"/>
              </a:spcBef>
              <a:buChar char="•"/>
              <a:tabLst>
                <a:tab pos="901700" algn="l"/>
              </a:tabLst>
              <a:defRPr sz="3200">
                <a:solidFill>
                  <a:schemeClr val="tx1"/>
                </a:solidFill>
                <a:latin typeface="Arial" panose="020B0604020202020204" pitchFamily="34" charset="0"/>
              </a:defRPr>
            </a:lvl1pPr>
            <a:lvl2pPr marL="742950" indent="-285750">
              <a:spcBef>
                <a:spcPct val="20000"/>
              </a:spcBef>
              <a:buChar char="–"/>
              <a:tabLst>
                <a:tab pos="901700" algn="l"/>
              </a:tabLst>
              <a:defRPr sz="2800">
                <a:solidFill>
                  <a:schemeClr val="tx1"/>
                </a:solidFill>
                <a:latin typeface="Arial" panose="020B0604020202020204" pitchFamily="34" charset="0"/>
              </a:defRPr>
            </a:lvl2pPr>
            <a:lvl3pPr marL="1143000" indent="-228600">
              <a:spcBef>
                <a:spcPct val="20000"/>
              </a:spcBef>
              <a:buChar char="•"/>
              <a:tabLst>
                <a:tab pos="901700" algn="l"/>
              </a:tabLst>
              <a:defRPr sz="2400">
                <a:solidFill>
                  <a:schemeClr val="tx1"/>
                </a:solidFill>
                <a:latin typeface="Arial" panose="020B0604020202020204" pitchFamily="34" charset="0"/>
              </a:defRPr>
            </a:lvl3pPr>
            <a:lvl4pPr marL="1600200" indent="-228600">
              <a:spcBef>
                <a:spcPct val="20000"/>
              </a:spcBef>
              <a:buChar char="–"/>
              <a:tabLst>
                <a:tab pos="901700" algn="l"/>
              </a:tabLst>
              <a:defRPr sz="2000">
                <a:solidFill>
                  <a:schemeClr val="tx1"/>
                </a:solidFill>
                <a:latin typeface="Arial" panose="020B0604020202020204" pitchFamily="34" charset="0"/>
              </a:defRPr>
            </a:lvl4pPr>
            <a:lvl5pPr marL="2057400" indent="-228600">
              <a:spcBef>
                <a:spcPct val="20000"/>
              </a:spcBef>
              <a:buChar char="»"/>
              <a:tabLst>
                <a:tab pos="9017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en-US" altLang="it-CH" sz="1200" b="1" kern="0" dirty="0">
              <a:solidFill>
                <a:srgbClr val="FFFFFF"/>
              </a:solidFill>
            </a:endParaRPr>
          </a:p>
          <a:p>
            <a:pPr eaLnBrk="1" fontAlgn="auto" hangingPunct="1">
              <a:spcBef>
                <a:spcPct val="0"/>
              </a:spcBef>
              <a:spcAft>
                <a:spcPts val="0"/>
              </a:spcAft>
              <a:buFontTx/>
              <a:buNone/>
              <a:defRPr/>
            </a:pPr>
            <a:r>
              <a:rPr lang="en-US" altLang="it-CH" sz="1200" b="1" kern="0" dirty="0" err="1">
                <a:solidFill>
                  <a:srgbClr val="FFFFFF"/>
                </a:solidFill>
              </a:rPr>
              <a:t>Abriss</a:t>
            </a:r>
            <a:r>
              <a:rPr lang="en-US" altLang="it-CH" sz="1200" b="1" kern="0" dirty="0">
                <a:solidFill>
                  <a:srgbClr val="FFFFFF"/>
                </a:solidFill>
              </a:rPr>
              <a:t> </a:t>
            </a:r>
            <a:r>
              <a:rPr lang="en-US" altLang="it-CH" sz="1200" b="1" kern="0" dirty="0" err="1">
                <a:solidFill>
                  <a:srgbClr val="FFFFFF"/>
                </a:solidFill>
              </a:rPr>
              <a:t>eines</a:t>
            </a:r>
            <a:r>
              <a:rPr lang="en-US" altLang="it-CH" sz="1200" b="1" kern="0" dirty="0">
                <a:solidFill>
                  <a:srgbClr val="FFFFFF"/>
                </a:solidFill>
              </a:rPr>
              <a:t> </a:t>
            </a:r>
            <a:r>
              <a:rPr lang="en-US" altLang="it-CH" sz="1200" b="1" kern="0" dirty="0" err="1">
                <a:solidFill>
                  <a:srgbClr val="FFFFFF"/>
                </a:solidFill>
              </a:rPr>
              <a:t>unterirdischen</a:t>
            </a:r>
            <a:r>
              <a:rPr lang="en-US" altLang="it-CH" sz="1200" b="1" kern="0" dirty="0">
                <a:solidFill>
                  <a:srgbClr val="FFFFFF"/>
                </a:solidFill>
              </a:rPr>
              <a:t> </a:t>
            </a:r>
            <a:r>
              <a:rPr lang="en-US" altLang="it-CH" sz="1200" b="1" kern="0" dirty="0" err="1">
                <a:solidFill>
                  <a:srgbClr val="FFFFFF"/>
                </a:solidFill>
              </a:rPr>
              <a:t>Wassertanks</a:t>
            </a:r>
            <a:r>
              <a:rPr lang="en-US" altLang="it-CH" sz="1200" b="1" kern="0" dirty="0">
                <a:solidFill>
                  <a:srgbClr val="FFFFFF"/>
                </a:solidFill>
              </a:rPr>
              <a:t> 03.09.2009</a:t>
            </a:r>
            <a:endParaRPr lang="it-IT" altLang="it-CH" sz="1200" b="1" kern="0" dirty="0">
              <a:solidFill>
                <a:srgbClr val="FFFFFF"/>
              </a:solidFill>
            </a:endParaRPr>
          </a:p>
        </p:txBody>
      </p:sp>
      <p:pic>
        <p:nvPicPr>
          <p:cNvPr id="466950" name="Picture 6" descr="C:\Users\Enrico\Enrico\Documenti\AA Enrico nuovo\Palestina\A Foto\Distruzioni\Distruzione serbatoi acqua a Amiyr Hebron 5 lu 2011 ipeg ipeg.jpg">
            <a:extLst>
              <a:ext uri="{FF2B5EF4-FFF2-40B4-BE49-F238E27FC236}">
                <a16:creationId xmlns:a16="http://schemas.microsoft.com/office/drawing/2014/main" id="{8C1A535C-2BF8-FF59-4027-32773862B177}"/>
              </a:ext>
            </a:extLst>
          </p:cNvPr>
          <p:cNvPicPr>
            <a:picLocks noChangeAspect="1" noChangeArrowheads="1"/>
          </p:cNvPicPr>
          <p:nvPr/>
        </p:nvPicPr>
        <p:blipFill>
          <a:blip r:embed="rId4"/>
          <a:srcRect t="18842"/>
          <a:stretch>
            <a:fillRect/>
          </a:stretch>
        </p:blipFill>
        <p:spPr bwMode="auto">
          <a:xfrm>
            <a:off x="5505450" y="4757738"/>
            <a:ext cx="3387725" cy="1878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19" name="CasellaDiTesto 1">
            <a:extLst>
              <a:ext uri="{FF2B5EF4-FFF2-40B4-BE49-F238E27FC236}">
                <a16:creationId xmlns:a16="http://schemas.microsoft.com/office/drawing/2014/main" id="{927ACB05-647D-037D-F6CB-490680457818}"/>
              </a:ext>
            </a:extLst>
          </p:cNvPr>
          <p:cNvSpPr txBox="1">
            <a:spLocks noChangeArrowheads="1"/>
          </p:cNvSpPr>
          <p:nvPr/>
        </p:nvSpPr>
        <p:spPr bwMode="auto">
          <a:xfrm>
            <a:off x="3819525" y="4021138"/>
            <a:ext cx="1589088" cy="4619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it-CH" altLang="it-CH" sz="1200" b="1" kern="0" dirty="0" err="1">
                <a:solidFill>
                  <a:srgbClr val="FFFFFF"/>
                </a:solidFill>
              </a:rPr>
              <a:t>Zerstörung</a:t>
            </a:r>
            <a:r>
              <a:rPr lang="it-CH" altLang="it-CH" sz="1200" b="1" kern="0" dirty="0">
                <a:solidFill>
                  <a:srgbClr val="FFFFFF"/>
                </a:solidFill>
              </a:rPr>
              <a:t> von </a:t>
            </a:r>
            <a:r>
              <a:rPr lang="it-CH" altLang="it-CH" sz="1200" b="1" kern="0" dirty="0" err="1">
                <a:solidFill>
                  <a:srgbClr val="FFFFFF"/>
                </a:solidFill>
              </a:rPr>
              <a:t>Wasserleitungen</a:t>
            </a:r>
            <a:endParaRPr lang="it-CH" altLang="it-CH" sz="1200" b="1" kern="0" dirty="0">
              <a:solidFill>
                <a:srgbClr val="FFFFFF"/>
              </a:solidFill>
            </a:endParaRPr>
          </a:p>
        </p:txBody>
      </p:sp>
      <p:pic>
        <p:nvPicPr>
          <p:cNvPr id="883720" name="Immagine 1">
            <a:extLst>
              <a:ext uri="{FF2B5EF4-FFF2-40B4-BE49-F238E27FC236}">
                <a16:creationId xmlns:a16="http://schemas.microsoft.com/office/drawing/2014/main" id="{0E7590E5-D729-9CB2-5724-1008BD9AED39}"/>
              </a:ext>
            </a:extLst>
          </p:cNvPr>
          <p:cNvPicPr>
            <a:picLocks noChangeAspect="1"/>
          </p:cNvPicPr>
          <p:nvPr/>
        </p:nvPicPr>
        <p:blipFill>
          <a:blip r:embed="rId5"/>
          <a:srcRect/>
          <a:stretch>
            <a:fillRect/>
          </a:stretch>
        </p:blipFill>
        <p:spPr bwMode="auto">
          <a:xfrm>
            <a:off x="204788" y="4757738"/>
            <a:ext cx="3324225" cy="1878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21" name="CasellaDiTesto 2">
            <a:extLst>
              <a:ext uri="{FF2B5EF4-FFF2-40B4-BE49-F238E27FC236}">
                <a16:creationId xmlns:a16="http://schemas.microsoft.com/office/drawing/2014/main" id="{CDCCFFCC-30C8-99CD-49F8-E1B3D82C6C3E}"/>
              </a:ext>
            </a:extLst>
          </p:cNvPr>
          <p:cNvSpPr txBox="1">
            <a:spLocks noChangeArrowheads="1"/>
          </p:cNvSpPr>
          <p:nvPr/>
        </p:nvSpPr>
        <p:spPr bwMode="auto">
          <a:xfrm>
            <a:off x="3538538" y="4727575"/>
            <a:ext cx="1108075" cy="13843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de-DE" altLang="en-US" sz="1200" b="1" kern="0" dirty="0">
                <a:solidFill>
                  <a:srgbClr val="FFFFFF"/>
                </a:solidFill>
              </a:rPr>
              <a:t>Dieser Wassertank der Beduinen wurde von den Israelis beschossen</a:t>
            </a:r>
            <a:endParaRPr lang="en-US" altLang="en-US" sz="1200" b="1" kern="0" dirty="0">
              <a:solidFill>
                <a:srgbClr val="FFFFFF"/>
              </a:solidFill>
            </a:endParaRPr>
          </a:p>
        </p:txBody>
      </p:sp>
      <p:pic>
        <p:nvPicPr>
          <p:cNvPr id="2" name="Picture 8" descr="C:\Users\Enrico\Enrico\Documenti\AA Enrico nuovo\Palestina\A Foto\Distruzioni\Distr pozzo acquifero a Al-Nassariya 8 sett 2011 jpeg.jpg">
            <a:extLst>
              <a:ext uri="{FF2B5EF4-FFF2-40B4-BE49-F238E27FC236}">
                <a16:creationId xmlns:a16="http://schemas.microsoft.com/office/drawing/2014/main" id="{9BA64534-9531-726E-FE8C-9A223E1FF346}"/>
              </a:ext>
            </a:extLst>
          </p:cNvPr>
          <p:cNvPicPr>
            <a:picLocks noChangeAspect="1" noChangeArrowheads="1"/>
          </p:cNvPicPr>
          <p:nvPr/>
        </p:nvPicPr>
        <p:blipFill>
          <a:blip r:embed="rId6"/>
          <a:srcRect/>
          <a:stretch>
            <a:fillRect/>
          </a:stretch>
        </p:blipFill>
        <p:spPr bwMode="auto">
          <a:xfrm>
            <a:off x="5505450" y="234950"/>
            <a:ext cx="3424238" cy="21780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7442" name="Picture 2" descr="Mafasir Yatta's water pipelines cut by Israeli occupation forces, Palestine  | EJAtlas">
            <a:extLst>
              <a:ext uri="{FF2B5EF4-FFF2-40B4-BE49-F238E27FC236}">
                <a16:creationId xmlns:a16="http://schemas.microsoft.com/office/drawing/2014/main" id="{EA3A049D-ACA7-9707-593D-05C95E90886B}"/>
              </a:ext>
            </a:extLst>
          </p:cNvPr>
          <p:cNvPicPr>
            <a:picLocks noChangeAspect="1" noChangeArrowheads="1"/>
          </p:cNvPicPr>
          <p:nvPr/>
        </p:nvPicPr>
        <p:blipFill>
          <a:blip r:embed="rId7"/>
          <a:srcRect/>
          <a:stretch>
            <a:fillRect/>
          </a:stretch>
        </p:blipFill>
        <p:spPr bwMode="auto">
          <a:xfrm>
            <a:off x="5502275" y="2660650"/>
            <a:ext cx="3390900" cy="18780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1">
            <a:extLst>
              <a:ext uri="{FF2B5EF4-FFF2-40B4-BE49-F238E27FC236}">
                <a16:creationId xmlns:a16="http://schemas.microsoft.com/office/drawing/2014/main" id="{D67253AD-E8CF-8D96-B8EF-130CD7D4E992}"/>
              </a:ext>
            </a:extLst>
          </p:cNvPr>
          <p:cNvSpPr txBox="1">
            <a:spLocks noChangeArrowheads="1"/>
          </p:cNvSpPr>
          <p:nvPr/>
        </p:nvSpPr>
        <p:spPr bwMode="auto">
          <a:xfrm>
            <a:off x="4387850" y="4735513"/>
            <a:ext cx="1090613" cy="13843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de-DE" altLang="it-CH" sz="1200" b="1" kern="0" dirty="0">
                <a:solidFill>
                  <a:srgbClr val="FFFFFF"/>
                </a:solidFill>
              </a:rPr>
              <a:t>Beschlag-</a:t>
            </a:r>
            <a:r>
              <a:rPr lang="de-DE" altLang="it-CH" sz="1200" b="1" kern="0" dirty="0" err="1">
                <a:solidFill>
                  <a:srgbClr val="FFFFFF"/>
                </a:solidFill>
              </a:rPr>
              <a:t>nahmung</a:t>
            </a:r>
            <a:r>
              <a:rPr lang="de-DE" altLang="it-CH" sz="1200" b="1" kern="0" dirty="0">
                <a:solidFill>
                  <a:srgbClr val="FFFFFF"/>
                </a:solidFill>
              </a:rPr>
              <a:t> und Zerstörung von      Wasser-tanks</a:t>
            </a:r>
            <a:endParaRPr lang="it-CH" altLang="it-CH" sz="1200" b="1" kern="0" dirty="0">
              <a:solidFill>
                <a:srgbClr val="FFFFFF"/>
              </a:solidFill>
            </a:endParaRPr>
          </a:p>
        </p:txBody>
      </p:sp>
      <p:sp>
        <p:nvSpPr>
          <p:cNvPr id="4" name="CasellaDiTesto 1">
            <a:extLst>
              <a:ext uri="{FF2B5EF4-FFF2-40B4-BE49-F238E27FC236}">
                <a16:creationId xmlns:a16="http://schemas.microsoft.com/office/drawing/2014/main" id="{D1C81B60-1B0F-0353-3D8C-B40DDDE4C2FB}"/>
              </a:ext>
            </a:extLst>
          </p:cNvPr>
          <p:cNvSpPr txBox="1">
            <a:spLocks noChangeArrowheads="1"/>
          </p:cNvSpPr>
          <p:nvPr/>
        </p:nvSpPr>
        <p:spPr bwMode="auto">
          <a:xfrm>
            <a:off x="3770313" y="1425575"/>
            <a:ext cx="1654175"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indent="-292100" algn="r" eaLnBrk="1" fontAlgn="auto" hangingPunct="1">
              <a:spcBef>
                <a:spcPct val="0"/>
              </a:spcBef>
              <a:spcAft>
                <a:spcPts val="0"/>
              </a:spcAft>
              <a:buFontTx/>
              <a:buNone/>
              <a:defRPr/>
            </a:pPr>
            <a:r>
              <a:rPr lang="it-CH" altLang="it-CH" sz="1200" b="1" kern="0" dirty="0" err="1">
                <a:solidFill>
                  <a:srgbClr val="FFFFFF"/>
                </a:solidFill>
              </a:rPr>
              <a:t>Zerstörung</a:t>
            </a:r>
            <a:r>
              <a:rPr lang="it-CH" altLang="it-CH" sz="1200" b="1" kern="0" dirty="0">
                <a:solidFill>
                  <a:srgbClr val="FFFFFF"/>
                </a:solidFill>
              </a:rPr>
              <a:t>                </a:t>
            </a:r>
            <a:r>
              <a:rPr lang="it-CH" altLang="it-CH" sz="1200" b="1" kern="0" dirty="0" err="1">
                <a:solidFill>
                  <a:srgbClr val="FFFFFF"/>
                </a:solidFill>
              </a:rPr>
              <a:t>eines</a:t>
            </a:r>
            <a:r>
              <a:rPr lang="it-CH" altLang="it-CH" sz="1200" b="1" kern="0" dirty="0">
                <a:solidFill>
                  <a:srgbClr val="FFFFFF"/>
                </a:solidFill>
              </a:rPr>
              <a:t> </a:t>
            </a:r>
            <a:r>
              <a:rPr lang="it-CH" altLang="it-CH" sz="1200" b="1" kern="0" dirty="0" err="1">
                <a:solidFill>
                  <a:srgbClr val="FFFFFF"/>
                </a:solidFill>
              </a:rPr>
              <a:t>Brunnens</a:t>
            </a:r>
            <a:endParaRPr lang="it-CH" altLang="it-CH" sz="1200" b="1" kern="0" dirty="0">
              <a:solidFill>
                <a:srgbClr val="FFFFFF"/>
              </a:solidFill>
            </a:endParaRPr>
          </a:p>
        </p:txBody>
      </p:sp>
      <p:sp>
        <p:nvSpPr>
          <p:cNvPr id="5" name="CasellaDiTesto 4">
            <a:extLst>
              <a:ext uri="{FF2B5EF4-FFF2-40B4-BE49-F238E27FC236}">
                <a16:creationId xmlns:a16="http://schemas.microsoft.com/office/drawing/2014/main" id="{36145C61-AA6A-6484-234E-20ECFAA91C6D}"/>
              </a:ext>
            </a:extLst>
          </p:cNvPr>
          <p:cNvSpPr txBox="1"/>
          <p:nvPr/>
        </p:nvSpPr>
        <p:spPr>
          <a:xfrm>
            <a:off x="3687763" y="2065338"/>
            <a:ext cx="1654175" cy="1754187"/>
          </a:xfrm>
          <a:prstGeom prst="rect">
            <a:avLst/>
          </a:prstGeom>
          <a:solidFill>
            <a:srgbClr val="FFFF00"/>
          </a:solidFill>
          <a:ln>
            <a:solidFill>
              <a:schemeClr val="accent4">
                <a:lumMod val="10000"/>
              </a:schemeClr>
            </a:solidFill>
          </a:ln>
        </p:spPr>
        <p:txBody>
          <a:bodyPr>
            <a:spAutoFit/>
          </a:bodyPr>
          <a:lstStyle/>
          <a:p>
            <a:pPr algn="ctr">
              <a:defRPr/>
            </a:pPr>
            <a:r>
              <a:rPr lang="de-DE" b="1" dirty="0">
                <a:solidFill>
                  <a:schemeClr val="accent4">
                    <a:lumMod val="10000"/>
                  </a:schemeClr>
                </a:solidFill>
              </a:rPr>
              <a:t>Israelis verhindern, dass </a:t>
            </a:r>
            <a:r>
              <a:rPr lang="de-DE" sz="1700" b="1" dirty="0">
                <a:solidFill>
                  <a:schemeClr val="accent4">
                    <a:lumMod val="10000"/>
                  </a:schemeClr>
                </a:solidFill>
              </a:rPr>
              <a:t>Palästinenser</a:t>
            </a:r>
            <a:r>
              <a:rPr lang="de-DE" b="1" dirty="0">
                <a:solidFill>
                  <a:schemeClr val="accent4">
                    <a:lumMod val="10000"/>
                  </a:schemeClr>
                </a:solidFill>
              </a:rPr>
              <a:t> Wasser erhalten</a:t>
            </a:r>
            <a:endParaRPr lang="en-US" b="1" dirty="0">
              <a:solidFill>
                <a:schemeClr val="accent4">
                  <a:lumMod val="10000"/>
                </a:schemeClr>
              </a:solidFill>
            </a:endParaRPr>
          </a:p>
        </p:txBody>
      </p:sp>
      <p:sp>
        <p:nvSpPr>
          <p:cNvPr id="6" name="Rettangolo 5">
            <a:extLst>
              <a:ext uri="{FF2B5EF4-FFF2-40B4-BE49-F238E27FC236}">
                <a16:creationId xmlns:a16="http://schemas.microsoft.com/office/drawing/2014/main" id="{D33A111E-6B20-F31E-085A-3745205DFF47}"/>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9631" name="Rettangolo 1">
            <a:extLst>
              <a:ext uri="{FF2B5EF4-FFF2-40B4-BE49-F238E27FC236}">
                <a16:creationId xmlns:a16="http://schemas.microsoft.com/office/drawing/2014/main" id="{F9CB408F-BB16-9F78-3B39-AC5901F78DB5}"/>
              </a:ext>
            </a:extLst>
          </p:cNvPr>
          <p:cNvSpPr>
            <a:spLocks noChangeArrowheads="1"/>
          </p:cNvSpPr>
          <p:nvPr/>
        </p:nvSpPr>
        <p:spPr bwMode="auto">
          <a:xfrm>
            <a:off x="52388" y="15875"/>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39632" name="Slide Number Placeholder 3">
            <a:extLst>
              <a:ext uri="{FF2B5EF4-FFF2-40B4-BE49-F238E27FC236}">
                <a16:creationId xmlns:a16="http://schemas.microsoft.com/office/drawing/2014/main" id="{03F88130-7F6E-650A-1C3D-949D0EDA4B5D}"/>
              </a:ext>
            </a:extLst>
          </p:cNvPr>
          <p:cNvSpPr txBox="1">
            <a:spLocks/>
          </p:cNvSpPr>
          <p:nvPr/>
        </p:nvSpPr>
        <p:spPr bwMode="auto">
          <a:xfrm>
            <a:off x="4173538" y="6213475"/>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33EAAC4E-27D2-47FF-9193-AFB4D47C0648}" type="slidenum">
              <a:rPr lang="it-IT" altLang="it-CH" sz="1400" b="1">
                <a:solidFill>
                  <a:srgbClr val="FFFFFF"/>
                </a:solidFill>
              </a:rPr>
              <a:pPr algn="ctr" eaLnBrk="1" hangingPunct="1">
                <a:spcBef>
                  <a:spcPct val="0"/>
                </a:spcBef>
                <a:buFontTx/>
                <a:buNone/>
              </a:pPr>
              <a:t>80</a:t>
            </a:fld>
            <a:endParaRPr lang="it-IT" altLang="it-CH" sz="1400" b="1">
              <a:solidFill>
                <a:srgbClr val="FFFFFF"/>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3" name="Picture 2" descr="origine e utilizzo dell'acqua ">
            <a:extLst>
              <a:ext uri="{FF2B5EF4-FFF2-40B4-BE49-F238E27FC236}">
                <a16:creationId xmlns:a16="http://schemas.microsoft.com/office/drawing/2014/main" id="{0D84B10C-3601-AD63-AAFC-16373459B9C7}"/>
              </a:ext>
            </a:extLst>
          </p:cNvPr>
          <p:cNvPicPr>
            <a:picLocks noChangeAspect="1" noChangeArrowheads="1"/>
          </p:cNvPicPr>
          <p:nvPr/>
        </p:nvPicPr>
        <p:blipFill>
          <a:blip r:embed="rId3">
            <a:lum bright="-18000" contrast="10000"/>
          </a:blip>
          <a:srcRect/>
          <a:stretch>
            <a:fillRect/>
          </a:stretch>
        </p:blipFill>
        <p:spPr bwMode="auto">
          <a:xfrm>
            <a:off x="600075" y="908050"/>
            <a:ext cx="7850188" cy="5505450"/>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241667" name="Text Box 3">
            <a:extLst>
              <a:ext uri="{FF2B5EF4-FFF2-40B4-BE49-F238E27FC236}">
                <a16:creationId xmlns:a16="http://schemas.microsoft.com/office/drawing/2014/main" id="{7D73112D-6EBC-A63F-1545-E24AF1CC18E8}"/>
              </a:ext>
            </a:extLst>
          </p:cNvPr>
          <p:cNvSpPr txBox="1">
            <a:spLocks noChangeArrowheads="1"/>
          </p:cNvSpPr>
          <p:nvPr/>
        </p:nvSpPr>
        <p:spPr bwMode="auto">
          <a:xfrm>
            <a:off x="600075" y="404813"/>
            <a:ext cx="208756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Kommt von:</a:t>
            </a:r>
            <a:endParaRPr lang="it-IT" altLang="it-CH" sz="2400" b="1">
              <a:solidFill>
                <a:srgbClr val="FFFFFF"/>
              </a:solidFill>
            </a:endParaRPr>
          </a:p>
        </p:txBody>
      </p:sp>
      <p:sp>
        <p:nvSpPr>
          <p:cNvPr id="241668" name="Text Box 4">
            <a:extLst>
              <a:ext uri="{FF2B5EF4-FFF2-40B4-BE49-F238E27FC236}">
                <a16:creationId xmlns:a16="http://schemas.microsoft.com/office/drawing/2014/main" id="{3ADA5E86-1F38-5DEC-46F3-1E45A13BDF37}"/>
              </a:ext>
            </a:extLst>
          </p:cNvPr>
          <p:cNvSpPr txBox="1">
            <a:spLocks noChangeArrowheads="1"/>
          </p:cNvSpPr>
          <p:nvPr/>
        </p:nvSpPr>
        <p:spPr bwMode="auto">
          <a:xfrm>
            <a:off x="6721475" y="404813"/>
            <a:ext cx="19542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Geht nach:</a:t>
            </a:r>
            <a:endParaRPr lang="it-IT" altLang="it-CH" sz="2400" b="1">
              <a:solidFill>
                <a:srgbClr val="FFFFFF"/>
              </a:solidFill>
            </a:endParaRPr>
          </a:p>
        </p:txBody>
      </p:sp>
      <p:sp>
        <p:nvSpPr>
          <p:cNvPr id="241669" name="Text Box 5">
            <a:extLst>
              <a:ext uri="{FF2B5EF4-FFF2-40B4-BE49-F238E27FC236}">
                <a16:creationId xmlns:a16="http://schemas.microsoft.com/office/drawing/2014/main" id="{2C188338-DD84-543F-0721-3BC7D1C1985D}"/>
              </a:ext>
            </a:extLst>
          </p:cNvPr>
          <p:cNvSpPr txBox="1">
            <a:spLocks noChangeArrowheads="1"/>
          </p:cNvSpPr>
          <p:nvPr/>
        </p:nvSpPr>
        <p:spPr bwMode="auto">
          <a:xfrm>
            <a:off x="3667125" y="215900"/>
            <a:ext cx="1714500" cy="492125"/>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600" b="1">
                <a:solidFill>
                  <a:srgbClr val="000000"/>
                </a:solidFill>
              </a:rPr>
              <a:t>Wasser</a:t>
            </a:r>
            <a:endParaRPr lang="it-IT" altLang="it-CH" sz="2600" b="1">
              <a:solidFill>
                <a:srgbClr val="000000"/>
              </a:solidFill>
            </a:endParaRPr>
          </a:p>
        </p:txBody>
      </p:sp>
      <p:sp>
        <p:nvSpPr>
          <p:cNvPr id="241670" name="Slide Number Placeholder 3">
            <a:extLst>
              <a:ext uri="{FF2B5EF4-FFF2-40B4-BE49-F238E27FC236}">
                <a16:creationId xmlns:a16="http://schemas.microsoft.com/office/drawing/2014/main" id="{C010F09C-6102-B872-958E-101927E110B3}"/>
              </a:ext>
            </a:extLst>
          </p:cNvPr>
          <p:cNvSpPr>
            <a:spLocks noGrp="1"/>
          </p:cNvSpPr>
          <p:nvPr>
            <p:ph type="sldNum" sz="quarter" idx="12"/>
          </p:nvPr>
        </p:nvSpPr>
        <p:spPr>
          <a:xfrm>
            <a:off x="8221663" y="5986463"/>
            <a:ext cx="6445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213583-D0D4-46F9-9705-54CEFA6E0932}" type="slidenum">
              <a:rPr lang="it-IT" altLang="it-CH" sz="1400" b="1" smtClean="0">
                <a:solidFill>
                  <a:srgbClr val="FFFFFF"/>
                </a:solidFill>
              </a:rPr>
              <a:pPr>
                <a:spcBef>
                  <a:spcPct val="0"/>
                </a:spcBef>
                <a:buFontTx/>
                <a:buNone/>
              </a:pPr>
              <a:t>81</a:t>
            </a:fld>
            <a:endParaRPr lang="it-IT" altLang="it-CH" sz="1400" b="1">
              <a:solidFill>
                <a:srgbClr val="FFFFFF"/>
              </a:solidFill>
            </a:endParaRPr>
          </a:p>
        </p:txBody>
      </p:sp>
      <p:sp>
        <p:nvSpPr>
          <p:cNvPr id="241671" name="Rettangolo 1">
            <a:extLst>
              <a:ext uri="{FF2B5EF4-FFF2-40B4-BE49-F238E27FC236}">
                <a16:creationId xmlns:a16="http://schemas.microsoft.com/office/drawing/2014/main" id="{DF1CCCBE-7D6B-EC7E-6F46-CDDEB405219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kassam">
            <a:extLst>
              <a:ext uri="{FF2B5EF4-FFF2-40B4-BE49-F238E27FC236}">
                <a16:creationId xmlns:a16="http://schemas.microsoft.com/office/drawing/2014/main" id="{C1E984BF-2E05-F5B1-484E-C8F3297A05B3}"/>
              </a:ext>
            </a:extLst>
          </p:cNvPr>
          <p:cNvPicPr>
            <a:picLocks noChangeAspect="1" noChangeArrowheads="1"/>
          </p:cNvPicPr>
          <p:nvPr/>
        </p:nvPicPr>
        <p:blipFill>
          <a:blip r:embed="rId2"/>
          <a:srcRect/>
          <a:stretch>
            <a:fillRect/>
          </a:stretch>
        </p:blipFill>
        <p:spPr bwMode="auto">
          <a:xfrm>
            <a:off x="323850" y="333375"/>
            <a:ext cx="3990975" cy="2808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 name="Picture 5" descr="intifada">
            <a:extLst>
              <a:ext uri="{FF2B5EF4-FFF2-40B4-BE49-F238E27FC236}">
                <a16:creationId xmlns:a16="http://schemas.microsoft.com/office/drawing/2014/main" id="{2F174B83-EED6-BCA4-0E7A-509A787C6036}"/>
              </a:ext>
            </a:extLst>
          </p:cNvPr>
          <p:cNvPicPr>
            <a:picLocks noChangeAspect="1" noChangeArrowheads="1"/>
          </p:cNvPicPr>
          <p:nvPr/>
        </p:nvPicPr>
        <p:blipFill>
          <a:blip r:embed="rId3"/>
          <a:srcRect/>
          <a:stretch>
            <a:fillRect/>
          </a:stretch>
        </p:blipFill>
        <p:spPr bwMode="auto">
          <a:xfrm>
            <a:off x="4567238" y="333375"/>
            <a:ext cx="4289425" cy="2808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 name="Picture 2" descr="_39149812_bsu300ap">
            <a:extLst>
              <a:ext uri="{FF2B5EF4-FFF2-40B4-BE49-F238E27FC236}">
                <a16:creationId xmlns:a16="http://schemas.microsoft.com/office/drawing/2014/main" id="{AFE6F1B7-E40B-B293-4E6E-4B4D01937A81}"/>
              </a:ext>
            </a:extLst>
          </p:cNvPr>
          <p:cNvPicPr>
            <a:picLocks noChangeAspect="1" noChangeArrowheads="1"/>
          </p:cNvPicPr>
          <p:nvPr/>
        </p:nvPicPr>
        <p:blipFill>
          <a:blip r:embed="rId4"/>
          <a:srcRect/>
          <a:stretch>
            <a:fillRect/>
          </a:stretch>
        </p:blipFill>
        <p:spPr bwMode="auto">
          <a:xfrm>
            <a:off x="323850" y="3484563"/>
            <a:ext cx="3990975" cy="2808287"/>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7" name="Picture 10" descr="Tank_Israel">
            <a:extLst>
              <a:ext uri="{FF2B5EF4-FFF2-40B4-BE49-F238E27FC236}">
                <a16:creationId xmlns:a16="http://schemas.microsoft.com/office/drawing/2014/main" id="{3B291C0B-431D-FF53-B4D8-641D535F6D9E}"/>
              </a:ext>
            </a:extLst>
          </p:cNvPr>
          <p:cNvPicPr>
            <a:picLocks noChangeAspect="1" noChangeArrowheads="1"/>
          </p:cNvPicPr>
          <p:nvPr/>
        </p:nvPicPr>
        <p:blipFill>
          <a:blip r:embed="rId5"/>
          <a:srcRect/>
          <a:stretch>
            <a:fillRect/>
          </a:stretch>
        </p:blipFill>
        <p:spPr bwMode="auto">
          <a:xfrm>
            <a:off x="4567238" y="3484563"/>
            <a:ext cx="4289425" cy="2808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Text Box 8">
            <a:extLst>
              <a:ext uri="{FF2B5EF4-FFF2-40B4-BE49-F238E27FC236}">
                <a16:creationId xmlns:a16="http://schemas.microsoft.com/office/drawing/2014/main" id="{B4B77F71-423D-C0B1-C195-45D34B24DBD2}"/>
              </a:ext>
            </a:extLst>
          </p:cNvPr>
          <p:cNvSpPr txBox="1">
            <a:spLocks noChangeArrowheads="1"/>
          </p:cNvSpPr>
          <p:nvPr/>
        </p:nvSpPr>
        <p:spPr bwMode="auto">
          <a:xfrm>
            <a:off x="3217863" y="2849563"/>
            <a:ext cx="2460625" cy="9540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000" dirty="0"/>
              <a:t>Intifada     </a:t>
            </a:r>
            <a:r>
              <a:rPr lang="fr-CH" altLang="it-CH" dirty="0"/>
              <a:t>                    </a:t>
            </a:r>
            <a:r>
              <a:rPr lang="fr-CH" altLang="it-CH" dirty="0" err="1"/>
              <a:t>Widerstand</a:t>
            </a:r>
            <a:r>
              <a:rPr lang="fr-CH" altLang="it-CH" dirty="0"/>
              <a:t> </a:t>
            </a:r>
            <a:r>
              <a:rPr lang="fr-CH" altLang="it-CH" dirty="0" err="1"/>
              <a:t>gegen</a:t>
            </a:r>
            <a:r>
              <a:rPr lang="fr-CH" altLang="it-CH" dirty="0"/>
              <a:t> den </a:t>
            </a:r>
            <a:r>
              <a:rPr lang="fr-CH" altLang="it-CH" dirty="0" err="1"/>
              <a:t>Besatzer</a:t>
            </a:r>
            <a:endParaRPr lang="it-IT" altLang="it-CH" dirty="0"/>
          </a:p>
        </p:txBody>
      </p:sp>
      <p:sp>
        <p:nvSpPr>
          <p:cNvPr id="243719" name="CasellaDiTesto 7">
            <a:extLst>
              <a:ext uri="{FF2B5EF4-FFF2-40B4-BE49-F238E27FC236}">
                <a16:creationId xmlns:a16="http://schemas.microsoft.com/office/drawing/2014/main" id="{8A978B8B-DA82-0B7A-9964-1A8EDA44E62C}"/>
              </a:ext>
            </a:extLst>
          </p:cNvPr>
          <p:cNvSpPr txBox="1">
            <a:spLocks noChangeArrowheads="1"/>
          </p:cNvSpPr>
          <p:nvPr/>
        </p:nvSpPr>
        <p:spPr bwMode="auto">
          <a:xfrm>
            <a:off x="1217613" y="6292850"/>
            <a:ext cx="2533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Selbstmordanschläge</a:t>
            </a:r>
          </a:p>
        </p:txBody>
      </p:sp>
      <p:sp>
        <p:nvSpPr>
          <p:cNvPr id="9" name="CasellaDiTesto 8">
            <a:extLst>
              <a:ext uri="{FF2B5EF4-FFF2-40B4-BE49-F238E27FC236}">
                <a16:creationId xmlns:a16="http://schemas.microsoft.com/office/drawing/2014/main" id="{176E962B-371E-D8B5-FD28-548B2AF5B657}"/>
              </a:ext>
            </a:extLst>
          </p:cNvPr>
          <p:cNvSpPr txBox="1"/>
          <p:nvPr/>
        </p:nvSpPr>
        <p:spPr>
          <a:xfrm>
            <a:off x="2678113" y="333375"/>
            <a:ext cx="1511300" cy="692150"/>
          </a:xfrm>
          <a:prstGeom prst="rect">
            <a:avLst/>
          </a:prstGeom>
          <a:noFill/>
        </p:spPr>
        <p:txBody>
          <a:bodyPr>
            <a:spAutoFit/>
          </a:bodyPr>
          <a:lstStyle/>
          <a:p>
            <a:pPr algn="r">
              <a:defRPr/>
            </a:pPr>
            <a:r>
              <a:rPr lang="en-US" sz="1300" b="1" dirty="0" err="1">
                <a:solidFill>
                  <a:schemeClr val="accent4">
                    <a:lumMod val="10000"/>
                  </a:schemeClr>
                </a:solidFill>
              </a:rPr>
              <a:t>Selbstgebauter</a:t>
            </a:r>
            <a:r>
              <a:rPr lang="en-US" sz="1300" b="1" dirty="0">
                <a:solidFill>
                  <a:schemeClr val="accent4">
                    <a:lumMod val="10000"/>
                  </a:schemeClr>
                </a:solidFill>
              </a:rPr>
              <a:t> </a:t>
            </a:r>
            <a:r>
              <a:rPr lang="en-US" sz="1300" b="1" dirty="0" err="1">
                <a:solidFill>
                  <a:schemeClr val="accent4">
                    <a:lumMod val="10000"/>
                  </a:schemeClr>
                </a:solidFill>
              </a:rPr>
              <a:t>Raketenstart</a:t>
            </a:r>
            <a:r>
              <a:rPr lang="en-US" sz="1300" b="1" dirty="0">
                <a:solidFill>
                  <a:schemeClr val="accent4">
                    <a:lumMod val="10000"/>
                  </a:schemeClr>
                </a:solidFill>
              </a:rPr>
              <a:t>      </a:t>
            </a:r>
            <a:r>
              <a:rPr lang="en-US" sz="1300" b="1" dirty="0" err="1">
                <a:solidFill>
                  <a:schemeClr val="accent4">
                    <a:lumMod val="10000"/>
                  </a:schemeClr>
                </a:solidFill>
              </a:rPr>
              <a:t>aus</a:t>
            </a:r>
            <a:r>
              <a:rPr lang="en-US" sz="1300" b="1" dirty="0">
                <a:solidFill>
                  <a:schemeClr val="accent4">
                    <a:lumMod val="10000"/>
                  </a:schemeClr>
                </a:solidFill>
              </a:rPr>
              <a:t> Gaza</a:t>
            </a:r>
          </a:p>
        </p:txBody>
      </p:sp>
      <p:sp>
        <p:nvSpPr>
          <p:cNvPr id="10" name="Rettangolo 9">
            <a:extLst>
              <a:ext uri="{FF2B5EF4-FFF2-40B4-BE49-F238E27FC236}">
                <a16:creationId xmlns:a16="http://schemas.microsoft.com/office/drawing/2014/main" id="{5ECA0354-A15D-0345-AA77-081B92AC0D0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3722" name="Rettangolo 1">
            <a:extLst>
              <a:ext uri="{FF2B5EF4-FFF2-40B4-BE49-F238E27FC236}">
                <a16:creationId xmlns:a16="http://schemas.microsoft.com/office/drawing/2014/main" id="{D44F90AA-806F-E831-6680-EAAA4D1EF98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egnaposto numero diapositiva 1">
            <a:extLst>
              <a:ext uri="{FF2B5EF4-FFF2-40B4-BE49-F238E27FC236}">
                <a16:creationId xmlns:a16="http://schemas.microsoft.com/office/drawing/2014/main" id="{C98BBF34-E91A-6813-4CA2-0F4749280060}"/>
              </a:ext>
            </a:extLst>
          </p:cNvPr>
          <p:cNvSpPr>
            <a:spLocks noGrp="1" noChangeArrowheads="1"/>
          </p:cNvSpPr>
          <p:nvPr>
            <p:ph type="sldNum" sz="quarter" idx="12"/>
          </p:nvPr>
        </p:nvSpPr>
        <p:spPr>
          <a:xfrm>
            <a:off x="8202613" y="5534025"/>
            <a:ext cx="406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B87DD0-0D3B-459E-A330-F87C0DB66507}" type="slidenum">
              <a:rPr lang="fr-FR" altLang="en-US" sz="1200" b="1" smtClean="0"/>
              <a:pPr>
                <a:spcBef>
                  <a:spcPct val="0"/>
                </a:spcBef>
                <a:buFontTx/>
                <a:buNone/>
              </a:pPr>
              <a:t>83</a:t>
            </a:fld>
            <a:endParaRPr lang="fr-FR" altLang="en-US" sz="1200" b="1"/>
          </a:p>
        </p:txBody>
      </p:sp>
      <p:sp>
        <p:nvSpPr>
          <p:cNvPr id="6" name="Rettangolo 5">
            <a:extLst>
              <a:ext uri="{FF2B5EF4-FFF2-40B4-BE49-F238E27FC236}">
                <a16:creationId xmlns:a16="http://schemas.microsoft.com/office/drawing/2014/main" id="{B8696E6A-B8B0-D879-AB6D-0B6F1C89B62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descr="C:\Users\Enrico\Desktop\Gaza7 jpeg.jpg">
            <a:extLst>
              <a:ext uri="{FF2B5EF4-FFF2-40B4-BE49-F238E27FC236}">
                <a16:creationId xmlns:a16="http://schemas.microsoft.com/office/drawing/2014/main" id="{B639D8AA-8902-868C-3647-A8F7F72C85E7}"/>
              </a:ext>
            </a:extLst>
          </p:cNvPr>
          <p:cNvPicPr>
            <a:picLocks noChangeAspect="1" noChangeArrowheads="1"/>
          </p:cNvPicPr>
          <p:nvPr/>
        </p:nvPicPr>
        <p:blipFill>
          <a:blip r:embed="rId3"/>
          <a:srcRect/>
          <a:stretch>
            <a:fillRect/>
          </a:stretch>
        </p:blipFill>
        <p:spPr bwMode="auto">
          <a:xfrm>
            <a:off x="468313" y="549275"/>
            <a:ext cx="4389437" cy="5365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4741" name="CasellaDiTesto 1">
            <a:extLst>
              <a:ext uri="{FF2B5EF4-FFF2-40B4-BE49-F238E27FC236}">
                <a16:creationId xmlns:a16="http://schemas.microsoft.com/office/drawing/2014/main" id="{40C04B7F-3264-BDDF-357A-35455649AC39}"/>
              </a:ext>
            </a:extLst>
          </p:cNvPr>
          <p:cNvSpPr txBox="1">
            <a:spLocks noChangeArrowheads="1"/>
          </p:cNvSpPr>
          <p:nvPr/>
        </p:nvSpPr>
        <p:spPr bwMode="auto">
          <a:xfrm>
            <a:off x="1763713" y="6032500"/>
            <a:ext cx="590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400"/>
              <a:t>Seit 2004 ist der Gazastreifen völlig isoliert, belagert und bombardiert</a:t>
            </a:r>
            <a:r>
              <a:rPr lang="en-US" altLang="en-US" sz="1400"/>
              <a:t>.</a:t>
            </a:r>
          </a:p>
        </p:txBody>
      </p:sp>
      <p:sp>
        <p:nvSpPr>
          <p:cNvPr id="2" name="Freccia in giù 1">
            <a:extLst>
              <a:ext uri="{FF2B5EF4-FFF2-40B4-BE49-F238E27FC236}">
                <a16:creationId xmlns:a16="http://schemas.microsoft.com/office/drawing/2014/main" id="{CB19890A-EE17-DFEE-0BFF-0E3A0E59161D}"/>
              </a:ext>
            </a:extLst>
          </p:cNvPr>
          <p:cNvSpPr/>
          <p:nvPr/>
        </p:nvSpPr>
        <p:spPr bwMode="auto">
          <a:xfrm>
            <a:off x="3527425" y="3706813"/>
            <a:ext cx="457200" cy="585787"/>
          </a:xfrm>
          <a:prstGeom prst="downArrow">
            <a:avLst>
              <a:gd name="adj1" fmla="val 33069"/>
              <a:gd name="adj2" fmla="val 50000"/>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5" name="CasellaDiTesto 4">
            <a:extLst>
              <a:ext uri="{FF2B5EF4-FFF2-40B4-BE49-F238E27FC236}">
                <a16:creationId xmlns:a16="http://schemas.microsoft.com/office/drawing/2014/main" id="{0C684735-33ED-CDC1-CD5C-B1265CE89B94}"/>
              </a:ext>
            </a:extLst>
          </p:cNvPr>
          <p:cNvSpPr txBox="1"/>
          <p:nvPr/>
        </p:nvSpPr>
        <p:spPr>
          <a:xfrm>
            <a:off x="3276600" y="3205163"/>
            <a:ext cx="958850" cy="522287"/>
          </a:xfrm>
          <a:prstGeom prst="rect">
            <a:avLst/>
          </a:prstGeom>
          <a:noFill/>
        </p:spPr>
        <p:txBody>
          <a:bodyPr>
            <a:spAutoFit/>
          </a:bodyPr>
          <a:lstStyle/>
          <a:p>
            <a:pPr algn="ctr">
              <a:defRPr/>
            </a:pPr>
            <a:r>
              <a:rPr lang="en-US" sz="1400" b="1" dirty="0">
                <a:solidFill>
                  <a:schemeClr val="accent4">
                    <a:lumMod val="10000"/>
                  </a:schemeClr>
                </a:solidFill>
              </a:rPr>
              <a:t>Gaza </a:t>
            </a:r>
            <a:r>
              <a:rPr lang="en-US" sz="1400" b="1" dirty="0" err="1">
                <a:solidFill>
                  <a:schemeClr val="accent4">
                    <a:lumMod val="10000"/>
                  </a:schemeClr>
                </a:solidFill>
              </a:rPr>
              <a:t>Streifen</a:t>
            </a:r>
            <a:endParaRPr lang="en-US" sz="1400" b="1" dirty="0">
              <a:solidFill>
                <a:schemeClr val="accent4">
                  <a:lumMod val="10000"/>
                </a:schemeClr>
              </a:solidFill>
            </a:endParaRPr>
          </a:p>
        </p:txBody>
      </p:sp>
      <p:sp>
        <p:nvSpPr>
          <p:cNvPr id="12" name="Freccia in giù 11">
            <a:extLst>
              <a:ext uri="{FF2B5EF4-FFF2-40B4-BE49-F238E27FC236}">
                <a16:creationId xmlns:a16="http://schemas.microsoft.com/office/drawing/2014/main" id="{CC6BF64A-F7E4-BAD3-535F-09FE7C79126E}"/>
              </a:ext>
            </a:extLst>
          </p:cNvPr>
          <p:cNvSpPr/>
          <p:nvPr/>
        </p:nvSpPr>
        <p:spPr bwMode="auto">
          <a:xfrm rot="7833220">
            <a:off x="2298700" y="4772025"/>
            <a:ext cx="280988" cy="534988"/>
          </a:xfrm>
          <a:prstGeom prst="downArrow">
            <a:avLst>
              <a:gd name="adj1" fmla="val 30498"/>
              <a:gd name="adj2" fmla="val 51284"/>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4" name="CasellaDiTesto 13">
            <a:extLst>
              <a:ext uri="{FF2B5EF4-FFF2-40B4-BE49-F238E27FC236}">
                <a16:creationId xmlns:a16="http://schemas.microsoft.com/office/drawing/2014/main" id="{18377591-7AF0-72F1-59C0-E661C9553B6F}"/>
              </a:ext>
            </a:extLst>
          </p:cNvPr>
          <p:cNvSpPr txBox="1"/>
          <p:nvPr/>
        </p:nvSpPr>
        <p:spPr>
          <a:xfrm>
            <a:off x="2266950" y="5165725"/>
            <a:ext cx="1022350" cy="646113"/>
          </a:xfrm>
          <a:prstGeom prst="rect">
            <a:avLst/>
          </a:prstGeom>
          <a:noFill/>
        </p:spPr>
        <p:txBody>
          <a:bodyPr>
            <a:spAutoFit/>
          </a:bodyPr>
          <a:lstStyle/>
          <a:p>
            <a:pPr algn="r">
              <a:defRPr/>
            </a:pPr>
            <a:r>
              <a:rPr lang="en-US" sz="1200" b="1" dirty="0">
                <a:solidFill>
                  <a:schemeClr val="accent4">
                    <a:lumMod val="10000"/>
                  </a:schemeClr>
                </a:solidFill>
              </a:rPr>
              <a:t>Zaun + </a:t>
            </a:r>
            <a:r>
              <a:rPr lang="en-US" sz="1200" b="1" dirty="0" err="1">
                <a:solidFill>
                  <a:schemeClr val="accent4">
                    <a:lumMod val="10000"/>
                  </a:schemeClr>
                </a:solidFill>
              </a:rPr>
              <a:t>Niemands</a:t>
            </a:r>
            <a:r>
              <a:rPr lang="en-US" sz="1200" b="1" dirty="0">
                <a:solidFill>
                  <a:schemeClr val="accent4">
                    <a:lumMod val="10000"/>
                  </a:schemeClr>
                </a:solidFill>
              </a:rPr>
              <a:t>- land</a:t>
            </a:r>
          </a:p>
        </p:txBody>
      </p:sp>
      <p:pic>
        <p:nvPicPr>
          <p:cNvPr id="8" name="Picture 2" descr="Potrebbe essere un'immagine raffigurante veicolo">
            <a:extLst>
              <a:ext uri="{FF2B5EF4-FFF2-40B4-BE49-F238E27FC236}">
                <a16:creationId xmlns:a16="http://schemas.microsoft.com/office/drawing/2014/main" id="{E31CDF97-9391-F40D-7BF8-331EFE05D206}"/>
              </a:ext>
            </a:extLst>
          </p:cNvPr>
          <p:cNvPicPr>
            <a:picLocks noChangeAspect="1" noChangeArrowheads="1"/>
          </p:cNvPicPr>
          <p:nvPr/>
        </p:nvPicPr>
        <p:blipFill>
          <a:blip r:embed="rId4"/>
          <a:srcRect/>
          <a:stretch>
            <a:fillRect/>
          </a:stretch>
        </p:blipFill>
        <p:spPr bwMode="auto">
          <a:xfrm>
            <a:off x="5073650" y="549275"/>
            <a:ext cx="3573463" cy="4805363"/>
          </a:xfrm>
          <a:prstGeom prst="rect">
            <a:avLst/>
          </a:prstGeom>
          <a:ln w="38100">
            <a:solidFill>
              <a:schemeClr val="tx1"/>
            </a:solidFill>
          </a:ln>
          <a:effectLst>
            <a:outerShdw blurRad="292100" dist="139700" dir="2700000" algn="tl" rotWithShape="0">
              <a:srgbClr val="333333">
                <a:alpha val="65000"/>
              </a:srgbClr>
            </a:outerShdw>
          </a:effectLst>
        </p:spPr>
      </p:pic>
      <p:sp>
        <p:nvSpPr>
          <p:cNvPr id="138242" name="CasellaDiTesto 2">
            <a:extLst>
              <a:ext uri="{FF2B5EF4-FFF2-40B4-BE49-F238E27FC236}">
                <a16:creationId xmlns:a16="http://schemas.microsoft.com/office/drawing/2014/main" id="{C29B7609-1192-80C7-1CE8-2284DB506A8D}"/>
              </a:ext>
            </a:extLst>
          </p:cNvPr>
          <p:cNvSpPr txBox="1">
            <a:spLocks noChangeArrowheads="1"/>
          </p:cNvSpPr>
          <p:nvPr/>
        </p:nvSpPr>
        <p:spPr bwMode="auto">
          <a:xfrm>
            <a:off x="5033963" y="5451475"/>
            <a:ext cx="3060700" cy="461963"/>
          </a:xfrm>
          <a:prstGeom prst="rect">
            <a:avLst/>
          </a:prstGeom>
          <a:solidFill>
            <a:srgbClr val="FFFF00"/>
          </a:solidFill>
          <a:ln w="12700">
            <a:solidFill>
              <a:schemeClr val="accent4">
                <a:lumMod val="10000"/>
              </a:schemeClr>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dirty="0">
                <a:solidFill>
                  <a:schemeClr val="accent4">
                    <a:lumMod val="10000"/>
                  </a:schemeClr>
                </a:solidFill>
                <a:latin typeface="Arial" panose="020B0604020202020204" pitchFamily="34" charset="0"/>
              </a:rPr>
              <a:t>Der </a:t>
            </a:r>
            <a:r>
              <a:rPr lang="en-US" altLang="en-US" sz="2400" b="1" dirty="0" err="1">
                <a:solidFill>
                  <a:schemeClr val="accent4">
                    <a:lumMod val="10000"/>
                  </a:schemeClr>
                </a:solidFill>
                <a:latin typeface="Arial" panose="020B0604020202020204" pitchFamily="34" charset="0"/>
              </a:rPr>
              <a:t>Gazastreifen</a:t>
            </a:r>
            <a:endParaRPr lang="en-US" altLang="en-US" sz="2400" b="1" dirty="0">
              <a:solidFill>
                <a:schemeClr val="accent4">
                  <a:lumMod val="10000"/>
                </a:schemeClr>
              </a:solidFill>
              <a:latin typeface="Arial" panose="020B0604020202020204" pitchFamily="34" charset="0"/>
            </a:endParaRPr>
          </a:p>
        </p:txBody>
      </p:sp>
      <p:sp>
        <p:nvSpPr>
          <p:cNvPr id="10" name="CasellaDiTesto 9">
            <a:extLst>
              <a:ext uri="{FF2B5EF4-FFF2-40B4-BE49-F238E27FC236}">
                <a16:creationId xmlns:a16="http://schemas.microsoft.com/office/drawing/2014/main" id="{3E66F123-9297-35EE-BFF3-562524206E29}"/>
              </a:ext>
            </a:extLst>
          </p:cNvPr>
          <p:cNvSpPr txBox="1"/>
          <p:nvPr/>
        </p:nvSpPr>
        <p:spPr>
          <a:xfrm>
            <a:off x="5121275" y="4892675"/>
            <a:ext cx="3478213" cy="522288"/>
          </a:xfrm>
          <a:prstGeom prst="rect">
            <a:avLst/>
          </a:prstGeom>
          <a:noFill/>
        </p:spPr>
        <p:txBody>
          <a:bodyPr>
            <a:spAutoFit/>
          </a:bodyPr>
          <a:lstStyle/>
          <a:p>
            <a:pPr algn="ctr">
              <a:defRPr/>
            </a:pPr>
            <a:r>
              <a:rPr lang="de-DE" sz="1400" dirty="0">
                <a:solidFill>
                  <a:schemeClr val="accent4">
                    <a:lumMod val="10000"/>
                  </a:schemeClr>
                </a:solidFill>
              </a:rPr>
              <a:t>Nach einer israelische Bombardierung geht das Leben weiter</a:t>
            </a:r>
            <a:r>
              <a:rPr lang="en-US" sz="1400" dirty="0">
                <a:solidFill>
                  <a:schemeClr val="accent4">
                    <a:lumMod val="10000"/>
                  </a:schemeClr>
                </a:solidFill>
              </a:rPr>
              <a:t>.</a:t>
            </a:r>
          </a:p>
        </p:txBody>
      </p:sp>
      <p:sp>
        <p:nvSpPr>
          <p:cNvPr id="3" name="CasellaDiTesto 2">
            <a:extLst>
              <a:ext uri="{FF2B5EF4-FFF2-40B4-BE49-F238E27FC236}">
                <a16:creationId xmlns:a16="http://schemas.microsoft.com/office/drawing/2014/main" id="{BB175308-BA4C-2D8B-4CF0-B13D6D7B5DFF}"/>
              </a:ext>
            </a:extLst>
          </p:cNvPr>
          <p:cNvSpPr txBox="1"/>
          <p:nvPr/>
        </p:nvSpPr>
        <p:spPr>
          <a:xfrm>
            <a:off x="400050" y="4892675"/>
            <a:ext cx="723900" cy="415925"/>
          </a:xfrm>
          <a:prstGeom prst="rect">
            <a:avLst/>
          </a:prstGeom>
          <a:noFill/>
        </p:spPr>
        <p:txBody>
          <a:bodyPr>
            <a:spAutoFit/>
          </a:bodyPr>
          <a:lstStyle/>
          <a:p>
            <a:pPr>
              <a:defRPr/>
            </a:pPr>
            <a:r>
              <a:rPr lang="en-US" sz="700" b="1" dirty="0" err="1">
                <a:solidFill>
                  <a:schemeClr val="accent4">
                    <a:lumMod val="10000"/>
                  </a:schemeClr>
                </a:solidFill>
              </a:rPr>
              <a:t>Philadel-phia</a:t>
            </a:r>
            <a:endParaRPr lang="en-US" sz="700" b="1" dirty="0">
              <a:solidFill>
                <a:schemeClr val="accent4">
                  <a:lumMod val="10000"/>
                </a:schemeClr>
              </a:solidFill>
            </a:endParaRPr>
          </a:p>
          <a:p>
            <a:pPr>
              <a:defRPr/>
            </a:pPr>
            <a:r>
              <a:rPr lang="en-US" sz="700" b="1" dirty="0" err="1">
                <a:solidFill>
                  <a:schemeClr val="accent4">
                    <a:lumMod val="10000"/>
                  </a:schemeClr>
                </a:solidFill>
              </a:rPr>
              <a:t>Korridor</a:t>
            </a:r>
            <a:endParaRPr lang="en-US" sz="700" b="1" dirty="0">
              <a:solidFill>
                <a:schemeClr val="accent4">
                  <a:lumMod val="10000"/>
                </a:schemeClr>
              </a:solidFill>
            </a:endParaRPr>
          </a:p>
        </p:txBody>
      </p:sp>
      <p:sp>
        <p:nvSpPr>
          <p:cNvPr id="4" name="Freccia in giù 3">
            <a:extLst>
              <a:ext uri="{FF2B5EF4-FFF2-40B4-BE49-F238E27FC236}">
                <a16:creationId xmlns:a16="http://schemas.microsoft.com/office/drawing/2014/main" id="{8E5A643B-FBE6-E389-C8C1-202FB7168B15}"/>
              </a:ext>
            </a:extLst>
          </p:cNvPr>
          <p:cNvSpPr/>
          <p:nvPr/>
        </p:nvSpPr>
        <p:spPr bwMode="auto">
          <a:xfrm rot="14208991">
            <a:off x="661194" y="4668044"/>
            <a:ext cx="201612" cy="304800"/>
          </a:xfrm>
          <a:prstGeom prst="downArrow">
            <a:avLst>
              <a:gd name="adj1" fmla="val 30498"/>
              <a:gd name="adj2" fmla="val 51284"/>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E4C77B7-B06F-55AA-0C2A-FAF4C58B4604}"/>
              </a:ext>
            </a:extLst>
          </p:cNvPr>
          <p:cNvPicPr>
            <a:picLocks noChangeAspect="1"/>
          </p:cNvPicPr>
          <p:nvPr/>
        </p:nvPicPr>
        <p:blipFill>
          <a:blip r:embed="rId2"/>
          <a:stretch>
            <a:fillRect/>
          </a:stretch>
        </p:blipFill>
        <p:spPr>
          <a:xfrm>
            <a:off x="582613" y="765175"/>
            <a:ext cx="7978775" cy="4475163"/>
          </a:xfrm>
          <a:prstGeom prst="rect">
            <a:avLst/>
          </a:prstGeom>
          <a:ln w="38100">
            <a:solidFill>
              <a:schemeClr val="tx1"/>
            </a:solidFill>
          </a:ln>
          <a:effectLst>
            <a:outerShdw blurRad="292100" dist="139700" dir="2700000" algn="tl" rotWithShape="0">
              <a:srgbClr val="333333">
                <a:alpha val="65000"/>
              </a:srgbClr>
            </a:outerShdw>
          </a:effectLst>
        </p:spPr>
      </p:pic>
      <p:sp>
        <p:nvSpPr>
          <p:cNvPr id="246787" name="CasellaDiTesto 2">
            <a:extLst>
              <a:ext uri="{FF2B5EF4-FFF2-40B4-BE49-F238E27FC236}">
                <a16:creationId xmlns:a16="http://schemas.microsoft.com/office/drawing/2014/main" id="{96AD62A8-5E64-B4FA-BF11-9C318474F584}"/>
              </a:ext>
            </a:extLst>
          </p:cNvPr>
          <p:cNvSpPr txBox="1">
            <a:spLocks noChangeArrowheads="1"/>
          </p:cNvSpPr>
          <p:nvPr/>
        </p:nvSpPr>
        <p:spPr bwMode="auto">
          <a:xfrm>
            <a:off x="1684338" y="5949950"/>
            <a:ext cx="57753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400"/>
              <a:t>Der Gazastreifen hat 2 Millionen Einwohner auf weniger als 360 km2</a:t>
            </a:r>
            <a:endParaRPr lang="en-US" altLang="en-US" sz="1400"/>
          </a:p>
        </p:txBody>
      </p:sp>
      <p:sp>
        <p:nvSpPr>
          <p:cNvPr id="4" name="CasellaDiTesto 3">
            <a:extLst>
              <a:ext uri="{FF2B5EF4-FFF2-40B4-BE49-F238E27FC236}">
                <a16:creationId xmlns:a16="http://schemas.microsoft.com/office/drawing/2014/main" id="{596FA230-1603-6E9A-4FAB-EFC9DF789567}"/>
              </a:ext>
            </a:extLst>
          </p:cNvPr>
          <p:cNvSpPr txBox="1"/>
          <p:nvPr/>
        </p:nvSpPr>
        <p:spPr>
          <a:xfrm>
            <a:off x="1258888" y="5408613"/>
            <a:ext cx="6626225" cy="400050"/>
          </a:xfrm>
          <a:prstGeom prst="rect">
            <a:avLst/>
          </a:prstGeom>
          <a:solidFill>
            <a:srgbClr val="FFFF00"/>
          </a:solidFill>
          <a:ln w="12700">
            <a:solidFill>
              <a:schemeClr val="accent4">
                <a:lumMod val="10000"/>
              </a:schemeClr>
            </a:solidFill>
          </a:ln>
        </p:spPr>
        <p:txBody>
          <a:bodyPr>
            <a:spAutoFit/>
          </a:bodyPr>
          <a:lstStyle/>
          <a:p>
            <a:pPr algn="ctr">
              <a:defRPr/>
            </a:pPr>
            <a:r>
              <a:rPr lang="de-DE" sz="2000" b="1" dirty="0">
                <a:solidFill>
                  <a:schemeClr val="accent4">
                    <a:lumMod val="10000"/>
                  </a:schemeClr>
                </a:solidFill>
              </a:rPr>
              <a:t>Der nördliche Teil der Stadt Gaza </a:t>
            </a:r>
            <a:r>
              <a:rPr lang="de-DE" sz="2000" dirty="0">
                <a:solidFill>
                  <a:schemeClr val="accent4">
                    <a:lumMod val="10000"/>
                  </a:schemeClr>
                </a:solidFill>
              </a:rPr>
              <a:t>(vor Oktober 2023)</a:t>
            </a:r>
            <a:endParaRPr lang="en-US" sz="2000" dirty="0">
              <a:solidFill>
                <a:schemeClr val="accent4">
                  <a:lumMod val="10000"/>
                </a:schemeClr>
              </a:solidFill>
            </a:endParaRPr>
          </a:p>
        </p:txBody>
      </p:sp>
      <p:sp>
        <p:nvSpPr>
          <p:cNvPr id="246789" name="Slide Number Placeholder 1">
            <a:extLst>
              <a:ext uri="{FF2B5EF4-FFF2-40B4-BE49-F238E27FC236}">
                <a16:creationId xmlns:a16="http://schemas.microsoft.com/office/drawing/2014/main" id="{BDA67DF6-7723-A49A-DE15-20702E530763}"/>
              </a:ext>
            </a:extLst>
          </p:cNvPr>
          <p:cNvSpPr>
            <a:spLocks noGrp="1"/>
          </p:cNvSpPr>
          <p:nvPr>
            <p:ph type="sldNum" sz="quarter" idx="12"/>
          </p:nvPr>
        </p:nvSpPr>
        <p:spPr>
          <a:xfrm>
            <a:off x="7885113" y="5464175"/>
            <a:ext cx="557212"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177E93-E2DE-4093-ADBA-6F90AEA7138C}" type="slidenum">
              <a:rPr lang="it-IT" altLang="it-CH" sz="1400" b="1" smtClean="0">
                <a:solidFill>
                  <a:srgbClr val="FFFFFF"/>
                </a:solidFill>
              </a:rPr>
              <a:pPr>
                <a:spcBef>
                  <a:spcPct val="0"/>
                </a:spcBef>
                <a:buFontTx/>
                <a:buNone/>
              </a:pPr>
              <a:t>84</a:t>
            </a:fld>
            <a:endParaRPr lang="it-IT" altLang="it-CH" sz="1400" b="1">
              <a:solidFill>
                <a:srgbClr val="FFFFFF"/>
              </a:solidFill>
            </a:endParaRPr>
          </a:p>
        </p:txBody>
      </p:sp>
      <p:sp>
        <p:nvSpPr>
          <p:cNvPr id="246790" name="Rettangolo 1">
            <a:extLst>
              <a:ext uri="{FF2B5EF4-FFF2-40B4-BE49-F238E27FC236}">
                <a16:creationId xmlns:a16="http://schemas.microsoft.com/office/drawing/2014/main" id="{65C285CA-5494-6DB6-43B3-5C19AA91AF2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filasteen.files.wordpress.com/2009/05/israeli_bombs_over_gaza.jpg">
            <a:extLst>
              <a:ext uri="{FF2B5EF4-FFF2-40B4-BE49-F238E27FC236}">
                <a16:creationId xmlns:a16="http://schemas.microsoft.com/office/drawing/2014/main" id="{1F20B162-A923-D950-465E-B49E65C228B4}"/>
              </a:ext>
            </a:extLst>
          </p:cNvPr>
          <p:cNvPicPr>
            <a:picLocks noChangeAspect="1" noChangeArrowheads="1"/>
          </p:cNvPicPr>
          <p:nvPr/>
        </p:nvPicPr>
        <p:blipFill>
          <a:blip r:embed="rId2"/>
          <a:srcRect/>
          <a:stretch>
            <a:fillRect/>
          </a:stretch>
        </p:blipFill>
        <p:spPr bwMode="auto">
          <a:xfrm>
            <a:off x="1133475" y="514350"/>
            <a:ext cx="7237413" cy="5429250"/>
          </a:xfrm>
          <a:prstGeom prst="rect">
            <a:avLst/>
          </a:prstGeom>
          <a:ln w="38100">
            <a:solidFill>
              <a:schemeClr val="tx1"/>
            </a:solidFill>
          </a:ln>
          <a:effectLst>
            <a:outerShdw blurRad="292100" dist="139700" dir="2700000" algn="tl" rotWithShape="0">
              <a:srgbClr val="333333">
                <a:alpha val="65000"/>
              </a:srgbClr>
            </a:outerShdw>
          </a:effectLst>
        </p:spPr>
      </p:pic>
      <p:sp>
        <p:nvSpPr>
          <p:cNvPr id="247811" name="Segnaposto numero diapositiva 1">
            <a:extLst>
              <a:ext uri="{FF2B5EF4-FFF2-40B4-BE49-F238E27FC236}">
                <a16:creationId xmlns:a16="http://schemas.microsoft.com/office/drawing/2014/main" id="{70783F2B-D2F3-BECA-95DF-852F37C9DE8D}"/>
              </a:ext>
            </a:extLst>
          </p:cNvPr>
          <p:cNvSpPr>
            <a:spLocks noGrp="1" noChangeArrowheads="1"/>
          </p:cNvSpPr>
          <p:nvPr>
            <p:ph type="sldNum" sz="quarter" idx="12"/>
          </p:nvPr>
        </p:nvSpPr>
        <p:spPr>
          <a:xfrm>
            <a:off x="7085013" y="6156325"/>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907AD5-DED7-4C47-85AD-C55F1CB28779}" type="slidenum">
              <a:rPr lang="fr-FR" altLang="en-US" sz="1200" b="1" smtClean="0"/>
              <a:pPr>
                <a:spcBef>
                  <a:spcPct val="0"/>
                </a:spcBef>
                <a:buFontTx/>
                <a:buNone/>
              </a:pPr>
              <a:t>85</a:t>
            </a:fld>
            <a:endParaRPr lang="fr-FR" altLang="en-US" sz="1200" b="1"/>
          </a:p>
        </p:txBody>
      </p:sp>
      <p:sp>
        <p:nvSpPr>
          <p:cNvPr id="4" name="Rettangolo 3">
            <a:extLst>
              <a:ext uri="{FF2B5EF4-FFF2-40B4-BE49-F238E27FC236}">
                <a16:creationId xmlns:a16="http://schemas.microsoft.com/office/drawing/2014/main" id="{053FBD92-C5FD-2B31-046B-F65E89B52865}"/>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266358F9-30C0-06CE-8143-11DF819475F7}"/>
              </a:ext>
            </a:extLst>
          </p:cNvPr>
          <p:cNvSpPr txBox="1"/>
          <p:nvPr/>
        </p:nvSpPr>
        <p:spPr>
          <a:xfrm>
            <a:off x="3114675" y="6088063"/>
            <a:ext cx="3275013"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800" dirty="0"/>
              <a:t>Israelis </a:t>
            </a:r>
            <a:r>
              <a:rPr lang="en-US" sz="1800" dirty="0" err="1"/>
              <a:t>bombardieren</a:t>
            </a:r>
            <a:r>
              <a:rPr lang="en-US" sz="1800" dirty="0"/>
              <a:t> Gaza</a:t>
            </a:r>
          </a:p>
        </p:txBody>
      </p:sp>
      <p:sp>
        <p:nvSpPr>
          <p:cNvPr id="247814" name="Rettangolo 1">
            <a:extLst>
              <a:ext uri="{FF2B5EF4-FFF2-40B4-BE49-F238E27FC236}">
                <a16:creationId xmlns:a16="http://schemas.microsoft.com/office/drawing/2014/main" id="{488E310A-6122-6ABB-00B3-A101806F522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descr="C:\Dokumente und Einstellungen\Enrico\Eigene Dateien\Enrico\Documenti\AA Enrico nuovo\Palestina\A Foto\Guerra e personaggi\Gaza dic 2008.bmp">
            <a:extLst>
              <a:ext uri="{FF2B5EF4-FFF2-40B4-BE49-F238E27FC236}">
                <a16:creationId xmlns:a16="http://schemas.microsoft.com/office/drawing/2014/main" id="{4150F3FC-95F3-56A2-AC34-A57CE54B9506}"/>
              </a:ext>
            </a:extLst>
          </p:cNvPr>
          <p:cNvPicPr>
            <a:picLocks noChangeAspect="1" noChangeArrowheads="1"/>
          </p:cNvPicPr>
          <p:nvPr/>
        </p:nvPicPr>
        <p:blipFill>
          <a:blip r:embed="rId3"/>
          <a:srcRect/>
          <a:stretch>
            <a:fillRect/>
          </a:stretch>
        </p:blipFill>
        <p:spPr bwMode="auto">
          <a:xfrm>
            <a:off x="0" y="1547813"/>
            <a:ext cx="2214563" cy="14652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5" name="Picture 3" descr="C:\Dokumente und Einstellungen\Enrico\Eigene Dateien\Enrico\Documenti\AA Enrico nuovo\Palestina\A Foto\Guerra e personaggi\Gaza dicembre 08.gif">
            <a:extLst>
              <a:ext uri="{FF2B5EF4-FFF2-40B4-BE49-F238E27FC236}">
                <a16:creationId xmlns:a16="http://schemas.microsoft.com/office/drawing/2014/main" id="{7FD39561-6E70-23D4-085F-ED31BD5129B2}"/>
              </a:ext>
            </a:extLst>
          </p:cNvPr>
          <p:cNvPicPr>
            <a:picLocks noChangeAspect="1" noChangeArrowheads="1"/>
          </p:cNvPicPr>
          <p:nvPr/>
        </p:nvPicPr>
        <p:blipFill>
          <a:blip r:embed="rId4"/>
          <a:srcRect/>
          <a:stretch>
            <a:fillRect/>
          </a:stretch>
        </p:blipFill>
        <p:spPr bwMode="auto">
          <a:xfrm>
            <a:off x="2266950" y="0"/>
            <a:ext cx="2162175" cy="1477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7" name="Picture 6" descr="C:\Dokumente und Einstellungen\Enrico\Eigene Dateien\Enrico\Documenti\AA Enrico nuovo\Palestina\A Foto\Guerra e personaggi\gaza 2009 7.jpg">
            <a:extLst>
              <a:ext uri="{FF2B5EF4-FFF2-40B4-BE49-F238E27FC236}">
                <a16:creationId xmlns:a16="http://schemas.microsoft.com/office/drawing/2014/main" id="{57CE1E72-3A68-1480-F3AF-9288AB434CE1}"/>
              </a:ext>
            </a:extLst>
          </p:cNvPr>
          <p:cNvPicPr>
            <a:picLocks noChangeAspect="1" noChangeArrowheads="1"/>
          </p:cNvPicPr>
          <p:nvPr/>
        </p:nvPicPr>
        <p:blipFill>
          <a:blip r:embed="rId5"/>
          <a:srcRect/>
          <a:stretch>
            <a:fillRect/>
          </a:stretch>
        </p:blipFill>
        <p:spPr bwMode="auto">
          <a:xfrm>
            <a:off x="0" y="3071813"/>
            <a:ext cx="6845300" cy="3786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8" name="Picture 7" descr="C:\Dokumente und Einstellungen\Enrico\Eigene Dateien\Enrico\Documenti\AA Enrico nuovo\Palestina\A Foto\Guerra e personaggi\Gaza 2009 2.jpg">
            <a:extLst>
              <a:ext uri="{FF2B5EF4-FFF2-40B4-BE49-F238E27FC236}">
                <a16:creationId xmlns:a16="http://schemas.microsoft.com/office/drawing/2014/main" id="{0C9359CB-CCBE-6B2B-84BA-941545E6C9A3}"/>
              </a:ext>
            </a:extLst>
          </p:cNvPr>
          <p:cNvPicPr>
            <a:picLocks noChangeAspect="1" noChangeArrowheads="1"/>
          </p:cNvPicPr>
          <p:nvPr/>
        </p:nvPicPr>
        <p:blipFill>
          <a:blip r:embed="rId6"/>
          <a:srcRect/>
          <a:stretch>
            <a:fillRect/>
          </a:stretch>
        </p:blipFill>
        <p:spPr bwMode="auto">
          <a:xfrm>
            <a:off x="6888163" y="3071813"/>
            <a:ext cx="2255837" cy="15954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0" name="Picture 9" descr="C:\Dokumente und Einstellungen\Enrico\Eigene Dateien\Enrico\Documenti\AA Enrico nuovo\Palestina\A Foto\Guerra e personaggi\Gaza 2009 8.jpg">
            <a:extLst>
              <a:ext uri="{FF2B5EF4-FFF2-40B4-BE49-F238E27FC236}">
                <a16:creationId xmlns:a16="http://schemas.microsoft.com/office/drawing/2014/main" id="{9106EE20-9A1C-92AF-66CE-B8D1F3B2BB70}"/>
              </a:ext>
            </a:extLst>
          </p:cNvPr>
          <p:cNvPicPr>
            <a:picLocks noChangeAspect="1" noChangeArrowheads="1"/>
          </p:cNvPicPr>
          <p:nvPr/>
        </p:nvPicPr>
        <p:blipFill>
          <a:blip r:embed="rId7"/>
          <a:srcRect/>
          <a:stretch>
            <a:fillRect/>
          </a:stretch>
        </p:blipFill>
        <p:spPr bwMode="auto">
          <a:xfrm>
            <a:off x="6929438" y="5121275"/>
            <a:ext cx="2214562" cy="1736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1" name="Picture 10" descr="C:\Dokumente und Einstellungen\Enrico\Eigene Dateien\Enrico\Documenti\AA Enrico nuovo\Palestina\A Foto\Guerra e personaggi\Gaza 2009 4.jpg">
            <a:extLst>
              <a:ext uri="{FF2B5EF4-FFF2-40B4-BE49-F238E27FC236}">
                <a16:creationId xmlns:a16="http://schemas.microsoft.com/office/drawing/2014/main" id="{F7273B02-BEBF-72CB-67AB-48FA75A40A85}"/>
              </a:ext>
            </a:extLst>
          </p:cNvPr>
          <p:cNvPicPr>
            <a:picLocks noChangeAspect="1" noChangeArrowheads="1"/>
          </p:cNvPicPr>
          <p:nvPr/>
        </p:nvPicPr>
        <p:blipFill>
          <a:blip r:embed="rId8"/>
          <a:srcRect/>
          <a:stretch>
            <a:fillRect/>
          </a:stretch>
        </p:blipFill>
        <p:spPr bwMode="auto">
          <a:xfrm>
            <a:off x="6858000" y="0"/>
            <a:ext cx="2286000" cy="1477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48840" name="Slide Number Placeholder 4">
            <a:extLst>
              <a:ext uri="{FF2B5EF4-FFF2-40B4-BE49-F238E27FC236}">
                <a16:creationId xmlns:a16="http://schemas.microsoft.com/office/drawing/2014/main" id="{5CE85CB8-B64C-B598-BA72-C08305CFE6B4}"/>
              </a:ext>
            </a:extLst>
          </p:cNvPr>
          <p:cNvSpPr>
            <a:spLocks noGrp="1"/>
          </p:cNvSpPr>
          <p:nvPr>
            <p:ph type="sldNum" sz="quarter" idx="12"/>
          </p:nvPr>
        </p:nvSpPr>
        <p:spPr>
          <a:xfrm>
            <a:off x="8101013" y="4725988"/>
            <a:ext cx="877887" cy="395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3FDF76-B2C3-4BBB-A801-A267A0D166F6}" type="slidenum">
              <a:rPr lang="fr-FR" altLang="it-CH" sz="1400" b="1" smtClean="0">
                <a:solidFill>
                  <a:srgbClr val="FFFFFF"/>
                </a:solidFill>
              </a:rPr>
              <a:pPr>
                <a:spcBef>
                  <a:spcPct val="0"/>
                </a:spcBef>
                <a:buFontTx/>
                <a:buNone/>
              </a:pPr>
              <a:t>86</a:t>
            </a:fld>
            <a:endParaRPr lang="fr-FR" altLang="it-CH" sz="1400" b="1">
              <a:solidFill>
                <a:srgbClr val="FFFFFF"/>
              </a:solidFill>
            </a:endParaRPr>
          </a:p>
        </p:txBody>
      </p:sp>
      <p:sp>
        <p:nvSpPr>
          <p:cNvPr id="17" name="Rettangolo 16">
            <a:extLst>
              <a:ext uri="{FF2B5EF4-FFF2-40B4-BE49-F238E27FC236}">
                <a16:creationId xmlns:a16="http://schemas.microsoft.com/office/drawing/2014/main" id="{D781787B-75C6-8026-3A7D-2E5379CF57E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90B1043-C842-46B1-DCF0-63B32F752625}"/>
              </a:ext>
            </a:extLst>
          </p:cNvPr>
          <p:cNvSpPr txBox="1"/>
          <p:nvPr/>
        </p:nvSpPr>
        <p:spPr>
          <a:xfrm>
            <a:off x="2517775" y="1858963"/>
            <a:ext cx="4019550" cy="831850"/>
          </a:xfrm>
          <a:prstGeom prst="rect">
            <a:avLst/>
          </a:prstGeom>
          <a:solidFill>
            <a:srgbClr val="FFFF00"/>
          </a:solidFill>
          <a:ln w="12700">
            <a:solidFill>
              <a:schemeClr val="accent4">
                <a:lumMod val="10000"/>
              </a:schemeClr>
            </a:solidFill>
          </a:ln>
        </p:spPr>
        <p:txBody>
          <a:bodyPr>
            <a:spAutoFit/>
          </a:bodyPr>
          <a:lstStyle/>
          <a:p>
            <a:pPr algn="ctr">
              <a:defRPr/>
            </a:pPr>
            <a:r>
              <a:rPr lang="de-DE" sz="1600" b="1" dirty="0">
                <a:solidFill>
                  <a:schemeClr val="accent4">
                    <a:lumMod val="10000"/>
                  </a:schemeClr>
                </a:solidFill>
              </a:rPr>
              <a:t>Israel bombardierte den Gazastreifen Dutzende Male, was zu Tausenden Opfern und enormen Schäden führte.</a:t>
            </a:r>
            <a:endParaRPr lang="en-US" sz="1600" b="1" dirty="0">
              <a:solidFill>
                <a:schemeClr val="accent4">
                  <a:lumMod val="10000"/>
                </a:schemeClr>
              </a:solidFill>
            </a:endParaRPr>
          </a:p>
        </p:txBody>
      </p:sp>
      <p:pic>
        <p:nvPicPr>
          <p:cNvPr id="4" name="Picture 29" descr="C:\Dokumente und Einstellungen\Enrico\Eigene Dateien\Enrico\Documenti\AA Enrico nuovo\Palestina\A Foto\Guerra e personaggi\Gaza 2009 19">
            <a:extLst>
              <a:ext uri="{FF2B5EF4-FFF2-40B4-BE49-F238E27FC236}">
                <a16:creationId xmlns:a16="http://schemas.microsoft.com/office/drawing/2014/main" id="{DE58E4CB-402E-D073-4170-9635256015D4}"/>
              </a:ext>
            </a:extLst>
          </p:cNvPr>
          <p:cNvPicPr>
            <a:picLocks noChangeAspect="1" noChangeArrowheads="1"/>
          </p:cNvPicPr>
          <p:nvPr/>
        </p:nvPicPr>
        <p:blipFill>
          <a:blip r:embed="rId9"/>
          <a:srcRect/>
          <a:stretch>
            <a:fillRect/>
          </a:stretch>
        </p:blipFill>
        <p:spPr bwMode="auto">
          <a:xfrm>
            <a:off x="6888163" y="1577975"/>
            <a:ext cx="2255837" cy="1411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A1D7C6D5-7F49-1139-089D-B6A556399A2E}"/>
              </a:ext>
            </a:extLst>
          </p:cNvPr>
          <p:cNvSpPr txBox="1"/>
          <p:nvPr/>
        </p:nvSpPr>
        <p:spPr>
          <a:xfrm>
            <a:off x="6983413" y="2757488"/>
            <a:ext cx="2160587" cy="261937"/>
          </a:xfrm>
          <a:prstGeom prst="rect">
            <a:avLst/>
          </a:prstGeom>
          <a:noFill/>
        </p:spPr>
        <p:txBody>
          <a:bodyPr>
            <a:spAutoFit/>
          </a:bodyPr>
          <a:lstStyle/>
          <a:p>
            <a:pPr>
              <a:defRPr/>
            </a:pPr>
            <a:r>
              <a:rPr lang="en-US" sz="1100" b="1" dirty="0" err="1">
                <a:solidFill>
                  <a:schemeClr val="accent4">
                    <a:lumMod val="10000"/>
                  </a:schemeClr>
                </a:solidFill>
              </a:rPr>
              <a:t>Verbotener</a:t>
            </a:r>
            <a:r>
              <a:rPr lang="en-US" sz="1100" b="1" dirty="0">
                <a:solidFill>
                  <a:schemeClr val="accent4">
                    <a:lumMod val="10000"/>
                  </a:schemeClr>
                </a:solidFill>
              </a:rPr>
              <a:t> </a:t>
            </a:r>
            <a:r>
              <a:rPr lang="en-US" sz="1100" b="1" dirty="0" err="1">
                <a:solidFill>
                  <a:schemeClr val="accent4">
                    <a:lumMod val="10000"/>
                  </a:schemeClr>
                </a:solidFill>
              </a:rPr>
              <a:t>weißer</a:t>
            </a:r>
            <a:r>
              <a:rPr lang="en-US" sz="1100" b="1" dirty="0">
                <a:solidFill>
                  <a:schemeClr val="accent4">
                    <a:lumMod val="10000"/>
                  </a:schemeClr>
                </a:solidFill>
              </a:rPr>
              <a:t> Phosphor</a:t>
            </a:r>
          </a:p>
        </p:txBody>
      </p:sp>
      <p:pic>
        <p:nvPicPr>
          <p:cNvPr id="248845" name="Picture 7">
            <a:extLst>
              <a:ext uri="{FF2B5EF4-FFF2-40B4-BE49-F238E27FC236}">
                <a16:creationId xmlns:a16="http://schemas.microsoft.com/office/drawing/2014/main" id="{03F7F6B2-F23F-84F7-1E41-E77E992DBE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7550" y="9525"/>
            <a:ext cx="2222500" cy="14684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2AB55EB9-5A7F-82E9-23B0-EBFFA3860237}"/>
              </a:ext>
            </a:extLst>
          </p:cNvPr>
          <p:cNvPicPr>
            <a:picLocks noChangeAspect="1"/>
          </p:cNvPicPr>
          <p:nvPr/>
        </p:nvPicPr>
        <p:blipFill rotWithShape="1">
          <a:blip r:embed="rId11"/>
          <a:srcRect r="8609"/>
          <a:stretch/>
        </p:blipFill>
        <p:spPr>
          <a:xfrm>
            <a:off x="12700" y="12700"/>
            <a:ext cx="2201863" cy="1465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C:\Users\Enrico\Desktop\Gaza 2014 store jpeg.jpg">
            <a:extLst>
              <a:ext uri="{FF2B5EF4-FFF2-40B4-BE49-F238E27FC236}">
                <a16:creationId xmlns:a16="http://schemas.microsoft.com/office/drawing/2014/main" id="{243D22B8-BB5D-C956-003E-5573C764F102}"/>
              </a:ext>
            </a:extLst>
          </p:cNvPr>
          <p:cNvPicPr>
            <a:picLocks noChangeAspect="1" noChangeArrowheads="1"/>
          </p:cNvPicPr>
          <p:nvPr/>
        </p:nvPicPr>
        <p:blipFill>
          <a:blip r:embed="rId2"/>
          <a:srcRect/>
          <a:stretch>
            <a:fillRect/>
          </a:stretch>
        </p:blipFill>
        <p:spPr bwMode="auto">
          <a:xfrm>
            <a:off x="620713" y="404813"/>
            <a:ext cx="7900987"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0883" name="Segnaposto numero diapositiva 1">
            <a:extLst>
              <a:ext uri="{FF2B5EF4-FFF2-40B4-BE49-F238E27FC236}">
                <a16:creationId xmlns:a16="http://schemas.microsoft.com/office/drawing/2014/main" id="{70F881A7-D8E0-798E-7BDC-63898EB24E6F}"/>
              </a:ext>
            </a:extLst>
          </p:cNvPr>
          <p:cNvSpPr>
            <a:spLocks noGrp="1" noChangeArrowheads="1"/>
          </p:cNvSpPr>
          <p:nvPr>
            <p:ph type="sldNum" sz="quarter" idx="12"/>
          </p:nvPr>
        </p:nvSpPr>
        <p:spPr>
          <a:xfrm>
            <a:off x="7235825" y="5908675"/>
            <a:ext cx="693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2A81BF0-9764-4CDA-9999-14436E842029}" type="slidenum">
              <a:rPr lang="fr-FR" altLang="en-US" sz="1200" b="1" smtClean="0"/>
              <a:pPr>
                <a:spcBef>
                  <a:spcPct val="0"/>
                </a:spcBef>
                <a:buFontTx/>
                <a:buNone/>
              </a:pPr>
              <a:t>87</a:t>
            </a:fld>
            <a:endParaRPr lang="fr-FR" altLang="en-US" sz="1200" b="1"/>
          </a:p>
        </p:txBody>
      </p:sp>
      <p:sp>
        <p:nvSpPr>
          <p:cNvPr id="4" name="Rettangolo 3">
            <a:extLst>
              <a:ext uri="{FF2B5EF4-FFF2-40B4-BE49-F238E27FC236}">
                <a16:creationId xmlns:a16="http://schemas.microsoft.com/office/drawing/2014/main" id="{54D2A714-023E-62CB-F709-3E9DEBB336CF}"/>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9B648527-9F4A-7802-462B-5E192BFAF65C}"/>
              </a:ext>
            </a:extLst>
          </p:cNvPr>
          <p:cNvSpPr txBox="1"/>
          <p:nvPr/>
        </p:nvSpPr>
        <p:spPr>
          <a:xfrm>
            <a:off x="2498725" y="5876925"/>
            <a:ext cx="4144963"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800" dirty="0"/>
              <a:t>Israel </a:t>
            </a:r>
            <a:r>
              <a:rPr lang="en-US" sz="1800" dirty="0" err="1"/>
              <a:t>bombardiert</a:t>
            </a:r>
            <a:r>
              <a:rPr lang="en-US" sz="1800" dirty="0"/>
              <a:t> den </a:t>
            </a:r>
            <a:r>
              <a:rPr lang="en-US" sz="1800" dirty="0" err="1"/>
              <a:t>Gazastreifen</a:t>
            </a:r>
            <a:r>
              <a:rPr lang="en-US" sz="1800" dirty="0"/>
              <a:t> </a:t>
            </a:r>
          </a:p>
        </p:txBody>
      </p:sp>
      <p:sp>
        <p:nvSpPr>
          <p:cNvPr id="250886" name="Rettangolo 1">
            <a:extLst>
              <a:ext uri="{FF2B5EF4-FFF2-40B4-BE49-F238E27FC236}">
                <a16:creationId xmlns:a16="http://schemas.microsoft.com/office/drawing/2014/main" id="{83EDE354-E7C4-36E1-2ECB-6DC35A28371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50887" name="CasellaDiTesto 1">
            <a:extLst>
              <a:ext uri="{FF2B5EF4-FFF2-40B4-BE49-F238E27FC236}">
                <a16:creationId xmlns:a16="http://schemas.microsoft.com/office/drawing/2014/main" id="{B53A161E-BFC7-120F-C05B-4ADFB28B4473}"/>
              </a:ext>
            </a:extLst>
          </p:cNvPr>
          <p:cNvSpPr txBox="1">
            <a:spLocks noChangeArrowheads="1"/>
          </p:cNvSpPr>
          <p:nvPr/>
        </p:nvSpPr>
        <p:spPr bwMode="auto">
          <a:xfrm>
            <a:off x="3294063" y="6230938"/>
            <a:ext cx="255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Dies war ein Shopping center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a:extLst>
              <a:ext uri="{FF2B5EF4-FFF2-40B4-BE49-F238E27FC236}">
                <a16:creationId xmlns:a16="http://schemas.microsoft.com/office/drawing/2014/main" id="{744FCF52-0B4F-D785-9BC1-A7568565AF5C}"/>
              </a:ext>
            </a:extLst>
          </p:cNvPr>
          <p:cNvPicPr>
            <a:picLocks noChangeAspect="1" noChangeArrowheads="1"/>
          </p:cNvPicPr>
          <p:nvPr/>
        </p:nvPicPr>
        <p:blipFill rotWithShape="1">
          <a:blip r:embed="rId2"/>
          <a:srcRect b="9526"/>
          <a:stretch/>
        </p:blipFill>
        <p:spPr bwMode="auto">
          <a:xfrm>
            <a:off x="752475" y="554038"/>
            <a:ext cx="7639050" cy="5065712"/>
          </a:xfrm>
          <a:prstGeom prst="rect">
            <a:avLst/>
          </a:prstGeom>
          <a:ln w="38100">
            <a:solidFill>
              <a:schemeClr val="tx1"/>
            </a:solidFill>
          </a:ln>
          <a:effectLst>
            <a:outerShdw blurRad="292100" dist="139700" dir="2700000" algn="tl" rotWithShape="0">
              <a:srgbClr val="333333">
                <a:alpha val="65000"/>
              </a:srgbClr>
            </a:outerShdw>
          </a:effectLst>
        </p:spPr>
      </p:pic>
      <p:sp>
        <p:nvSpPr>
          <p:cNvPr id="251907" name="Segnaposto numero diapositiva 1">
            <a:extLst>
              <a:ext uri="{FF2B5EF4-FFF2-40B4-BE49-F238E27FC236}">
                <a16:creationId xmlns:a16="http://schemas.microsoft.com/office/drawing/2014/main" id="{FA7BB15B-6F7B-D4D7-1A6E-BDAC7CC4D345}"/>
              </a:ext>
            </a:extLst>
          </p:cNvPr>
          <p:cNvSpPr>
            <a:spLocks noGrp="1" noChangeArrowheads="1"/>
          </p:cNvSpPr>
          <p:nvPr>
            <p:ph type="sldNum" sz="quarter" idx="12"/>
          </p:nvPr>
        </p:nvSpPr>
        <p:spPr>
          <a:xfrm>
            <a:off x="7308850" y="5827713"/>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ACBD83-CBAE-4AB8-80F2-37459FD282B1}" type="slidenum">
              <a:rPr lang="fr-FR" altLang="en-US" sz="1200" b="1" smtClean="0"/>
              <a:pPr>
                <a:spcBef>
                  <a:spcPct val="0"/>
                </a:spcBef>
                <a:buFontTx/>
                <a:buNone/>
              </a:pPr>
              <a:t>88</a:t>
            </a:fld>
            <a:endParaRPr lang="fr-FR" altLang="en-US" sz="1200" b="1"/>
          </a:p>
        </p:txBody>
      </p:sp>
      <p:sp>
        <p:nvSpPr>
          <p:cNvPr id="4" name="Rettangolo 3">
            <a:extLst>
              <a:ext uri="{FF2B5EF4-FFF2-40B4-BE49-F238E27FC236}">
                <a16:creationId xmlns:a16="http://schemas.microsoft.com/office/drawing/2014/main" id="{626073F4-FED8-C4E5-9998-FFB97DE992C7}"/>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EFDF5564-012C-3256-44DD-70151A74373C}"/>
              </a:ext>
            </a:extLst>
          </p:cNvPr>
          <p:cNvSpPr txBox="1"/>
          <p:nvPr/>
        </p:nvSpPr>
        <p:spPr>
          <a:xfrm>
            <a:off x="2276475" y="5789613"/>
            <a:ext cx="4591050"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800" dirty="0"/>
              <a:t>Israel </a:t>
            </a:r>
            <a:r>
              <a:rPr lang="en-US" sz="1800" dirty="0" err="1"/>
              <a:t>bombardiert</a:t>
            </a:r>
            <a:r>
              <a:rPr lang="en-US" sz="1800" dirty="0"/>
              <a:t> den </a:t>
            </a:r>
            <a:r>
              <a:rPr lang="en-US" sz="1800" dirty="0" err="1"/>
              <a:t>Gazastreifen</a:t>
            </a:r>
            <a:r>
              <a:rPr lang="en-US" sz="1800" dirty="0"/>
              <a:t> oft </a:t>
            </a:r>
          </a:p>
        </p:txBody>
      </p:sp>
      <p:sp>
        <p:nvSpPr>
          <p:cNvPr id="251910" name="Rettangolo 1">
            <a:extLst>
              <a:ext uri="{FF2B5EF4-FFF2-40B4-BE49-F238E27FC236}">
                <a16:creationId xmlns:a16="http://schemas.microsoft.com/office/drawing/2014/main" id="{5728EC32-DFD5-1AAC-53BA-F52D7D070B0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egnaposto numero diapositiva 1">
            <a:extLst>
              <a:ext uri="{FF2B5EF4-FFF2-40B4-BE49-F238E27FC236}">
                <a16:creationId xmlns:a16="http://schemas.microsoft.com/office/drawing/2014/main" id="{8910EC4D-5489-0DE3-9861-D05DAFAB43E2}"/>
              </a:ext>
            </a:extLst>
          </p:cNvPr>
          <p:cNvSpPr>
            <a:spLocks noGrp="1" noChangeArrowheads="1"/>
          </p:cNvSpPr>
          <p:nvPr>
            <p:ph type="sldNum" sz="quarter" idx="12"/>
          </p:nvPr>
        </p:nvSpPr>
        <p:spPr>
          <a:xfrm>
            <a:off x="7292975" y="6029325"/>
            <a:ext cx="693738"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3BE69DB-BC97-48A0-9328-07D877E496B8}" type="slidenum">
              <a:rPr lang="fr-FR" altLang="en-US" sz="1200" b="1" smtClean="0"/>
              <a:pPr algn="ctr">
                <a:spcBef>
                  <a:spcPct val="0"/>
                </a:spcBef>
                <a:buFontTx/>
                <a:buNone/>
              </a:pPr>
              <a:t>89</a:t>
            </a:fld>
            <a:endParaRPr lang="fr-FR" altLang="en-US" sz="1200" b="1"/>
          </a:p>
        </p:txBody>
      </p:sp>
      <p:pic>
        <p:nvPicPr>
          <p:cNvPr id="201731" name="Immagine 4">
            <a:extLst>
              <a:ext uri="{FF2B5EF4-FFF2-40B4-BE49-F238E27FC236}">
                <a16:creationId xmlns:a16="http://schemas.microsoft.com/office/drawing/2014/main" id="{2D393C89-5497-DF32-CF62-FAC5B8C66316}"/>
              </a:ext>
            </a:extLst>
          </p:cNvPr>
          <p:cNvPicPr>
            <a:picLocks noChangeAspect="1"/>
          </p:cNvPicPr>
          <p:nvPr/>
        </p:nvPicPr>
        <p:blipFill rotWithShape="1">
          <a:blip r:embed="rId2"/>
          <a:srcRect b="4760"/>
          <a:stretch/>
        </p:blipFill>
        <p:spPr bwMode="auto">
          <a:xfrm>
            <a:off x="741363" y="368300"/>
            <a:ext cx="7661275" cy="5473700"/>
          </a:xfrm>
          <a:prstGeom prst="rect">
            <a:avLst/>
          </a:prstGeom>
          <a:ln w="38100">
            <a:solidFill>
              <a:schemeClr val="tx1"/>
            </a:solid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3D7BB63D-8B71-37E0-FDBC-A97CAD569C05}"/>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07FFFC40-D0AB-1B38-9FD4-ACE2754AB028}"/>
              </a:ext>
            </a:extLst>
          </p:cNvPr>
          <p:cNvSpPr txBox="1"/>
          <p:nvPr/>
        </p:nvSpPr>
        <p:spPr>
          <a:xfrm>
            <a:off x="2314575" y="6026150"/>
            <a:ext cx="4514850"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800" dirty="0"/>
              <a:t>Israel </a:t>
            </a:r>
            <a:r>
              <a:rPr lang="en-US" sz="1800" dirty="0" err="1"/>
              <a:t>bombardiert</a:t>
            </a:r>
            <a:r>
              <a:rPr lang="en-US" sz="1800" dirty="0"/>
              <a:t> den </a:t>
            </a:r>
            <a:r>
              <a:rPr lang="en-US" sz="1800" dirty="0" err="1"/>
              <a:t>Gazastreifen</a:t>
            </a:r>
            <a:r>
              <a:rPr lang="en-US" sz="1800" dirty="0"/>
              <a:t> oft</a:t>
            </a:r>
          </a:p>
        </p:txBody>
      </p:sp>
      <p:sp>
        <p:nvSpPr>
          <p:cNvPr id="252934" name="Rettangolo 1">
            <a:extLst>
              <a:ext uri="{FF2B5EF4-FFF2-40B4-BE49-F238E27FC236}">
                <a16:creationId xmlns:a16="http://schemas.microsoft.com/office/drawing/2014/main" id="{5153DE39-4C88-C6A1-8F6F-3DEFE951ABB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numero diapositiva 1">
            <a:extLst>
              <a:ext uri="{FF2B5EF4-FFF2-40B4-BE49-F238E27FC236}">
                <a16:creationId xmlns:a16="http://schemas.microsoft.com/office/drawing/2014/main" id="{C8F0F77E-CE4D-BD6C-FE0A-285CD6B309A3}"/>
              </a:ext>
            </a:extLst>
          </p:cNvPr>
          <p:cNvSpPr>
            <a:spLocks noGrp="1" noChangeArrowheads="1"/>
          </p:cNvSpPr>
          <p:nvPr>
            <p:ph type="sldNum" sz="quarter" idx="12"/>
          </p:nvPr>
        </p:nvSpPr>
        <p:spPr>
          <a:xfrm>
            <a:off x="7996238" y="5911850"/>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B85583-9944-411D-8952-632DE43A8E47}" type="slidenum">
              <a:rPr lang="it-IT" altLang="en-US" sz="1400" smtClean="0">
                <a:solidFill>
                  <a:srgbClr val="FFFFFF"/>
                </a:solidFill>
              </a:rPr>
              <a:pPr>
                <a:spcBef>
                  <a:spcPct val="0"/>
                </a:spcBef>
                <a:buFontTx/>
                <a:buNone/>
              </a:pPr>
              <a:t>9</a:t>
            </a:fld>
            <a:endParaRPr lang="it-IT" altLang="en-US" sz="1400">
              <a:solidFill>
                <a:srgbClr val="FFFFFF"/>
              </a:solidFill>
            </a:endParaRPr>
          </a:p>
        </p:txBody>
      </p:sp>
      <p:pic>
        <p:nvPicPr>
          <p:cNvPr id="101379" name="Immagine 2">
            <a:extLst>
              <a:ext uri="{FF2B5EF4-FFF2-40B4-BE49-F238E27FC236}">
                <a16:creationId xmlns:a16="http://schemas.microsoft.com/office/drawing/2014/main" id="{75FE7D14-A39E-07DD-AE62-047F16056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04813"/>
            <a:ext cx="8280400" cy="50403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CasellaDiTesto 1">
            <a:extLst>
              <a:ext uri="{FF2B5EF4-FFF2-40B4-BE49-F238E27FC236}">
                <a16:creationId xmlns:a16="http://schemas.microsoft.com/office/drawing/2014/main" id="{2A10CBAE-19C3-773E-97EA-C52F4B5C0D1C}"/>
              </a:ext>
            </a:extLst>
          </p:cNvPr>
          <p:cNvSpPr txBox="1">
            <a:spLocks noChangeArrowheads="1"/>
          </p:cNvSpPr>
          <p:nvPr/>
        </p:nvSpPr>
        <p:spPr bwMode="auto">
          <a:xfrm>
            <a:off x="2339975" y="5962650"/>
            <a:ext cx="5005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200"/>
              <a:t>Im Hintergrund die jordanische Hochebene.</a:t>
            </a:r>
          </a:p>
          <a:p>
            <a:pPr algn="ctr">
              <a:spcBef>
                <a:spcPct val="0"/>
              </a:spcBef>
              <a:buFontTx/>
              <a:buNone/>
            </a:pPr>
            <a:r>
              <a:rPr lang="de-DE" altLang="en-US" sz="1200"/>
              <a:t>Die weißen Flecken sind die Gewächshäuser der israelischen Kolonien.</a:t>
            </a:r>
            <a:endParaRPr lang="en-US" altLang="en-US" sz="1200"/>
          </a:p>
        </p:txBody>
      </p:sp>
      <p:sp>
        <p:nvSpPr>
          <p:cNvPr id="6" name="Rettangolo 5">
            <a:extLst>
              <a:ext uri="{FF2B5EF4-FFF2-40B4-BE49-F238E27FC236}">
                <a16:creationId xmlns:a16="http://schemas.microsoft.com/office/drawing/2014/main" id="{9B65479D-615C-5535-DB27-7281B98405E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93BBBAAE-ADB1-EE5C-31A6-B840E89CDAC7}"/>
              </a:ext>
            </a:extLst>
          </p:cNvPr>
          <p:cNvSpPr txBox="1"/>
          <p:nvPr/>
        </p:nvSpPr>
        <p:spPr>
          <a:xfrm>
            <a:off x="3690938" y="5611813"/>
            <a:ext cx="2087562" cy="36671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en-US" dirty="0"/>
              <a:t>Das </a:t>
            </a:r>
            <a:r>
              <a:rPr lang="en-US" dirty="0" err="1"/>
              <a:t>Jordantal</a:t>
            </a:r>
            <a:r>
              <a:rPr lang="en-US" dirty="0"/>
              <a:t> </a:t>
            </a:r>
          </a:p>
        </p:txBody>
      </p:sp>
      <p:sp>
        <p:nvSpPr>
          <p:cNvPr id="101383" name="CasellaDiTesto 2">
            <a:extLst>
              <a:ext uri="{FF2B5EF4-FFF2-40B4-BE49-F238E27FC236}">
                <a16:creationId xmlns:a16="http://schemas.microsoft.com/office/drawing/2014/main" id="{83CBC001-6A64-DABA-3FAB-57798F924CB4}"/>
              </a:ext>
            </a:extLst>
          </p:cNvPr>
          <p:cNvSpPr txBox="1">
            <a:spLocks noChangeArrowheads="1"/>
          </p:cNvSpPr>
          <p:nvPr/>
        </p:nvSpPr>
        <p:spPr bwMode="auto">
          <a:xfrm>
            <a:off x="3690938" y="6565900"/>
            <a:ext cx="2133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https://en.wikipedia.org/wiki/Jordan_Valley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a:extLst>
              <a:ext uri="{FF2B5EF4-FFF2-40B4-BE49-F238E27FC236}">
                <a16:creationId xmlns:a16="http://schemas.microsoft.com/office/drawing/2014/main" id="{EAF4303E-8C2D-D805-C6E1-0F2EFF659398}"/>
              </a:ext>
            </a:extLst>
          </p:cNvPr>
          <p:cNvPicPr>
            <a:picLocks noChangeAspect="1" noChangeArrowheads="1"/>
          </p:cNvPicPr>
          <p:nvPr/>
        </p:nvPicPr>
        <p:blipFill>
          <a:blip r:embed="rId2"/>
          <a:srcRect/>
          <a:stretch>
            <a:fillRect/>
          </a:stretch>
        </p:blipFill>
        <p:spPr bwMode="auto">
          <a:xfrm>
            <a:off x="355600" y="941388"/>
            <a:ext cx="8432800" cy="43624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3955" name="Segnaposto numero diapositiva 1">
            <a:extLst>
              <a:ext uri="{FF2B5EF4-FFF2-40B4-BE49-F238E27FC236}">
                <a16:creationId xmlns:a16="http://schemas.microsoft.com/office/drawing/2014/main" id="{241ABD50-4196-9A27-CABE-2FA7A39B6DA9}"/>
              </a:ext>
            </a:extLst>
          </p:cNvPr>
          <p:cNvSpPr>
            <a:spLocks noGrp="1" noChangeArrowheads="1"/>
          </p:cNvSpPr>
          <p:nvPr>
            <p:ph type="sldNum" sz="quarter" idx="12"/>
          </p:nvPr>
        </p:nvSpPr>
        <p:spPr>
          <a:xfrm>
            <a:off x="7479964" y="5598319"/>
            <a:ext cx="8096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E8F48689-4B47-4538-983C-1E8BD3F799AC}" type="slidenum">
              <a:rPr lang="fr-FR" altLang="en-US" sz="1200" b="1" smtClean="0"/>
              <a:pPr algn="ctr">
                <a:spcBef>
                  <a:spcPct val="0"/>
                </a:spcBef>
                <a:buFontTx/>
                <a:buNone/>
              </a:pPr>
              <a:t>90</a:t>
            </a:fld>
            <a:endParaRPr lang="fr-FR" altLang="en-US" sz="1200" b="1"/>
          </a:p>
        </p:txBody>
      </p:sp>
      <p:sp>
        <p:nvSpPr>
          <p:cNvPr id="4" name="Rettangolo 3">
            <a:extLst>
              <a:ext uri="{FF2B5EF4-FFF2-40B4-BE49-F238E27FC236}">
                <a16:creationId xmlns:a16="http://schemas.microsoft.com/office/drawing/2014/main" id="{7B2ACA24-CD7C-0997-AD05-1DC53FDEAEFB}"/>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26980D58-4AB8-6832-F5EC-B8F49DE488A4}"/>
              </a:ext>
            </a:extLst>
          </p:cNvPr>
          <p:cNvSpPr txBox="1"/>
          <p:nvPr/>
        </p:nvSpPr>
        <p:spPr>
          <a:xfrm>
            <a:off x="1708819" y="5566012"/>
            <a:ext cx="5726361" cy="369332"/>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800" dirty="0"/>
              <a:t>2014 - </a:t>
            </a:r>
            <a:r>
              <a:rPr lang="en-US" sz="1800" dirty="0" err="1"/>
              <a:t>Nach</a:t>
            </a:r>
            <a:r>
              <a:rPr lang="en-US" sz="1800" dirty="0"/>
              <a:t> </a:t>
            </a:r>
            <a:r>
              <a:rPr lang="en-US" sz="1800" dirty="0" err="1"/>
              <a:t>einer</a:t>
            </a:r>
            <a:r>
              <a:rPr lang="en-US" sz="1800" dirty="0"/>
              <a:t> </a:t>
            </a:r>
            <a:r>
              <a:rPr lang="en-US" sz="1800" dirty="0" err="1"/>
              <a:t>Bombardierung</a:t>
            </a:r>
            <a:r>
              <a:rPr lang="en-US" sz="1800" dirty="0"/>
              <a:t> des </a:t>
            </a:r>
            <a:r>
              <a:rPr lang="en-US" sz="1800" dirty="0" err="1"/>
              <a:t>Gazastreifen</a:t>
            </a:r>
            <a:endParaRPr lang="en-US" sz="1800" dirty="0"/>
          </a:p>
        </p:txBody>
      </p:sp>
      <p:sp>
        <p:nvSpPr>
          <p:cNvPr id="253958" name="Rettangolo 1">
            <a:extLst>
              <a:ext uri="{FF2B5EF4-FFF2-40B4-BE49-F238E27FC236}">
                <a16:creationId xmlns:a16="http://schemas.microsoft.com/office/drawing/2014/main" id="{5257CB64-AD7C-DE7C-F570-B17AA550CAF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1" name="Immagine 7">
            <a:extLst>
              <a:ext uri="{FF2B5EF4-FFF2-40B4-BE49-F238E27FC236}">
                <a16:creationId xmlns:a16="http://schemas.microsoft.com/office/drawing/2014/main" id="{13AEEFC7-441C-8120-A6C5-81BAB1328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86" y="359081"/>
            <a:ext cx="3892854" cy="514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2C88801F-3C65-610E-4444-3BCDE3D4B2C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ccia in giù 4">
            <a:extLst>
              <a:ext uri="{FF2B5EF4-FFF2-40B4-BE49-F238E27FC236}">
                <a16:creationId xmlns:a16="http://schemas.microsoft.com/office/drawing/2014/main" id="{3A6DD729-36DA-75DF-888A-795E61A61FA4}"/>
              </a:ext>
            </a:extLst>
          </p:cNvPr>
          <p:cNvSpPr/>
          <p:nvPr/>
        </p:nvSpPr>
        <p:spPr>
          <a:xfrm rot="2542731">
            <a:off x="2074991" y="2028814"/>
            <a:ext cx="567644" cy="1017588"/>
          </a:xfrm>
          <a:prstGeom prst="downArrow">
            <a:avLst>
              <a:gd name="adj1" fmla="val 34514"/>
              <a:gd name="adj2" fmla="val 50000"/>
            </a:avLst>
          </a:prstGeom>
          <a:solidFill>
            <a:srgbClr val="FFFF00"/>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497E7D1D-1895-A75E-6E5C-C430C7875F8A}"/>
              </a:ext>
            </a:extLst>
          </p:cNvPr>
          <p:cNvSpPr txBox="1"/>
          <p:nvPr/>
        </p:nvSpPr>
        <p:spPr>
          <a:xfrm>
            <a:off x="412386" y="6206421"/>
            <a:ext cx="8430556" cy="415498"/>
          </a:xfrm>
          <a:prstGeom prst="rect">
            <a:avLst/>
          </a:prstGeom>
          <a:solidFill>
            <a:srgbClr val="FFFF00"/>
          </a:solidFill>
          <a:ln w="12700">
            <a:solidFill>
              <a:schemeClr val="accent4">
                <a:lumMod val="10000"/>
              </a:schemeClr>
            </a:solidFill>
          </a:ln>
        </p:spPr>
        <p:txBody>
          <a:bodyPr wrap="square" rtlCol="0">
            <a:spAutoFit/>
          </a:bodyPr>
          <a:lstStyle/>
          <a:p>
            <a:pPr algn="ctr"/>
            <a:r>
              <a:rPr lang="de-DE" sz="2100" b="1" dirty="0">
                <a:solidFill>
                  <a:schemeClr val="accent4">
                    <a:lumMod val="10000"/>
                  </a:schemeClr>
                </a:solidFill>
              </a:rPr>
              <a:t>2023 - Israel bombardiert mehrere Monate lang den Gazastreifen</a:t>
            </a:r>
            <a:endParaRPr lang="it-CH" sz="2100" b="1" dirty="0">
              <a:solidFill>
                <a:schemeClr val="accent4">
                  <a:lumMod val="10000"/>
                </a:schemeClr>
              </a:solidFill>
            </a:endParaRPr>
          </a:p>
        </p:txBody>
      </p:sp>
      <p:sp>
        <p:nvSpPr>
          <p:cNvPr id="13" name="CasellaDiTesto 12">
            <a:extLst>
              <a:ext uri="{FF2B5EF4-FFF2-40B4-BE49-F238E27FC236}">
                <a16:creationId xmlns:a16="http://schemas.microsoft.com/office/drawing/2014/main" id="{8136A665-FD81-EA9D-2589-4BED74AB777E}"/>
              </a:ext>
            </a:extLst>
          </p:cNvPr>
          <p:cNvSpPr txBox="1"/>
          <p:nvPr/>
        </p:nvSpPr>
        <p:spPr>
          <a:xfrm>
            <a:off x="346422" y="5517330"/>
            <a:ext cx="4288706" cy="646331"/>
          </a:xfrm>
          <a:prstGeom prst="rect">
            <a:avLst/>
          </a:prstGeom>
          <a:noFill/>
        </p:spPr>
        <p:txBody>
          <a:bodyPr wrap="square" rtlCol="0">
            <a:spAutoFit/>
          </a:bodyPr>
          <a:lstStyle/>
          <a:p>
            <a:r>
              <a:rPr lang="de-DE" dirty="0"/>
              <a:t>Israel zwang 1,2 Millionen Menschen zur Flucht in den südlichen Gazastreifen</a:t>
            </a:r>
            <a:endParaRPr lang="en-US" dirty="0"/>
          </a:p>
        </p:txBody>
      </p:sp>
      <p:pic>
        <p:nvPicPr>
          <p:cNvPr id="1026" name="Picture 2">
            <a:extLst>
              <a:ext uri="{FF2B5EF4-FFF2-40B4-BE49-F238E27FC236}">
                <a16:creationId xmlns:a16="http://schemas.microsoft.com/office/drawing/2014/main" id="{FD7D67B7-F09A-7307-963E-6D55E1867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662" y="359081"/>
            <a:ext cx="4145916" cy="2333517"/>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5BEC2A25-3C89-2C47-3075-3867CF954D21}"/>
              </a:ext>
            </a:extLst>
          </p:cNvPr>
          <p:cNvSpPr txBox="1"/>
          <p:nvPr/>
        </p:nvSpPr>
        <p:spPr>
          <a:xfrm>
            <a:off x="4651662" y="2766207"/>
            <a:ext cx="4362914" cy="338554"/>
          </a:xfrm>
          <a:prstGeom prst="rect">
            <a:avLst/>
          </a:prstGeom>
          <a:noFill/>
        </p:spPr>
        <p:txBody>
          <a:bodyPr wrap="square" rtlCol="0">
            <a:spAutoFit/>
          </a:bodyPr>
          <a:lstStyle/>
          <a:p>
            <a:r>
              <a:rPr lang="de-DE" sz="1600" dirty="0"/>
              <a:t>Sie müssen fliehen: sie haben alles verloren</a:t>
            </a:r>
            <a:endParaRPr lang="en-US" sz="1600" dirty="0"/>
          </a:p>
        </p:txBody>
      </p:sp>
      <p:sp>
        <p:nvSpPr>
          <p:cNvPr id="616450" name="Segnaposto numero diapositiva 1">
            <a:extLst>
              <a:ext uri="{FF2B5EF4-FFF2-40B4-BE49-F238E27FC236}">
                <a16:creationId xmlns:a16="http://schemas.microsoft.com/office/drawing/2014/main" id="{4C5532D4-D7ED-2C40-EE62-33F5CACBE407}"/>
              </a:ext>
            </a:extLst>
          </p:cNvPr>
          <p:cNvSpPr>
            <a:spLocks noGrp="1" noChangeArrowheads="1"/>
          </p:cNvSpPr>
          <p:nvPr>
            <p:ph type="sldNum" sz="quarter" idx="12"/>
          </p:nvPr>
        </p:nvSpPr>
        <p:spPr bwMode="auto">
          <a:xfrm>
            <a:off x="7884368" y="5644983"/>
            <a:ext cx="490943" cy="3600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94B7DB85-9304-459E-9C6C-B6BCF28E96E7}" type="slidenum">
              <a:rPr lang="fr-FR" altLang="en-US" sz="1200" b="1" smtClean="0">
                <a:latin typeface="Arial" panose="020B0604020202020204" pitchFamily="34" charset="0"/>
              </a:rPr>
              <a:pPr algn="ctr">
                <a:spcBef>
                  <a:spcPct val="0"/>
                </a:spcBef>
                <a:buFontTx/>
                <a:buNone/>
              </a:pPr>
              <a:t>91</a:t>
            </a:fld>
            <a:endParaRPr lang="fr-FR" altLang="en-US" sz="1200" b="1" dirty="0">
              <a:latin typeface="Arial" panose="020B0604020202020204" pitchFamily="34" charset="0"/>
            </a:endParaRPr>
          </a:p>
        </p:txBody>
      </p:sp>
      <p:pic>
        <p:nvPicPr>
          <p:cNvPr id="3" name="Picture 2">
            <a:extLst>
              <a:ext uri="{FF2B5EF4-FFF2-40B4-BE49-F238E27FC236}">
                <a16:creationId xmlns:a16="http://schemas.microsoft.com/office/drawing/2014/main" id="{04D98AAE-E09B-7688-62FE-B5F81A7DF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696" y="3596988"/>
            <a:ext cx="4172906" cy="2331321"/>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23BC89B8-BBDA-BB40-3F10-6237A1328F8C}"/>
              </a:ext>
            </a:extLst>
          </p:cNvPr>
          <p:cNvSpPr txBox="1"/>
          <p:nvPr/>
        </p:nvSpPr>
        <p:spPr>
          <a:xfrm>
            <a:off x="4641696" y="3200345"/>
            <a:ext cx="4172906" cy="338554"/>
          </a:xfrm>
          <a:prstGeom prst="rect">
            <a:avLst/>
          </a:prstGeom>
          <a:noFill/>
        </p:spPr>
        <p:txBody>
          <a:bodyPr wrap="square" rtlCol="0">
            <a:spAutoFit/>
          </a:bodyPr>
          <a:lstStyle/>
          <a:p>
            <a:pPr algn="ctr"/>
            <a:r>
              <a:rPr lang="de-DE" sz="1600" dirty="0"/>
              <a:t>Für sie beginnt erneut das Flüchtlingsleben</a:t>
            </a:r>
            <a:endParaRPr lang="en-US" sz="1600" dirty="0"/>
          </a:p>
        </p:txBody>
      </p:sp>
      <p:sp>
        <p:nvSpPr>
          <p:cNvPr id="4" name="Freccia in giù 3">
            <a:extLst>
              <a:ext uri="{FF2B5EF4-FFF2-40B4-BE49-F238E27FC236}">
                <a16:creationId xmlns:a16="http://schemas.microsoft.com/office/drawing/2014/main" id="{15E96E22-6EE9-47BA-FFD1-454A073556A4}"/>
              </a:ext>
            </a:extLst>
          </p:cNvPr>
          <p:cNvSpPr/>
          <p:nvPr/>
        </p:nvSpPr>
        <p:spPr>
          <a:xfrm rot="2542731">
            <a:off x="1342133" y="3012491"/>
            <a:ext cx="567644" cy="1017588"/>
          </a:xfrm>
          <a:prstGeom prst="downArrow">
            <a:avLst>
              <a:gd name="adj1" fmla="val 34514"/>
              <a:gd name="adj2" fmla="val 50000"/>
            </a:avLst>
          </a:prstGeom>
          <a:solidFill>
            <a:srgbClr val="FFFF00"/>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3">
            <a:extLst>
              <a:ext uri="{FF2B5EF4-FFF2-40B4-BE49-F238E27FC236}">
                <a16:creationId xmlns:a16="http://schemas.microsoft.com/office/drawing/2014/main" id="{84B10374-9578-5499-9183-301452F1E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7027" name="Segnaposto numero diapositiva 1">
            <a:extLst>
              <a:ext uri="{FF2B5EF4-FFF2-40B4-BE49-F238E27FC236}">
                <a16:creationId xmlns:a16="http://schemas.microsoft.com/office/drawing/2014/main" id="{3EDC7F66-DED9-D660-204A-8C0F603DD9BC}"/>
              </a:ext>
            </a:extLst>
          </p:cNvPr>
          <p:cNvSpPr>
            <a:spLocks noGrp="1" noChangeArrowheads="1"/>
          </p:cNvSpPr>
          <p:nvPr>
            <p:ph type="sldNum" sz="quarter" idx="12"/>
          </p:nvPr>
        </p:nvSpPr>
        <p:spPr>
          <a:xfrm>
            <a:off x="7972425" y="5907088"/>
            <a:ext cx="658813" cy="51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659826-3F45-47F4-90F4-7D13092EAF3C}" type="slidenum">
              <a:rPr lang="fr-FR" altLang="en-US" sz="1200" b="1" smtClean="0"/>
              <a:pPr>
                <a:spcBef>
                  <a:spcPct val="0"/>
                </a:spcBef>
                <a:buFontTx/>
                <a:buNone/>
              </a:pPr>
              <a:t>92</a:t>
            </a:fld>
            <a:endParaRPr lang="fr-FR" altLang="en-US" sz="1200" b="1"/>
          </a:p>
        </p:txBody>
      </p:sp>
      <p:sp>
        <p:nvSpPr>
          <p:cNvPr id="6" name="Rettangolo 5">
            <a:extLst>
              <a:ext uri="{FF2B5EF4-FFF2-40B4-BE49-F238E27FC236}">
                <a16:creationId xmlns:a16="http://schemas.microsoft.com/office/drawing/2014/main" id="{5536E58F-7AD4-6038-AA24-E0BBD4C9F075}"/>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8C27A71B-94DF-F2F3-E4C7-F9DCF328A521}"/>
              </a:ext>
            </a:extLst>
          </p:cNvPr>
          <p:cNvSpPr txBox="1"/>
          <p:nvPr/>
        </p:nvSpPr>
        <p:spPr>
          <a:xfrm>
            <a:off x="550863" y="5861050"/>
            <a:ext cx="7566025"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Gaza, after the Israeli bombings, many Palestinians live like this.</a:t>
            </a:r>
          </a:p>
        </p:txBody>
      </p:sp>
      <p:pic>
        <p:nvPicPr>
          <p:cNvPr id="257030" name="Picture 35">
            <a:extLst>
              <a:ext uri="{FF2B5EF4-FFF2-40B4-BE49-F238E27FC236}">
                <a16:creationId xmlns:a16="http://schemas.microsoft.com/office/drawing/2014/main" id="{A45F14B8-75F2-D77E-CC2C-C2B209E65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1" name="Immagine 2">
            <a:extLst>
              <a:ext uri="{FF2B5EF4-FFF2-40B4-BE49-F238E27FC236}">
                <a16:creationId xmlns:a16="http://schemas.microsoft.com/office/drawing/2014/main" id="{01FE828A-2442-01DD-799B-3DB01366F1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32" name="Picture 2">
            <a:extLst>
              <a:ext uri="{FF2B5EF4-FFF2-40B4-BE49-F238E27FC236}">
                <a16:creationId xmlns:a16="http://schemas.microsoft.com/office/drawing/2014/main" id="{54D58FAB-1874-FD95-1F7F-67C52E2812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3" name="Rettangolo 1">
            <a:extLst>
              <a:ext uri="{FF2B5EF4-FFF2-40B4-BE49-F238E27FC236}">
                <a16:creationId xmlns:a16="http://schemas.microsoft.com/office/drawing/2014/main" id="{1807FF92-44CB-67FC-0AB6-79E2EA169E0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3" name="Picture 2" descr="Potrebbe essere un'immagine raffigurante grattacielo">
            <a:extLst>
              <a:ext uri="{FF2B5EF4-FFF2-40B4-BE49-F238E27FC236}">
                <a16:creationId xmlns:a16="http://schemas.microsoft.com/office/drawing/2014/main" id="{1D7D9656-9654-9298-8A53-0FA1565313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8FFA5C99-9189-2C5A-89AB-77DD918C1C5D}"/>
              </a:ext>
            </a:extLst>
          </p:cNvPr>
          <p:cNvSpPr txBox="1"/>
          <p:nvPr/>
        </p:nvSpPr>
        <p:spPr>
          <a:xfrm>
            <a:off x="35382" y="6411009"/>
            <a:ext cx="4345880" cy="338554"/>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2023 – </a:t>
            </a:r>
            <a:r>
              <a:rPr lang="en-US" dirty="0" err="1"/>
              <a:t>Nach</a:t>
            </a:r>
            <a:r>
              <a:rPr lang="en-US" dirty="0"/>
              <a:t> </a:t>
            </a:r>
            <a:r>
              <a:rPr lang="en-US" dirty="0" err="1"/>
              <a:t>einer</a:t>
            </a:r>
            <a:r>
              <a:rPr lang="en-US" dirty="0"/>
              <a:t> </a:t>
            </a:r>
            <a:r>
              <a:rPr lang="en-US" dirty="0" err="1"/>
              <a:t>Bombardierung</a:t>
            </a:r>
            <a:r>
              <a:rPr lang="en-US" dirty="0"/>
              <a:t> in Gaza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3">
            <a:extLst>
              <a:ext uri="{FF2B5EF4-FFF2-40B4-BE49-F238E27FC236}">
                <a16:creationId xmlns:a16="http://schemas.microsoft.com/office/drawing/2014/main" id="{786D68E8-29FE-E257-5D68-B1A7E7C2A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4979" name="Segnaposto numero diapositiva 1">
            <a:extLst>
              <a:ext uri="{FF2B5EF4-FFF2-40B4-BE49-F238E27FC236}">
                <a16:creationId xmlns:a16="http://schemas.microsoft.com/office/drawing/2014/main" id="{D65EE495-6CA8-5142-A871-D6D9BA35AC9C}"/>
              </a:ext>
            </a:extLst>
          </p:cNvPr>
          <p:cNvSpPr>
            <a:spLocks noGrp="1" noChangeArrowheads="1"/>
          </p:cNvSpPr>
          <p:nvPr>
            <p:ph type="sldNum" sz="quarter" idx="12"/>
          </p:nvPr>
        </p:nvSpPr>
        <p:spPr>
          <a:xfrm>
            <a:off x="7671234" y="5937568"/>
            <a:ext cx="658812" cy="51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A17356-E0AB-42EA-90E8-EFCD44F215F5}" type="slidenum">
              <a:rPr lang="fr-FR" altLang="en-US" sz="1200" b="1" smtClean="0"/>
              <a:pPr>
                <a:spcBef>
                  <a:spcPct val="0"/>
                </a:spcBef>
                <a:buFontTx/>
                <a:buNone/>
              </a:pPr>
              <a:t>93</a:t>
            </a:fld>
            <a:endParaRPr lang="fr-FR" altLang="en-US" sz="1200" b="1"/>
          </a:p>
        </p:txBody>
      </p:sp>
      <p:sp>
        <p:nvSpPr>
          <p:cNvPr id="6" name="Rettangolo 5">
            <a:extLst>
              <a:ext uri="{FF2B5EF4-FFF2-40B4-BE49-F238E27FC236}">
                <a16:creationId xmlns:a16="http://schemas.microsoft.com/office/drawing/2014/main" id="{26F04637-F2C3-9724-7550-516A1149358A}"/>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0703FDA-ED5D-C153-C30C-2A768C7A6F7F}"/>
              </a:ext>
            </a:extLst>
          </p:cNvPr>
          <p:cNvSpPr txBox="1"/>
          <p:nvPr/>
        </p:nvSpPr>
        <p:spPr>
          <a:xfrm>
            <a:off x="1627907" y="5782152"/>
            <a:ext cx="5888186" cy="646112"/>
          </a:xfrm>
          <a:prstGeom prst="rect">
            <a:avLst/>
          </a:prstGeom>
          <a:solidFill>
            <a:srgbClr val="FFFF00"/>
          </a:solidFill>
          <a:ln w="12700">
            <a:solidFill>
              <a:schemeClr val="accent4">
                <a:lumMod val="10000"/>
              </a:schemeClr>
            </a:solidFill>
          </a:ln>
        </p:spPr>
        <p:txBody>
          <a:bodyPr wrap="square">
            <a:spAutoFit/>
          </a:bodyPr>
          <a:lstStyle/>
          <a:p>
            <a:pPr algn="ctr">
              <a:defRPr/>
            </a:pPr>
            <a:r>
              <a:rPr lang="de-DE" b="1" dirty="0">
                <a:solidFill>
                  <a:schemeClr val="accent4">
                    <a:lumMod val="10000"/>
                  </a:schemeClr>
                </a:solidFill>
              </a:rPr>
              <a:t>In Gaza nach den israelischen Bombenanschlägen leben viele Palästinenser so</a:t>
            </a:r>
            <a:r>
              <a:rPr lang="en-US" b="1" dirty="0">
                <a:solidFill>
                  <a:schemeClr val="accent4">
                    <a:lumMod val="10000"/>
                  </a:schemeClr>
                </a:solidFill>
              </a:rPr>
              <a:t>.</a:t>
            </a:r>
          </a:p>
        </p:txBody>
      </p:sp>
      <p:pic>
        <p:nvPicPr>
          <p:cNvPr id="254982" name="Picture 35">
            <a:extLst>
              <a:ext uri="{FF2B5EF4-FFF2-40B4-BE49-F238E27FC236}">
                <a16:creationId xmlns:a16="http://schemas.microsoft.com/office/drawing/2014/main" id="{9CC7C9F7-8C8C-124E-D754-66CA752A9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4983" name="Immagine 2">
            <a:extLst>
              <a:ext uri="{FF2B5EF4-FFF2-40B4-BE49-F238E27FC236}">
                <a16:creationId xmlns:a16="http://schemas.microsoft.com/office/drawing/2014/main" id="{90A8FE24-1BE3-D43E-952B-25DCFE4572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4984" name="Picture 2">
            <a:extLst>
              <a:ext uri="{FF2B5EF4-FFF2-40B4-BE49-F238E27FC236}">
                <a16:creationId xmlns:a16="http://schemas.microsoft.com/office/drawing/2014/main" id="{B4082EAA-35F9-1BD3-AE30-297DD1636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4985" name="Rettangolo 1">
            <a:extLst>
              <a:ext uri="{FF2B5EF4-FFF2-40B4-BE49-F238E27FC236}">
                <a16:creationId xmlns:a16="http://schemas.microsoft.com/office/drawing/2014/main" id="{682648BA-A546-33EC-16FB-6B4731EBE21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Number Placeholder 3">
            <a:extLst>
              <a:ext uri="{FF2B5EF4-FFF2-40B4-BE49-F238E27FC236}">
                <a16:creationId xmlns:a16="http://schemas.microsoft.com/office/drawing/2014/main" id="{55CC7D59-73EF-6DD8-A677-643236CA6C42}"/>
              </a:ext>
            </a:extLst>
          </p:cNvPr>
          <p:cNvSpPr>
            <a:spLocks noGrp="1"/>
          </p:cNvSpPr>
          <p:nvPr>
            <p:ph type="sldNum" sz="quarter" idx="12"/>
          </p:nvPr>
        </p:nvSpPr>
        <p:spPr>
          <a:xfrm>
            <a:off x="7956550" y="6100763"/>
            <a:ext cx="585788"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711C21-B6DD-45E9-A4F5-CBA557B2AEF9}" type="slidenum">
              <a:rPr lang="it-IT" altLang="it-CH" sz="1400" b="1" smtClean="0">
                <a:solidFill>
                  <a:srgbClr val="FFFFFF"/>
                </a:solidFill>
              </a:rPr>
              <a:pPr>
                <a:spcBef>
                  <a:spcPct val="0"/>
                </a:spcBef>
                <a:buFontTx/>
                <a:buNone/>
              </a:pPr>
              <a:t>94</a:t>
            </a:fld>
            <a:endParaRPr lang="it-IT" altLang="it-CH" sz="1400" b="1">
              <a:solidFill>
                <a:srgbClr val="FFFFFF"/>
              </a:solidFill>
            </a:endParaRPr>
          </a:p>
        </p:txBody>
      </p:sp>
      <p:pic>
        <p:nvPicPr>
          <p:cNvPr id="6" name="Picture 5" descr="C:\Users\Enrico\Enrico\Documenti\AA Enrico nuovo\Palestina\A Foto\Mappe\mappe dal 48\4 cartine verdi buone jpeg.jpg">
            <a:extLst>
              <a:ext uri="{FF2B5EF4-FFF2-40B4-BE49-F238E27FC236}">
                <a16:creationId xmlns:a16="http://schemas.microsoft.com/office/drawing/2014/main" id="{9D16FB20-8091-6871-E0FD-5D2952C70AEE}"/>
              </a:ext>
            </a:extLst>
          </p:cNvPr>
          <p:cNvPicPr>
            <a:picLocks noChangeAspect="1" noChangeArrowheads="1"/>
          </p:cNvPicPr>
          <p:nvPr/>
        </p:nvPicPr>
        <p:blipFill rotWithShape="1">
          <a:blip r:embed="rId3"/>
          <a:srcRect t="4724"/>
          <a:stretch/>
        </p:blipFill>
        <p:spPr bwMode="auto">
          <a:xfrm>
            <a:off x="295275" y="404813"/>
            <a:ext cx="8553450" cy="5589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28355" name="Text Box 3">
            <a:extLst>
              <a:ext uri="{FF2B5EF4-FFF2-40B4-BE49-F238E27FC236}">
                <a16:creationId xmlns:a16="http://schemas.microsoft.com/office/drawing/2014/main" id="{E2A08EC4-369B-5495-0EA6-AE64942E90D4}"/>
              </a:ext>
            </a:extLst>
          </p:cNvPr>
          <p:cNvSpPr txBox="1">
            <a:spLocks noChangeArrowheads="1"/>
          </p:cNvSpPr>
          <p:nvPr/>
        </p:nvSpPr>
        <p:spPr bwMode="auto">
          <a:xfrm>
            <a:off x="1143000" y="6111875"/>
            <a:ext cx="6842125"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de-DE" altLang="it-CH" dirty="0"/>
              <a:t>Die Realität: der Verlust palästinensischen Landes seit 1947</a:t>
            </a:r>
            <a:endParaRPr lang="it-IT" altLang="it-CH" dirty="0"/>
          </a:p>
        </p:txBody>
      </p:sp>
      <p:cxnSp>
        <p:nvCxnSpPr>
          <p:cNvPr id="256005" name="Connettore diritto 2">
            <a:extLst>
              <a:ext uri="{FF2B5EF4-FFF2-40B4-BE49-F238E27FC236}">
                <a16:creationId xmlns:a16="http://schemas.microsoft.com/office/drawing/2014/main" id="{DC206615-0103-ACBF-7C8B-C2837CA948D7}"/>
              </a:ext>
            </a:extLst>
          </p:cNvPr>
          <p:cNvCxnSpPr>
            <a:cxnSpLocks noChangeShapeType="1"/>
          </p:cNvCxnSpPr>
          <p:nvPr/>
        </p:nvCxnSpPr>
        <p:spPr bwMode="auto">
          <a:xfrm>
            <a:off x="279400" y="404813"/>
            <a:ext cx="8569325"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256006" name="Rettangolo 1">
            <a:extLst>
              <a:ext uri="{FF2B5EF4-FFF2-40B4-BE49-F238E27FC236}">
                <a16:creationId xmlns:a16="http://schemas.microsoft.com/office/drawing/2014/main" id="{AC69093F-ACB1-8851-743A-BB5058424C7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4F9C26A5-65CC-4523-9857-34744AD6D7D0}"/>
              </a:ext>
            </a:extLst>
          </p:cNvPr>
          <p:cNvSpPr/>
          <p:nvPr/>
        </p:nvSpPr>
        <p:spPr>
          <a:xfrm>
            <a:off x="250825" y="476250"/>
            <a:ext cx="8640763" cy="5695950"/>
          </a:xfrm>
          <a:prstGeom prst="rect">
            <a:avLst/>
          </a:prstGeom>
          <a:solidFill>
            <a:srgbClr val="B4DDFD"/>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8051" name="Segnaposto numero diapositiva 5">
            <a:extLst>
              <a:ext uri="{FF2B5EF4-FFF2-40B4-BE49-F238E27FC236}">
                <a16:creationId xmlns:a16="http://schemas.microsoft.com/office/drawing/2014/main" id="{CE36B184-3286-F277-3B8A-8E3655D1CEE4}"/>
              </a:ext>
            </a:extLst>
          </p:cNvPr>
          <p:cNvSpPr>
            <a:spLocks noGrp="1" noChangeArrowheads="1"/>
          </p:cNvSpPr>
          <p:nvPr>
            <p:ph type="sldNum" sz="quarter" idx="12"/>
          </p:nvPr>
        </p:nvSpPr>
        <p:spPr>
          <a:xfrm>
            <a:off x="7885113" y="6381750"/>
            <a:ext cx="698500" cy="287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3BDAC3-37D5-4453-804B-FCF74F793CC5}" type="slidenum">
              <a:rPr lang="it-IT" altLang="en-US" sz="1400" b="1" smtClean="0"/>
              <a:pPr>
                <a:spcBef>
                  <a:spcPct val="0"/>
                </a:spcBef>
                <a:buFontTx/>
                <a:buNone/>
              </a:pPr>
              <a:t>95</a:t>
            </a:fld>
            <a:endParaRPr lang="it-IT" altLang="en-US" sz="1400" b="1"/>
          </a:p>
        </p:txBody>
      </p:sp>
      <p:sp>
        <p:nvSpPr>
          <p:cNvPr id="61443" name="Text Box 3">
            <a:extLst>
              <a:ext uri="{FF2B5EF4-FFF2-40B4-BE49-F238E27FC236}">
                <a16:creationId xmlns:a16="http://schemas.microsoft.com/office/drawing/2014/main" id="{85206666-258A-CFA6-311A-067D69DB6E0F}"/>
              </a:ext>
            </a:extLst>
          </p:cNvPr>
          <p:cNvSpPr txBox="1">
            <a:spLocks noChangeArrowheads="1"/>
          </p:cNvSpPr>
          <p:nvPr/>
        </p:nvSpPr>
        <p:spPr bwMode="auto">
          <a:xfrm>
            <a:off x="504825" y="785813"/>
            <a:ext cx="4606925" cy="769937"/>
          </a:xfrm>
          <a:prstGeom prst="rect">
            <a:avLst/>
          </a:prstGeom>
          <a:solidFill>
            <a:srgbClr val="FFFF00"/>
          </a:solidFill>
          <a:ln w="9525">
            <a:solidFill>
              <a:schemeClr val="accent4">
                <a:lumMod val="10000"/>
              </a:schemeClr>
            </a:solidFill>
            <a:miter lim="800000"/>
            <a:headEnd/>
            <a:tailEnd/>
          </a:ln>
          <a:effectLst/>
        </p:spPr>
        <p:txBody>
          <a:bodyPr>
            <a:spAutoFit/>
          </a:bodyPr>
          <a:lstStyle/>
          <a:p>
            <a:pPr algn="ctr" eaLnBrk="1" hangingPunct="1">
              <a:defRPr/>
            </a:pPr>
            <a:r>
              <a:rPr lang="de-DE" altLang="x-none" sz="2200" b="1" dirty="0">
                <a:solidFill>
                  <a:schemeClr val="accent4">
                    <a:lumMod val="10000"/>
                  </a:schemeClr>
                </a:solidFill>
                <a:latin typeface="Arial" charset="0"/>
              </a:rPr>
              <a:t>Fläche und Bevölkerung Israels und der besetzten Gebiete</a:t>
            </a:r>
            <a:endParaRPr lang="it-IT" altLang="x-none" sz="2200" b="1" dirty="0">
              <a:solidFill>
                <a:schemeClr val="accent4">
                  <a:lumMod val="10000"/>
                </a:schemeClr>
              </a:solidFill>
              <a:latin typeface="Arial" charset="0"/>
            </a:endParaRPr>
          </a:p>
        </p:txBody>
      </p:sp>
      <p:graphicFrame>
        <p:nvGraphicFramePr>
          <p:cNvPr id="61445" name="Object 5">
            <a:extLst>
              <a:ext uri="{FF2B5EF4-FFF2-40B4-BE49-F238E27FC236}">
                <a16:creationId xmlns:a16="http://schemas.microsoft.com/office/drawing/2014/main" id="{59BF9128-094D-659A-5B30-0396DCFBCEC3}"/>
              </a:ext>
            </a:extLst>
          </p:cNvPr>
          <p:cNvGraphicFramePr>
            <a:graphicFrameLocks noChangeAspect="1"/>
          </p:cNvGraphicFramePr>
          <p:nvPr/>
        </p:nvGraphicFramePr>
        <p:xfrm>
          <a:off x="5365750" y="785813"/>
          <a:ext cx="3219450" cy="5002212"/>
        </p:xfrm>
        <a:graphic>
          <a:graphicData uri="http://schemas.openxmlformats.org/presentationml/2006/ole">
            <mc:AlternateContent xmlns:mc="http://schemas.openxmlformats.org/markup-compatibility/2006">
              <mc:Choice xmlns:v="urn:schemas-microsoft-com:vml" Requires="v">
                <p:oleObj name="Fotografia di Photo Editor" r:id="rId3" imgW="2476190" imgH="3877216" progId="MSPhotoEd.3">
                  <p:embed/>
                </p:oleObj>
              </mc:Choice>
              <mc:Fallback>
                <p:oleObj name="Fotografia di Photo Editor" r:id="rId3" imgW="2476190" imgH="3877216"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0" y="785813"/>
                        <a:ext cx="3219450" cy="5002212"/>
                      </a:xfrm>
                      <a:prstGeom prst="rect">
                        <a:avLst/>
                      </a:prstGeom>
                      <a:noFill/>
                      <a:ln w="28575">
                        <a:solidFill>
                          <a:srgbClr val="16161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a:extLst>
              <a:ext uri="{FF2B5EF4-FFF2-40B4-BE49-F238E27FC236}">
                <a16:creationId xmlns:a16="http://schemas.microsoft.com/office/drawing/2014/main" id="{14BA3679-079F-6598-7766-C654FF78116F}"/>
              </a:ext>
            </a:extLst>
          </p:cNvPr>
          <p:cNvSpPr/>
          <p:nvPr/>
        </p:nvSpPr>
        <p:spPr bwMode="auto">
          <a:xfrm>
            <a:off x="476250" y="2757488"/>
            <a:ext cx="4608513" cy="3030537"/>
          </a:xfrm>
          <a:prstGeom prst="rect">
            <a:avLst/>
          </a:prstGeom>
          <a:solidFill>
            <a:srgbClr val="E0C3A7"/>
          </a:solidFill>
          <a:ln w="3810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cxnSp>
        <p:nvCxnSpPr>
          <p:cNvPr id="7" name="Connettore diritto 6">
            <a:extLst>
              <a:ext uri="{FF2B5EF4-FFF2-40B4-BE49-F238E27FC236}">
                <a16:creationId xmlns:a16="http://schemas.microsoft.com/office/drawing/2014/main" id="{DD17D80E-8B47-C274-4CA9-E3AF0E1FB04D}"/>
              </a:ext>
            </a:extLst>
          </p:cNvPr>
          <p:cNvCxnSpPr>
            <a:cxnSpLocks/>
          </p:cNvCxnSpPr>
          <p:nvPr/>
        </p:nvCxnSpPr>
        <p:spPr bwMode="auto">
          <a:xfrm>
            <a:off x="503238" y="3213100"/>
            <a:ext cx="4608512"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8" name="Connettore diritto 7">
            <a:extLst>
              <a:ext uri="{FF2B5EF4-FFF2-40B4-BE49-F238E27FC236}">
                <a16:creationId xmlns:a16="http://schemas.microsoft.com/office/drawing/2014/main" id="{A13680FD-BF9E-2A48-D386-42BB59D9C811}"/>
              </a:ext>
            </a:extLst>
          </p:cNvPr>
          <p:cNvCxnSpPr>
            <a:cxnSpLocks/>
          </p:cNvCxnSpPr>
          <p:nvPr/>
        </p:nvCxnSpPr>
        <p:spPr bwMode="auto">
          <a:xfrm>
            <a:off x="476250" y="3838575"/>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9" name="Connettore diritto 8">
            <a:extLst>
              <a:ext uri="{FF2B5EF4-FFF2-40B4-BE49-F238E27FC236}">
                <a16:creationId xmlns:a16="http://schemas.microsoft.com/office/drawing/2014/main" id="{1F567AF5-417B-1362-724A-2A6E3F001D3C}"/>
              </a:ext>
            </a:extLst>
          </p:cNvPr>
          <p:cNvCxnSpPr>
            <a:cxnSpLocks/>
          </p:cNvCxnSpPr>
          <p:nvPr/>
        </p:nvCxnSpPr>
        <p:spPr bwMode="auto">
          <a:xfrm>
            <a:off x="476250" y="4500563"/>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0" name="Connettore diritto 9">
            <a:extLst>
              <a:ext uri="{FF2B5EF4-FFF2-40B4-BE49-F238E27FC236}">
                <a16:creationId xmlns:a16="http://schemas.microsoft.com/office/drawing/2014/main" id="{BDFE6D37-39D5-E028-1CCC-22AD69BB5630}"/>
              </a:ext>
            </a:extLst>
          </p:cNvPr>
          <p:cNvCxnSpPr>
            <a:cxnSpLocks/>
          </p:cNvCxnSpPr>
          <p:nvPr/>
        </p:nvCxnSpPr>
        <p:spPr bwMode="auto">
          <a:xfrm>
            <a:off x="476250" y="5133975"/>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1" name="Connettore diritto 10">
            <a:extLst>
              <a:ext uri="{FF2B5EF4-FFF2-40B4-BE49-F238E27FC236}">
                <a16:creationId xmlns:a16="http://schemas.microsoft.com/office/drawing/2014/main" id="{88C99265-01F0-7672-2C86-DF55D9A21A24}"/>
              </a:ext>
            </a:extLst>
          </p:cNvPr>
          <p:cNvCxnSpPr>
            <a:cxnSpLocks/>
          </p:cNvCxnSpPr>
          <p:nvPr/>
        </p:nvCxnSpPr>
        <p:spPr bwMode="auto">
          <a:xfrm flipV="1">
            <a:off x="1411288"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2" name="Connettore diritto 11">
            <a:extLst>
              <a:ext uri="{FF2B5EF4-FFF2-40B4-BE49-F238E27FC236}">
                <a16:creationId xmlns:a16="http://schemas.microsoft.com/office/drawing/2014/main" id="{C5C67BF1-DBFD-2B7F-C397-0FA3D8781DB4}"/>
              </a:ext>
            </a:extLst>
          </p:cNvPr>
          <p:cNvCxnSpPr>
            <a:cxnSpLocks/>
          </p:cNvCxnSpPr>
          <p:nvPr/>
        </p:nvCxnSpPr>
        <p:spPr bwMode="auto">
          <a:xfrm flipV="1">
            <a:off x="2563813"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3" name="Connettore diritto 12">
            <a:extLst>
              <a:ext uri="{FF2B5EF4-FFF2-40B4-BE49-F238E27FC236}">
                <a16:creationId xmlns:a16="http://schemas.microsoft.com/office/drawing/2014/main" id="{571A52EF-A91B-3717-BA3A-BA966D8CE630}"/>
              </a:ext>
            </a:extLst>
          </p:cNvPr>
          <p:cNvCxnSpPr>
            <a:cxnSpLocks/>
          </p:cNvCxnSpPr>
          <p:nvPr/>
        </p:nvCxnSpPr>
        <p:spPr bwMode="auto">
          <a:xfrm flipV="1">
            <a:off x="3859213"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sp>
        <p:nvSpPr>
          <p:cNvPr id="14" name="CasellaDiTesto 13">
            <a:extLst>
              <a:ext uri="{FF2B5EF4-FFF2-40B4-BE49-F238E27FC236}">
                <a16:creationId xmlns:a16="http://schemas.microsoft.com/office/drawing/2014/main" id="{D87D1299-1F7D-8C1D-93B9-9142E43F26D7}"/>
              </a:ext>
            </a:extLst>
          </p:cNvPr>
          <p:cNvSpPr txBox="1"/>
          <p:nvPr/>
        </p:nvSpPr>
        <p:spPr>
          <a:xfrm>
            <a:off x="668338" y="2836863"/>
            <a:ext cx="704850" cy="307975"/>
          </a:xfrm>
          <a:prstGeom prst="rect">
            <a:avLst/>
          </a:prstGeom>
          <a:noFill/>
        </p:spPr>
        <p:txBody>
          <a:bodyPr>
            <a:spAutoFit/>
          </a:bodyPr>
          <a:lstStyle/>
          <a:p>
            <a:pPr>
              <a:defRPr/>
            </a:pPr>
            <a:r>
              <a:rPr lang="en-US" sz="1400" b="1" u="sng" dirty="0">
                <a:solidFill>
                  <a:schemeClr val="accent4">
                    <a:lumMod val="10000"/>
                  </a:schemeClr>
                </a:solidFill>
              </a:rPr>
              <a:t>Ort</a:t>
            </a:r>
          </a:p>
        </p:txBody>
      </p:sp>
      <p:sp>
        <p:nvSpPr>
          <p:cNvPr id="15" name="CasellaDiTesto 14">
            <a:extLst>
              <a:ext uri="{FF2B5EF4-FFF2-40B4-BE49-F238E27FC236}">
                <a16:creationId xmlns:a16="http://schemas.microsoft.com/office/drawing/2014/main" id="{E7359C50-1D6F-27C4-9BC9-113DD4E6E28F}"/>
              </a:ext>
            </a:extLst>
          </p:cNvPr>
          <p:cNvSpPr txBox="1"/>
          <p:nvPr/>
        </p:nvSpPr>
        <p:spPr>
          <a:xfrm>
            <a:off x="2824163" y="2835275"/>
            <a:ext cx="744537" cy="307975"/>
          </a:xfrm>
          <a:prstGeom prst="rect">
            <a:avLst/>
          </a:prstGeom>
          <a:noFill/>
        </p:spPr>
        <p:txBody>
          <a:bodyPr>
            <a:spAutoFit/>
          </a:bodyPr>
          <a:lstStyle/>
          <a:p>
            <a:pPr>
              <a:defRPr/>
            </a:pPr>
            <a:r>
              <a:rPr lang="en-US" sz="1400" b="1" u="sng" dirty="0">
                <a:solidFill>
                  <a:schemeClr val="accent4">
                    <a:lumMod val="10000"/>
                  </a:schemeClr>
                </a:solidFill>
              </a:rPr>
              <a:t>Israeli</a:t>
            </a:r>
          </a:p>
        </p:txBody>
      </p:sp>
      <p:sp>
        <p:nvSpPr>
          <p:cNvPr id="16" name="CasellaDiTesto 15">
            <a:extLst>
              <a:ext uri="{FF2B5EF4-FFF2-40B4-BE49-F238E27FC236}">
                <a16:creationId xmlns:a16="http://schemas.microsoft.com/office/drawing/2014/main" id="{2E6DED45-3285-B409-84A0-3533AE1F0FE8}"/>
              </a:ext>
            </a:extLst>
          </p:cNvPr>
          <p:cNvSpPr txBox="1"/>
          <p:nvPr/>
        </p:nvSpPr>
        <p:spPr>
          <a:xfrm>
            <a:off x="1446213" y="2633663"/>
            <a:ext cx="1203325" cy="523875"/>
          </a:xfrm>
          <a:prstGeom prst="rect">
            <a:avLst/>
          </a:prstGeom>
          <a:noFill/>
        </p:spPr>
        <p:txBody>
          <a:bodyPr>
            <a:spAutoFit/>
          </a:bodyPr>
          <a:lstStyle/>
          <a:p>
            <a:pPr>
              <a:defRPr/>
            </a:pPr>
            <a:endParaRPr lang="en-US" sz="1400" b="1" u="sng" dirty="0">
              <a:solidFill>
                <a:schemeClr val="accent4">
                  <a:lumMod val="10000"/>
                </a:schemeClr>
              </a:solidFill>
            </a:endParaRPr>
          </a:p>
          <a:p>
            <a:pPr>
              <a:defRPr/>
            </a:pPr>
            <a:r>
              <a:rPr lang="en-US" sz="1400" b="1" u="sng" dirty="0" err="1">
                <a:solidFill>
                  <a:schemeClr val="accent4">
                    <a:lumMod val="10000"/>
                  </a:schemeClr>
                </a:solidFill>
              </a:rPr>
              <a:t>Oberfläche</a:t>
            </a:r>
            <a:endParaRPr lang="en-US" sz="1400" b="1" u="sng" dirty="0">
              <a:solidFill>
                <a:schemeClr val="accent4">
                  <a:lumMod val="10000"/>
                </a:schemeClr>
              </a:solidFill>
            </a:endParaRPr>
          </a:p>
        </p:txBody>
      </p:sp>
      <p:sp>
        <p:nvSpPr>
          <p:cNvPr id="17" name="CasellaDiTesto 16">
            <a:extLst>
              <a:ext uri="{FF2B5EF4-FFF2-40B4-BE49-F238E27FC236}">
                <a16:creationId xmlns:a16="http://schemas.microsoft.com/office/drawing/2014/main" id="{8172F31F-B18F-899E-2140-307295E7E481}"/>
              </a:ext>
            </a:extLst>
          </p:cNvPr>
          <p:cNvSpPr txBox="1"/>
          <p:nvPr/>
        </p:nvSpPr>
        <p:spPr>
          <a:xfrm>
            <a:off x="4067175" y="2851150"/>
            <a:ext cx="796925" cy="307975"/>
          </a:xfrm>
          <a:prstGeom prst="rect">
            <a:avLst/>
          </a:prstGeom>
          <a:noFill/>
        </p:spPr>
        <p:txBody>
          <a:bodyPr>
            <a:spAutoFit/>
          </a:bodyPr>
          <a:lstStyle/>
          <a:p>
            <a:pPr>
              <a:defRPr/>
            </a:pPr>
            <a:r>
              <a:rPr lang="en-US" sz="1400" b="1" u="sng" dirty="0" err="1">
                <a:solidFill>
                  <a:schemeClr val="accent4">
                    <a:lumMod val="10000"/>
                  </a:schemeClr>
                </a:solidFill>
              </a:rPr>
              <a:t>Araber</a:t>
            </a:r>
            <a:endParaRPr lang="en-US" sz="1400" b="1" u="sng" dirty="0">
              <a:solidFill>
                <a:schemeClr val="accent4">
                  <a:lumMod val="10000"/>
                </a:schemeClr>
              </a:solidFill>
            </a:endParaRPr>
          </a:p>
        </p:txBody>
      </p:sp>
      <p:sp>
        <p:nvSpPr>
          <p:cNvPr id="18" name="CasellaDiTesto 17">
            <a:extLst>
              <a:ext uri="{FF2B5EF4-FFF2-40B4-BE49-F238E27FC236}">
                <a16:creationId xmlns:a16="http://schemas.microsoft.com/office/drawing/2014/main" id="{8C4C1033-3FFF-C058-4F7B-8C781C8FB3FC}"/>
              </a:ext>
            </a:extLst>
          </p:cNvPr>
          <p:cNvSpPr txBox="1"/>
          <p:nvPr/>
        </p:nvSpPr>
        <p:spPr>
          <a:xfrm>
            <a:off x="642938" y="5241925"/>
            <a:ext cx="755650" cy="461963"/>
          </a:xfrm>
          <a:prstGeom prst="rect">
            <a:avLst/>
          </a:prstGeom>
          <a:noFill/>
        </p:spPr>
        <p:txBody>
          <a:bodyPr>
            <a:spAutoFit/>
          </a:bodyPr>
          <a:lstStyle/>
          <a:p>
            <a:pPr>
              <a:defRPr/>
            </a:pPr>
            <a:r>
              <a:rPr lang="en-US" sz="1400" b="1" u="sng" dirty="0">
                <a:solidFill>
                  <a:schemeClr val="accent4">
                    <a:lumMod val="10000"/>
                  </a:schemeClr>
                </a:solidFill>
              </a:rPr>
              <a:t>Golan</a:t>
            </a:r>
          </a:p>
          <a:p>
            <a:pPr>
              <a:defRPr/>
            </a:pPr>
            <a:r>
              <a:rPr lang="en-US" sz="1000" dirty="0">
                <a:solidFill>
                  <a:schemeClr val="accent4">
                    <a:lumMod val="10000"/>
                  </a:schemeClr>
                </a:solidFill>
              </a:rPr>
              <a:t>(Israel)</a:t>
            </a:r>
          </a:p>
        </p:txBody>
      </p:sp>
      <p:sp>
        <p:nvSpPr>
          <p:cNvPr id="19" name="CasellaDiTesto 18">
            <a:extLst>
              <a:ext uri="{FF2B5EF4-FFF2-40B4-BE49-F238E27FC236}">
                <a16:creationId xmlns:a16="http://schemas.microsoft.com/office/drawing/2014/main" id="{911777F2-77FB-37FF-BEE4-34E1380E21C9}"/>
              </a:ext>
            </a:extLst>
          </p:cNvPr>
          <p:cNvSpPr txBox="1"/>
          <p:nvPr/>
        </p:nvSpPr>
        <p:spPr>
          <a:xfrm>
            <a:off x="652463" y="4545013"/>
            <a:ext cx="735012" cy="522287"/>
          </a:xfrm>
          <a:prstGeom prst="rect">
            <a:avLst/>
          </a:prstGeom>
          <a:noFill/>
        </p:spPr>
        <p:txBody>
          <a:bodyPr>
            <a:spAutoFit/>
          </a:bodyPr>
          <a:lstStyle/>
          <a:p>
            <a:pPr>
              <a:defRPr/>
            </a:pPr>
            <a:r>
              <a:rPr lang="en-US" sz="1400" b="1" u="sng" dirty="0">
                <a:solidFill>
                  <a:schemeClr val="accent4">
                    <a:lumMod val="10000"/>
                  </a:schemeClr>
                </a:solidFill>
              </a:rPr>
              <a:t>Gaza Strip</a:t>
            </a:r>
          </a:p>
        </p:txBody>
      </p:sp>
      <p:sp>
        <p:nvSpPr>
          <p:cNvPr id="21" name="CasellaDiTesto 20">
            <a:extLst>
              <a:ext uri="{FF2B5EF4-FFF2-40B4-BE49-F238E27FC236}">
                <a16:creationId xmlns:a16="http://schemas.microsoft.com/office/drawing/2014/main" id="{FE2BFF82-89DB-715C-AA83-696C663131C6}"/>
              </a:ext>
            </a:extLst>
          </p:cNvPr>
          <p:cNvSpPr txBox="1"/>
          <p:nvPr/>
        </p:nvSpPr>
        <p:spPr>
          <a:xfrm>
            <a:off x="635000" y="3903663"/>
            <a:ext cx="676275" cy="523875"/>
          </a:xfrm>
          <a:prstGeom prst="rect">
            <a:avLst/>
          </a:prstGeom>
          <a:noFill/>
        </p:spPr>
        <p:txBody>
          <a:bodyPr>
            <a:spAutoFit/>
          </a:bodyPr>
          <a:lstStyle/>
          <a:p>
            <a:pPr>
              <a:defRPr/>
            </a:pPr>
            <a:r>
              <a:rPr lang="en-US" sz="1400" b="1" u="sng" dirty="0">
                <a:solidFill>
                  <a:schemeClr val="accent4">
                    <a:lumMod val="10000"/>
                  </a:schemeClr>
                </a:solidFill>
              </a:rPr>
              <a:t>West Bank</a:t>
            </a:r>
          </a:p>
        </p:txBody>
      </p:sp>
      <p:sp>
        <p:nvSpPr>
          <p:cNvPr id="22" name="CasellaDiTesto 21">
            <a:extLst>
              <a:ext uri="{FF2B5EF4-FFF2-40B4-BE49-F238E27FC236}">
                <a16:creationId xmlns:a16="http://schemas.microsoft.com/office/drawing/2014/main" id="{EBEA67C0-A24F-5B00-D129-9DFF63A0B04C}"/>
              </a:ext>
            </a:extLst>
          </p:cNvPr>
          <p:cNvSpPr txBox="1"/>
          <p:nvPr/>
        </p:nvSpPr>
        <p:spPr>
          <a:xfrm>
            <a:off x="649288" y="3333750"/>
            <a:ext cx="784225" cy="306388"/>
          </a:xfrm>
          <a:prstGeom prst="rect">
            <a:avLst/>
          </a:prstGeom>
          <a:noFill/>
        </p:spPr>
        <p:txBody>
          <a:bodyPr>
            <a:spAutoFit/>
          </a:bodyPr>
          <a:lstStyle/>
          <a:p>
            <a:pPr>
              <a:defRPr/>
            </a:pPr>
            <a:r>
              <a:rPr lang="en-US" sz="1400" b="1" u="sng" dirty="0">
                <a:solidFill>
                  <a:schemeClr val="accent4">
                    <a:lumMod val="10000"/>
                  </a:schemeClr>
                </a:solidFill>
              </a:rPr>
              <a:t>Israel</a:t>
            </a:r>
          </a:p>
        </p:txBody>
      </p:sp>
      <p:sp>
        <p:nvSpPr>
          <p:cNvPr id="23" name="CasellaDiTesto 22">
            <a:extLst>
              <a:ext uri="{FF2B5EF4-FFF2-40B4-BE49-F238E27FC236}">
                <a16:creationId xmlns:a16="http://schemas.microsoft.com/office/drawing/2014/main" id="{628CECD7-2D4C-7C0B-3BD4-2CA2720CBB4C}"/>
              </a:ext>
            </a:extLst>
          </p:cNvPr>
          <p:cNvSpPr txBox="1"/>
          <p:nvPr/>
        </p:nvSpPr>
        <p:spPr>
          <a:xfrm>
            <a:off x="1466850" y="4640263"/>
            <a:ext cx="1065213" cy="307975"/>
          </a:xfrm>
          <a:prstGeom prst="rect">
            <a:avLst/>
          </a:prstGeom>
          <a:noFill/>
        </p:spPr>
        <p:txBody>
          <a:bodyPr>
            <a:spAutoFit/>
          </a:bodyPr>
          <a:lstStyle/>
          <a:p>
            <a:pPr algn="ctr">
              <a:defRPr/>
            </a:pPr>
            <a:r>
              <a:rPr lang="en-US" sz="1400" b="1" dirty="0">
                <a:solidFill>
                  <a:schemeClr val="accent4">
                    <a:lumMod val="10000"/>
                  </a:schemeClr>
                </a:solidFill>
              </a:rPr>
              <a:t>378 </a:t>
            </a:r>
            <a:r>
              <a:rPr lang="en-US" sz="1400" b="1" dirty="0" err="1">
                <a:solidFill>
                  <a:schemeClr val="accent4">
                    <a:lumMod val="10000"/>
                  </a:schemeClr>
                </a:solidFill>
              </a:rPr>
              <a:t>qkm</a:t>
            </a:r>
            <a:r>
              <a:rPr lang="en-US" sz="1400" b="1" dirty="0">
                <a:solidFill>
                  <a:schemeClr val="accent4">
                    <a:lumMod val="10000"/>
                  </a:schemeClr>
                </a:solidFill>
              </a:rPr>
              <a:t>.</a:t>
            </a:r>
            <a:endParaRPr lang="en-US" sz="1400" dirty="0">
              <a:solidFill>
                <a:schemeClr val="accent4">
                  <a:lumMod val="10000"/>
                </a:schemeClr>
              </a:solidFill>
            </a:endParaRPr>
          </a:p>
        </p:txBody>
      </p:sp>
      <p:sp>
        <p:nvSpPr>
          <p:cNvPr id="24" name="CasellaDiTesto 23">
            <a:extLst>
              <a:ext uri="{FF2B5EF4-FFF2-40B4-BE49-F238E27FC236}">
                <a16:creationId xmlns:a16="http://schemas.microsoft.com/office/drawing/2014/main" id="{DB66FC02-0E27-E3AB-A51B-109CB24746EC}"/>
              </a:ext>
            </a:extLst>
          </p:cNvPr>
          <p:cNvSpPr txBox="1"/>
          <p:nvPr/>
        </p:nvSpPr>
        <p:spPr>
          <a:xfrm>
            <a:off x="1373188" y="3990975"/>
            <a:ext cx="1244600" cy="307975"/>
          </a:xfrm>
          <a:prstGeom prst="rect">
            <a:avLst/>
          </a:prstGeom>
          <a:noFill/>
        </p:spPr>
        <p:txBody>
          <a:bodyPr>
            <a:spAutoFit/>
          </a:bodyPr>
          <a:lstStyle/>
          <a:p>
            <a:pPr algn="ctr">
              <a:defRPr/>
            </a:pPr>
            <a:r>
              <a:rPr lang="en-US" sz="1400" b="1" dirty="0">
                <a:solidFill>
                  <a:schemeClr val="accent4">
                    <a:lumMod val="10000"/>
                  </a:schemeClr>
                </a:solidFill>
              </a:rPr>
              <a:t>5’500 </a:t>
            </a:r>
            <a:r>
              <a:rPr lang="en-US" sz="1400" b="1" dirty="0" err="1">
                <a:solidFill>
                  <a:schemeClr val="accent4">
                    <a:lumMod val="10000"/>
                  </a:schemeClr>
                </a:solidFill>
              </a:rPr>
              <a:t>qkm</a:t>
            </a:r>
            <a:r>
              <a:rPr lang="en-US" sz="1400" b="1" dirty="0">
                <a:solidFill>
                  <a:schemeClr val="accent4">
                    <a:lumMod val="10000"/>
                  </a:schemeClr>
                </a:solidFill>
              </a:rPr>
              <a:t>.</a:t>
            </a:r>
            <a:endParaRPr lang="en-US" sz="700" dirty="0">
              <a:solidFill>
                <a:schemeClr val="accent4">
                  <a:lumMod val="10000"/>
                </a:schemeClr>
              </a:solidFill>
            </a:endParaRPr>
          </a:p>
        </p:txBody>
      </p:sp>
      <p:sp>
        <p:nvSpPr>
          <p:cNvPr id="25" name="CasellaDiTesto 24">
            <a:extLst>
              <a:ext uri="{FF2B5EF4-FFF2-40B4-BE49-F238E27FC236}">
                <a16:creationId xmlns:a16="http://schemas.microsoft.com/office/drawing/2014/main" id="{11CE2B3A-CE3B-C567-7069-88E11EE608F9}"/>
              </a:ext>
            </a:extLst>
          </p:cNvPr>
          <p:cNvSpPr txBox="1"/>
          <p:nvPr/>
        </p:nvSpPr>
        <p:spPr>
          <a:xfrm>
            <a:off x="1347788" y="3333750"/>
            <a:ext cx="1252537" cy="306388"/>
          </a:xfrm>
          <a:prstGeom prst="rect">
            <a:avLst/>
          </a:prstGeom>
          <a:noFill/>
        </p:spPr>
        <p:txBody>
          <a:bodyPr>
            <a:spAutoFit/>
          </a:bodyPr>
          <a:lstStyle/>
          <a:p>
            <a:pPr algn="ctr">
              <a:defRPr/>
            </a:pPr>
            <a:r>
              <a:rPr lang="en-US" sz="1400" b="1" dirty="0">
                <a:solidFill>
                  <a:schemeClr val="accent4">
                    <a:lumMod val="10000"/>
                  </a:schemeClr>
                </a:solidFill>
              </a:rPr>
              <a:t>20’000 </a:t>
            </a:r>
            <a:r>
              <a:rPr lang="en-US" sz="1200" b="1" dirty="0" err="1">
                <a:solidFill>
                  <a:schemeClr val="accent4">
                    <a:lumMod val="10000"/>
                  </a:schemeClr>
                </a:solidFill>
              </a:rPr>
              <a:t>qkm</a:t>
            </a:r>
            <a:r>
              <a:rPr lang="en-US" sz="1200" b="1" dirty="0">
                <a:solidFill>
                  <a:schemeClr val="accent4">
                    <a:lumMod val="10000"/>
                  </a:schemeClr>
                </a:solidFill>
              </a:rPr>
              <a:t>. </a:t>
            </a:r>
            <a:endParaRPr lang="en-US" sz="700" dirty="0">
              <a:solidFill>
                <a:schemeClr val="accent4">
                  <a:lumMod val="10000"/>
                </a:schemeClr>
              </a:solidFill>
            </a:endParaRPr>
          </a:p>
        </p:txBody>
      </p:sp>
      <p:sp>
        <p:nvSpPr>
          <p:cNvPr id="26" name="CasellaDiTesto 25">
            <a:extLst>
              <a:ext uri="{FF2B5EF4-FFF2-40B4-BE49-F238E27FC236}">
                <a16:creationId xmlns:a16="http://schemas.microsoft.com/office/drawing/2014/main" id="{D302EFE0-6CC5-20D3-940F-DD5F1F802643}"/>
              </a:ext>
            </a:extLst>
          </p:cNvPr>
          <p:cNvSpPr txBox="1"/>
          <p:nvPr/>
        </p:nvSpPr>
        <p:spPr>
          <a:xfrm>
            <a:off x="3033713" y="4614863"/>
            <a:ext cx="355600" cy="246062"/>
          </a:xfrm>
          <a:prstGeom prst="rect">
            <a:avLst/>
          </a:prstGeom>
          <a:noFill/>
        </p:spPr>
        <p:txBody>
          <a:bodyPr>
            <a:spAutoFit/>
          </a:bodyPr>
          <a:lstStyle/>
          <a:p>
            <a:pPr>
              <a:defRPr/>
            </a:pPr>
            <a:r>
              <a:rPr lang="en-US" sz="1000" b="1" dirty="0">
                <a:solidFill>
                  <a:schemeClr val="accent4">
                    <a:lumMod val="10000"/>
                  </a:schemeClr>
                </a:solidFill>
              </a:rPr>
              <a:t>_</a:t>
            </a:r>
          </a:p>
        </p:txBody>
      </p:sp>
      <p:sp>
        <p:nvSpPr>
          <p:cNvPr id="27" name="CasellaDiTesto 26">
            <a:extLst>
              <a:ext uri="{FF2B5EF4-FFF2-40B4-BE49-F238E27FC236}">
                <a16:creationId xmlns:a16="http://schemas.microsoft.com/office/drawing/2014/main" id="{26DA6764-F0FE-B524-968D-C771017F22BD}"/>
              </a:ext>
            </a:extLst>
          </p:cNvPr>
          <p:cNvSpPr txBox="1"/>
          <p:nvPr/>
        </p:nvSpPr>
        <p:spPr>
          <a:xfrm>
            <a:off x="2814638" y="3929063"/>
            <a:ext cx="892175" cy="522287"/>
          </a:xfrm>
          <a:prstGeom prst="rect">
            <a:avLst/>
          </a:prstGeom>
          <a:noFill/>
        </p:spPr>
        <p:txBody>
          <a:bodyPr>
            <a:spAutoFit/>
          </a:bodyPr>
          <a:lstStyle/>
          <a:p>
            <a:pPr algn="ctr">
              <a:defRPr/>
            </a:pPr>
            <a:r>
              <a:rPr lang="en-US" sz="1400" b="1" dirty="0" err="1">
                <a:solidFill>
                  <a:schemeClr val="accent4">
                    <a:lumMod val="10000"/>
                  </a:schemeClr>
                </a:solidFill>
              </a:rPr>
              <a:t>ugf</a:t>
            </a:r>
            <a:r>
              <a:rPr lang="en-US" sz="1400" b="1" dirty="0">
                <a:solidFill>
                  <a:schemeClr val="accent4">
                    <a:lumMod val="10000"/>
                  </a:schemeClr>
                </a:solidFill>
              </a:rPr>
              <a:t>. 600’000</a:t>
            </a:r>
          </a:p>
        </p:txBody>
      </p:sp>
      <p:sp>
        <p:nvSpPr>
          <p:cNvPr id="28" name="CasellaDiTesto 27">
            <a:extLst>
              <a:ext uri="{FF2B5EF4-FFF2-40B4-BE49-F238E27FC236}">
                <a16:creationId xmlns:a16="http://schemas.microsoft.com/office/drawing/2014/main" id="{F6CB8BCE-AF9F-1A81-E78F-D674DCF81AF5}"/>
              </a:ext>
            </a:extLst>
          </p:cNvPr>
          <p:cNvSpPr txBox="1"/>
          <p:nvPr/>
        </p:nvSpPr>
        <p:spPr>
          <a:xfrm>
            <a:off x="2555875" y="3238500"/>
            <a:ext cx="1387475" cy="615950"/>
          </a:xfrm>
          <a:prstGeom prst="rect">
            <a:avLst/>
          </a:prstGeom>
          <a:noFill/>
        </p:spPr>
        <p:txBody>
          <a:bodyPr>
            <a:spAutoFit/>
          </a:bodyPr>
          <a:lstStyle/>
          <a:p>
            <a:pPr algn="ctr">
              <a:defRPr/>
            </a:pPr>
            <a:r>
              <a:rPr lang="it-CH" sz="1400" b="1" dirty="0" err="1">
                <a:solidFill>
                  <a:schemeClr val="accent4">
                    <a:lumMod val="10000"/>
                  </a:schemeClr>
                </a:solidFill>
              </a:rPr>
              <a:t>ugf</a:t>
            </a:r>
            <a:r>
              <a:rPr lang="it-CH" sz="1400" b="1" dirty="0">
                <a:solidFill>
                  <a:schemeClr val="accent4">
                    <a:lumMod val="10000"/>
                  </a:schemeClr>
                </a:solidFill>
              </a:rPr>
              <a:t>. 7 Mio. </a:t>
            </a:r>
            <a:r>
              <a:rPr lang="it-CH" sz="1000" dirty="0">
                <a:solidFill>
                  <a:schemeClr val="accent4">
                    <a:lumMod val="10000"/>
                  </a:schemeClr>
                </a:solidFill>
              </a:rPr>
              <a:t>(</a:t>
            </a:r>
            <a:r>
              <a:rPr lang="it-CH" sz="1000" dirty="0" err="1">
                <a:solidFill>
                  <a:schemeClr val="accent4">
                    <a:lumMod val="10000"/>
                  </a:schemeClr>
                </a:solidFill>
              </a:rPr>
              <a:t>Jews</a:t>
            </a:r>
            <a:r>
              <a:rPr lang="it-CH" sz="1000" dirty="0">
                <a:solidFill>
                  <a:schemeClr val="accent4">
                    <a:lumMod val="10000"/>
                  </a:schemeClr>
                </a:solidFill>
              </a:rPr>
              <a:t>) </a:t>
            </a:r>
          </a:p>
          <a:p>
            <a:pPr algn="ctr">
              <a:defRPr/>
            </a:pPr>
            <a:r>
              <a:rPr lang="it-CH" sz="1000" dirty="0">
                <a:solidFill>
                  <a:schemeClr val="accent4">
                    <a:lumMod val="10000"/>
                  </a:schemeClr>
                </a:solidFill>
              </a:rPr>
              <a:t>+ </a:t>
            </a:r>
            <a:r>
              <a:rPr lang="it-CH" sz="1000" b="1" dirty="0">
                <a:solidFill>
                  <a:schemeClr val="accent4">
                    <a:lumMod val="10000"/>
                  </a:schemeClr>
                </a:solidFill>
              </a:rPr>
              <a:t>0.5 mio </a:t>
            </a:r>
            <a:r>
              <a:rPr lang="it-CH" sz="1000" dirty="0">
                <a:solidFill>
                  <a:schemeClr val="accent4">
                    <a:lumMod val="10000"/>
                  </a:schemeClr>
                </a:solidFill>
              </a:rPr>
              <a:t>non </a:t>
            </a:r>
            <a:r>
              <a:rPr lang="it-CH" sz="1000" dirty="0" err="1">
                <a:solidFill>
                  <a:schemeClr val="accent4">
                    <a:lumMod val="10000"/>
                  </a:schemeClr>
                </a:solidFill>
              </a:rPr>
              <a:t>Jews</a:t>
            </a:r>
            <a:endParaRPr lang="it-CH" sz="1000" dirty="0">
              <a:solidFill>
                <a:schemeClr val="accent4">
                  <a:lumMod val="10000"/>
                </a:schemeClr>
              </a:solidFill>
            </a:endParaRPr>
          </a:p>
        </p:txBody>
      </p:sp>
      <p:sp>
        <p:nvSpPr>
          <p:cNvPr id="29" name="CasellaDiTesto 28">
            <a:extLst>
              <a:ext uri="{FF2B5EF4-FFF2-40B4-BE49-F238E27FC236}">
                <a16:creationId xmlns:a16="http://schemas.microsoft.com/office/drawing/2014/main" id="{45F01CF5-CCFE-2E0D-6A5E-C30993E3425C}"/>
              </a:ext>
            </a:extLst>
          </p:cNvPr>
          <p:cNvSpPr txBox="1"/>
          <p:nvPr/>
        </p:nvSpPr>
        <p:spPr>
          <a:xfrm>
            <a:off x="3989388" y="5118100"/>
            <a:ext cx="920750" cy="677863"/>
          </a:xfrm>
          <a:prstGeom prst="rect">
            <a:avLst/>
          </a:prstGeom>
          <a:noFill/>
        </p:spPr>
        <p:txBody>
          <a:bodyPr>
            <a:spAutoFit/>
          </a:bodyPr>
          <a:lstStyle/>
          <a:p>
            <a:pPr algn="ctr">
              <a:defRPr/>
            </a:pPr>
            <a:r>
              <a:rPr lang="en-US" sz="1400" b="1" dirty="0" err="1">
                <a:solidFill>
                  <a:schemeClr val="accent4">
                    <a:lumMod val="10000"/>
                  </a:schemeClr>
                </a:solidFill>
              </a:rPr>
              <a:t>ugf</a:t>
            </a:r>
            <a:r>
              <a:rPr lang="en-US" sz="1400" b="1" dirty="0">
                <a:solidFill>
                  <a:schemeClr val="accent4">
                    <a:lumMod val="10000"/>
                  </a:schemeClr>
                </a:solidFill>
              </a:rPr>
              <a:t>. </a:t>
            </a:r>
          </a:p>
          <a:p>
            <a:pPr algn="ctr">
              <a:defRPr/>
            </a:pPr>
            <a:r>
              <a:rPr lang="en-US" sz="1400" b="1" dirty="0">
                <a:solidFill>
                  <a:schemeClr val="accent4">
                    <a:lumMod val="10000"/>
                  </a:schemeClr>
                </a:solidFill>
              </a:rPr>
              <a:t>20’000 </a:t>
            </a:r>
            <a:r>
              <a:rPr lang="en-US" sz="1000" dirty="0">
                <a:solidFill>
                  <a:schemeClr val="accent4">
                    <a:lumMod val="10000"/>
                  </a:schemeClr>
                </a:solidFill>
              </a:rPr>
              <a:t>(</a:t>
            </a:r>
            <a:r>
              <a:rPr lang="en-US" sz="1000" dirty="0" err="1">
                <a:solidFill>
                  <a:schemeClr val="accent4">
                    <a:lumMod val="10000"/>
                  </a:schemeClr>
                </a:solidFill>
              </a:rPr>
              <a:t>Druzes</a:t>
            </a:r>
            <a:r>
              <a:rPr lang="en-US" sz="1000" dirty="0">
                <a:solidFill>
                  <a:schemeClr val="accent4">
                    <a:lumMod val="10000"/>
                  </a:schemeClr>
                </a:solidFill>
              </a:rPr>
              <a:t>)</a:t>
            </a:r>
          </a:p>
        </p:txBody>
      </p:sp>
      <p:sp>
        <p:nvSpPr>
          <p:cNvPr id="30" name="CasellaDiTesto 29">
            <a:extLst>
              <a:ext uri="{FF2B5EF4-FFF2-40B4-BE49-F238E27FC236}">
                <a16:creationId xmlns:a16="http://schemas.microsoft.com/office/drawing/2014/main" id="{A5FA2A3E-2D2A-565C-3332-7B926A11D787}"/>
              </a:ext>
            </a:extLst>
          </p:cNvPr>
          <p:cNvSpPr txBox="1"/>
          <p:nvPr/>
        </p:nvSpPr>
        <p:spPr>
          <a:xfrm>
            <a:off x="3905250" y="3357563"/>
            <a:ext cx="1235075" cy="307975"/>
          </a:xfrm>
          <a:prstGeom prst="rect">
            <a:avLst/>
          </a:prstGeom>
          <a:noFill/>
        </p:spPr>
        <p:txBody>
          <a:bodyPr>
            <a:spAutoFit/>
          </a:bodyPr>
          <a:lstStyle/>
          <a:p>
            <a:pPr>
              <a:defRPr/>
            </a:pPr>
            <a:r>
              <a:rPr lang="en-US" sz="1400" b="1" dirty="0" err="1">
                <a:solidFill>
                  <a:schemeClr val="accent4">
                    <a:lumMod val="10000"/>
                  </a:schemeClr>
                </a:solidFill>
              </a:rPr>
              <a:t>ugf</a:t>
            </a:r>
            <a:r>
              <a:rPr lang="en-US" sz="1400" b="1" dirty="0">
                <a:solidFill>
                  <a:schemeClr val="accent4">
                    <a:lumMod val="10000"/>
                  </a:schemeClr>
                </a:solidFill>
              </a:rPr>
              <a:t>. 2 Mio.</a:t>
            </a:r>
          </a:p>
        </p:txBody>
      </p:sp>
      <p:sp>
        <p:nvSpPr>
          <p:cNvPr id="31" name="CasellaDiTesto 30">
            <a:extLst>
              <a:ext uri="{FF2B5EF4-FFF2-40B4-BE49-F238E27FC236}">
                <a16:creationId xmlns:a16="http://schemas.microsoft.com/office/drawing/2014/main" id="{9DA4F691-F4D8-3EB4-B2F9-4FB6212E9B0B}"/>
              </a:ext>
            </a:extLst>
          </p:cNvPr>
          <p:cNvSpPr txBox="1"/>
          <p:nvPr/>
        </p:nvSpPr>
        <p:spPr>
          <a:xfrm>
            <a:off x="3886200" y="3990975"/>
            <a:ext cx="1233488" cy="307975"/>
          </a:xfrm>
          <a:prstGeom prst="rect">
            <a:avLst/>
          </a:prstGeom>
          <a:noFill/>
        </p:spPr>
        <p:txBody>
          <a:bodyPr>
            <a:spAutoFit/>
          </a:bodyPr>
          <a:lstStyle/>
          <a:p>
            <a:pPr>
              <a:defRPr/>
            </a:pPr>
            <a:r>
              <a:rPr lang="en-US" sz="1400" b="1" dirty="0" err="1">
                <a:solidFill>
                  <a:schemeClr val="accent4">
                    <a:lumMod val="10000"/>
                  </a:schemeClr>
                </a:solidFill>
              </a:rPr>
              <a:t>ugf</a:t>
            </a:r>
            <a:r>
              <a:rPr lang="en-US" sz="1400" b="1" dirty="0">
                <a:solidFill>
                  <a:schemeClr val="accent4">
                    <a:lumMod val="10000"/>
                  </a:schemeClr>
                </a:solidFill>
              </a:rPr>
              <a:t>. 3 Mio.</a:t>
            </a:r>
          </a:p>
        </p:txBody>
      </p:sp>
      <p:sp>
        <p:nvSpPr>
          <p:cNvPr id="61440" name="CasellaDiTesto 61439">
            <a:extLst>
              <a:ext uri="{FF2B5EF4-FFF2-40B4-BE49-F238E27FC236}">
                <a16:creationId xmlns:a16="http://schemas.microsoft.com/office/drawing/2014/main" id="{A66B651B-F871-4649-9BEC-2B6555D05F5E}"/>
              </a:ext>
            </a:extLst>
          </p:cNvPr>
          <p:cNvSpPr txBox="1"/>
          <p:nvPr/>
        </p:nvSpPr>
        <p:spPr>
          <a:xfrm>
            <a:off x="3900488" y="4640263"/>
            <a:ext cx="1243012" cy="306387"/>
          </a:xfrm>
          <a:prstGeom prst="rect">
            <a:avLst/>
          </a:prstGeom>
          <a:noFill/>
        </p:spPr>
        <p:txBody>
          <a:bodyPr>
            <a:spAutoFit/>
          </a:bodyPr>
          <a:lstStyle/>
          <a:p>
            <a:pPr>
              <a:defRPr/>
            </a:pPr>
            <a:r>
              <a:rPr lang="en-US" sz="1400" b="1" dirty="0" err="1">
                <a:solidFill>
                  <a:schemeClr val="accent4">
                    <a:lumMod val="10000"/>
                  </a:schemeClr>
                </a:solidFill>
              </a:rPr>
              <a:t>ugf</a:t>
            </a:r>
            <a:r>
              <a:rPr lang="en-US" sz="1400" b="1" dirty="0">
                <a:solidFill>
                  <a:schemeClr val="accent4">
                    <a:lumMod val="10000"/>
                  </a:schemeClr>
                </a:solidFill>
              </a:rPr>
              <a:t>. 2 Mio.</a:t>
            </a:r>
          </a:p>
        </p:txBody>
      </p:sp>
      <p:sp>
        <p:nvSpPr>
          <p:cNvPr id="61441" name="CasellaDiTesto 61440">
            <a:extLst>
              <a:ext uri="{FF2B5EF4-FFF2-40B4-BE49-F238E27FC236}">
                <a16:creationId xmlns:a16="http://schemas.microsoft.com/office/drawing/2014/main" id="{646EED01-32C2-DE14-9137-E7EC05E318AA}"/>
              </a:ext>
            </a:extLst>
          </p:cNvPr>
          <p:cNvSpPr txBox="1"/>
          <p:nvPr/>
        </p:nvSpPr>
        <p:spPr>
          <a:xfrm>
            <a:off x="2789238" y="5168900"/>
            <a:ext cx="920750" cy="523875"/>
          </a:xfrm>
          <a:prstGeom prst="rect">
            <a:avLst/>
          </a:prstGeom>
          <a:noFill/>
        </p:spPr>
        <p:txBody>
          <a:bodyPr>
            <a:spAutoFit/>
          </a:bodyPr>
          <a:lstStyle/>
          <a:p>
            <a:pPr algn="ctr">
              <a:defRPr/>
            </a:pPr>
            <a:r>
              <a:rPr lang="en-US" sz="1400" b="1" dirty="0" err="1">
                <a:solidFill>
                  <a:schemeClr val="accent4">
                    <a:lumMod val="10000"/>
                  </a:schemeClr>
                </a:solidFill>
              </a:rPr>
              <a:t>ugf</a:t>
            </a:r>
            <a:r>
              <a:rPr lang="en-US" sz="1400" b="1" dirty="0">
                <a:solidFill>
                  <a:schemeClr val="accent4">
                    <a:lumMod val="10000"/>
                  </a:schemeClr>
                </a:solidFill>
              </a:rPr>
              <a:t>. 25’000</a:t>
            </a:r>
          </a:p>
        </p:txBody>
      </p:sp>
      <p:sp>
        <p:nvSpPr>
          <p:cNvPr id="61442" name="CasellaDiTesto 61441">
            <a:extLst>
              <a:ext uri="{FF2B5EF4-FFF2-40B4-BE49-F238E27FC236}">
                <a16:creationId xmlns:a16="http://schemas.microsoft.com/office/drawing/2014/main" id="{396C8BCF-5A0F-77CE-8223-7ACEEDF1C77C}"/>
              </a:ext>
            </a:extLst>
          </p:cNvPr>
          <p:cNvSpPr txBox="1"/>
          <p:nvPr/>
        </p:nvSpPr>
        <p:spPr>
          <a:xfrm>
            <a:off x="1398588" y="5294313"/>
            <a:ext cx="1216025" cy="307975"/>
          </a:xfrm>
          <a:prstGeom prst="rect">
            <a:avLst/>
          </a:prstGeom>
          <a:noFill/>
        </p:spPr>
        <p:txBody>
          <a:bodyPr>
            <a:spAutoFit/>
          </a:bodyPr>
          <a:lstStyle/>
          <a:p>
            <a:pPr algn="ctr">
              <a:defRPr/>
            </a:pPr>
            <a:r>
              <a:rPr lang="en-US" sz="1400" b="1" dirty="0">
                <a:solidFill>
                  <a:schemeClr val="accent4">
                    <a:lumMod val="10000"/>
                  </a:schemeClr>
                </a:solidFill>
              </a:rPr>
              <a:t>1154 </a:t>
            </a:r>
            <a:r>
              <a:rPr lang="en-US" sz="1400" b="1" dirty="0" err="1">
                <a:solidFill>
                  <a:schemeClr val="accent4">
                    <a:lumMod val="10000"/>
                  </a:schemeClr>
                </a:solidFill>
              </a:rPr>
              <a:t>qkm</a:t>
            </a:r>
            <a:r>
              <a:rPr lang="en-US" sz="1400" b="1" dirty="0">
                <a:solidFill>
                  <a:schemeClr val="accent4">
                    <a:lumMod val="10000"/>
                  </a:schemeClr>
                </a:solidFill>
              </a:rPr>
              <a:t>.</a:t>
            </a:r>
          </a:p>
        </p:txBody>
      </p:sp>
      <p:sp>
        <p:nvSpPr>
          <p:cNvPr id="61447" name="CasellaDiTesto 61446">
            <a:extLst>
              <a:ext uri="{FF2B5EF4-FFF2-40B4-BE49-F238E27FC236}">
                <a16:creationId xmlns:a16="http://schemas.microsoft.com/office/drawing/2014/main" id="{86C4E344-FE4B-A4EA-279C-BFE9A383B0A8}"/>
              </a:ext>
            </a:extLst>
          </p:cNvPr>
          <p:cNvSpPr txBox="1"/>
          <p:nvPr/>
        </p:nvSpPr>
        <p:spPr>
          <a:xfrm>
            <a:off x="423863" y="1865313"/>
            <a:ext cx="5219700" cy="522287"/>
          </a:xfrm>
          <a:prstGeom prst="rect">
            <a:avLst/>
          </a:prstGeom>
          <a:noFill/>
        </p:spPr>
        <p:txBody>
          <a:bodyPr>
            <a:spAutoFit/>
          </a:bodyPr>
          <a:lstStyle/>
          <a:p>
            <a:pPr>
              <a:defRPr/>
            </a:pPr>
            <a:r>
              <a:rPr lang="en-US" sz="1400" b="1" dirty="0" err="1">
                <a:solidFill>
                  <a:schemeClr val="accent4">
                    <a:lumMod val="10000"/>
                  </a:schemeClr>
                </a:solidFill>
              </a:rPr>
              <a:t>Palästina</a:t>
            </a:r>
            <a:r>
              <a:rPr lang="en-US" sz="1400" b="1" dirty="0">
                <a:solidFill>
                  <a:schemeClr val="accent4">
                    <a:lumMod val="10000"/>
                  </a:schemeClr>
                </a:solidFill>
              </a:rPr>
              <a:t> 1948:  0.7 Mio. </a:t>
            </a:r>
            <a:r>
              <a:rPr lang="en-US" sz="1400" b="1" dirty="0" err="1">
                <a:solidFill>
                  <a:schemeClr val="accent4">
                    <a:lumMod val="10000"/>
                  </a:schemeClr>
                </a:solidFill>
              </a:rPr>
              <a:t>Juden</a:t>
            </a:r>
            <a:r>
              <a:rPr lang="en-US" sz="1400" b="1" dirty="0">
                <a:solidFill>
                  <a:schemeClr val="accent4">
                    <a:lumMod val="10000"/>
                  </a:schemeClr>
                </a:solidFill>
              </a:rPr>
              <a:t> / 1.7 Mio. </a:t>
            </a:r>
            <a:r>
              <a:rPr lang="en-US" sz="1400" b="1" dirty="0" err="1">
                <a:solidFill>
                  <a:schemeClr val="accent4">
                    <a:lumMod val="10000"/>
                  </a:schemeClr>
                </a:solidFill>
              </a:rPr>
              <a:t>Araber</a:t>
            </a:r>
            <a:endParaRPr lang="en-US" sz="1400" b="1" dirty="0">
              <a:solidFill>
                <a:schemeClr val="accent4">
                  <a:lumMod val="10000"/>
                </a:schemeClr>
              </a:solidFill>
            </a:endParaRPr>
          </a:p>
          <a:p>
            <a:pPr>
              <a:defRPr/>
            </a:pPr>
            <a:r>
              <a:rPr lang="en-US" sz="1400" b="1" dirty="0">
                <a:solidFill>
                  <a:schemeClr val="accent4">
                    <a:lumMod val="10000"/>
                  </a:schemeClr>
                </a:solidFill>
              </a:rPr>
              <a:t>Welt: </a:t>
            </a:r>
            <a:r>
              <a:rPr lang="en-US" sz="1400" b="1" dirty="0" err="1">
                <a:solidFill>
                  <a:schemeClr val="accent4">
                    <a:lumMod val="10000"/>
                  </a:schemeClr>
                </a:solidFill>
              </a:rPr>
              <a:t>ung</a:t>
            </a:r>
            <a:r>
              <a:rPr lang="en-US" sz="1400" b="1" dirty="0">
                <a:solidFill>
                  <a:schemeClr val="accent4">
                    <a:lumMod val="10000"/>
                  </a:schemeClr>
                </a:solidFill>
              </a:rPr>
              <a:t>. 17 Mio. </a:t>
            </a:r>
            <a:r>
              <a:rPr lang="en-US" sz="1400" b="1" dirty="0" err="1">
                <a:solidFill>
                  <a:schemeClr val="accent4">
                    <a:lumMod val="10000"/>
                  </a:schemeClr>
                </a:solidFill>
              </a:rPr>
              <a:t>Juden</a:t>
            </a:r>
            <a:r>
              <a:rPr lang="en-US" sz="1400" b="1" dirty="0">
                <a:solidFill>
                  <a:schemeClr val="accent4">
                    <a:lumMod val="10000"/>
                  </a:schemeClr>
                </a:solidFill>
              </a:rPr>
              <a:t> / </a:t>
            </a:r>
            <a:r>
              <a:rPr lang="en-US" sz="1400" b="1" dirty="0" err="1">
                <a:solidFill>
                  <a:schemeClr val="accent4">
                    <a:lumMod val="10000"/>
                  </a:schemeClr>
                </a:solidFill>
              </a:rPr>
              <a:t>ung</a:t>
            </a:r>
            <a:r>
              <a:rPr lang="en-US" sz="1400" b="1" dirty="0">
                <a:solidFill>
                  <a:schemeClr val="accent4">
                    <a:lumMod val="10000"/>
                  </a:schemeClr>
                </a:solidFill>
              </a:rPr>
              <a:t>. 14 Mio. </a:t>
            </a:r>
            <a:r>
              <a:rPr lang="en-US" sz="1400" b="1" dirty="0" err="1">
                <a:solidFill>
                  <a:schemeClr val="accent4">
                    <a:lumMod val="10000"/>
                  </a:schemeClr>
                </a:solidFill>
              </a:rPr>
              <a:t>Palästinenser</a:t>
            </a:r>
            <a:endParaRPr lang="en-US" sz="1400" b="1" dirty="0">
              <a:solidFill>
                <a:schemeClr val="accent4">
                  <a:lumMod val="10000"/>
                </a:schemeClr>
              </a:solidFill>
            </a:endParaRPr>
          </a:p>
        </p:txBody>
      </p:sp>
      <p:sp>
        <p:nvSpPr>
          <p:cNvPr id="2" name="Rettangolo 1">
            <a:extLst>
              <a:ext uri="{FF2B5EF4-FFF2-40B4-BE49-F238E27FC236}">
                <a16:creationId xmlns:a16="http://schemas.microsoft.com/office/drawing/2014/main" id="{4DF418B5-B27F-3ECB-5A6D-3631D017BF0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8084" name="Rettangolo 1">
            <a:extLst>
              <a:ext uri="{FF2B5EF4-FFF2-40B4-BE49-F238E27FC236}">
                <a16:creationId xmlns:a16="http://schemas.microsoft.com/office/drawing/2014/main" id="{06C61358-E568-8076-FB13-9A57F81A251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wipe(right)">
                                      <p:cBhvr>
                                        <p:cTn id="7" dur="10"/>
                                        <p:tgtEl>
                                          <p:spTgt spid="61445"/>
                                        </p:tgtEl>
                                      </p:cBhvr>
                                    </p:animEffect>
                                  </p:childTnLst>
                                </p:cTn>
                              </p:par>
                              <p:par>
                                <p:cTn id="8" presetID="55" presetClass="entr" presetSubtype="0" fill="hold" nodeType="withEffect">
                                  <p:stCondLst>
                                    <p:cond delay="0"/>
                                  </p:stCondLst>
                                  <p:childTnLst>
                                    <p:set>
                                      <p:cBhvr>
                                        <p:cTn id="9" dur="1" fill="hold">
                                          <p:stCondLst>
                                            <p:cond delay="0"/>
                                          </p:stCondLst>
                                        </p:cTn>
                                        <p:tgtEl>
                                          <p:spTgt spid="61443"/>
                                        </p:tgtEl>
                                        <p:attrNameLst>
                                          <p:attrName>style.visibility</p:attrName>
                                        </p:attrNameLst>
                                      </p:cBhvr>
                                      <p:to>
                                        <p:strVal val="visible"/>
                                      </p:to>
                                    </p:set>
                                    <p:anim calcmode="lin" valueType="num">
                                      <p:cBhvr>
                                        <p:cTn id="10" dur="10" fill="hold"/>
                                        <p:tgtEl>
                                          <p:spTgt spid="61443"/>
                                        </p:tgtEl>
                                        <p:attrNameLst>
                                          <p:attrName>ppt_w</p:attrName>
                                        </p:attrNameLst>
                                      </p:cBhvr>
                                      <p:tavLst>
                                        <p:tav tm="0">
                                          <p:val>
                                            <p:strVal val="#ppt_w*0.70"/>
                                          </p:val>
                                        </p:tav>
                                        <p:tav tm="100000">
                                          <p:val>
                                            <p:strVal val="#ppt_w"/>
                                          </p:val>
                                        </p:tav>
                                      </p:tavLst>
                                    </p:anim>
                                    <p:anim calcmode="lin" valueType="num">
                                      <p:cBhvr>
                                        <p:cTn id="11" dur="10" fill="hold"/>
                                        <p:tgtEl>
                                          <p:spTgt spid="61443"/>
                                        </p:tgtEl>
                                        <p:attrNameLst>
                                          <p:attrName>ppt_h</p:attrName>
                                        </p:attrNameLst>
                                      </p:cBhvr>
                                      <p:tavLst>
                                        <p:tav tm="0">
                                          <p:val>
                                            <p:strVal val="#ppt_h"/>
                                          </p:val>
                                        </p:tav>
                                        <p:tav tm="100000">
                                          <p:val>
                                            <p:strVal val="#ppt_h"/>
                                          </p:val>
                                        </p:tav>
                                      </p:tavLst>
                                    </p:anim>
                                    <p:animEffect transition="in" filter="fade">
                                      <p:cBhvr>
                                        <p:cTn id="12" dur="1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Slide Number Placeholder 1">
            <a:extLst>
              <a:ext uri="{FF2B5EF4-FFF2-40B4-BE49-F238E27FC236}">
                <a16:creationId xmlns:a16="http://schemas.microsoft.com/office/drawing/2014/main" id="{ABEC3DFA-3D16-144D-5354-621A9A7976FA}"/>
              </a:ext>
            </a:extLst>
          </p:cNvPr>
          <p:cNvSpPr>
            <a:spLocks noGrp="1"/>
          </p:cNvSpPr>
          <p:nvPr>
            <p:ph type="sldNum" sz="quarter" idx="12"/>
          </p:nvPr>
        </p:nvSpPr>
        <p:spPr>
          <a:xfrm>
            <a:off x="7646988" y="3192463"/>
            <a:ext cx="1117600" cy="26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1AAB03-BCF2-41E6-A3A0-2227BDE47AF1}" type="slidenum">
              <a:rPr lang="it-IT" altLang="it-CH" sz="1400" b="1" smtClean="0">
                <a:solidFill>
                  <a:srgbClr val="000000"/>
                </a:solidFill>
              </a:rPr>
              <a:pPr>
                <a:spcBef>
                  <a:spcPct val="0"/>
                </a:spcBef>
                <a:buFontTx/>
                <a:buNone/>
              </a:pPr>
              <a:t>96</a:t>
            </a:fld>
            <a:endParaRPr lang="it-IT" altLang="it-CH" sz="1400" b="1">
              <a:solidFill>
                <a:srgbClr val="000000"/>
              </a:solidFill>
            </a:endParaRPr>
          </a:p>
        </p:txBody>
      </p:sp>
      <p:sp>
        <p:nvSpPr>
          <p:cNvPr id="260099" name="TextBox 4">
            <a:extLst>
              <a:ext uri="{FF2B5EF4-FFF2-40B4-BE49-F238E27FC236}">
                <a16:creationId xmlns:a16="http://schemas.microsoft.com/office/drawing/2014/main" id="{7456DF95-EE23-E3A3-D8FA-2E049A88D6F6}"/>
              </a:ext>
            </a:extLst>
          </p:cNvPr>
          <p:cNvSpPr txBox="1">
            <a:spLocks noChangeArrowheads="1"/>
          </p:cNvSpPr>
          <p:nvPr/>
        </p:nvSpPr>
        <p:spPr bwMode="auto">
          <a:xfrm>
            <a:off x="762000" y="2665413"/>
            <a:ext cx="3798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solidFill>
                  <a:srgbClr val="000000"/>
                </a:solidFill>
              </a:rPr>
              <a:t>Israelische und palästinensische Kinder getötet</a:t>
            </a:r>
          </a:p>
          <a:p>
            <a:pPr eaLnBrk="1" hangingPunct="1">
              <a:spcBef>
                <a:spcPct val="0"/>
              </a:spcBef>
              <a:buFontTx/>
              <a:buNone/>
            </a:pPr>
            <a:r>
              <a:rPr lang="de-DE" altLang="it-CH" sz="1200" b="1">
                <a:solidFill>
                  <a:srgbClr val="000000"/>
                </a:solidFill>
              </a:rPr>
              <a:t>Von September 2000 – Sept. 2023</a:t>
            </a:r>
            <a:endParaRPr lang="en-US" altLang="it-CH" sz="1200" b="1">
              <a:solidFill>
                <a:srgbClr val="000000"/>
              </a:solidFill>
            </a:endParaRPr>
          </a:p>
        </p:txBody>
      </p:sp>
      <p:sp>
        <p:nvSpPr>
          <p:cNvPr id="260100" name="TextBox 10">
            <a:extLst>
              <a:ext uri="{FF2B5EF4-FFF2-40B4-BE49-F238E27FC236}">
                <a16:creationId xmlns:a16="http://schemas.microsoft.com/office/drawing/2014/main" id="{4BB6411D-88D8-EF40-E32C-FDB48A28374B}"/>
              </a:ext>
            </a:extLst>
          </p:cNvPr>
          <p:cNvSpPr txBox="1">
            <a:spLocks noChangeArrowheads="1"/>
          </p:cNvSpPr>
          <p:nvPr/>
        </p:nvSpPr>
        <p:spPr bwMode="auto">
          <a:xfrm>
            <a:off x="5202238" y="2686050"/>
            <a:ext cx="3003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solidFill>
                  <a:srgbClr val="000000"/>
                </a:solidFill>
              </a:rPr>
              <a:t>Israelis und Palästinenser getötet</a:t>
            </a:r>
          </a:p>
          <a:p>
            <a:pPr eaLnBrk="1" hangingPunct="1">
              <a:spcBef>
                <a:spcPct val="0"/>
              </a:spcBef>
              <a:buFontTx/>
              <a:buNone/>
            </a:pPr>
            <a:r>
              <a:rPr lang="de-DE" altLang="it-CH" sz="1200" b="1">
                <a:solidFill>
                  <a:srgbClr val="000000"/>
                </a:solidFill>
              </a:rPr>
              <a:t>Von September 2000 – Sept. 2023</a:t>
            </a:r>
            <a:endParaRPr lang="fr-CH" altLang="it-CH" sz="1200" b="1">
              <a:solidFill>
                <a:srgbClr val="000000"/>
              </a:solidFill>
            </a:endParaRPr>
          </a:p>
        </p:txBody>
      </p:sp>
      <p:sp>
        <p:nvSpPr>
          <p:cNvPr id="260101" name="TextBox 12">
            <a:extLst>
              <a:ext uri="{FF2B5EF4-FFF2-40B4-BE49-F238E27FC236}">
                <a16:creationId xmlns:a16="http://schemas.microsoft.com/office/drawing/2014/main" id="{0EF7C149-C611-2FAE-9345-475321E0C3B0}"/>
              </a:ext>
            </a:extLst>
          </p:cNvPr>
          <p:cNvSpPr txBox="1">
            <a:spLocks noChangeArrowheads="1"/>
          </p:cNvSpPr>
          <p:nvPr/>
        </p:nvSpPr>
        <p:spPr bwMode="auto">
          <a:xfrm>
            <a:off x="1050925" y="6162675"/>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solidFill>
                  <a:srgbClr val="000000"/>
                </a:solidFill>
              </a:rPr>
              <a:t>Verwundete Israelis und Palästinenser</a:t>
            </a:r>
          </a:p>
          <a:p>
            <a:pPr eaLnBrk="1" hangingPunct="1">
              <a:spcBef>
                <a:spcPct val="0"/>
              </a:spcBef>
              <a:buFontTx/>
              <a:buNone/>
            </a:pPr>
            <a:r>
              <a:rPr lang="de-DE" altLang="it-CH" sz="1200" b="1">
                <a:solidFill>
                  <a:srgbClr val="000000"/>
                </a:solidFill>
              </a:rPr>
              <a:t>Von September 2000 – Sept. 2023</a:t>
            </a:r>
            <a:endParaRPr lang="en-US" altLang="it-CH" sz="1200" b="1">
              <a:solidFill>
                <a:srgbClr val="000000"/>
              </a:solidFill>
            </a:endParaRPr>
          </a:p>
        </p:txBody>
      </p:sp>
      <p:sp>
        <p:nvSpPr>
          <p:cNvPr id="260102" name="TextBox 15">
            <a:extLst>
              <a:ext uri="{FF2B5EF4-FFF2-40B4-BE49-F238E27FC236}">
                <a16:creationId xmlns:a16="http://schemas.microsoft.com/office/drawing/2014/main" id="{AECECB0B-2431-8F5B-13AD-94AE7C72A36B}"/>
              </a:ext>
            </a:extLst>
          </p:cNvPr>
          <p:cNvSpPr txBox="1">
            <a:spLocks noChangeArrowheads="1"/>
          </p:cNvSpPr>
          <p:nvPr/>
        </p:nvSpPr>
        <p:spPr bwMode="auto">
          <a:xfrm>
            <a:off x="5232400" y="6162675"/>
            <a:ext cx="3257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solidFill>
                  <a:srgbClr val="000000"/>
                </a:solidFill>
              </a:rPr>
              <a:t>Abriss israelischer und palästinensischer Häuser, 1967–Sept. 2023</a:t>
            </a:r>
            <a:endParaRPr lang="fr-CH" altLang="it-CH" sz="1200" b="1">
              <a:solidFill>
                <a:srgbClr val="000000"/>
              </a:solidFill>
            </a:endParaRPr>
          </a:p>
        </p:txBody>
      </p:sp>
      <p:sp>
        <p:nvSpPr>
          <p:cNvPr id="260103" name="CasellaDiTesto 1">
            <a:extLst>
              <a:ext uri="{FF2B5EF4-FFF2-40B4-BE49-F238E27FC236}">
                <a16:creationId xmlns:a16="http://schemas.microsoft.com/office/drawing/2014/main" id="{8C645A7E-4071-5EFA-475A-FF0A78FA11E7}"/>
              </a:ext>
            </a:extLst>
          </p:cNvPr>
          <p:cNvSpPr txBox="1">
            <a:spLocks noChangeArrowheads="1"/>
          </p:cNvSpPr>
          <p:nvPr/>
        </p:nvSpPr>
        <p:spPr bwMode="auto">
          <a:xfrm rot="-5400000">
            <a:off x="-1357312" y="2921000"/>
            <a:ext cx="3003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a:solidFill>
                  <a:srgbClr val="000000"/>
                </a:solidFill>
              </a:rPr>
              <a:t>Source: http://www.ifamericansknew.org/</a:t>
            </a:r>
          </a:p>
        </p:txBody>
      </p:sp>
      <p:sp>
        <p:nvSpPr>
          <p:cNvPr id="260104" name="Rettangolo 11">
            <a:extLst>
              <a:ext uri="{FF2B5EF4-FFF2-40B4-BE49-F238E27FC236}">
                <a16:creationId xmlns:a16="http://schemas.microsoft.com/office/drawing/2014/main" id="{AFE0746E-D814-687B-CA8D-2A06417C595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4F3269CA-82A7-2BE8-A929-EA3828DA42D2}"/>
              </a:ext>
            </a:extLst>
          </p:cNvPr>
          <p:cNvSpPr txBox="1"/>
          <p:nvPr/>
        </p:nvSpPr>
        <p:spPr>
          <a:xfrm>
            <a:off x="2906713" y="3201988"/>
            <a:ext cx="3003550" cy="368300"/>
          </a:xfrm>
          <a:prstGeom prst="rect">
            <a:avLst/>
          </a:prstGeom>
          <a:solidFill>
            <a:srgbClr val="FFFF00"/>
          </a:solidFill>
          <a:ln w="19050">
            <a:solidFill>
              <a:schemeClr val="tx1">
                <a:lumMod val="95000"/>
                <a:lumOff val="5000"/>
              </a:schemeClr>
            </a:solidFill>
          </a:ln>
        </p:spPr>
        <p:txBody>
          <a:bodyPr>
            <a:spAutoFit/>
          </a:bodyPr>
          <a:lstStyle/>
          <a:p>
            <a:pPr algn="ctr">
              <a:defRPr/>
            </a:pPr>
            <a:r>
              <a:rPr lang="en-US" b="1" dirty="0" err="1"/>
              <a:t>Verluste</a:t>
            </a:r>
            <a:r>
              <a:rPr lang="en-US" b="1" dirty="0"/>
              <a:t> und </a:t>
            </a:r>
            <a:r>
              <a:rPr lang="en-US" b="1" dirty="0" err="1"/>
              <a:t>Schäden</a:t>
            </a:r>
            <a:endParaRPr lang="en-US" b="1" dirty="0"/>
          </a:p>
        </p:txBody>
      </p:sp>
      <p:pic>
        <p:nvPicPr>
          <p:cNvPr id="3" name="Immagine 2">
            <a:extLst>
              <a:ext uri="{FF2B5EF4-FFF2-40B4-BE49-F238E27FC236}">
                <a16:creationId xmlns:a16="http://schemas.microsoft.com/office/drawing/2014/main" id="{0B1D46C5-8796-F736-04C6-D6883DFCB85D}"/>
              </a:ext>
            </a:extLst>
          </p:cNvPr>
          <p:cNvPicPr>
            <a:picLocks noChangeAspect="1"/>
          </p:cNvPicPr>
          <p:nvPr/>
        </p:nvPicPr>
        <p:blipFill rotWithShape="1">
          <a:blip r:embed="rId4"/>
          <a:srcRect r="65962"/>
          <a:stretch/>
        </p:blipFill>
        <p:spPr bwMode="auto">
          <a:xfrm>
            <a:off x="1187450" y="192088"/>
            <a:ext cx="2520950" cy="2376487"/>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2863FB60-4247-0618-0B3B-3655ECF9ACFF}"/>
              </a:ext>
            </a:extLst>
          </p:cNvPr>
          <p:cNvPicPr>
            <a:picLocks noChangeAspect="1"/>
          </p:cNvPicPr>
          <p:nvPr/>
        </p:nvPicPr>
        <p:blipFill rotWithShape="1">
          <a:blip r:embed="rId5"/>
          <a:srcRect r="66493"/>
          <a:stretch/>
        </p:blipFill>
        <p:spPr bwMode="auto">
          <a:xfrm>
            <a:off x="5232400" y="3702050"/>
            <a:ext cx="2570163" cy="2379663"/>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8FA087B9-C7C3-7106-0791-D487A66D9532}"/>
              </a:ext>
            </a:extLst>
          </p:cNvPr>
          <p:cNvPicPr>
            <a:picLocks noChangeAspect="1"/>
          </p:cNvPicPr>
          <p:nvPr/>
        </p:nvPicPr>
        <p:blipFill>
          <a:blip r:embed="rId6"/>
          <a:stretch>
            <a:fillRect/>
          </a:stretch>
        </p:blipFill>
        <p:spPr>
          <a:xfrm>
            <a:off x="5232400" y="192088"/>
            <a:ext cx="2566988" cy="2379662"/>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AFE5317C-E458-9331-EB6F-3C4939C5ED0D}"/>
              </a:ext>
            </a:extLst>
          </p:cNvPr>
          <p:cNvPicPr>
            <a:picLocks noChangeAspect="1"/>
          </p:cNvPicPr>
          <p:nvPr/>
        </p:nvPicPr>
        <p:blipFill>
          <a:blip r:embed="rId7"/>
          <a:stretch>
            <a:fillRect/>
          </a:stretch>
        </p:blipFill>
        <p:spPr>
          <a:xfrm>
            <a:off x="1187450" y="3689350"/>
            <a:ext cx="2520950" cy="24415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B0D60111-10BD-A6C6-A34F-20607B94AB07}"/>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egnaposto numero diapositiva 2">
            <a:extLst>
              <a:ext uri="{FF2B5EF4-FFF2-40B4-BE49-F238E27FC236}">
                <a16:creationId xmlns:a16="http://schemas.microsoft.com/office/drawing/2014/main" id="{B92EA534-D74E-88DD-9E42-A6AB324CEB42}"/>
              </a:ext>
            </a:extLst>
          </p:cNvPr>
          <p:cNvSpPr>
            <a:spLocks noGrp="1" noChangeArrowheads="1"/>
          </p:cNvSpPr>
          <p:nvPr>
            <p:ph type="sldNum" sz="quarter" idx="12"/>
          </p:nvPr>
        </p:nvSpPr>
        <p:spPr>
          <a:xfrm>
            <a:off x="8072438" y="5835650"/>
            <a:ext cx="576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7A6B99-2350-40F7-88C0-2E66712B5646}" type="slidenum">
              <a:rPr lang="it-IT" altLang="en-US" sz="1400" b="1" smtClean="0">
                <a:solidFill>
                  <a:srgbClr val="FFFFFF"/>
                </a:solidFill>
              </a:rPr>
              <a:pPr>
                <a:spcBef>
                  <a:spcPct val="0"/>
                </a:spcBef>
                <a:buFontTx/>
                <a:buNone/>
              </a:pPr>
              <a:t>97</a:t>
            </a:fld>
            <a:endParaRPr lang="it-IT" altLang="en-US" sz="1400" b="1">
              <a:solidFill>
                <a:srgbClr val="FFFFFF"/>
              </a:solidFill>
            </a:endParaRPr>
          </a:p>
        </p:txBody>
      </p:sp>
      <p:pic>
        <p:nvPicPr>
          <p:cNvPr id="6" name="Picture 3" descr="conferenza pace Madrid 1991">
            <a:extLst>
              <a:ext uri="{FF2B5EF4-FFF2-40B4-BE49-F238E27FC236}">
                <a16:creationId xmlns:a16="http://schemas.microsoft.com/office/drawing/2014/main" id="{78DCE391-1C44-16BE-5711-A8E0F5EFA18E}"/>
              </a:ext>
            </a:extLst>
          </p:cNvPr>
          <p:cNvPicPr>
            <a:picLocks noChangeAspect="1" noChangeArrowheads="1"/>
          </p:cNvPicPr>
          <p:nvPr/>
        </p:nvPicPr>
        <p:blipFill>
          <a:blip r:embed="rId3"/>
          <a:srcRect/>
          <a:stretch>
            <a:fillRect/>
          </a:stretch>
        </p:blipFill>
        <p:spPr>
          <a:xfrm>
            <a:off x="1157288" y="509588"/>
            <a:ext cx="2116137" cy="1419225"/>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Picture 4" descr="Oslo tratt foto buona">
            <a:extLst>
              <a:ext uri="{FF2B5EF4-FFF2-40B4-BE49-F238E27FC236}">
                <a16:creationId xmlns:a16="http://schemas.microsoft.com/office/drawing/2014/main" id="{37BB4F5A-0954-4390-190B-62626A3BE32F}"/>
              </a:ext>
            </a:extLst>
          </p:cNvPr>
          <p:cNvPicPr>
            <a:picLocks noChangeAspect="1" noChangeArrowheads="1"/>
          </p:cNvPicPr>
          <p:nvPr/>
        </p:nvPicPr>
        <p:blipFill>
          <a:blip r:embed="rId4"/>
          <a:srcRect b="4181"/>
          <a:stretch>
            <a:fillRect/>
          </a:stretch>
        </p:blipFill>
        <p:spPr>
          <a:xfrm>
            <a:off x="3554413" y="519113"/>
            <a:ext cx="1995487" cy="140970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5" descr="Wye Plantatione 1998">
            <a:extLst>
              <a:ext uri="{FF2B5EF4-FFF2-40B4-BE49-F238E27FC236}">
                <a16:creationId xmlns:a16="http://schemas.microsoft.com/office/drawing/2014/main" id="{64B5BF2B-7947-8AB5-9F7B-1AFF098132C1}"/>
              </a:ext>
            </a:extLst>
          </p:cNvPr>
          <p:cNvPicPr>
            <a:picLocks noChangeAspect="1" noChangeArrowheads="1"/>
          </p:cNvPicPr>
          <p:nvPr/>
        </p:nvPicPr>
        <p:blipFill>
          <a:blip r:embed="rId5"/>
          <a:srcRect/>
          <a:stretch>
            <a:fillRect/>
          </a:stretch>
        </p:blipFill>
        <p:spPr>
          <a:xfrm>
            <a:off x="5764213" y="509588"/>
            <a:ext cx="2279650" cy="1409700"/>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Picture 14" descr="Sharm el-Sheikh 2000">
            <a:extLst>
              <a:ext uri="{FF2B5EF4-FFF2-40B4-BE49-F238E27FC236}">
                <a16:creationId xmlns:a16="http://schemas.microsoft.com/office/drawing/2014/main" id="{703CBF10-E259-8122-F59F-66F19F37D3BE}"/>
              </a:ext>
            </a:extLst>
          </p:cNvPr>
          <p:cNvPicPr>
            <a:picLocks noChangeAspect="1" noChangeArrowheads="1"/>
          </p:cNvPicPr>
          <p:nvPr/>
        </p:nvPicPr>
        <p:blipFill>
          <a:blip r:embed="rId6"/>
          <a:srcRect/>
          <a:stretch>
            <a:fillRect/>
          </a:stretch>
        </p:blipFill>
        <p:spPr bwMode="auto">
          <a:xfrm>
            <a:off x="1143000" y="4160838"/>
            <a:ext cx="2016125" cy="1330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2" descr="sharm vertice 2005">
            <a:extLst>
              <a:ext uri="{FF2B5EF4-FFF2-40B4-BE49-F238E27FC236}">
                <a16:creationId xmlns:a16="http://schemas.microsoft.com/office/drawing/2014/main" id="{3652A1D1-8CE0-470C-163A-B771B250646A}"/>
              </a:ext>
            </a:extLst>
          </p:cNvPr>
          <p:cNvPicPr>
            <a:picLocks noChangeAspect="1" noChangeArrowheads="1"/>
          </p:cNvPicPr>
          <p:nvPr/>
        </p:nvPicPr>
        <p:blipFill>
          <a:blip r:embed="rId7"/>
          <a:srcRect/>
          <a:stretch>
            <a:fillRect/>
          </a:stretch>
        </p:blipFill>
        <p:spPr bwMode="auto">
          <a:xfrm>
            <a:off x="3276600" y="4173538"/>
            <a:ext cx="2170113" cy="13176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30407" name="Picture 7" descr="Failed Israeli-Palestinian Peace Talks May Sink Obama&amp;#39;s Middle East  Strategy | BROOKS FOREIGN POLICY REVIEW">
            <a:extLst>
              <a:ext uri="{FF2B5EF4-FFF2-40B4-BE49-F238E27FC236}">
                <a16:creationId xmlns:a16="http://schemas.microsoft.com/office/drawing/2014/main" id="{0272F316-485C-FA21-9C95-49E8EA212AB7}"/>
              </a:ext>
            </a:extLst>
          </p:cNvPr>
          <p:cNvPicPr>
            <a:picLocks noChangeAspect="1" noChangeArrowheads="1"/>
          </p:cNvPicPr>
          <p:nvPr/>
        </p:nvPicPr>
        <p:blipFill>
          <a:blip r:embed="rId8"/>
          <a:srcRect/>
          <a:stretch>
            <a:fillRect/>
          </a:stretch>
        </p:blipFill>
        <p:spPr bwMode="auto">
          <a:xfrm>
            <a:off x="5564188" y="4181475"/>
            <a:ext cx="2479675" cy="1316038"/>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itolo 1">
            <a:extLst>
              <a:ext uri="{FF2B5EF4-FFF2-40B4-BE49-F238E27FC236}">
                <a16:creationId xmlns:a16="http://schemas.microsoft.com/office/drawing/2014/main" id="{91EF9C9D-3D49-702A-8AF2-AA6D43617E2C}"/>
              </a:ext>
            </a:extLst>
          </p:cNvPr>
          <p:cNvSpPr>
            <a:spLocks noGrp="1"/>
          </p:cNvSpPr>
          <p:nvPr>
            <p:ph type="title"/>
          </p:nvPr>
        </p:nvSpPr>
        <p:spPr>
          <a:xfrm>
            <a:off x="1071563" y="5624513"/>
            <a:ext cx="7000875" cy="708025"/>
          </a:xfrm>
          <a:solidFill>
            <a:srgbClr val="FFFF00"/>
          </a:solidFill>
          <a:ln w="12700">
            <a:solidFill>
              <a:schemeClr val="accent4">
                <a:lumMod val="10000"/>
              </a:schemeClr>
            </a:solidFill>
          </a:ln>
        </p:spPr>
        <p:txBody>
          <a:bodyPr>
            <a:spAutoFit/>
          </a:bodyPr>
          <a:lstStyle/>
          <a:p>
            <a:pPr>
              <a:defRPr/>
            </a:pPr>
            <a:r>
              <a:rPr lang="de-DE" sz="2000" b="1" kern="1200" dirty="0">
                <a:solidFill>
                  <a:schemeClr val="accent4">
                    <a:lumMod val="10000"/>
                  </a:schemeClr>
                </a:solidFill>
                <a:ea typeface="+mn-ea"/>
                <a:cs typeface="Arial" panose="020B0604020202020204" pitchFamily="34" charset="0"/>
              </a:rPr>
              <a:t>Die Farce der Friedensgespräche dient Israel dazu, Zeit zu gewinnen und die Besatzung zu festigen</a:t>
            </a:r>
            <a:endParaRPr lang="it-CH" sz="2000" b="1" kern="1200" dirty="0">
              <a:solidFill>
                <a:schemeClr val="accent4">
                  <a:lumMod val="10000"/>
                </a:schemeClr>
              </a:solidFill>
              <a:ea typeface="+mn-ea"/>
              <a:cs typeface="Arial" panose="020B0604020202020204" pitchFamily="34" charset="0"/>
            </a:endParaRPr>
          </a:p>
        </p:txBody>
      </p:sp>
      <p:pic>
        <p:nvPicPr>
          <p:cNvPr id="251908" name="Picture 3" descr="C:\Users\Enrico\Desktop\Colloqui jpeg.jpg">
            <a:extLst>
              <a:ext uri="{FF2B5EF4-FFF2-40B4-BE49-F238E27FC236}">
                <a16:creationId xmlns:a16="http://schemas.microsoft.com/office/drawing/2014/main" id="{CB8DD3FE-1BEB-E3B8-EAB5-7AAB3F1539A2}"/>
              </a:ext>
            </a:extLst>
          </p:cNvPr>
          <p:cNvPicPr>
            <a:picLocks noChangeAspect="1" noChangeArrowheads="1"/>
          </p:cNvPicPr>
          <p:nvPr/>
        </p:nvPicPr>
        <p:blipFill rotWithShape="1">
          <a:blip r:embed="rId9"/>
          <a:srcRect t="46761"/>
          <a:stretch/>
        </p:blipFill>
        <p:spPr bwMode="auto">
          <a:xfrm>
            <a:off x="1143000" y="2060575"/>
            <a:ext cx="6900863" cy="1993900"/>
          </a:xfrm>
          <a:prstGeom prst="rect">
            <a:avLst/>
          </a:prstGeom>
          <a:ln w="28575">
            <a:solidFill>
              <a:schemeClr val="tx1"/>
            </a:solidFill>
          </a:ln>
          <a:effectLst>
            <a:outerShdw blurRad="292100" dist="139700" dir="2700000" algn="tl" rotWithShape="0">
              <a:srgbClr val="333333">
                <a:alpha val="65000"/>
              </a:srgbClr>
            </a:outerShdw>
          </a:effectLst>
        </p:spPr>
      </p:pic>
      <p:sp>
        <p:nvSpPr>
          <p:cNvPr id="262155" name="Rettangolo 1">
            <a:extLst>
              <a:ext uri="{FF2B5EF4-FFF2-40B4-BE49-F238E27FC236}">
                <a16:creationId xmlns:a16="http://schemas.microsoft.com/office/drawing/2014/main" id="{AFB69326-97B7-D78C-DC0C-5F8869120C3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7">
            <a:extLst>
              <a:ext uri="{FF2B5EF4-FFF2-40B4-BE49-F238E27FC236}">
                <a16:creationId xmlns:a16="http://schemas.microsoft.com/office/drawing/2014/main" id="{B20F86B8-25FF-F50C-8BCF-5CC092F59147}"/>
              </a:ext>
            </a:extLst>
          </p:cNvPr>
          <p:cNvSpPr>
            <a:spLocks noGrp="1"/>
          </p:cNvSpPr>
          <p:nvPr>
            <p:ph type="sldNum" sz="quarter" idx="12"/>
          </p:nvPr>
        </p:nvSpPr>
        <p:spPr>
          <a:xfrm>
            <a:off x="7667625" y="1049338"/>
            <a:ext cx="630238"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EA6826-62B1-4D8B-9267-54AF4301BED0}" type="slidenum">
              <a:rPr lang="it-IT" altLang="it-CH" sz="1400" b="1" smtClean="0">
                <a:solidFill>
                  <a:srgbClr val="FFFFFF"/>
                </a:solidFill>
              </a:rPr>
              <a:pPr>
                <a:spcBef>
                  <a:spcPct val="0"/>
                </a:spcBef>
                <a:buFontTx/>
                <a:buNone/>
              </a:pPr>
              <a:t>98</a:t>
            </a:fld>
            <a:endParaRPr lang="it-IT" altLang="it-CH" sz="1400" b="1">
              <a:solidFill>
                <a:srgbClr val="FFFFFF"/>
              </a:solidFill>
            </a:endParaRPr>
          </a:p>
        </p:txBody>
      </p:sp>
      <p:sp>
        <p:nvSpPr>
          <p:cNvPr id="1028099" name="Rectangle 2">
            <a:extLst>
              <a:ext uri="{FF2B5EF4-FFF2-40B4-BE49-F238E27FC236}">
                <a16:creationId xmlns:a16="http://schemas.microsoft.com/office/drawing/2014/main" id="{D891D4B3-FCFC-645E-17A8-1A9EDF9766D3}"/>
              </a:ext>
            </a:extLst>
          </p:cNvPr>
          <p:cNvSpPr>
            <a:spLocks noGrp="1" noChangeArrowheads="1"/>
          </p:cNvSpPr>
          <p:nvPr>
            <p:ph type="title"/>
          </p:nvPr>
        </p:nvSpPr>
        <p:spPr>
          <a:xfrm>
            <a:off x="3348038" y="1049338"/>
            <a:ext cx="3959225" cy="369887"/>
          </a:xfrm>
          <a:solidFill>
            <a:srgbClr val="FFFF00"/>
          </a:solidFill>
        </p:spPr>
        <p:txBody>
          <a:bodyPr>
            <a:spAutoFit/>
          </a:bodyPr>
          <a:lstStyle/>
          <a:p>
            <a:pPr eaLnBrk="1" hangingPunct="1">
              <a:defRPr/>
            </a:pPr>
            <a:r>
              <a:rPr lang="fr-CH" altLang="it-CH" sz="1800" b="1" kern="1200" dirty="0">
                <a:solidFill>
                  <a:srgbClr val="000000"/>
                </a:solidFill>
                <a:ea typeface="+mn-ea"/>
                <a:cs typeface="Arial" panose="020B0604020202020204" pitchFamily="34" charset="0"/>
              </a:rPr>
              <a:t>Die </a:t>
            </a:r>
            <a:r>
              <a:rPr lang="fr-CH" altLang="it-CH" sz="1800" b="1" kern="1200" dirty="0" err="1">
                <a:solidFill>
                  <a:srgbClr val="000000"/>
                </a:solidFill>
                <a:ea typeface="+mn-ea"/>
                <a:cs typeface="Arial" panose="020B0604020202020204" pitchFamily="34" charset="0"/>
              </a:rPr>
              <a:t>Palästinenser</a:t>
            </a:r>
            <a:r>
              <a:rPr lang="fr-CH" altLang="it-CH" sz="1800" b="1" kern="1200" dirty="0">
                <a:solidFill>
                  <a:srgbClr val="000000"/>
                </a:solidFill>
                <a:ea typeface="+mn-ea"/>
                <a:cs typeface="Arial" panose="020B0604020202020204" pitchFamily="34" charset="0"/>
              </a:rPr>
              <a:t> </a:t>
            </a:r>
            <a:r>
              <a:rPr lang="fr-CH" altLang="it-CH" sz="1800" b="1" kern="1200" dirty="0" err="1">
                <a:solidFill>
                  <a:srgbClr val="000000"/>
                </a:solidFill>
                <a:ea typeface="+mn-ea"/>
                <a:cs typeface="Arial" panose="020B0604020202020204" pitchFamily="34" charset="0"/>
              </a:rPr>
              <a:t>müssen</a:t>
            </a:r>
            <a:r>
              <a:rPr lang="fr-CH" altLang="it-CH" sz="1800" b="1" kern="1200" dirty="0">
                <a:solidFill>
                  <a:srgbClr val="000000"/>
                </a:solidFill>
                <a:ea typeface="+mn-ea"/>
                <a:cs typeface="Arial" panose="020B0604020202020204" pitchFamily="34" charset="0"/>
              </a:rPr>
              <a:t> </a:t>
            </a:r>
            <a:r>
              <a:rPr lang="fr-CH" altLang="it-CH" sz="1800" b="1" kern="1200" dirty="0" err="1">
                <a:solidFill>
                  <a:srgbClr val="000000"/>
                </a:solidFill>
                <a:ea typeface="+mn-ea"/>
                <a:cs typeface="Arial" panose="020B0604020202020204" pitchFamily="34" charset="0"/>
              </a:rPr>
              <a:t>gehen</a:t>
            </a:r>
            <a:endParaRPr lang="it-IT" altLang="it-CH" sz="1800" b="1" kern="1200" dirty="0">
              <a:solidFill>
                <a:srgbClr val="000000"/>
              </a:solidFill>
              <a:ea typeface="+mn-ea"/>
              <a:cs typeface="Arial" panose="020B0604020202020204" pitchFamily="34" charset="0"/>
            </a:endParaRPr>
          </a:p>
        </p:txBody>
      </p:sp>
      <p:pic>
        <p:nvPicPr>
          <p:cNvPr id="433156" name="Picture 4" descr="all those people are leaving Gaza">
            <a:extLst>
              <a:ext uri="{FF2B5EF4-FFF2-40B4-BE49-F238E27FC236}">
                <a16:creationId xmlns:a16="http://schemas.microsoft.com/office/drawing/2014/main" id="{2CFA59C7-A227-8AC7-CBE8-9CBD96B9B44A}"/>
              </a:ext>
            </a:extLst>
          </p:cNvPr>
          <p:cNvPicPr>
            <a:picLocks noGrp="1" noChangeAspect="1" noChangeArrowheads="1"/>
          </p:cNvPicPr>
          <p:nvPr>
            <p:ph sz="half" idx="1"/>
          </p:nvPr>
        </p:nvPicPr>
        <p:blipFill>
          <a:blip r:embed="rId3">
            <a:lum bright="-10000" contrast="10000"/>
          </a:blip>
          <a:srcRect/>
          <a:stretch>
            <a:fillRect/>
          </a:stretch>
        </p:blipFill>
        <p:spPr>
          <a:xfrm>
            <a:off x="2771775" y="3500438"/>
            <a:ext cx="5975350" cy="3208337"/>
          </a:xfrm>
          <a:ln w="28575">
            <a:solidFill>
              <a:schemeClr val="tx1"/>
            </a:solidFill>
          </a:ln>
          <a:effectLst>
            <a:outerShdw blurRad="292100" dist="139700" dir="2700000" algn="tl" rotWithShape="0">
              <a:srgbClr val="333333">
                <a:alpha val="65000"/>
              </a:srgbClr>
            </a:outerShdw>
          </a:effectLst>
        </p:spPr>
      </p:pic>
      <p:pic>
        <p:nvPicPr>
          <p:cNvPr id="433157" name="Picture 6" descr="palestinian woman taking her baby into bus as Rafah border, the only place to get out of Gaza Strip open only for 48 hours">
            <a:extLst>
              <a:ext uri="{FF2B5EF4-FFF2-40B4-BE49-F238E27FC236}">
                <a16:creationId xmlns:a16="http://schemas.microsoft.com/office/drawing/2014/main" id="{1D4868CC-C96A-BCCE-25ED-E53242087DF0}"/>
              </a:ext>
            </a:extLst>
          </p:cNvPr>
          <p:cNvPicPr>
            <a:picLocks noGrp="1" noChangeAspect="1" noChangeArrowheads="1"/>
          </p:cNvPicPr>
          <p:nvPr>
            <p:ph sz="quarter" idx="2"/>
          </p:nvPr>
        </p:nvPicPr>
        <p:blipFill>
          <a:blip r:embed="rId4"/>
          <a:srcRect/>
          <a:stretch>
            <a:fillRect/>
          </a:stretch>
        </p:blipFill>
        <p:spPr>
          <a:xfrm>
            <a:off x="411163" y="161925"/>
            <a:ext cx="2190750" cy="3195638"/>
          </a:xfrm>
          <a:ln w="28575">
            <a:solidFill>
              <a:schemeClr val="tx1"/>
            </a:solidFill>
          </a:ln>
          <a:effectLst>
            <a:outerShdw blurRad="292100" dist="139700" dir="2700000" algn="tl" rotWithShape="0">
              <a:srgbClr val="333333">
                <a:alpha val="65000"/>
              </a:srgbClr>
            </a:outerShdw>
          </a:effectLst>
        </p:spPr>
      </p:pic>
      <p:pic>
        <p:nvPicPr>
          <p:cNvPr id="433158" name="Picture 8" descr="no enough seats for the passangers at Rafah border,">
            <a:extLst>
              <a:ext uri="{FF2B5EF4-FFF2-40B4-BE49-F238E27FC236}">
                <a16:creationId xmlns:a16="http://schemas.microsoft.com/office/drawing/2014/main" id="{2838A3BF-B6C2-CA54-8B52-FEDB9B615930}"/>
              </a:ext>
            </a:extLst>
          </p:cNvPr>
          <p:cNvPicPr>
            <a:picLocks noGrp="1" noChangeAspect="1" noChangeArrowheads="1"/>
          </p:cNvPicPr>
          <p:nvPr>
            <p:ph sz="quarter" idx="3"/>
          </p:nvPr>
        </p:nvPicPr>
        <p:blipFill>
          <a:blip r:embed="rId5"/>
          <a:srcRect/>
          <a:stretch>
            <a:fillRect/>
          </a:stretch>
        </p:blipFill>
        <p:spPr>
          <a:xfrm>
            <a:off x="395288" y="3500438"/>
            <a:ext cx="2190750" cy="3195637"/>
          </a:xfrm>
          <a:ln w="28575">
            <a:solidFill>
              <a:schemeClr val="tx1"/>
            </a:solidFill>
          </a:ln>
          <a:effectLst>
            <a:outerShdw blurRad="292100" dist="139700" dir="2700000" algn="tl" rotWithShape="0">
              <a:srgbClr val="333333">
                <a:alpha val="65000"/>
              </a:srgbClr>
            </a:outerShdw>
          </a:effectLst>
        </p:spPr>
      </p:pic>
      <p:sp>
        <p:nvSpPr>
          <p:cNvPr id="264199" name="Text Box 10">
            <a:extLst>
              <a:ext uri="{FF2B5EF4-FFF2-40B4-BE49-F238E27FC236}">
                <a16:creationId xmlns:a16="http://schemas.microsoft.com/office/drawing/2014/main" id="{1473DDD4-0C12-86FC-2DDC-E63103C8C33D}"/>
              </a:ext>
            </a:extLst>
          </p:cNvPr>
          <p:cNvSpPr txBox="1">
            <a:spLocks noChangeArrowheads="1"/>
          </p:cNvSpPr>
          <p:nvPr/>
        </p:nvSpPr>
        <p:spPr bwMode="auto">
          <a:xfrm>
            <a:off x="3222625" y="1833563"/>
            <a:ext cx="49133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800">
                <a:solidFill>
                  <a:srgbClr val="FFFFFF"/>
                </a:solidFill>
              </a:rPr>
              <a:t>Aufgrund der äußerst schwierigen Lebensbedingungen in den besetzten Gebieten wandern jedes Jahr mehr als 100.000 Palästinenser dauerhaft aus</a:t>
            </a:r>
            <a:endParaRPr lang="it-IT" altLang="it-CH" sz="1800">
              <a:solidFill>
                <a:srgbClr val="FFFFFF"/>
              </a:solidFill>
            </a:endParaRPr>
          </a:p>
        </p:txBody>
      </p:sp>
      <p:sp>
        <p:nvSpPr>
          <p:cNvPr id="264200" name="Text Box 11">
            <a:extLst>
              <a:ext uri="{FF2B5EF4-FFF2-40B4-BE49-F238E27FC236}">
                <a16:creationId xmlns:a16="http://schemas.microsoft.com/office/drawing/2014/main" id="{D27E8693-F647-412E-E4FD-FED0B7893A46}"/>
              </a:ext>
            </a:extLst>
          </p:cNvPr>
          <p:cNvSpPr txBox="1">
            <a:spLocks noChangeArrowheads="1"/>
          </p:cNvSpPr>
          <p:nvPr/>
        </p:nvSpPr>
        <p:spPr bwMode="auto">
          <a:xfrm>
            <a:off x="7740650" y="3573463"/>
            <a:ext cx="792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Gaza</a:t>
            </a:r>
            <a:endParaRPr lang="it-IT" altLang="it-CH" sz="1400" b="1">
              <a:solidFill>
                <a:srgbClr val="000000"/>
              </a:solidFill>
            </a:endParaRPr>
          </a:p>
        </p:txBody>
      </p:sp>
      <p:sp>
        <p:nvSpPr>
          <p:cNvPr id="264201" name="Rettangolo 8">
            <a:extLst>
              <a:ext uri="{FF2B5EF4-FFF2-40B4-BE49-F238E27FC236}">
                <a16:creationId xmlns:a16="http://schemas.microsoft.com/office/drawing/2014/main" id="{9E197381-1A93-7B15-0D92-688026C1859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4">
            <a:extLst>
              <a:ext uri="{FF2B5EF4-FFF2-40B4-BE49-F238E27FC236}">
                <a16:creationId xmlns:a16="http://schemas.microsoft.com/office/drawing/2014/main" id="{E3A4D3B1-061A-1CFC-4E1C-BD07D12E7129}"/>
              </a:ext>
            </a:extLst>
          </p:cNvPr>
          <p:cNvSpPr>
            <a:spLocks noGrp="1"/>
          </p:cNvSpPr>
          <p:nvPr>
            <p:ph type="sldNum" sz="quarter" idx="12"/>
          </p:nvPr>
        </p:nvSpPr>
        <p:spPr>
          <a:xfrm>
            <a:off x="7092950" y="5926138"/>
            <a:ext cx="1089025" cy="49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789E44-F3EE-4620-A8DF-DAC2D225CEFF}" type="slidenum">
              <a:rPr lang="it-IT" altLang="it-CH" sz="1400" b="1" smtClean="0">
                <a:solidFill>
                  <a:srgbClr val="FFFFFF"/>
                </a:solidFill>
              </a:rPr>
              <a:pPr>
                <a:spcBef>
                  <a:spcPct val="0"/>
                </a:spcBef>
                <a:buFontTx/>
                <a:buNone/>
              </a:pPr>
              <a:t>99</a:t>
            </a:fld>
            <a:endParaRPr lang="it-IT" altLang="it-CH" sz="1400" b="1">
              <a:solidFill>
                <a:srgbClr val="FFFFFF"/>
              </a:solidFill>
            </a:endParaRPr>
          </a:p>
        </p:txBody>
      </p:sp>
      <p:pic>
        <p:nvPicPr>
          <p:cNvPr id="254980" name="Picture 5">
            <a:extLst>
              <a:ext uri="{FF2B5EF4-FFF2-40B4-BE49-F238E27FC236}">
                <a16:creationId xmlns:a16="http://schemas.microsoft.com/office/drawing/2014/main" id="{B18D3C01-08D8-86F8-B2CA-9F95060E9D7A}"/>
              </a:ext>
            </a:extLst>
          </p:cNvPr>
          <p:cNvPicPr>
            <a:picLocks noChangeAspect="1" noChangeArrowheads="1"/>
          </p:cNvPicPr>
          <p:nvPr/>
        </p:nvPicPr>
        <p:blipFill>
          <a:blip r:embed="rId3"/>
          <a:srcRect/>
          <a:stretch>
            <a:fillRect/>
          </a:stretch>
        </p:blipFill>
        <p:spPr bwMode="auto">
          <a:xfrm>
            <a:off x="323850" y="549275"/>
            <a:ext cx="8531225" cy="5040313"/>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 name="Rectangle 2">
            <a:extLst>
              <a:ext uri="{FF2B5EF4-FFF2-40B4-BE49-F238E27FC236}">
                <a16:creationId xmlns:a16="http://schemas.microsoft.com/office/drawing/2014/main" id="{41B526EA-0C22-9F3C-9069-8E3454C61732}"/>
              </a:ext>
            </a:extLst>
          </p:cNvPr>
          <p:cNvSpPr txBox="1">
            <a:spLocks noChangeArrowheads="1"/>
          </p:cNvSpPr>
          <p:nvPr/>
        </p:nvSpPr>
        <p:spPr bwMode="auto">
          <a:xfrm>
            <a:off x="2619375" y="5775325"/>
            <a:ext cx="3905250" cy="646113"/>
          </a:xfrm>
          <a:prstGeom prst="rect">
            <a:avLst/>
          </a:prstGeom>
          <a:solidFill>
            <a:srgbClr val="FFFF00"/>
          </a:solidFill>
          <a:ln>
            <a:noFill/>
          </a:ln>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DE" altLang="it-CH" sz="1800" b="1" dirty="0">
                <a:solidFill>
                  <a:srgbClr val="000000"/>
                </a:solidFill>
                <a:ea typeface="+mn-ea"/>
                <a:cs typeface="Arial" panose="020B0604020202020204" pitchFamily="34" charset="0"/>
              </a:rPr>
              <a:t>Die palästinensische Diaspora (ohne Flüchtlingslager)</a:t>
            </a:r>
            <a:endParaRPr lang="it-IT" altLang="it-CH" sz="1800" b="1" dirty="0">
              <a:solidFill>
                <a:srgbClr val="000000"/>
              </a:solidFill>
              <a:ea typeface="+mn-ea"/>
              <a:cs typeface="Arial" panose="020B0604020202020204" pitchFamily="34" charset="0"/>
            </a:endParaRPr>
          </a:p>
        </p:txBody>
      </p:sp>
      <p:sp>
        <p:nvSpPr>
          <p:cNvPr id="266245" name="Rettangolo 1">
            <a:extLst>
              <a:ext uri="{FF2B5EF4-FFF2-40B4-BE49-F238E27FC236}">
                <a16:creationId xmlns:a16="http://schemas.microsoft.com/office/drawing/2014/main" id="{325A62DE-169F-8F83-E6B6-020DDC44334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theme/theme1.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34322</TotalTime>
  <Words>11537</Words>
  <Application>Microsoft Office PowerPoint</Application>
  <PresentationFormat>Presentazione su schermo (4:3)</PresentationFormat>
  <Paragraphs>1189</Paragraphs>
  <Slides>102</Slides>
  <Notes>87</Notes>
  <HiddenSlides>0</HiddenSlides>
  <MMClips>0</MMClips>
  <ScaleCrop>false</ScaleCrop>
  <HeadingPairs>
    <vt:vector size="8" baseType="variant">
      <vt:variant>
        <vt:lpstr>Caratteri utilizzati</vt:lpstr>
      </vt:variant>
      <vt:variant>
        <vt:i4>8</vt:i4>
      </vt:variant>
      <vt:variant>
        <vt:lpstr>Tema</vt:lpstr>
      </vt:variant>
      <vt:variant>
        <vt:i4>5</vt:i4>
      </vt:variant>
      <vt:variant>
        <vt:lpstr>Server OLE incorporati</vt:lpstr>
      </vt:variant>
      <vt:variant>
        <vt:i4>1</vt:i4>
      </vt:variant>
      <vt:variant>
        <vt:lpstr>Titoli diapositive</vt:lpstr>
      </vt:variant>
      <vt:variant>
        <vt:i4>102</vt:i4>
      </vt:variant>
    </vt:vector>
  </HeadingPairs>
  <TitlesOfParts>
    <vt:vector size="116" baseType="lpstr">
      <vt:lpstr>GungsuhChe</vt:lpstr>
      <vt:lpstr>Arial</vt:lpstr>
      <vt:lpstr>Arial Black</vt:lpstr>
      <vt:lpstr>Arial Unicode MS</vt:lpstr>
      <vt:lpstr>Bookman Old Style</vt:lpstr>
      <vt:lpstr>Calibri</vt:lpstr>
      <vt:lpstr>Swis721 Blk BT</vt:lpstr>
      <vt:lpstr>Times New Roman</vt:lpstr>
      <vt:lpstr>Struttura predefinita</vt:lpstr>
      <vt:lpstr>1_Struttura predefinita</vt:lpstr>
      <vt:lpstr>2_Struttura predefinita</vt:lpstr>
      <vt:lpstr>8_Struttura predefinita</vt:lpstr>
      <vt:lpstr>20_Struttura predefinita</vt:lpstr>
      <vt:lpstr>Fotografia di Photo Editor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Theodor Herzl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1937 piano Peel</vt:lpstr>
      <vt:lpstr>Presentazione standard di PowerPoint</vt:lpstr>
      <vt:lpstr>Presentazione standard di PowerPoint</vt:lpstr>
      <vt:lpstr>Presentazione standard di PowerPoint</vt:lpstr>
      <vt:lpstr>Presentazione standard di PowerPoint</vt:lpstr>
      <vt:lpstr>Palästina  Demographie 1918 - 1948</vt:lpstr>
      <vt:lpstr>Risoluzione 181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Die Farce der Friedensgespräche dient Israel dazu, Zeit zu gewinnen und die Besatzung zu festigen</vt:lpstr>
      <vt:lpstr>Die Palästinenser müssen gehen</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763</cp:revision>
  <dcterms:created xsi:type="dcterms:W3CDTF">2013-09-06T13:12:37Z</dcterms:created>
  <dcterms:modified xsi:type="dcterms:W3CDTF">2024-07-05T17:33:57Z</dcterms:modified>
</cp:coreProperties>
</file>